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0" r:id="rId3"/>
    <p:sldId id="285" r:id="rId4"/>
    <p:sldId id="283" r:id="rId5"/>
    <p:sldId id="272" r:id="rId6"/>
    <p:sldId id="278" r:id="rId7"/>
    <p:sldId id="279" r:id="rId8"/>
    <p:sldId id="280" r:id="rId9"/>
    <p:sldId id="286" r:id="rId10"/>
    <p:sldId id="281" r:id="rId11"/>
    <p:sldId id="282" r:id="rId12"/>
    <p:sldId id="284" r:id="rId13"/>
    <p:sldId id="271" r:id="rId14"/>
    <p:sldId id="269" r:id="rId15"/>
  </p:sldIdLst>
  <p:sldSz cx="9144000" cy="6858000" type="screen4x3"/>
  <p:notesSz cx="6797675" cy="992822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105" charset="0"/>
        <a:ea typeface="ＭＳ Ｐゴシック" pitchFamily="105" charset="-128"/>
        <a:cs typeface="ＭＳ Ｐゴシック" pitchFamily="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C1E"/>
    <a:srgbClr val="CC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-3056" y="-1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3178" y="165470"/>
            <a:ext cx="3021189" cy="24820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4238" y="413676"/>
            <a:ext cx="2945659" cy="248206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fld id="{44B2AFA9-9179-4A99-91CB-41ED85C52101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58373" y="9431814"/>
            <a:ext cx="1812713" cy="32921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5530" y="165470"/>
            <a:ext cx="377649" cy="24820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fld id="{ECB4479C-DDE4-4913-9C90-9EE3C0DEF4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6357" y="4715907"/>
            <a:ext cx="5211551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453178" y="165470"/>
            <a:ext cx="3021189" cy="24820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4238" y="413676"/>
            <a:ext cx="2945659" cy="248206"/>
          </a:xfrm>
          <a:prstGeom prst="rect">
            <a:avLst/>
          </a:prstGeom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fld id="{475A3D50-5BF2-4862-BC18-EC1864B0BDA7}" type="datetime1">
              <a:rPr lang="en-US"/>
              <a:pPr/>
              <a:t>9/18/2018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758373" y="9431814"/>
            <a:ext cx="1812713" cy="32921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75530" y="165470"/>
            <a:ext cx="377649" cy="24820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Arial" pitchFamily="105" charset="0"/>
                <a:cs typeface="Arial" pitchFamily="105" charset="0"/>
              </a:defRPr>
            </a:lvl1pPr>
          </a:lstStyle>
          <a:p>
            <a:fld id="{891FA20C-4CF4-4D87-A273-F8F3818EDBE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5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ts val="600"/>
      </a:spcAft>
      <a:buFont typeface="Lucida Grande" pitchFamily="105" charset="0"/>
      <a:defRPr sz="900" b="1" kern="1200">
        <a:solidFill>
          <a:schemeClr val="tx1"/>
        </a:solidFill>
        <a:latin typeface="Arial"/>
        <a:ea typeface="ＭＳ Ｐゴシック" pitchFamily="105" charset="-128"/>
        <a:cs typeface="Arial"/>
      </a:defRPr>
    </a:lvl1pPr>
    <a:lvl2pPr marL="185738" algn="l" defTabSz="457200" rtl="0" fontAlgn="base">
      <a:spcBef>
        <a:spcPct val="30000"/>
      </a:spcBef>
      <a:spcAft>
        <a:spcPts val="600"/>
      </a:spcAft>
      <a:buFont typeface="Lucida Grande" pitchFamily="105" charset="0"/>
      <a:defRPr sz="900" kern="1200">
        <a:solidFill>
          <a:schemeClr val="tx1"/>
        </a:solidFill>
        <a:latin typeface="Arial"/>
        <a:ea typeface="ＭＳ Ｐゴシック" pitchFamily="105" charset="-128"/>
        <a:cs typeface="Arial"/>
      </a:defRPr>
    </a:lvl2pPr>
    <a:lvl3pPr marL="358775" algn="l" defTabSz="457200" rtl="0" fontAlgn="base">
      <a:spcBef>
        <a:spcPct val="30000"/>
      </a:spcBef>
      <a:spcAft>
        <a:spcPts val="600"/>
      </a:spcAft>
      <a:buFont typeface="Lucida Grande" pitchFamily="105" charset="0"/>
      <a:buChar char="-"/>
      <a:defRPr sz="900" kern="1200">
        <a:solidFill>
          <a:schemeClr val="tx1"/>
        </a:solidFill>
        <a:latin typeface="Arial"/>
        <a:ea typeface="ＭＳ Ｐゴシック" pitchFamily="105" charset="-128"/>
        <a:cs typeface="Arial"/>
      </a:defRPr>
    </a:lvl3pPr>
    <a:lvl4pPr marL="539750" algn="l" defTabSz="457200" rtl="0" fontAlgn="base">
      <a:spcBef>
        <a:spcPct val="30000"/>
      </a:spcBef>
      <a:spcAft>
        <a:spcPts val="600"/>
      </a:spcAft>
      <a:buFont typeface="Lucida Grande" pitchFamily="105" charset="0"/>
      <a:defRPr sz="900" kern="1200">
        <a:solidFill>
          <a:schemeClr val="tx1"/>
        </a:solidFill>
        <a:latin typeface="Arial"/>
        <a:ea typeface="ＭＳ Ｐゴシック" pitchFamily="105" charset="-128"/>
        <a:cs typeface="Arial"/>
      </a:defRPr>
    </a:lvl4pPr>
    <a:lvl5pPr marL="719138" algn="l" defTabSz="457200" rtl="0" fontAlgn="base">
      <a:spcBef>
        <a:spcPct val="30000"/>
      </a:spcBef>
      <a:spcAft>
        <a:spcPts val="600"/>
      </a:spcAft>
      <a:buFont typeface="Lucida Grande" pitchFamily="105" charset="0"/>
      <a:defRPr sz="700" kern="1200">
        <a:solidFill>
          <a:srgbClr val="CC006B"/>
        </a:solidFill>
        <a:latin typeface="Arial"/>
        <a:ea typeface="ＭＳ Ｐゴシック" pitchFamily="105" charset="-128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105" charset="-128"/>
              <a:cs typeface="ＭＳ Ｐゴシック" pitchFamily="105" charset="-128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68450" y="1714500"/>
            <a:ext cx="7118350" cy="415925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pPr defTabSz="914400"/>
            <a:r>
              <a:rPr lang="en-US" sz="1600" b="1">
                <a:solidFill>
                  <a:schemeClr val="bg2"/>
                </a:solidFill>
                <a:ea typeface="Arial" pitchFamily="105" charset="0"/>
                <a:cs typeface="Arial" pitchFamily="105" charset="0"/>
              </a:rPr>
              <a:t>Techniek, ontwerpen en informatica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45108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400" y="2041200"/>
            <a:ext cx="68724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1200" y="3351600"/>
            <a:ext cx="6285600" cy="122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pic>
        <p:nvPicPr>
          <p:cNvPr id="11" name="Picture 12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105" charset="-128"/>
              <a:cs typeface="ＭＳ Ｐゴシック" pitchFamily="105" charset="-128"/>
            </a:endParaRPr>
          </a:p>
        </p:txBody>
      </p:sp>
      <p:pic>
        <p:nvPicPr>
          <p:cNvPr id="5" name="Picture 11" descr="Inholland_Monogram_P_Magenta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12" descr="Inholland_Monogram_P_Magenta.pdf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B5BBD0-478E-4714-A1C5-992692541CB1}" type="slidenum">
              <a:rPr lang="en-US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105" charset="-128"/>
              <a:cs typeface="ＭＳ Ｐゴシック" pitchFamily="105" charset="-128"/>
            </a:endParaRPr>
          </a:p>
        </p:txBody>
      </p:sp>
      <p:pic>
        <p:nvPicPr>
          <p:cNvPr id="3" name="Picture 11" descr="inholland-hogeschool-wit-120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105" charset="-128"/>
              <a:cs typeface="ＭＳ Ｐゴシック" pitchFamily="105" charset="-128"/>
            </a:endParaRPr>
          </a:p>
        </p:txBody>
      </p:sp>
      <p:pic>
        <p:nvPicPr>
          <p:cNvPr id="5" name="Picture 13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6C93A70-2A5F-4E87-8183-C3BA8BB4987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92E1CFD-6C4F-47D6-9792-7F1FBEFF3DB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fld id="{F8D67B01-A904-4109-ACAB-F208D3B4619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endParaRPr lang="en-US" sz="3400" b="1">
              <a:solidFill>
                <a:schemeClr val="bg1"/>
              </a:solidFill>
              <a:latin typeface="Arial Narrow" pitchFamily="105" charset="0"/>
              <a:ea typeface="Arial Narrow" pitchFamily="105" charset="0"/>
              <a:cs typeface="Arial Narrow" pitchFamily="105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endParaRPr lang="en-US" sz="3400" b="1">
              <a:solidFill>
                <a:schemeClr val="bg1"/>
              </a:solidFill>
              <a:latin typeface="Arial Narrow" pitchFamily="105" charset="0"/>
              <a:ea typeface="Arial Narrow" pitchFamily="105" charset="0"/>
              <a:cs typeface="Arial Narrow" pitchFamily="105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fld id="{B8A6C73E-9958-41FA-A6A6-9BD648D75E0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fld id="{09BAA313-026A-49D7-A587-2F9A83D2DE41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fld id="{061F80ED-1796-421C-8F25-3FCE26067A0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580DAA-C68A-4642-86F0-59EB52DCEF8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ED9467-26DB-4DDD-8977-D0E28072EC1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105" charset="-128"/>
              <a:cs typeface="ＭＳ Ｐゴシック" pitchFamily="105" charset="-128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E6DED0FD-8280-4A3C-A28E-B8D7F2AA317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  <p:pic>
        <p:nvPicPr>
          <p:cNvPr id="8" name="Picture 10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105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105" charset="0"/>
          <a:ea typeface="ＭＳ Ｐゴシック" pitchFamily="105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105" charset="0"/>
        <a:defRPr sz="2800" b="1" kern="1200">
          <a:solidFill>
            <a:schemeClr val="bg2"/>
          </a:solidFill>
          <a:latin typeface="Arial (Body)"/>
          <a:ea typeface="ＭＳ Ｐゴシック" pitchFamily="105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105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105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105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105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105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814513" y="2041525"/>
            <a:ext cx="6872287" cy="1309688"/>
          </a:xfrm>
        </p:spPr>
        <p:txBody>
          <a:bodyPr/>
          <a:lstStyle/>
          <a:p>
            <a:r>
              <a:rPr lang="en-US" dirty="0" smtClean="0">
                <a:latin typeface="Arial Narrow" pitchFamily="105" charset="0"/>
              </a:rPr>
              <a:t> 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401888" y="3351213"/>
            <a:ext cx="6284912" cy="1220787"/>
          </a:xfrm>
        </p:spPr>
        <p:txBody>
          <a:bodyPr/>
          <a:lstStyle/>
          <a:p>
            <a:r>
              <a:rPr lang="en-US" dirty="0" smtClean="0">
                <a:latin typeface="Arial Narrow" pitchFamily="105" charset="0"/>
              </a:rPr>
              <a:t>Kick-off Project Databases</a:t>
            </a:r>
          </a:p>
          <a:p>
            <a:endParaRPr lang="en-US" dirty="0" smtClean="0">
              <a:latin typeface="Arial Narrow" pitchFamily="105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203848" y="558924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Themacoördinator:	Micha van der Meer </a:t>
            </a:r>
            <a:r>
              <a:rPr lang="nl-NL" i="1" dirty="0" smtClean="0">
                <a:solidFill>
                  <a:srgbClr val="0070C0"/>
                </a:solidFill>
              </a:rPr>
              <a:t>BBA MSc.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Consultant: 			ing. Thijs Otter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Tutor: 				Ellen Leen</a:t>
            </a:r>
            <a:endParaRPr lang="nl-NL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Beoordeling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Voor elke </a:t>
            </a:r>
            <a:r>
              <a:rPr lang="nl-NL" sz="2000" dirty="0" smtClean="0"/>
              <a:t>week wordt </a:t>
            </a:r>
            <a:r>
              <a:rPr lang="nl-NL" sz="2000" dirty="0"/>
              <a:t>jouw deelopdracht beoordeeld: dit geeft een deelcijfer.</a:t>
            </a:r>
          </a:p>
          <a:p>
            <a:r>
              <a:rPr lang="nl-NL" sz="2000" dirty="0"/>
              <a:t>Het team krijgt een </a:t>
            </a:r>
            <a:r>
              <a:rPr lang="nl-NL" sz="2000" dirty="0" smtClean="0"/>
              <a:t>beoordeling</a:t>
            </a:r>
            <a:r>
              <a:rPr lang="nl-NL" sz="2000" dirty="0"/>
              <a:t>:</a:t>
            </a:r>
            <a:endParaRPr lang="nl-NL" sz="2000" dirty="0" smtClean="0"/>
          </a:p>
          <a:p>
            <a:r>
              <a:rPr lang="nl-NL" sz="2000" dirty="0" smtClean="0"/>
              <a:t>het </a:t>
            </a:r>
            <a:r>
              <a:rPr lang="nl-NL" sz="2000" dirty="0"/>
              <a:t>gemiddelde van de deelcijfers</a:t>
            </a:r>
            <a:r>
              <a:rPr lang="nl-NL" sz="2000" dirty="0" smtClean="0"/>
              <a:t>.</a:t>
            </a:r>
            <a:br>
              <a:rPr lang="nl-NL" sz="2000" dirty="0" smtClean="0"/>
            </a:br>
            <a:endParaRPr lang="nl-NL" sz="2000" dirty="0"/>
          </a:p>
          <a:p>
            <a:r>
              <a:rPr lang="nl-NL" sz="2000" dirty="0"/>
              <a:t>Jouw cijfer wordt </a:t>
            </a:r>
            <a:r>
              <a:rPr lang="nl-NL" sz="2000" dirty="0" smtClean="0"/>
              <a:t>vervolgens </a:t>
            </a:r>
            <a:br>
              <a:rPr lang="nl-NL" sz="2000" dirty="0" smtClean="0"/>
            </a:br>
            <a:r>
              <a:rPr lang="nl-NL" sz="2000" dirty="0" smtClean="0"/>
              <a:t>‘gewogen</a:t>
            </a:r>
            <a:r>
              <a:rPr lang="nl-NL" sz="2000" dirty="0"/>
              <a:t>’ </a:t>
            </a:r>
            <a:r>
              <a:rPr lang="nl-NL" sz="2000" dirty="0" smtClean="0"/>
              <a:t>met </a:t>
            </a:r>
            <a:r>
              <a:rPr lang="nl-NL" sz="2000" dirty="0"/>
              <a:t>het teamcijfer</a:t>
            </a:r>
            <a:r>
              <a:rPr lang="nl-NL" sz="2000" dirty="0" smtClean="0"/>
              <a:t>.</a:t>
            </a:r>
          </a:p>
          <a:p>
            <a:endParaRPr lang="nl-NL" sz="2000" dirty="0" smtClean="0"/>
          </a:p>
          <a:p>
            <a:r>
              <a:rPr lang="nl-NL" sz="2000" dirty="0" smtClean="0"/>
              <a:t>De tutor geeft de O/V voor </a:t>
            </a:r>
            <a:br>
              <a:rPr lang="nl-NL" sz="2000" dirty="0" smtClean="0"/>
            </a:br>
            <a:r>
              <a:rPr lang="nl-NL" sz="2000" dirty="0" smtClean="0"/>
              <a:t>Projectdocumentatie af. </a:t>
            </a:r>
            <a:br>
              <a:rPr lang="nl-NL" sz="2000" dirty="0" smtClean="0"/>
            </a:br>
            <a:r>
              <a:rPr lang="nl-NL" sz="2000" dirty="0" smtClean="0"/>
              <a:t>Deze is voorwaardelijk.</a:t>
            </a:r>
            <a:endParaRPr lang="nl-NL" sz="2000" dirty="0"/>
          </a:p>
          <a:p>
            <a:endParaRPr lang="nl-NL" sz="2000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210" y="2453928"/>
            <a:ext cx="3094628" cy="36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Deadlines Deelopdrachten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>
          <a:xfrm>
            <a:off x="1279813" y="1556792"/>
            <a:ext cx="7444800" cy="4103987"/>
          </a:xfrm>
        </p:spPr>
        <p:txBody>
          <a:bodyPr>
            <a:noAutofit/>
          </a:bodyPr>
          <a:lstStyle/>
          <a:p>
            <a:r>
              <a:rPr lang="nl-NL" sz="2400" dirty="0" smtClean="0"/>
              <a:t>Someren</a:t>
            </a:r>
          </a:p>
          <a:p>
            <a:r>
              <a:rPr lang="nl-NL" sz="2000" b="0" dirty="0" smtClean="0"/>
              <a:t>Opdracht 1 (DB </a:t>
            </a:r>
            <a:r>
              <a:rPr lang="nl-NL" sz="2000" b="0" dirty="0" err="1" smtClean="0"/>
              <a:t>connection</a:t>
            </a:r>
            <a:r>
              <a:rPr lang="nl-NL" sz="2000" b="0" dirty="0" smtClean="0"/>
              <a:t>, Studenten, Docenten) – </a:t>
            </a:r>
            <a:r>
              <a:rPr lang="nl-NL" sz="2000" b="0" dirty="0" smtClean="0"/>
              <a:t/>
            </a:r>
            <a:br>
              <a:rPr lang="nl-NL" sz="2000" b="0" dirty="0" smtClean="0"/>
            </a:br>
            <a:r>
              <a:rPr lang="nl-NL" sz="2000" b="0" dirty="0" smtClean="0"/>
              <a:t>uiterlijk </a:t>
            </a:r>
            <a:r>
              <a:rPr lang="nl-NL" sz="2000" b="0" dirty="0" smtClean="0"/>
              <a:t>inleveren </a:t>
            </a:r>
            <a:r>
              <a:rPr lang="nl-NL" sz="2000" b="0" dirty="0" smtClean="0">
                <a:solidFill>
                  <a:srgbClr val="FF0000"/>
                </a:solidFill>
              </a:rPr>
              <a:t>ma. </a:t>
            </a:r>
            <a:r>
              <a:rPr lang="nl-NL" sz="2000" b="0" dirty="0" smtClean="0">
                <a:solidFill>
                  <a:srgbClr val="FF0000"/>
                </a:solidFill>
              </a:rPr>
              <a:t>24 sept., </a:t>
            </a:r>
            <a:r>
              <a:rPr lang="nl-NL" sz="2000" b="0" dirty="0" smtClean="0">
                <a:solidFill>
                  <a:srgbClr val="FF0000"/>
                </a:solidFill>
              </a:rPr>
              <a:t>23.59 uur op BB</a:t>
            </a:r>
          </a:p>
          <a:p>
            <a:r>
              <a:rPr lang="nl-NL" sz="2000" b="0" dirty="0" smtClean="0"/>
              <a:t>Opdracht 2 (Voorraad, Kassa, Omzet) – </a:t>
            </a:r>
            <a:r>
              <a:rPr lang="nl-NL" sz="2000" b="0" dirty="0" smtClean="0"/>
              <a:t/>
            </a:r>
            <a:br>
              <a:rPr lang="nl-NL" sz="2000" b="0" dirty="0" smtClean="0"/>
            </a:br>
            <a:r>
              <a:rPr lang="nl-NL" sz="2000" b="0" dirty="0" smtClean="0"/>
              <a:t>uiterlijk </a:t>
            </a:r>
            <a:r>
              <a:rPr lang="nl-NL" sz="2000" b="0" dirty="0"/>
              <a:t>inleveren </a:t>
            </a:r>
            <a:r>
              <a:rPr lang="nl-NL" sz="2000" b="0" dirty="0" smtClean="0">
                <a:solidFill>
                  <a:srgbClr val="FF0000"/>
                </a:solidFill>
              </a:rPr>
              <a:t>ma.</a:t>
            </a:r>
            <a:r>
              <a:rPr lang="nl-NL" sz="2000" b="0" dirty="0" smtClean="0"/>
              <a:t> </a:t>
            </a:r>
            <a:r>
              <a:rPr lang="nl-NL" sz="2000" b="0" dirty="0" smtClean="0">
                <a:solidFill>
                  <a:srgbClr val="FF0000"/>
                </a:solidFill>
              </a:rPr>
              <a:t>1 okt., </a:t>
            </a:r>
            <a:r>
              <a:rPr lang="nl-NL" sz="2000" b="0" dirty="0" smtClean="0">
                <a:solidFill>
                  <a:srgbClr val="FF0000"/>
                </a:solidFill>
              </a:rPr>
              <a:t>23.59 </a:t>
            </a:r>
            <a:r>
              <a:rPr lang="nl-NL" sz="2000" b="0" dirty="0">
                <a:solidFill>
                  <a:srgbClr val="FF0000"/>
                </a:solidFill>
              </a:rPr>
              <a:t>uur op </a:t>
            </a:r>
            <a:r>
              <a:rPr lang="nl-NL" sz="2000" b="0" dirty="0" smtClean="0">
                <a:solidFill>
                  <a:srgbClr val="FF0000"/>
                </a:solidFill>
              </a:rPr>
              <a:t>BB</a:t>
            </a:r>
          </a:p>
          <a:p>
            <a:r>
              <a:rPr lang="nl-NL" sz="2000" b="0" dirty="0" smtClean="0"/>
              <a:t>Opdracht 3 (Activiteiten, Begeleiders, Rooster) – </a:t>
            </a:r>
            <a:r>
              <a:rPr lang="nl-NL" sz="2000" b="0" dirty="0" smtClean="0"/>
              <a:t/>
            </a:r>
            <a:br>
              <a:rPr lang="nl-NL" sz="2000" b="0" dirty="0" smtClean="0"/>
            </a:br>
            <a:r>
              <a:rPr lang="nl-NL" sz="2000" b="0" dirty="0" smtClean="0"/>
              <a:t>uiterlijk </a:t>
            </a:r>
            <a:r>
              <a:rPr lang="nl-NL" sz="2000" b="0" dirty="0" smtClean="0"/>
              <a:t>inleveren </a:t>
            </a:r>
            <a:r>
              <a:rPr lang="nl-NL" sz="2000" b="0" dirty="0" smtClean="0">
                <a:solidFill>
                  <a:srgbClr val="FF0000"/>
                </a:solidFill>
              </a:rPr>
              <a:t>ma. </a:t>
            </a:r>
            <a:r>
              <a:rPr lang="nl-NL" sz="2000" b="0" dirty="0" smtClean="0">
                <a:solidFill>
                  <a:srgbClr val="FF0000"/>
                </a:solidFill>
              </a:rPr>
              <a:t>8 okt., </a:t>
            </a:r>
            <a:r>
              <a:rPr lang="nl-NL" sz="2000" b="0" dirty="0" smtClean="0">
                <a:solidFill>
                  <a:srgbClr val="FF0000"/>
                </a:solidFill>
              </a:rPr>
              <a:t>23.59 uur op BB</a:t>
            </a:r>
          </a:p>
          <a:p>
            <a:r>
              <a:rPr lang="nl-NL" sz="2000" b="0" dirty="0" smtClean="0"/>
              <a:t>Opdracht</a:t>
            </a:r>
            <a:r>
              <a:rPr lang="nl-NL" sz="2000" b="0" dirty="0"/>
              <a:t> </a:t>
            </a:r>
            <a:r>
              <a:rPr lang="nl-NL" sz="2000" b="0" dirty="0" smtClean="0"/>
              <a:t>4 </a:t>
            </a:r>
            <a:r>
              <a:rPr lang="nl-NL" sz="2000" b="0" dirty="0" smtClean="0"/>
              <a:t>(Inloggen, Registreren, Wachtwoord vergeten</a:t>
            </a:r>
            <a:r>
              <a:rPr lang="nl-NL" sz="2000" b="0" dirty="0" smtClean="0"/>
              <a:t>)</a:t>
            </a:r>
            <a:r>
              <a:rPr lang="nl-NL" sz="2000" b="0" dirty="0"/>
              <a:t> - </a:t>
            </a:r>
            <a:r>
              <a:rPr lang="nl-NL" sz="2000" b="0" dirty="0" smtClean="0"/>
              <a:t/>
            </a:r>
            <a:br>
              <a:rPr lang="nl-NL" sz="2000" b="0" dirty="0" smtClean="0"/>
            </a:br>
            <a:r>
              <a:rPr lang="nl-NL" sz="2000" b="0" dirty="0" smtClean="0"/>
              <a:t>uiterlijk </a:t>
            </a:r>
            <a:r>
              <a:rPr lang="nl-NL" sz="2000" b="0" dirty="0"/>
              <a:t>inleveren </a:t>
            </a:r>
            <a:r>
              <a:rPr lang="nl-NL" sz="2000" b="0" dirty="0">
                <a:solidFill>
                  <a:srgbClr val="FF0000"/>
                </a:solidFill>
              </a:rPr>
              <a:t>ma. </a:t>
            </a:r>
            <a:r>
              <a:rPr lang="nl-NL" sz="2000" b="0" dirty="0" smtClean="0">
                <a:solidFill>
                  <a:srgbClr val="FF0000"/>
                </a:solidFill>
              </a:rPr>
              <a:t>15 okt., </a:t>
            </a:r>
            <a:r>
              <a:rPr lang="nl-NL" sz="2000" b="0" dirty="0">
                <a:solidFill>
                  <a:srgbClr val="FF0000"/>
                </a:solidFill>
              </a:rPr>
              <a:t>23.59 uur op BB</a:t>
            </a:r>
          </a:p>
          <a:p>
            <a:r>
              <a:rPr lang="nl-NL" sz="2000" b="0" dirty="0" smtClean="0"/>
              <a:t>Opdracht</a:t>
            </a:r>
            <a:r>
              <a:rPr lang="nl-NL" sz="2000" b="0" dirty="0"/>
              <a:t> 5</a:t>
            </a:r>
            <a:r>
              <a:rPr lang="nl-NL" sz="2000" b="0" dirty="0" smtClean="0"/>
              <a:t> </a:t>
            </a:r>
            <a:r>
              <a:rPr lang="nl-NL" sz="2000" b="0" dirty="0" smtClean="0"/>
              <a:t>(Eigen functionaliteit</a:t>
            </a:r>
            <a:r>
              <a:rPr lang="nl-NL" sz="2000" b="0" dirty="0" smtClean="0"/>
              <a:t>)</a:t>
            </a:r>
            <a:r>
              <a:rPr lang="nl-NL" sz="2000" b="0" dirty="0"/>
              <a:t> - </a:t>
            </a:r>
            <a:r>
              <a:rPr lang="nl-NL" sz="2000" b="0" dirty="0" smtClean="0"/>
              <a:t/>
            </a:r>
            <a:br>
              <a:rPr lang="nl-NL" sz="2000" b="0" dirty="0" smtClean="0"/>
            </a:br>
            <a:r>
              <a:rPr lang="nl-NL" sz="2000" b="0" dirty="0" smtClean="0"/>
              <a:t>uiterlijk </a:t>
            </a:r>
            <a:r>
              <a:rPr lang="nl-NL" sz="2000" b="0" dirty="0"/>
              <a:t>inleveren </a:t>
            </a:r>
            <a:r>
              <a:rPr lang="nl-NL" sz="2000" b="0" dirty="0">
                <a:solidFill>
                  <a:srgbClr val="FF0000"/>
                </a:solidFill>
              </a:rPr>
              <a:t>ma. </a:t>
            </a:r>
            <a:r>
              <a:rPr lang="nl-NL" sz="2000" b="0" dirty="0" smtClean="0">
                <a:solidFill>
                  <a:srgbClr val="FF0000"/>
                </a:solidFill>
              </a:rPr>
              <a:t>22 okt., </a:t>
            </a:r>
            <a:r>
              <a:rPr lang="nl-NL" sz="2000" b="0" dirty="0">
                <a:solidFill>
                  <a:srgbClr val="FF0000"/>
                </a:solidFill>
              </a:rPr>
              <a:t>23.59 uur op BB</a:t>
            </a:r>
          </a:p>
          <a:p>
            <a:r>
              <a:rPr lang="nl-NL" sz="2000" b="0" dirty="0" smtClean="0"/>
              <a:t>Opdracht</a:t>
            </a:r>
            <a:r>
              <a:rPr lang="nl-NL" sz="2000" b="0" dirty="0"/>
              <a:t> </a:t>
            </a:r>
            <a:r>
              <a:rPr lang="nl-NL" sz="2000" b="0" dirty="0" smtClean="0"/>
              <a:t>6 </a:t>
            </a:r>
            <a:r>
              <a:rPr lang="nl-NL" sz="2000" b="0" dirty="0" smtClean="0"/>
              <a:t>(Eigen functionaliteit</a:t>
            </a:r>
            <a:r>
              <a:rPr lang="nl-NL" sz="2000" b="0" dirty="0" smtClean="0"/>
              <a:t>) </a:t>
            </a:r>
            <a:r>
              <a:rPr lang="nl-NL" sz="2000" b="0" dirty="0" smtClean="0"/>
              <a:t>– </a:t>
            </a:r>
            <a:br>
              <a:rPr lang="nl-NL" sz="2000" b="0" dirty="0" smtClean="0"/>
            </a:br>
            <a:r>
              <a:rPr lang="nl-NL" sz="2000" b="0" dirty="0" smtClean="0"/>
              <a:t>uiterlijk </a:t>
            </a:r>
            <a:r>
              <a:rPr lang="nl-NL" sz="2000" b="0" dirty="0"/>
              <a:t>inleveren </a:t>
            </a:r>
            <a:r>
              <a:rPr lang="nl-NL" sz="2000" b="0" dirty="0">
                <a:solidFill>
                  <a:srgbClr val="FF0000"/>
                </a:solidFill>
              </a:rPr>
              <a:t>ma. </a:t>
            </a:r>
            <a:r>
              <a:rPr lang="nl-NL" sz="2000" b="0" dirty="0" smtClean="0">
                <a:solidFill>
                  <a:srgbClr val="FF0000"/>
                </a:solidFill>
              </a:rPr>
              <a:t>29 okt., 23.59 </a:t>
            </a:r>
            <a:r>
              <a:rPr lang="nl-NL" sz="2000" b="0" dirty="0">
                <a:solidFill>
                  <a:srgbClr val="FF0000"/>
                </a:solidFill>
              </a:rPr>
              <a:t>uur op BB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2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Assessment a/h einde van project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i="1" dirty="0" smtClean="0"/>
              <a:t>Wij nodigen groepen uit die toelichting mogen geven op:</a:t>
            </a:r>
          </a:p>
          <a:p>
            <a:pPr marL="457200" indent="-457200">
              <a:buFontTx/>
              <a:buChar char="-"/>
            </a:pPr>
            <a:r>
              <a:rPr lang="nl-NL" dirty="0" smtClean="0"/>
              <a:t>Product (Thijs Otter)</a:t>
            </a:r>
          </a:p>
          <a:p>
            <a:pPr marL="457200" indent="-457200">
              <a:buFontTx/>
              <a:buChar char="-"/>
            </a:pPr>
            <a:r>
              <a:rPr lang="nl-NL" dirty="0" smtClean="0"/>
              <a:t>Proces (Ellen Leen)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2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Afronding / vragen	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ttps://sd.keepcalm-o-matic.co.uk/i-w600/keep-calm-and-happy-co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98" y="2566764"/>
            <a:ext cx="3678202" cy="429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endParaRPr lang="nl-NL" sz="1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Opstart/welkom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Groepsindeling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Databasegegevens</a:t>
            </a:r>
            <a:endParaRPr lang="nl-NL" sz="1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Introductie Someren-applicatie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Projectinhoudelijk (consultant Thijs Otter)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Projectregels (tutor Ellen Leen)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Beoordeling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nl-NL" sz="1800" dirty="0" smtClean="0"/>
              <a:t>Afronding / vragen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Groepsindeling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66" y="1621538"/>
            <a:ext cx="7120712" cy="47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 Someren-applicatie	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484784"/>
            <a:ext cx="7991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Projectinhoudelijk: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- Inleveren van solution die </a:t>
            </a:r>
            <a:r>
              <a:rPr lang="nl-NL" dirty="0" err="1" smtClean="0"/>
              <a:t>gemerged</a:t>
            </a:r>
            <a:r>
              <a:rPr lang="nl-NL" dirty="0" smtClean="0"/>
              <a:t> is. De solution zit in een </a:t>
            </a:r>
            <a:r>
              <a:rPr lang="nl-NL" u="sng" dirty="0" smtClean="0"/>
              <a:t>.zip</a:t>
            </a:r>
            <a:r>
              <a:rPr lang="nl-NL" dirty="0" smtClean="0"/>
              <a:t>, vergezeld van een tekstbestandje met de taakverdeling per groepslid (wie heeft welke module gemaakt?)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6</a:t>
            </a:r>
            <a:r>
              <a:rPr lang="nl-NL" dirty="0" smtClean="0"/>
              <a:t> </a:t>
            </a:r>
            <a:r>
              <a:rPr lang="nl-NL" dirty="0"/>
              <a:t>project opdrachten ( 1 opdracht / </a:t>
            </a:r>
            <a:r>
              <a:rPr lang="nl-NL" dirty="0" smtClean="0"/>
              <a:t>week )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2400" dirty="0" smtClean="0"/>
              <a:t>18 sept.</a:t>
            </a:r>
            <a:r>
              <a:rPr lang="nl-NL" sz="2400" dirty="0" smtClean="0"/>
              <a:t>	</a:t>
            </a:r>
            <a:r>
              <a:rPr lang="nl-NL" sz="2400" dirty="0" smtClean="0"/>
              <a:t>	kick-off </a:t>
            </a:r>
            <a:br>
              <a:rPr lang="nl-NL" sz="2400" dirty="0" smtClean="0"/>
            </a:br>
            <a:r>
              <a:rPr lang="nl-NL" sz="2400" dirty="0" smtClean="0"/>
              <a:t>				uitdelen </a:t>
            </a:r>
            <a:r>
              <a:rPr lang="nl-NL" sz="2400" dirty="0" smtClean="0"/>
              <a:t>opdracht Someren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400" dirty="0" smtClean="0"/>
              <a:t>24 sept.</a:t>
            </a:r>
            <a:r>
              <a:rPr lang="nl-NL" sz="2400" dirty="0" smtClean="0"/>
              <a:t>		uitdelen </a:t>
            </a:r>
            <a:r>
              <a:rPr lang="nl-NL" sz="2400" dirty="0"/>
              <a:t>opdracht Someren </a:t>
            </a:r>
            <a:r>
              <a:rPr lang="nl-NL" sz="2400" dirty="0" smtClean="0"/>
              <a:t>2</a:t>
            </a:r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 smtClean="0"/>
              <a:t>		</a:t>
            </a:r>
            <a:r>
              <a:rPr lang="nl-NL" sz="2400" dirty="0" smtClean="0"/>
              <a:t>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400" dirty="0" smtClean="0"/>
              <a:t>1 okt. 			</a:t>
            </a:r>
            <a:r>
              <a:rPr lang="nl-NL" sz="2400" dirty="0" smtClean="0"/>
              <a:t>uitdelen </a:t>
            </a:r>
            <a:r>
              <a:rPr lang="nl-NL" sz="2400" dirty="0"/>
              <a:t>opdracht Someren </a:t>
            </a:r>
            <a:r>
              <a:rPr lang="nl-NL" sz="2400" dirty="0" smtClean="0"/>
              <a:t>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400" dirty="0" smtClean="0"/>
              <a:t>8 okt.</a:t>
            </a:r>
            <a:r>
              <a:rPr lang="nl-NL" sz="2400" dirty="0" smtClean="0"/>
              <a:t>		</a:t>
            </a:r>
            <a:r>
              <a:rPr lang="nl-NL" sz="2400" dirty="0" smtClean="0"/>
              <a:t>	uitdelen </a:t>
            </a:r>
            <a:r>
              <a:rPr lang="nl-NL" sz="2400" dirty="0" smtClean="0"/>
              <a:t>opdracht </a:t>
            </a:r>
            <a:r>
              <a:rPr lang="nl-NL" sz="2400" dirty="0" smtClean="0"/>
              <a:t>Someren 4</a:t>
            </a:r>
            <a:endParaRPr lang="nl-NL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nl-NL" sz="2400" dirty="0" smtClean="0"/>
              <a:t>15 okt. </a:t>
            </a:r>
            <a:r>
              <a:rPr lang="nl-NL" sz="2400" dirty="0" smtClean="0"/>
              <a:t>		</a:t>
            </a:r>
            <a:r>
              <a:rPr lang="nl-NL" sz="2400" dirty="0" smtClean="0"/>
              <a:t>uitdelen </a:t>
            </a:r>
            <a:r>
              <a:rPr lang="nl-NL" sz="2400" dirty="0" smtClean="0"/>
              <a:t>opdracht </a:t>
            </a:r>
            <a:r>
              <a:rPr lang="nl-NL" sz="2400" dirty="0" smtClean="0"/>
              <a:t>Someren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400" dirty="0" smtClean="0"/>
              <a:t>22 okt.			Uitdelen opdracht Someren 6</a:t>
            </a:r>
            <a:endParaRPr lang="nl-NL" sz="240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Activiteiten per </a:t>
            </a:r>
            <a:r>
              <a:rPr lang="nl-NL" dirty="0" smtClean="0"/>
              <a:t>week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 smtClean="0"/>
              <a:t>Iedere week is er een consultancy moment.</a:t>
            </a:r>
          </a:p>
          <a:p>
            <a:pPr marL="0" indent="0">
              <a:buNone/>
            </a:pPr>
            <a:r>
              <a:rPr lang="nl-NL" dirty="0" smtClean="0"/>
              <a:t>Tijdens dat moment is er de tijd om inhoudelijke vragen te stellen aan de consultant.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De consultancy is </a:t>
            </a:r>
            <a:r>
              <a:rPr lang="nl-NL" u="sng" dirty="0" smtClean="0">
                <a:solidFill>
                  <a:srgbClr val="FF0000"/>
                </a:solidFill>
              </a:rPr>
              <a:t>verplicht</a:t>
            </a:r>
            <a:r>
              <a:rPr lang="nl-NL" dirty="0" smtClean="0"/>
              <a:t>, tenzij alle openstaande opdrachten voor die week reeds zijn ingeleverd. </a:t>
            </a:r>
            <a:br>
              <a:rPr lang="nl-NL" dirty="0" smtClean="0"/>
            </a:br>
            <a:r>
              <a:rPr lang="nl-NL" dirty="0" smtClean="0"/>
              <a:t>De projectbegeleiding (door tutor) is </a:t>
            </a:r>
            <a:r>
              <a:rPr lang="nl-NL" u="sng" dirty="0" smtClean="0">
                <a:solidFill>
                  <a:srgbClr val="FF0000"/>
                </a:solidFill>
              </a:rPr>
              <a:t>altijd verplicht</a:t>
            </a:r>
            <a:r>
              <a:rPr lang="nl-NL" dirty="0" smtClean="0"/>
              <a:t>.</a:t>
            </a:r>
          </a:p>
          <a:p>
            <a:pPr marL="0" indent="0"/>
            <a:r>
              <a:rPr lang="nl-NL" dirty="0" smtClean="0"/>
              <a:t>(</a:t>
            </a:r>
            <a:r>
              <a:rPr lang="nl-NL" dirty="0"/>
              <a:t>1x afwezig = </a:t>
            </a:r>
            <a:r>
              <a:rPr lang="nl-N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waarschuwing</a:t>
            </a:r>
            <a:r>
              <a:rPr lang="nl-NL" dirty="0"/>
              <a:t>, 2x = </a:t>
            </a:r>
            <a:r>
              <a:rPr lang="nl-NL" dirty="0">
                <a:solidFill>
                  <a:srgbClr val="FFC000"/>
                </a:solidFill>
              </a:rPr>
              <a:t>gele kaart</a:t>
            </a:r>
            <a:r>
              <a:rPr lang="nl-NL" dirty="0"/>
              <a:t>, 3x = </a:t>
            </a:r>
            <a:r>
              <a:rPr lang="nl-NL" dirty="0">
                <a:solidFill>
                  <a:srgbClr val="FF0000"/>
                </a:solidFill>
              </a:rPr>
              <a:t>rode kaart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smtClean="0"/>
              <a:t>Aan het begin van de consultancy wordt de opdracht opengezet.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smtClean="0"/>
              <a:t>Verdelen </a:t>
            </a:r>
            <a:r>
              <a:rPr lang="nl-NL" dirty="0"/>
              <a:t>van deelopdrachten over teamleden. ( + administratie)</a:t>
            </a:r>
          </a:p>
          <a:p>
            <a:pPr marL="0" indent="0">
              <a:buNone/>
            </a:pPr>
            <a:r>
              <a:rPr lang="nl-NL" dirty="0"/>
              <a:t>	elk teamlid is verantwoordelijk voor de ‘eigen’ deelopdracht. </a:t>
            </a:r>
          </a:p>
          <a:p>
            <a:pPr marL="0" indent="0">
              <a:buNone/>
            </a:pPr>
            <a:r>
              <a:rPr lang="nl-NL" dirty="0">
                <a:solidFill>
                  <a:srgbClr val="00B050"/>
                </a:solidFill>
              </a:rPr>
              <a:t>	</a:t>
            </a:r>
            <a:endParaRPr lang="nl-NL" dirty="0" smtClean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</a:t>
            </a:r>
            <a:r>
              <a:rPr lang="nl-NL" dirty="0" smtClean="0"/>
              <a:t>p maandag 23.59 uur </a:t>
            </a:r>
            <a:r>
              <a:rPr lang="nl-NL" dirty="0"/>
              <a:t>– [uiterlijk] inleveren van de </a:t>
            </a:r>
            <a:r>
              <a:rPr lang="nl-NL" dirty="0" smtClean="0"/>
              <a:t>opdracht (van vorige week).</a:t>
            </a:r>
          </a:p>
          <a:p>
            <a:pPr marL="0" indent="0"/>
            <a:endParaRPr lang="nl-NL" dirty="0"/>
          </a:p>
          <a:p>
            <a:pPr marL="0" indent="0">
              <a:buNone/>
            </a:pPr>
            <a:r>
              <a:rPr lang="nl-NL" dirty="0"/>
              <a:t>	1 uitwerking per team!  (dus </a:t>
            </a:r>
            <a:r>
              <a:rPr lang="nl-NL" sz="3200" dirty="0" err="1"/>
              <a:t>mergen</a:t>
            </a:r>
            <a:r>
              <a:rPr lang="nl-NL" sz="3200" dirty="0"/>
              <a:t> </a:t>
            </a:r>
            <a:r>
              <a:rPr lang="nl-NL" dirty="0"/>
              <a:t>van deelopdrachten !!)</a:t>
            </a:r>
          </a:p>
          <a:p>
            <a:pPr lvl="2"/>
            <a:r>
              <a:rPr lang="nl-NL" dirty="0"/>
              <a:t>Uitwerking MOET compileren.</a:t>
            </a:r>
          </a:p>
          <a:p>
            <a:pPr lvl="2"/>
            <a:r>
              <a:rPr lang="nl-NL" dirty="0"/>
              <a:t>Uitwerking MOET getest zijn en correct werken.</a:t>
            </a:r>
          </a:p>
          <a:p>
            <a:pPr lvl="2"/>
            <a:r>
              <a:rPr lang="nl-NL" dirty="0"/>
              <a:t>Deel resultaten voorzien </a:t>
            </a:r>
            <a:r>
              <a:rPr lang="nl-NL" dirty="0" smtClean="0"/>
              <a:t>van </a:t>
            </a:r>
            <a:r>
              <a:rPr lang="nl-NL" dirty="0" err="1" smtClean="0"/>
              <a:t>textfile</a:t>
            </a:r>
            <a:r>
              <a:rPr lang="nl-NL" dirty="0" smtClean="0"/>
              <a:t> met </a:t>
            </a:r>
            <a:r>
              <a:rPr lang="nl-NL" b="1" dirty="0"/>
              <a:t>naam van verantwoordelijke </a:t>
            </a:r>
            <a:r>
              <a:rPr lang="nl-NL" b="1" dirty="0" smtClean="0"/>
              <a:t>student</a:t>
            </a:r>
          </a:p>
          <a:p>
            <a:pPr lvl="2"/>
            <a:endParaRPr lang="nl-NL" b="1" dirty="0"/>
          </a:p>
          <a:p>
            <a:pPr marL="0" indent="0">
              <a:buNone/>
            </a:pPr>
            <a:r>
              <a:rPr lang="nl-NL" dirty="0"/>
              <a:t>Elke </a:t>
            </a:r>
            <a:r>
              <a:rPr lang="nl-NL" dirty="0" smtClean="0"/>
              <a:t>week bouwt </a:t>
            </a:r>
            <a:r>
              <a:rPr lang="nl-NL" dirty="0"/>
              <a:t>voort op het resultaat van de vorige </a:t>
            </a:r>
            <a:r>
              <a:rPr lang="nl-NL" dirty="0" smtClean="0"/>
              <a:t>week.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Inleveren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err="1"/>
              <a:t>Merge</a:t>
            </a:r>
            <a:r>
              <a:rPr lang="nl-NL" dirty="0"/>
              <a:t> de bijdragen van de teamleden tot 1 resultaat.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Test het resultaat op compileren en de juiste werking</a:t>
            </a:r>
            <a:r>
              <a:rPr lang="nl-NL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>
                <a:solidFill>
                  <a:srgbClr val="FF0000"/>
                </a:solidFill>
              </a:rPr>
              <a:t>Voeg een beschrijving (.</a:t>
            </a:r>
            <a:r>
              <a:rPr lang="nl-NL" dirty="0" err="1" smtClean="0">
                <a:solidFill>
                  <a:srgbClr val="FF0000"/>
                </a:solidFill>
              </a:rPr>
              <a:t>txt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smtClean="0">
                <a:solidFill>
                  <a:srgbClr val="FF0000"/>
                </a:solidFill>
              </a:rPr>
              <a:t>file) toe welk teamlid welke deelopdracht heeft gerealiseerd!</a:t>
            </a:r>
            <a:endParaRPr lang="nl-NL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Maak een </a:t>
            </a:r>
            <a:r>
              <a:rPr lang="nl-NL" dirty="0" smtClean="0"/>
              <a:t>.zip </a:t>
            </a:r>
            <a:r>
              <a:rPr lang="nl-NL" dirty="0"/>
              <a:t>file van het teamresultaat</a:t>
            </a:r>
          </a:p>
          <a:p>
            <a:pPr marL="971550" lvl="1" indent="-514350"/>
            <a:r>
              <a:rPr lang="nl-NL" dirty="0" smtClean="0"/>
              <a:t>Maak </a:t>
            </a:r>
            <a:r>
              <a:rPr lang="nl-NL" dirty="0"/>
              <a:t>een zip file met de naam </a:t>
            </a:r>
            <a:r>
              <a:rPr lang="nl-NL" b="1" dirty="0" smtClean="0"/>
              <a:t>Team&lt;n&gt;Week&lt;m</a:t>
            </a:r>
            <a:r>
              <a:rPr lang="nl-NL" b="1" dirty="0"/>
              <a:t>&gt;.zip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met &lt;n&gt; vervangen door het teamnummer en&lt;m&gt; door </a:t>
            </a:r>
            <a:r>
              <a:rPr lang="nl-NL" dirty="0" smtClean="0"/>
              <a:t>week-nummer</a:t>
            </a:r>
            <a:r>
              <a:rPr lang="nl-NL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Uploaden </a:t>
            </a:r>
            <a:r>
              <a:rPr lang="nl-NL" dirty="0"/>
              <a:t>op </a:t>
            </a:r>
            <a:r>
              <a:rPr lang="nl-NL" dirty="0" err="1"/>
              <a:t>BlackBoard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Projectregels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  <a:r>
              <a:rPr lang="nl-NL" dirty="0" smtClean="0"/>
              <a:t> </a:t>
            </a:r>
            <a:r>
              <a:rPr lang="nl-NL" dirty="0" err="1" smtClean="0"/>
              <a:t>Tutoring</a:t>
            </a:r>
            <a:r>
              <a:rPr lang="nl-NL" dirty="0" smtClean="0"/>
              <a:t> (Ellen Leen)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Proces (</a:t>
            </a:r>
            <a:r>
              <a:rPr lang="nl-NL" dirty="0" err="1"/>
              <a:t>Tutorgerelateerd</a:t>
            </a:r>
            <a:r>
              <a:rPr lang="nl-NL" dirty="0"/>
              <a:t>)</a:t>
            </a:r>
            <a:endParaRPr lang="nl-NL" b="0" dirty="0"/>
          </a:p>
          <a:p>
            <a:r>
              <a:rPr lang="nl-NL" b="0" dirty="0"/>
              <a:t>1. Startdocument</a:t>
            </a:r>
          </a:p>
          <a:p>
            <a:r>
              <a:rPr lang="nl-NL" b="0" dirty="0"/>
              <a:t>2. Samenwerkingsovereenkomst</a:t>
            </a:r>
          </a:p>
          <a:p>
            <a:r>
              <a:rPr lang="nl-NL" b="0" dirty="0"/>
              <a:t>3. Leerdoelen</a:t>
            </a:r>
          </a:p>
          <a:p>
            <a:r>
              <a:rPr lang="nl-NL" b="0" dirty="0"/>
              <a:t>4. Agenda's en notulen</a:t>
            </a:r>
          </a:p>
          <a:p>
            <a:r>
              <a:rPr lang="nl-NL" b="0" dirty="0"/>
              <a:t>5. (Tussentijdse) Zelfevaluatieformulieren, Peerevaluatieformulieren, Eindevaluatieformulieren. 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6296"/>
      </p:ext>
    </p:extLst>
  </p:cSld>
  <p:clrMapOvr>
    <a:masterClrMapping/>
  </p:clrMapOvr>
</p:sld>
</file>

<file path=ppt/theme/theme1.xml><?xml version="1.0" encoding="utf-8"?>
<a:theme xmlns:a="http://schemas.openxmlformats.org/drawingml/2006/main" name="INH_TOI_01">
  <a:themeElements>
    <a:clrScheme name="Inholland Domein TOI">
      <a:dk1>
        <a:sysClr val="windowText" lastClr="000000"/>
      </a:dk1>
      <a:lt1>
        <a:sysClr val="window" lastClr="FFFFFF"/>
      </a:lt1>
      <a:dk2>
        <a:srgbClr val="0066B3"/>
      </a:dk2>
      <a:lt2>
        <a:srgbClr val="E3027F"/>
      </a:lt2>
      <a:accent1>
        <a:srgbClr val="67AE3E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nholland Domein TOI">
    <a:dk1>
      <a:sysClr val="windowText" lastClr="000000"/>
    </a:dk1>
    <a:lt1>
      <a:sysClr val="window" lastClr="FFFFFF"/>
    </a:lt1>
    <a:dk2>
      <a:srgbClr val="0066B3"/>
    </a:dk2>
    <a:lt2>
      <a:srgbClr val="E3027F"/>
    </a:lt2>
    <a:accent1>
      <a:srgbClr val="67AE3E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262</Words>
  <Application>Microsoft Office PowerPoint</Application>
  <PresentationFormat>Diavoorstelling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Arial (Body)</vt:lpstr>
      <vt:lpstr>Arial Narrow</vt:lpstr>
      <vt:lpstr>Lucida Grande</vt:lpstr>
      <vt:lpstr>Wingdings</vt:lpstr>
      <vt:lpstr>INH_TOI_01</vt:lpstr>
      <vt:lpstr> </vt:lpstr>
      <vt:lpstr>Inhoudsopgave</vt:lpstr>
      <vt:lpstr>Groepsindeling</vt:lpstr>
      <vt:lpstr>Introductie Someren-applicatie </vt:lpstr>
      <vt:lpstr>Projectinhoudelijk:</vt:lpstr>
      <vt:lpstr>6 project opdrachten ( 1 opdracht / week )</vt:lpstr>
      <vt:lpstr>Activiteiten per week</vt:lpstr>
      <vt:lpstr>Inleveren</vt:lpstr>
      <vt:lpstr>Projectregels  Tutoring (Ellen Leen)</vt:lpstr>
      <vt:lpstr>Beoordeling</vt:lpstr>
      <vt:lpstr>Deadlines Deelopdrachten</vt:lpstr>
      <vt:lpstr>Assessment a/h einde van project</vt:lpstr>
      <vt:lpstr>Afronding / vragen ?</vt:lpstr>
      <vt:lpstr>PowerPoint-presentatie</vt:lpstr>
    </vt:vector>
  </TitlesOfParts>
  <Company>Inholland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Inholland presentatie</dc:title>
  <dc:creator>ing. Thijs Otter</dc:creator>
  <cp:keywords>powerpoint inholland template</cp:keywords>
  <cp:lastModifiedBy>ing. Thijs Otter</cp:lastModifiedBy>
  <cp:revision>186</cp:revision>
  <cp:lastPrinted>2014-03-04T12:10:15Z</cp:lastPrinted>
  <dcterms:created xsi:type="dcterms:W3CDTF">2013-01-22T20:25:34Z</dcterms:created>
  <dcterms:modified xsi:type="dcterms:W3CDTF">2018-09-18T08:54:25Z</dcterms:modified>
</cp:coreProperties>
</file>