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6" r:id="rId5"/>
    <p:sldId id="261" r:id="rId6"/>
    <p:sldId id="267" r:id="rId7"/>
    <p:sldId id="274" r:id="rId8"/>
    <p:sldId id="260" r:id="rId9"/>
    <p:sldId id="268" r:id="rId10"/>
    <p:sldId id="259" r:id="rId11"/>
    <p:sldId id="269" r:id="rId12"/>
    <p:sldId id="262" r:id="rId13"/>
    <p:sldId id="270" r:id="rId14"/>
    <p:sldId id="275" r:id="rId15"/>
    <p:sldId id="263" r:id="rId16"/>
    <p:sldId id="26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94" d="100"/>
          <a:sy n="94" d="100"/>
        </p:scale>
        <p:origin x="108"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8.xml"/><Relationship Id="rId7"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5.xml"/><Relationship Id="rId5" Type="http://schemas.openxmlformats.org/officeDocument/2006/relationships/slide" Target="../slides/slide12.xml"/><Relationship Id="rId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F6613D-8CD9-4C6D-BA77-ED4CBD23821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FBA9E46-6193-4554-9B3A-AF8E6E740D1E}">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1" action="ppaction://hlinksldjump"/>
            </a:rPr>
            <a:t>Business Understanding </a:t>
          </a:r>
          <a:endParaRPr lang="en-US" dirty="0">
            <a:latin typeface="Arial" panose="020B0604020202020204" pitchFamily="34" charset="0"/>
            <a:cs typeface="Arial" panose="020B0604020202020204" pitchFamily="34" charset="0"/>
          </a:endParaRPr>
        </a:p>
      </dgm:t>
    </dgm:pt>
    <dgm:pt modelId="{DE89A750-A784-4B64-B461-447A8ABEB362}" type="parTrans" cxnId="{20839740-508D-4D0C-9C67-EE95AB5606F1}">
      <dgm:prSet/>
      <dgm:spPr/>
      <dgm:t>
        <a:bodyPr/>
        <a:lstStyle/>
        <a:p>
          <a:endParaRPr lang="en-US"/>
        </a:p>
      </dgm:t>
    </dgm:pt>
    <dgm:pt modelId="{33A1F448-0D90-4443-BA66-A530C2C20C41}" type="sibTrans" cxnId="{20839740-508D-4D0C-9C67-EE95AB5606F1}">
      <dgm:prSet/>
      <dgm:spPr/>
      <dgm:t>
        <a:bodyPr/>
        <a:lstStyle/>
        <a:p>
          <a:endParaRPr lang="en-US"/>
        </a:p>
      </dgm:t>
    </dgm:pt>
    <dgm:pt modelId="{F504B5B4-BCC9-45D4-8DB9-7AB640EFDDD9}">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2" action="ppaction://hlinksldjump"/>
            </a:rPr>
            <a:t>Data Understanding</a:t>
          </a:r>
          <a:endParaRPr lang="en-US" dirty="0">
            <a:latin typeface="Arial" panose="020B0604020202020204" pitchFamily="34" charset="0"/>
            <a:cs typeface="Arial" panose="020B0604020202020204" pitchFamily="34" charset="0"/>
          </a:endParaRPr>
        </a:p>
      </dgm:t>
    </dgm:pt>
    <dgm:pt modelId="{4A880762-20B6-4161-9A03-ADE717AEEEB1}" type="parTrans" cxnId="{A710806E-5C76-4540-B3F3-027F49FAD597}">
      <dgm:prSet/>
      <dgm:spPr/>
      <dgm:t>
        <a:bodyPr/>
        <a:lstStyle/>
        <a:p>
          <a:endParaRPr lang="en-US"/>
        </a:p>
      </dgm:t>
    </dgm:pt>
    <dgm:pt modelId="{C7B0670F-4545-4BB1-A7DE-A7E67DD31111}" type="sibTrans" cxnId="{A710806E-5C76-4540-B3F3-027F49FAD597}">
      <dgm:prSet/>
      <dgm:spPr/>
      <dgm:t>
        <a:bodyPr/>
        <a:lstStyle/>
        <a:p>
          <a:endParaRPr lang="en-US"/>
        </a:p>
      </dgm:t>
    </dgm:pt>
    <dgm:pt modelId="{0CCD7D79-E05D-413D-934A-89C20FC8B81B}">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3" action="ppaction://hlinksldjump"/>
            </a:rPr>
            <a:t>Data Preparation</a:t>
          </a:r>
          <a:endParaRPr lang="en-US" dirty="0">
            <a:latin typeface="Arial" panose="020B0604020202020204" pitchFamily="34" charset="0"/>
            <a:cs typeface="Arial" panose="020B0604020202020204" pitchFamily="34" charset="0"/>
          </a:endParaRPr>
        </a:p>
      </dgm:t>
    </dgm:pt>
    <dgm:pt modelId="{896B692E-F5F6-4397-A077-6C7B1CFB7DA9}" type="parTrans" cxnId="{6939DA63-BAF4-48EF-AF36-325C3D19CF68}">
      <dgm:prSet/>
      <dgm:spPr/>
      <dgm:t>
        <a:bodyPr/>
        <a:lstStyle/>
        <a:p>
          <a:endParaRPr lang="en-US"/>
        </a:p>
      </dgm:t>
    </dgm:pt>
    <dgm:pt modelId="{2229956F-1162-46AE-B6D6-42BB9D51DB65}" type="sibTrans" cxnId="{6939DA63-BAF4-48EF-AF36-325C3D19CF68}">
      <dgm:prSet/>
      <dgm:spPr/>
      <dgm:t>
        <a:bodyPr/>
        <a:lstStyle/>
        <a:p>
          <a:endParaRPr lang="en-US"/>
        </a:p>
      </dgm:t>
    </dgm:pt>
    <dgm:pt modelId="{93347B6D-AB06-47D1-A0DF-81CACAE8D479}">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4" action="ppaction://hlinksldjump"/>
            </a:rPr>
            <a:t>Predictive Model</a:t>
          </a:r>
          <a:endParaRPr lang="en-US" dirty="0">
            <a:latin typeface="Arial" panose="020B0604020202020204" pitchFamily="34" charset="0"/>
            <a:cs typeface="Arial" panose="020B0604020202020204" pitchFamily="34" charset="0"/>
          </a:endParaRPr>
        </a:p>
      </dgm:t>
    </dgm:pt>
    <dgm:pt modelId="{0918C3C7-0567-4C31-B395-043B3C345FE2}" type="parTrans" cxnId="{2C863385-20C8-4301-B2EB-3B359043EB97}">
      <dgm:prSet/>
      <dgm:spPr/>
      <dgm:t>
        <a:bodyPr/>
        <a:lstStyle/>
        <a:p>
          <a:endParaRPr lang="en-US"/>
        </a:p>
      </dgm:t>
    </dgm:pt>
    <dgm:pt modelId="{2BD07C70-B53C-4128-A598-50FA34FEB6A3}" type="sibTrans" cxnId="{2C863385-20C8-4301-B2EB-3B359043EB97}">
      <dgm:prSet/>
      <dgm:spPr/>
      <dgm:t>
        <a:bodyPr/>
        <a:lstStyle/>
        <a:p>
          <a:endParaRPr lang="en-US"/>
        </a:p>
      </dgm:t>
    </dgm:pt>
    <dgm:pt modelId="{25AE42B6-CF80-4CDF-B080-0C5AFC9E56AF}">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5" action="ppaction://hlinksldjump"/>
            </a:rPr>
            <a:t>Model Evaluation</a:t>
          </a:r>
          <a:endParaRPr lang="en-US" dirty="0">
            <a:latin typeface="Arial" panose="020B0604020202020204" pitchFamily="34" charset="0"/>
            <a:cs typeface="Arial" panose="020B0604020202020204" pitchFamily="34" charset="0"/>
          </a:endParaRPr>
        </a:p>
      </dgm:t>
    </dgm:pt>
    <dgm:pt modelId="{52DC61B0-0CD3-4C05-BAB3-2D463AD373EC}" type="parTrans" cxnId="{72B2FB24-FDF4-4A4B-B46B-33A030B58529}">
      <dgm:prSet/>
      <dgm:spPr/>
      <dgm:t>
        <a:bodyPr/>
        <a:lstStyle/>
        <a:p>
          <a:endParaRPr lang="en-US"/>
        </a:p>
      </dgm:t>
    </dgm:pt>
    <dgm:pt modelId="{74E5D50F-5E66-4607-BF93-024613ADA779}" type="sibTrans" cxnId="{72B2FB24-FDF4-4A4B-B46B-33A030B58529}">
      <dgm:prSet/>
      <dgm:spPr/>
      <dgm:t>
        <a:bodyPr/>
        <a:lstStyle/>
        <a:p>
          <a:endParaRPr lang="en-US"/>
        </a:p>
      </dgm:t>
    </dgm:pt>
    <dgm:pt modelId="{A07EFF05-9FBB-44BA-A5D4-19B82D87C2D4}">
      <dgm:prSet/>
      <dgm:spPr/>
      <dgm:t>
        <a:bodyPr/>
        <a:lstStyle/>
        <a:p>
          <a:r>
            <a:rPr lang="en-US" b="0" i="0" dirty="0">
              <a:latin typeface="Arial" panose="020B0604020202020204" pitchFamily="34" charset="0"/>
              <a:cs typeface="Arial" panose="020B0604020202020204" pitchFamily="34" charset="0"/>
              <a:hlinkClick xmlns:r="http://schemas.openxmlformats.org/officeDocument/2006/relationships" r:id="rId6" action="ppaction://hlinksldjump"/>
            </a:rPr>
            <a:t>Model Deployment</a:t>
          </a:r>
          <a:endParaRPr lang="en-US" dirty="0">
            <a:latin typeface="Arial" panose="020B0604020202020204" pitchFamily="34" charset="0"/>
            <a:cs typeface="Arial" panose="020B0604020202020204" pitchFamily="34" charset="0"/>
          </a:endParaRPr>
        </a:p>
      </dgm:t>
    </dgm:pt>
    <dgm:pt modelId="{6E91301F-19D2-452A-B260-5F53F61635AC}" type="parTrans" cxnId="{580FE26E-0A1C-4109-8E74-154FC8EF96F8}">
      <dgm:prSet/>
      <dgm:spPr/>
      <dgm:t>
        <a:bodyPr/>
        <a:lstStyle/>
        <a:p>
          <a:endParaRPr lang="en-US"/>
        </a:p>
      </dgm:t>
    </dgm:pt>
    <dgm:pt modelId="{FC13D04A-3778-4B3E-81E0-0EC6C19F9770}" type="sibTrans" cxnId="{580FE26E-0A1C-4109-8E74-154FC8EF96F8}">
      <dgm:prSet/>
      <dgm:spPr/>
      <dgm:t>
        <a:bodyPr/>
        <a:lstStyle/>
        <a:p>
          <a:endParaRPr lang="en-US"/>
        </a:p>
      </dgm:t>
    </dgm:pt>
    <dgm:pt modelId="{8219086A-944F-4D76-BE41-974FADF8FE6B}">
      <dgm:prSet/>
      <dgm:spPr/>
      <dgm:t>
        <a:bodyPr/>
        <a:lstStyle/>
        <a:p>
          <a:r>
            <a:rPr lang="en-US" dirty="0">
              <a:latin typeface="Arial" panose="020B0604020202020204" pitchFamily="34" charset="0"/>
              <a:cs typeface="Arial" panose="020B0604020202020204" pitchFamily="34" charset="0"/>
              <a:hlinkClick xmlns:r="http://schemas.openxmlformats.org/officeDocument/2006/relationships" r:id="rId7" action="ppaction://hlinksldjump"/>
            </a:rPr>
            <a:t>Used Vehicle “Cheat Sheet”</a:t>
          </a:r>
          <a:endParaRPr lang="en-US" dirty="0">
            <a:latin typeface="Arial" panose="020B0604020202020204" pitchFamily="34" charset="0"/>
            <a:cs typeface="Arial" panose="020B0604020202020204" pitchFamily="34" charset="0"/>
          </a:endParaRPr>
        </a:p>
      </dgm:t>
    </dgm:pt>
    <dgm:pt modelId="{7E5D5C23-9DF1-4ABE-9A38-90872C6D3D96}" type="parTrans" cxnId="{971670D2-61FA-47D7-ACE8-F2FB093093FB}">
      <dgm:prSet/>
      <dgm:spPr/>
      <dgm:t>
        <a:bodyPr/>
        <a:lstStyle/>
        <a:p>
          <a:endParaRPr lang="en-US"/>
        </a:p>
      </dgm:t>
    </dgm:pt>
    <dgm:pt modelId="{E1A62D4C-35A3-420B-ACA5-C4E38FFC43A8}" type="sibTrans" cxnId="{971670D2-61FA-47D7-ACE8-F2FB093093FB}">
      <dgm:prSet/>
      <dgm:spPr/>
      <dgm:t>
        <a:bodyPr/>
        <a:lstStyle/>
        <a:p>
          <a:endParaRPr lang="en-US"/>
        </a:p>
      </dgm:t>
    </dgm:pt>
    <dgm:pt modelId="{6E69C84A-53A1-49F3-AD8F-7778F1F30343}" type="pres">
      <dgm:prSet presAssocID="{73F6613D-8CD9-4C6D-BA77-ED4CBD238219}" presName="vert0" presStyleCnt="0">
        <dgm:presLayoutVars>
          <dgm:dir/>
          <dgm:animOne val="branch"/>
          <dgm:animLvl val="lvl"/>
        </dgm:presLayoutVars>
      </dgm:prSet>
      <dgm:spPr/>
    </dgm:pt>
    <dgm:pt modelId="{C79C86FE-BF6B-4F3A-BD82-60764C861883}" type="pres">
      <dgm:prSet presAssocID="{DFBA9E46-6193-4554-9B3A-AF8E6E740D1E}" presName="thickLine" presStyleLbl="alignNode1" presStyleIdx="0" presStyleCnt="7"/>
      <dgm:spPr/>
    </dgm:pt>
    <dgm:pt modelId="{4944D0C5-6537-43DF-8634-2C2B100DD0B3}" type="pres">
      <dgm:prSet presAssocID="{DFBA9E46-6193-4554-9B3A-AF8E6E740D1E}" presName="horz1" presStyleCnt="0"/>
      <dgm:spPr/>
    </dgm:pt>
    <dgm:pt modelId="{3CDDBED0-F7EE-4CB8-BC7A-F9212CA0F219}" type="pres">
      <dgm:prSet presAssocID="{DFBA9E46-6193-4554-9B3A-AF8E6E740D1E}" presName="tx1" presStyleLbl="revTx" presStyleIdx="0" presStyleCnt="7"/>
      <dgm:spPr/>
    </dgm:pt>
    <dgm:pt modelId="{B85DACEE-4C28-40EE-898E-903B4A72AFBF}" type="pres">
      <dgm:prSet presAssocID="{DFBA9E46-6193-4554-9B3A-AF8E6E740D1E}" presName="vert1" presStyleCnt="0"/>
      <dgm:spPr/>
    </dgm:pt>
    <dgm:pt modelId="{ABFDD5E1-62B6-4030-A7F6-3A6B6563424E}" type="pres">
      <dgm:prSet presAssocID="{F504B5B4-BCC9-45D4-8DB9-7AB640EFDDD9}" presName="thickLine" presStyleLbl="alignNode1" presStyleIdx="1" presStyleCnt="7"/>
      <dgm:spPr/>
    </dgm:pt>
    <dgm:pt modelId="{8C54BE99-DE08-49AB-A48C-08F59EF90CED}" type="pres">
      <dgm:prSet presAssocID="{F504B5B4-BCC9-45D4-8DB9-7AB640EFDDD9}" presName="horz1" presStyleCnt="0"/>
      <dgm:spPr/>
    </dgm:pt>
    <dgm:pt modelId="{28BCD084-74EC-4ED1-8156-908B2EDB1AEC}" type="pres">
      <dgm:prSet presAssocID="{F504B5B4-BCC9-45D4-8DB9-7AB640EFDDD9}" presName="tx1" presStyleLbl="revTx" presStyleIdx="1" presStyleCnt="7"/>
      <dgm:spPr/>
    </dgm:pt>
    <dgm:pt modelId="{6F133475-94FD-42EC-8437-21FCC0B6BA42}" type="pres">
      <dgm:prSet presAssocID="{F504B5B4-BCC9-45D4-8DB9-7AB640EFDDD9}" presName="vert1" presStyleCnt="0"/>
      <dgm:spPr/>
    </dgm:pt>
    <dgm:pt modelId="{1D399839-C778-4BA6-8C4A-B931DC8C17C3}" type="pres">
      <dgm:prSet presAssocID="{0CCD7D79-E05D-413D-934A-89C20FC8B81B}" presName="thickLine" presStyleLbl="alignNode1" presStyleIdx="2" presStyleCnt="7"/>
      <dgm:spPr/>
    </dgm:pt>
    <dgm:pt modelId="{D87EB033-7FD5-481C-BD5C-949493034E83}" type="pres">
      <dgm:prSet presAssocID="{0CCD7D79-E05D-413D-934A-89C20FC8B81B}" presName="horz1" presStyleCnt="0"/>
      <dgm:spPr/>
    </dgm:pt>
    <dgm:pt modelId="{889B399A-E867-491A-A2C5-FA842DAF51D3}" type="pres">
      <dgm:prSet presAssocID="{0CCD7D79-E05D-413D-934A-89C20FC8B81B}" presName="tx1" presStyleLbl="revTx" presStyleIdx="2" presStyleCnt="7"/>
      <dgm:spPr/>
    </dgm:pt>
    <dgm:pt modelId="{CE03C459-9F13-4A10-9F81-BB78DA7B5595}" type="pres">
      <dgm:prSet presAssocID="{0CCD7D79-E05D-413D-934A-89C20FC8B81B}" presName="vert1" presStyleCnt="0"/>
      <dgm:spPr/>
    </dgm:pt>
    <dgm:pt modelId="{64943A96-5795-4D95-8A48-6C5E206217F9}" type="pres">
      <dgm:prSet presAssocID="{93347B6D-AB06-47D1-A0DF-81CACAE8D479}" presName="thickLine" presStyleLbl="alignNode1" presStyleIdx="3" presStyleCnt="7"/>
      <dgm:spPr/>
    </dgm:pt>
    <dgm:pt modelId="{115BDC7D-507B-40AB-923A-EAA6CA15A91E}" type="pres">
      <dgm:prSet presAssocID="{93347B6D-AB06-47D1-A0DF-81CACAE8D479}" presName="horz1" presStyleCnt="0"/>
      <dgm:spPr/>
    </dgm:pt>
    <dgm:pt modelId="{D5082901-8CFA-45AB-801E-3B3721392193}" type="pres">
      <dgm:prSet presAssocID="{93347B6D-AB06-47D1-A0DF-81CACAE8D479}" presName="tx1" presStyleLbl="revTx" presStyleIdx="3" presStyleCnt="7"/>
      <dgm:spPr/>
    </dgm:pt>
    <dgm:pt modelId="{A695D08D-1602-471F-8CE2-456AC88869C9}" type="pres">
      <dgm:prSet presAssocID="{93347B6D-AB06-47D1-A0DF-81CACAE8D479}" presName="vert1" presStyleCnt="0"/>
      <dgm:spPr/>
    </dgm:pt>
    <dgm:pt modelId="{4C2B3A68-BDE3-4930-95A2-C527288764E3}" type="pres">
      <dgm:prSet presAssocID="{25AE42B6-CF80-4CDF-B080-0C5AFC9E56AF}" presName="thickLine" presStyleLbl="alignNode1" presStyleIdx="4" presStyleCnt="7"/>
      <dgm:spPr/>
    </dgm:pt>
    <dgm:pt modelId="{5ED65C8C-C3CE-4A84-9829-BF172B79D9D8}" type="pres">
      <dgm:prSet presAssocID="{25AE42B6-CF80-4CDF-B080-0C5AFC9E56AF}" presName="horz1" presStyleCnt="0"/>
      <dgm:spPr/>
    </dgm:pt>
    <dgm:pt modelId="{36B8D036-9CA7-4E49-9676-216907947BED}" type="pres">
      <dgm:prSet presAssocID="{25AE42B6-CF80-4CDF-B080-0C5AFC9E56AF}" presName="tx1" presStyleLbl="revTx" presStyleIdx="4" presStyleCnt="7"/>
      <dgm:spPr/>
    </dgm:pt>
    <dgm:pt modelId="{F03B300D-8B35-470A-881C-6906B8863F0E}" type="pres">
      <dgm:prSet presAssocID="{25AE42B6-CF80-4CDF-B080-0C5AFC9E56AF}" presName="vert1" presStyleCnt="0"/>
      <dgm:spPr/>
    </dgm:pt>
    <dgm:pt modelId="{0AE44F04-812B-4EBF-BF44-EABE5C4496D5}" type="pres">
      <dgm:prSet presAssocID="{A07EFF05-9FBB-44BA-A5D4-19B82D87C2D4}" presName="thickLine" presStyleLbl="alignNode1" presStyleIdx="5" presStyleCnt="7"/>
      <dgm:spPr/>
    </dgm:pt>
    <dgm:pt modelId="{A023A45F-E22A-4C77-918C-3D2829C3E9ED}" type="pres">
      <dgm:prSet presAssocID="{A07EFF05-9FBB-44BA-A5D4-19B82D87C2D4}" presName="horz1" presStyleCnt="0"/>
      <dgm:spPr/>
    </dgm:pt>
    <dgm:pt modelId="{0A6DD9D6-D81C-4FFE-8217-2CA25AE8C390}" type="pres">
      <dgm:prSet presAssocID="{A07EFF05-9FBB-44BA-A5D4-19B82D87C2D4}" presName="tx1" presStyleLbl="revTx" presStyleIdx="5" presStyleCnt="7"/>
      <dgm:spPr/>
    </dgm:pt>
    <dgm:pt modelId="{D5CCA810-841F-42B3-B064-F224FE509778}" type="pres">
      <dgm:prSet presAssocID="{A07EFF05-9FBB-44BA-A5D4-19B82D87C2D4}" presName="vert1" presStyleCnt="0"/>
      <dgm:spPr/>
    </dgm:pt>
    <dgm:pt modelId="{C8A9C953-00A3-4E44-AB25-0C452634E3AF}" type="pres">
      <dgm:prSet presAssocID="{8219086A-944F-4D76-BE41-974FADF8FE6B}" presName="thickLine" presStyleLbl="alignNode1" presStyleIdx="6" presStyleCnt="7"/>
      <dgm:spPr/>
    </dgm:pt>
    <dgm:pt modelId="{92636989-E9A1-4987-A62A-4AC2C1754E30}" type="pres">
      <dgm:prSet presAssocID="{8219086A-944F-4D76-BE41-974FADF8FE6B}" presName="horz1" presStyleCnt="0"/>
      <dgm:spPr/>
    </dgm:pt>
    <dgm:pt modelId="{E5ED12F9-C0DC-49A0-8977-6D091D8F6A47}" type="pres">
      <dgm:prSet presAssocID="{8219086A-944F-4D76-BE41-974FADF8FE6B}" presName="tx1" presStyleLbl="revTx" presStyleIdx="6" presStyleCnt="7"/>
      <dgm:spPr/>
    </dgm:pt>
    <dgm:pt modelId="{AF6BB50C-8D4D-4A69-9505-DC7B738C4B6B}" type="pres">
      <dgm:prSet presAssocID="{8219086A-944F-4D76-BE41-974FADF8FE6B}" presName="vert1" presStyleCnt="0"/>
      <dgm:spPr/>
    </dgm:pt>
  </dgm:ptLst>
  <dgm:cxnLst>
    <dgm:cxn modelId="{72B2FB24-FDF4-4A4B-B46B-33A030B58529}" srcId="{73F6613D-8CD9-4C6D-BA77-ED4CBD238219}" destId="{25AE42B6-CF80-4CDF-B080-0C5AFC9E56AF}" srcOrd="4" destOrd="0" parTransId="{52DC61B0-0CD3-4C05-BAB3-2D463AD373EC}" sibTransId="{74E5D50F-5E66-4607-BF93-024613ADA779}"/>
    <dgm:cxn modelId="{EA396226-89F5-4171-9ABA-B4260A78957C}" type="presOf" srcId="{73F6613D-8CD9-4C6D-BA77-ED4CBD238219}" destId="{6E69C84A-53A1-49F3-AD8F-7778F1F30343}" srcOrd="0" destOrd="0" presId="urn:microsoft.com/office/officeart/2008/layout/LinedList"/>
    <dgm:cxn modelId="{71A1CE36-55D7-42F5-A6AB-ACB3DB6605AF}" type="presOf" srcId="{DFBA9E46-6193-4554-9B3A-AF8E6E740D1E}" destId="{3CDDBED0-F7EE-4CB8-BC7A-F9212CA0F219}" srcOrd="0" destOrd="0" presId="urn:microsoft.com/office/officeart/2008/layout/LinedList"/>
    <dgm:cxn modelId="{62953337-C362-4E98-B4AF-9E08DCA91145}" type="presOf" srcId="{8219086A-944F-4D76-BE41-974FADF8FE6B}" destId="{E5ED12F9-C0DC-49A0-8977-6D091D8F6A47}" srcOrd="0" destOrd="0" presId="urn:microsoft.com/office/officeart/2008/layout/LinedList"/>
    <dgm:cxn modelId="{20839740-508D-4D0C-9C67-EE95AB5606F1}" srcId="{73F6613D-8CD9-4C6D-BA77-ED4CBD238219}" destId="{DFBA9E46-6193-4554-9B3A-AF8E6E740D1E}" srcOrd="0" destOrd="0" parTransId="{DE89A750-A784-4B64-B461-447A8ABEB362}" sibTransId="{33A1F448-0D90-4443-BA66-A530C2C20C41}"/>
    <dgm:cxn modelId="{9038485B-6D9F-4313-AD03-6D1F206BFF4A}" type="presOf" srcId="{0CCD7D79-E05D-413D-934A-89C20FC8B81B}" destId="{889B399A-E867-491A-A2C5-FA842DAF51D3}" srcOrd="0" destOrd="0" presId="urn:microsoft.com/office/officeart/2008/layout/LinedList"/>
    <dgm:cxn modelId="{6939DA63-BAF4-48EF-AF36-325C3D19CF68}" srcId="{73F6613D-8CD9-4C6D-BA77-ED4CBD238219}" destId="{0CCD7D79-E05D-413D-934A-89C20FC8B81B}" srcOrd="2" destOrd="0" parTransId="{896B692E-F5F6-4397-A077-6C7B1CFB7DA9}" sibTransId="{2229956F-1162-46AE-B6D6-42BB9D51DB65}"/>
    <dgm:cxn modelId="{5288C864-4298-4F6C-BB80-E6754F2D2D63}" type="presOf" srcId="{25AE42B6-CF80-4CDF-B080-0C5AFC9E56AF}" destId="{36B8D036-9CA7-4E49-9676-216907947BED}" srcOrd="0" destOrd="0" presId="urn:microsoft.com/office/officeart/2008/layout/LinedList"/>
    <dgm:cxn modelId="{A710806E-5C76-4540-B3F3-027F49FAD597}" srcId="{73F6613D-8CD9-4C6D-BA77-ED4CBD238219}" destId="{F504B5B4-BCC9-45D4-8DB9-7AB640EFDDD9}" srcOrd="1" destOrd="0" parTransId="{4A880762-20B6-4161-9A03-ADE717AEEEB1}" sibTransId="{C7B0670F-4545-4BB1-A7DE-A7E67DD31111}"/>
    <dgm:cxn modelId="{A196A94E-EB5C-4901-AD5F-984832DD0BC0}" type="presOf" srcId="{F504B5B4-BCC9-45D4-8DB9-7AB640EFDDD9}" destId="{28BCD084-74EC-4ED1-8156-908B2EDB1AEC}" srcOrd="0" destOrd="0" presId="urn:microsoft.com/office/officeart/2008/layout/LinedList"/>
    <dgm:cxn modelId="{580FE26E-0A1C-4109-8E74-154FC8EF96F8}" srcId="{73F6613D-8CD9-4C6D-BA77-ED4CBD238219}" destId="{A07EFF05-9FBB-44BA-A5D4-19B82D87C2D4}" srcOrd="5" destOrd="0" parTransId="{6E91301F-19D2-452A-B260-5F53F61635AC}" sibTransId="{FC13D04A-3778-4B3E-81E0-0EC6C19F9770}"/>
    <dgm:cxn modelId="{2C863385-20C8-4301-B2EB-3B359043EB97}" srcId="{73F6613D-8CD9-4C6D-BA77-ED4CBD238219}" destId="{93347B6D-AB06-47D1-A0DF-81CACAE8D479}" srcOrd="3" destOrd="0" parTransId="{0918C3C7-0567-4C31-B395-043B3C345FE2}" sibTransId="{2BD07C70-B53C-4128-A598-50FA34FEB6A3}"/>
    <dgm:cxn modelId="{97FCF299-521B-448F-BC4A-9F2B3D287951}" type="presOf" srcId="{A07EFF05-9FBB-44BA-A5D4-19B82D87C2D4}" destId="{0A6DD9D6-D81C-4FFE-8217-2CA25AE8C390}" srcOrd="0" destOrd="0" presId="urn:microsoft.com/office/officeart/2008/layout/LinedList"/>
    <dgm:cxn modelId="{971670D2-61FA-47D7-ACE8-F2FB093093FB}" srcId="{73F6613D-8CD9-4C6D-BA77-ED4CBD238219}" destId="{8219086A-944F-4D76-BE41-974FADF8FE6B}" srcOrd="6" destOrd="0" parTransId="{7E5D5C23-9DF1-4ABE-9A38-90872C6D3D96}" sibTransId="{E1A62D4C-35A3-420B-ACA5-C4E38FFC43A8}"/>
    <dgm:cxn modelId="{895239F7-1F24-48AD-986B-293CBDD984B9}" type="presOf" srcId="{93347B6D-AB06-47D1-A0DF-81CACAE8D479}" destId="{D5082901-8CFA-45AB-801E-3B3721392193}" srcOrd="0" destOrd="0" presId="urn:microsoft.com/office/officeart/2008/layout/LinedList"/>
    <dgm:cxn modelId="{BB1AB664-03DD-44C3-9AE2-C4DC3106CE6A}" type="presParOf" srcId="{6E69C84A-53A1-49F3-AD8F-7778F1F30343}" destId="{C79C86FE-BF6B-4F3A-BD82-60764C861883}" srcOrd="0" destOrd="0" presId="urn:microsoft.com/office/officeart/2008/layout/LinedList"/>
    <dgm:cxn modelId="{C2D52D12-3214-4CDF-AA0E-6B2F8B21B66F}" type="presParOf" srcId="{6E69C84A-53A1-49F3-AD8F-7778F1F30343}" destId="{4944D0C5-6537-43DF-8634-2C2B100DD0B3}" srcOrd="1" destOrd="0" presId="urn:microsoft.com/office/officeart/2008/layout/LinedList"/>
    <dgm:cxn modelId="{944060AA-46AB-4727-A5A2-C067013047EC}" type="presParOf" srcId="{4944D0C5-6537-43DF-8634-2C2B100DD0B3}" destId="{3CDDBED0-F7EE-4CB8-BC7A-F9212CA0F219}" srcOrd="0" destOrd="0" presId="urn:microsoft.com/office/officeart/2008/layout/LinedList"/>
    <dgm:cxn modelId="{96310B4A-EDE9-4E01-9515-385F9EE07AA7}" type="presParOf" srcId="{4944D0C5-6537-43DF-8634-2C2B100DD0B3}" destId="{B85DACEE-4C28-40EE-898E-903B4A72AFBF}" srcOrd="1" destOrd="0" presId="urn:microsoft.com/office/officeart/2008/layout/LinedList"/>
    <dgm:cxn modelId="{425CB83A-00CB-485B-8D99-8C547B0EA22D}" type="presParOf" srcId="{6E69C84A-53A1-49F3-AD8F-7778F1F30343}" destId="{ABFDD5E1-62B6-4030-A7F6-3A6B6563424E}" srcOrd="2" destOrd="0" presId="urn:microsoft.com/office/officeart/2008/layout/LinedList"/>
    <dgm:cxn modelId="{A6585B68-426E-44ED-BDE2-6C6864660078}" type="presParOf" srcId="{6E69C84A-53A1-49F3-AD8F-7778F1F30343}" destId="{8C54BE99-DE08-49AB-A48C-08F59EF90CED}" srcOrd="3" destOrd="0" presId="urn:microsoft.com/office/officeart/2008/layout/LinedList"/>
    <dgm:cxn modelId="{F68474A2-C217-405D-BA08-7EC2AEACA94D}" type="presParOf" srcId="{8C54BE99-DE08-49AB-A48C-08F59EF90CED}" destId="{28BCD084-74EC-4ED1-8156-908B2EDB1AEC}" srcOrd="0" destOrd="0" presId="urn:microsoft.com/office/officeart/2008/layout/LinedList"/>
    <dgm:cxn modelId="{39205FB6-164F-44C7-8C85-11C8D4F2E9C6}" type="presParOf" srcId="{8C54BE99-DE08-49AB-A48C-08F59EF90CED}" destId="{6F133475-94FD-42EC-8437-21FCC0B6BA42}" srcOrd="1" destOrd="0" presId="urn:microsoft.com/office/officeart/2008/layout/LinedList"/>
    <dgm:cxn modelId="{140B40E0-C28A-4013-AE93-0D5C5A4B5CE6}" type="presParOf" srcId="{6E69C84A-53A1-49F3-AD8F-7778F1F30343}" destId="{1D399839-C778-4BA6-8C4A-B931DC8C17C3}" srcOrd="4" destOrd="0" presId="urn:microsoft.com/office/officeart/2008/layout/LinedList"/>
    <dgm:cxn modelId="{C5816EA6-0AAE-42A7-AFB1-B9C647346DBA}" type="presParOf" srcId="{6E69C84A-53A1-49F3-AD8F-7778F1F30343}" destId="{D87EB033-7FD5-481C-BD5C-949493034E83}" srcOrd="5" destOrd="0" presId="urn:microsoft.com/office/officeart/2008/layout/LinedList"/>
    <dgm:cxn modelId="{2D3246FB-491A-4926-8CA9-DD22B27E94F4}" type="presParOf" srcId="{D87EB033-7FD5-481C-BD5C-949493034E83}" destId="{889B399A-E867-491A-A2C5-FA842DAF51D3}" srcOrd="0" destOrd="0" presId="urn:microsoft.com/office/officeart/2008/layout/LinedList"/>
    <dgm:cxn modelId="{4948F66B-ABBD-4D92-BA9C-B9EC9D264C74}" type="presParOf" srcId="{D87EB033-7FD5-481C-BD5C-949493034E83}" destId="{CE03C459-9F13-4A10-9F81-BB78DA7B5595}" srcOrd="1" destOrd="0" presId="urn:microsoft.com/office/officeart/2008/layout/LinedList"/>
    <dgm:cxn modelId="{2193167E-1E23-4298-84C7-A7145C544347}" type="presParOf" srcId="{6E69C84A-53A1-49F3-AD8F-7778F1F30343}" destId="{64943A96-5795-4D95-8A48-6C5E206217F9}" srcOrd="6" destOrd="0" presId="urn:microsoft.com/office/officeart/2008/layout/LinedList"/>
    <dgm:cxn modelId="{8DDFB059-5FDD-45CF-84EC-2DB42AB9BE17}" type="presParOf" srcId="{6E69C84A-53A1-49F3-AD8F-7778F1F30343}" destId="{115BDC7D-507B-40AB-923A-EAA6CA15A91E}" srcOrd="7" destOrd="0" presId="urn:microsoft.com/office/officeart/2008/layout/LinedList"/>
    <dgm:cxn modelId="{B02F5FEB-A73D-4B10-9E9B-EBEA4CCD0C85}" type="presParOf" srcId="{115BDC7D-507B-40AB-923A-EAA6CA15A91E}" destId="{D5082901-8CFA-45AB-801E-3B3721392193}" srcOrd="0" destOrd="0" presId="urn:microsoft.com/office/officeart/2008/layout/LinedList"/>
    <dgm:cxn modelId="{21156D19-B07C-40A5-BABA-C64C890A19F1}" type="presParOf" srcId="{115BDC7D-507B-40AB-923A-EAA6CA15A91E}" destId="{A695D08D-1602-471F-8CE2-456AC88869C9}" srcOrd="1" destOrd="0" presId="urn:microsoft.com/office/officeart/2008/layout/LinedList"/>
    <dgm:cxn modelId="{BF77C288-C8AF-4A54-9149-C7BB3AB7A9AF}" type="presParOf" srcId="{6E69C84A-53A1-49F3-AD8F-7778F1F30343}" destId="{4C2B3A68-BDE3-4930-95A2-C527288764E3}" srcOrd="8" destOrd="0" presId="urn:microsoft.com/office/officeart/2008/layout/LinedList"/>
    <dgm:cxn modelId="{373A303F-1BC8-4C31-829E-4CCB0380DB9B}" type="presParOf" srcId="{6E69C84A-53A1-49F3-AD8F-7778F1F30343}" destId="{5ED65C8C-C3CE-4A84-9829-BF172B79D9D8}" srcOrd="9" destOrd="0" presId="urn:microsoft.com/office/officeart/2008/layout/LinedList"/>
    <dgm:cxn modelId="{7D395EFE-32AD-4BB3-8CA7-879679BDD269}" type="presParOf" srcId="{5ED65C8C-C3CE-4A84-9829-BF172B79D9D8}" destId="{36B8D036-9CA7-4E49-9676-216907947BED}" srcOrd="0" destOrd="0" presId="urn:microsoft.com/office/officeart/2008/layout/LinedList"/>
    <dgm:cxn modelId="{30F93BCD-01B5-4AE9-AFAB-DAD0CD3CB887}" type="presParOf" srcId="{5ED65C8C-C3CE-4A84-9829-BF172B79D9D8}" destId="{F03B300D-8B35-470A-881C-6906B8863F0E}" srcOrd="1" destOrd="0" presId="urn:microsoft.com/office/officeart/2008/layout/LinedList"/>
    <dgm:cxn modelId="{E690D78C-3142-46DD-BA27-52DB4950D9D9}" type="presParOf" srcId="{6E69C84A-53A1-49F3-AD8F-7778F1F30343}" destId="{0AE44F04-812B-4EBF-BF44-EABE5C4496D5}" srcOrd="10" destOrd="0" presId="urn:microsoft.com/office/officeart/2008/layout/LinedList"/>
    <dgm:cxn modelId="{20AFB5A4-149A-4356-8C04-C1239A1156E9}" type="presParOf" srcId="{6E69C84A-53A1-49F3-AD8F-7778F1F30343}" destId="{A023A45F-E22A-4C77-918C-3D2829C3E9ED}" srcOrd="11" destOrd="0" presId="urn:microsoft.com/office/officeart/2008/layout/LinedList"/>
    <dgm:cxn modelId="{05BAB391-FEB8-4CA1-9C23-12785E52E8ED}" type="presParOf" srcId="{A023A45F-E22A-4C77-918C-3D2829C3E9ED}" destId="{0A6DD9D6-D81C-4FFE-8217-2CA25AE8C390}" srcOrd="0" destOrd="0" presId="urn:microsoft.com/office/officeart/2008/layout/LinedList"/>
    <dgm:cxn modelId="{335FD5EA-2390-4D5C-BA12-E9F6CC34171D}" type="presParOf" srcId="{A023A45F-E22A-4C77-918C-3D2829C3E9ED}" destId="{D5CCA810-841F-42B3-B064-F224FE509778}" srcOrd="1" destOrd="0" presId="urn:microsoft.com/office/officeart/2008/layout/LinedList"/>
    <dgm:cxn modelId="{BADB9976-D3A2-4E37-AAC8-D39EDF055AB8}" type="presParOf" srcId="{6E69C84A-53A1-49F3-AD8F-7778F1F30343}" destId="{C8A9C953-00A3-4E44-AB25-0C452634E3AF}" srcOrd="12" destOrd="0" presId="urn:microsoft.com/office/officeart/2008/layout/LinedList"/>
    <dgm:cxn modelId="{2A70F7BA-8237-4EED-9890-7E25867C058C}" type="presParOf" srcId="{6E69C84A-53A1-49F3-AD8F-7778F1F30343}" destId="{92636989-E9A1-4987-A62A-4AC2C1754E30}" srcOrd="13" destOrd="0" presId="urn:microsoft.com/office/officeart/2008/layout/LinedList"/>
    <dgm:cxn modelId="{3BD2A2D5-202D-42E3-A52D-15ACE6FE6470}" type="presParOf" srcId="{92636989-E9A1-4987-A62A-4AC2C1754E30}" destId="{E5ED12F9-C0DC-49A0-8977-6D091D8F6A47}" srcOrd="0" destOrd="0" presId="urn:microsoft.com/office/officeart/2008/layout/LinedList"/>
    <dgm:cxn modelId="{AB50AE6A-3C9C-4BB8-BCB9-1B0BA8B939F1}" type="presParOf" srcId="{92636989-E9A1-4987-A62A-4AC2C1754E30}" destId="{AF6BB50C-8D4D-4A69-9505-DC7B738C4B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8D6CF7-601C-4851-A361-F9C5BF6073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AA54CF-34F1-427A-B0AE-7CA086652EED}">
      <dgm:prSet/>
      <dgm:spPr/>
      <dgm:t>
        <a:bodyPr/>
        <a:lstStyle/>
        <a:p>
          <a:r>
            <a:rPr lang="en-US" dirty="0">
              <a:latin typeface="Arial" panose="020B0604020202020204" pitchFamily="34" charset="0"/>
              <a:cs typeface="Arial" panose="020B0604020202020204" pitchFamily="34" charset="0"/>
            </a:rPr>
            <a:t>Target variable: selling price</a:t>
          </a:r>
        </a:p>
      </dgm:t>
    </dgm:pt>
    <dgm:pt modelId="{90ED1225-A81B-44C3-8CEF-5C17E41E9CB7}" type="parTrans" cxnId="{8A4CB68D-0AB1-41D0-8252-63FAA2987AAE}">
      <dgm:prSet/>
      <dgm:spPr/>
      <dgm:t>
        <a:bodyPr/>
        <a:lstStyle/>
        <a:p>
          <a:endParaRPr lang="en-US"/>
        </a:p>
      </dgm:t>
    </dgm:pt>
    <dgm:pt modelId="{D3F5C60A-D65D-4AD7-97B0-84AE38ECDA53}" type="sibTrans" cxnId="{8A4CB68D-0AB1-41D0-8252-63FAA2987AAE}">
      <dgm:prSet/>
      <dgm:spPr/>
      <dgm:t>
        <a:bodyPr/>
        <a:lstStyle/>
        <a:p>
          <a:endParaRPr lang="en-US"/>
        </a:p>
      </dgm:t>
    </dgm:pt>
    <dgm:pt modelId="{23D9CE45-3D85-487E-9B90-C14E6E4ECF9F}">
      <dgm:prSet/>
      <dgm:spPr/>
      <dgm:t>
        <a:bodyPr/>
        <a:lstStyle/>
        <a:p>
          <a:r>
            <a:rPr lang="en-US" dirty="0">
              <a:latin typeface="Arial" panose="020B0604020202020204" pitchFamily="34" charset="0"/>
              <a:cs typeface="Arial" panose="020B0604020202020204" pitchFamily="34" charset="0"/>
            </a:rPr>
            <a:t>Training/Test split size: 80:20</a:t>
          </a:r>
        </a:p>
      </dgm:t>
    </dgm:pt>
    <dgm:pt modelId="{D8A27450-9AFA-458B-90DF-1B6CE7165F9F}" type="parTrans" cxnId="{706BA347-40E1-45F0-9260-090A7BE6F661}">
      <dgm:prSet/>
      <dgm:spPr/>
      <dgm:t>
        <a:bodyPr/>
        <a:lstStyle/>
        <a:p>
          <a:endParaRPr lang="en-US"/>
        </a:p>
      </dgm:t>
    </dgm:pt>
    <dgm:pt modelId="{339ABD9B-52F7-4386-AD0C-C8A3253B3DFE}" type="sibTrans" cxnId="{706BA347-40E1-45F0-9260-090A7BE6F661}">
      <dgm:prSet/>
      <dgm:spPr/>
      <dgm:t>
        <a:bodyPr/>
        <a:lstStyle/>
        <a:p>
          <a:endParaRPr lang="en-US"/>
        </a:p>
      </dgm:t>
    </dgm:pt>
    <dgm:pt modelId="{45256EA5-A5EA-47B7-A924-FB8C9D4B67B9}">
      <dgm:prSet custT="1"/>
      <dgm:spPr/>
      <dgm:t>
        <a:bodyPr/>
        <a:lstStyle/>
        <a:p>
          <a:r>
            <a:rPr lang="en-US" sz="2000" dirty="0">
              <a:latin typeface="Arial" panose="020B0604020202020204" pitchFamily="34" charset="0"/>
              <a:cs typeface="Arial" panose="020B0604020202020204" pitchFamily="34" charset="0"/>
            </a:rPr>
            <a:t>Specifics:</a:t>
          </a:r>
        </a:p>
      </dgm:t>
    </dgm:pt>
    <dgm:pt modelId="{388D9A93-52CB-45D4-94AC-51BAB5D12AFE}" type="parTrans" cxnId="{E9890755-23BD-4DCD-9B2A-0DB00AEEBD1B}">
      <dgm:prSet/>
      <dgm:spPr/>
      <dgm:t>
        <a:bodyPr/>
        <a:lstStyle/>
        <a:p>
          <a:endParaRPr lang="en-US"/>
        </a:p>
      </dgm:t>
    </dgm:pt>
    <dgm:pt modelId="{C5882F04-3EFA-442A-BA64-4AE33D916923}" type="sibTrans" cxnId="{E9890755-23BD-4DCD-9B2A-0DB00AEEBD1B}">
      <dgm:prSet/>
      <dgm:spPr/>
      <dgm:t>
        <a:bodyPr/>
        <a:lstStyle/>
        <a:p>
          <a:endParaRPr lang="en-US"/>
        </a:p>
      </dgm:t>
    </dgm:pt>
    <dgm:pt modelId="{6B38F76E-090F-42DB-870C-0759404D723C}">
      <dgm:prSet/>
      <dgm:spPr/>
      <dgm:t>
        <a:bodyPr/>
        <a:lstStyle/>
        <a:p>
          <a:r>
            <a:rPr lang="en-US" dirty="0">
              <a:latin typeface="Arial" panose="020B0604020202020204" pitchFamily="34" charset="0"/>
              <a:cs typeface="Arial" panose="020B0604020202020204" pitchFamily="34" charset="0"/>
            </a:rPr>
            <a:t>Scikit-learn ‘Pipeline’ to train and evaluate a random forest regressor model</a:t>
          </a:r>
        </a:p>
      </dgm:t>
    </dgm:pt>
    <dgm:pt modelId="{A998A3FB-7862-407E-9A0A-08F55C38FF96}" type="parTrans" cxnId="{43EE53B7-0933-4375-803A-F613A72EF57A}">
      <dgm:prSet/>
      <dgm:spPr/>
      <dgm:t>
        <a:bodyPr/>
        <a:lstStyle/>
        <a:p>
          <a:endParaRPr lang="en-US"/>
        </a:p>
      </dgm:t>
    </dgm:pt>
    <dgm:pt modelId="{EDD7BC7E-B81B-437F-91A1-35D3E9335C91}" type="sibTrans" cxnId="{43EE53B7-0933-4375-803A-F613A72EF57A}">
      <dgm:prSet/>
      <dgm:spPr/>
      <dgm:t>
        <a:bodyPr/>
        <a:lstStyle/>
        <a:p>
          <a:endParaRPr lang="en-US"/>
        </a:p>
      </dgm:t>
    </dgm:pt>
    <dgm:pt modelId="{3B5CDAF5-266D-427C-B063-7D8DF9C65FF6}">
      <dgm:prSet/>
      <dgm:spPr/>
      <dgm:t>
        <a:bodyPr/>
        <a:lstStyle/>
        <a:p>
          <a:r>
            <a:rPr lang="en-US" dirty="0">
              <a:latin typeface="Arial" panose="020B0604020202020204" pitchFamily="34" charset="0"/>
              <a:cs typeface="Arial" panose="020B0604020202020204" pitchFamily="34" charset="0"/>
            </a:rPr>
            <a:t>StandardScaler and OneHotEncode data transformers</a:t>
          </a:r>
        </a:p>
      </dgm:t>
    </dgm:pt>
    <dgm:pt modelId="{A0B9CBD1-B6E2-448C-BB58-9E902BE2BD90}" type="parTrans" cxnId="{5F6519DA-79A8-4F3E-A669-D3E9846910C7}">
      <dgm:prSet/>
      <dgm:spPr/>
      <dgm:t>
        <a:bodyPr/>
        <a:lstStyle/>
        <a:p>
          <a:endParaRPr lang="en-US"/>
        </a:p>
      </dgm:t>
    </dgm:pt>
    <dgm:pt modelId="{0BE0F959-E046-408A-A16F-BC2E79256F3E}" type="sibTrans" cxnId="{5F6519DA-79A8-4F3E-A669-D3E9846910C7}">
      <dgm:prSet/>
      <dgm:spPr/>
      <dgm:t>
        <a:bodyPr/>
        <a:lstStyle/>
        <a:p>
          <a:endParaRPr lang="en-US"/>
        </a:p>
      </dgm:t>
    </dgm:pt>
    <dgm:pt modelId="{AF48B656-48F9-4CC1-9E87-B7220982B5CB}">
      <dgm:prSet/>
      <dgm:spPr/>
      <dgm:t>
        <a:bodyPr/>
        <a:lstStyle/>
        <a:p>
          <a:r>
            <a:rPr lang="en-US" dirty="0">
              <a:latin typeface="Arial" panose="020B0604020202020204" pitchFamily="34" charset="0"/>
              <a:cs typeface="Arial" panose="020B0604020202020204" pitchFamily="34" charset="0"/>
            </a:rPr>
            <a:t>GridSearchCV parameter optimization and model cross-validation</a:t>
          </a:r>
        </a:p>
      </dgm:t>
    </dgm:pt>
    <dgm:pt modelId="{B56E0A7B-9EF9-4C32-B34F-4694BDD6E7FB}" type="parTrans" cxnId="{7FAF9BE8-C7CB-458A-A075-5BEB741DBF1B}">
      <dgm:prSet/>
      <dgm:spPr/>
      <dgm:t>
        <a:bodyPr/>
        <a:lstStyle/>
        <a:p>
          <a:endParaRPr lang="en-US"/>
        </a:p>
      </dgm:t>
    </dgm:pt>
    <dgm:pt modelId="{715D10C2-6BE4-4FBE-9874-77D8579B19CC}" type="sibTrans" cxnId="{7FAF9BE8-C7CB-458A-A075-5BEB741DBF1B}">
      <dgm:prSet/>
      <dgm:spPr/>
      <dgm:t>
        <a:bodyPr/>
        <a:lstStyle/>
        <a:p>
          <a:endParaRPr lang="en-US"/>
        </a:p>
      </dgm:t>
    </dgm:pt>
    <dgm:pt modelId="{98A60883-7945-4B3D-A199-68FBE97D52BC}">
      <dgm:prSet/>
      <dgm:spPr/>
      <dgm:t>
        <a:bodyPr/>
        <a:lstStyle/>
        <a:p>
          <a:r>
            <a:rPr lang="en-US" dirty="0">
              <a:latin typeface="Arial" panose="020B0604020202020204" pitchFamily="34" charset="0"/>
              <a:cs typeface="Arial" panose="020B0604020202020204" pitchFamily="34" charset="0"/>
            </a:rPr>
            <a:t>Evaluation metrics MAE, RMSE, and R^2</a:t>
          </a:r>
        </a:p>
      </dgm:t>
    </dgm:pt>
    <dgm:pt modelId="{7C2CF0E7-60EE-4690-8D24-9B374CDA7348}" type="parTrans" cxnId="{64B6FD94-E370-419A-9DDE-479616F9B9B2}">
      <dgm:prSet/>
      <dgm:spPr/>
      <dgm:t>
        <a:bodyPr/>
        <a:lstStyle/>
        <a:p>
          <a:endParaRPr lang="en-US"/>
        </a:p>
      </dgm:t>
    </dgm:pt>
    <dgm:pt modelId="{E79DB0EF-5A48-4DF5-9B99-673A11E05C74}" type="sibTrans" cxnId="{64B6FD94-E370-419A-9DDE-479616F9B9B2}">
      <dgm:prSet/>
      <dgm:spPr/>
      <dgm:t>
        <a:bodyPr/>
        <a:lstStyle/>
        <a:p>
          <a:endParaRPr lang="en-US"/>
        </a:p>
      </dgm:t>
    </dgm:pt>
    <dgm:pt modelId="{DF8282E9-6091-45A7-A2C7-2D08F5518196}" type="pres">
      <dgm:prSet presAssocID="{668D6CF7-601C-4851-A361-F9C5BF60736A}" presName="root" presStyleCnt="0">
        <dgm:presLayoutVars>
          <dgm:dir/>
          <dgm:resizeHandles val="exact"/>
        </dgm:presLayoutVars>
      </dgm:prSet>
      <dgm:spPr/>
    </dgm:pt>
    <dgm:pt modelId="{5F68DC89-6167-4F55-A291-FA4D958BD9F5}" type="pres">
      <dgm:prSet presAssocID="{4EAA54CF-34F1-427A-B0AE-7CA086652EED}" presName="compNode" presStyleCnt="0"/>
      <dgm:spPr/>
    </dgm:pt>
    <dgm:pt modelId="{3F2F7940-3351-4027-AA26-DC0E16E83C89}" type="pres">
      <dgm:prSet presAssocID="{4EAA54CF-34F1-427A-B0AE-7CA086652EED}" presName="bgRect" presStyleLbl="bgShp" presStyleIdx="0" presStyleCnt="7"/>
      <dgm:spPr/>
    </dgm:pt>
    <dgm:pt modelId="{91C98F67-DB91-4AE0-BBF7-0F29C9CF9433}" type="pres">
      <dgm:prSet presAssocID="{4EAA54CF-34F1-427A-B0AE-7CA086652EED}"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with solid fill"/>
        </a:ext>
      </dgm:extLst>
    </dgm:pt>
    <dgm:pt modelId="{D4D05F05-FD19-4009-8055-215C03BFFA51}" type="pres">
      <dgm:prSet presAssocID="{4EAA54CF-34F1-427A-B0AE-7CA086652EED}" presName="spaceRect" presStyleCnt="0"/>
      <dgm:spPr/>
    </dgm:pt>
    <dgm:pt modelId="{83156631-5548-484D-9CA4-7ED6304D9570}" type="pres">
      <dgm:prSet presAssocID="{4EAA54CF-34F1-427A-B0AE-7CA086652EED}" presName="parTx" presStyleLbl="revTx" presStyleIdx="0" presStyleCnt="7">
        <dgm:presLayoutVars>
          <dgm:chMax val="0"/>
          <dgm:chPref val="0"/>
        </dgm:presLayoutVars>
      </dgm:prSet>
      <dgm:spPr/>
    </dgm:pt>
    <dgm:pt modelId="{6180ED14-E689-4DCC-B3C9-3A14F71DBD32}" type="pres">
      <dgm:prSet presAssocID="{D3F5C60A-D65D-4AD7-97B0-84AE38ECDA53}" presName="sibTrans" presStyleCnt="0"/>
      <dgm:spPr/>
    </dgm:pt>
    <dgm:pt modelId="{E6D4F0E0-E177-434D-83F3-36A4F7B0A53F}" type="pres">
      <dgm:prSet presAssocID="{23D9CE45-3D85-487E-9B90-C14E6E4ECF9F}" presName="compNode" presStyleCnt="0"/>
      <dgm:spPr/>
    </dgm:pt>
    <dgm:pt modelId="{5C4EF04F-74CE-4AFF-811F-778CE20CBEDA}" type="pres">
      <dgm:prSet presAssocID="{23D9CE45-3D85-487E-9B90-C14E6E4ECF9F}" presName="bgRect" presStyleLbl="bgShp" presStyleIdx="1" presStyleCnt="7"/>
      <dgm:spPr/>
    </dgm:pt>
    <dgm:pt modelId="{92BF4AF1-D5A2-4310-AEE0-F4A44DB4B08D}" type="pres">
      <dgm:prSet presAssocID="{23D9CE45-3D85-487E-9B90-C14E6E4ECF9F}"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rvey Balls 50% with solid fill"/>
        </a:ext>
      </dgm:extLst>
    </dgm:pt>
    <dgm:pt modelId="{B2A0D8EF-DA0A-4BBC-93D0-9F1DCDA96E7B}" type="pres">
      <dgm:prSet presAssocID="{23D9CE45-3D85-487E-9B90-C14E6E4ECF9F}" presName="spaceRect" presStyleCnt="0"/>
      <dgm:spPr/>
    </dgm:pt>
    <dgm:pt modelId="{DB3E3CA6-D714-4115-81B1-09B8376B489C}" type="pres">
      <dgm:prSet presAssocID="{23D9CE45-3D85-487E-9B90-C14E6E4ECF9F}" presName="parTx" presStyleLbl="revTx" presStyleIdx="1" presStyleCnt="7">
        <dgm:presLayoutVars>
          <dgm:chMax val="0"/>
          <dgm:chPref val="0"/>
        </dgm:presLayoutVars>
      </dgm:prSet>
      <dgm:spPr/>
    </dgm:pt>
    <dgm:pt modelId="{33677E9B-9E78-4A5E-AFB9-47728653FF5E}" type="pres">
      <dgm:prSet presAssocID="{339ABD9B-52F7-4386-AD0C-C8A3253B3DFE}" presName="sibTrans" presStyleCnt="0"/>
      <dgm:spPr/>
    </dgm:pt>
    <dgm:pt modelId="{0C8264BF-2A6C-4416-BC9A-601D50CFD2C4}" type="pres">
      <dgm:prSet presAssocID="{45256EA5-A5EA-47B7-A924-FB8C9D4B67B9}" presName="compNode" presStyleCnt="0"/>
      <dgm:spPr/>
    </dgm:pt>
    <dgm:pt modelId="{6231FFB8-52F4-4CA1-872F-FD3B6094660E}" type="pres">
      <dgm:prSet presAssocID="{45256EA5-A5EA-47B7-A924-FB8C9D4B67B9}" presName="bgRect" presStyleLbl="bgShp" presStyleIdx="2" presStyleCnt="7"/>
      <dgm:spPr/>
    </dgm:pt>
    <dgm:pt modelId="{3F4BD9E0-40DF-4780-A461-35C138032C45}" type="pres">
      <dgm:prSet presAssocID="{45256EA5-A5EA-47B7-A924-FB8C9D4B67B9}"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amburger Menu Icon with solid fill"/>
        </a:ext>
      </dgm:extLst>
    </dgm:pt>
    <dgm:pt modelId="{6A7979B0-ACFE-45D1-BE3F-F8E90864F41D}" type="pres">
      <dgm:prSet presAssocID="{45256EA5-A5EA-47B7-A924-FB8C9D4B67B9}" presName="spaceRect" presStyleCnt="0"/>
      <dgm:spPr/>
    </dgm:pt>
    <dgm:pt modelId="{4C85DA61-C8F5-46F3-9256-ACF71E42BB12}" type="pres">
      <dgm:prSet presAssocID="{45256EA5-A5EA-47B7-A924-FB8C9D4B67B9}" presName="parTx" presStyleLbl="revTx" presStyleIdx="2" presStyleCnt="7">
        <dgm:presLayoutVars>
          <dgm:chMax val="0"/>
          <dgm:chPref val="0"/>
        </dgm:presLayoutVars>
      </dgm:prSet>
      <dgm:spPr/>
    </dgm:pt>
    <dgm:pt modelId="{C5B34662-9F2A-4629-BF56-2FAC934F2F1F}" type="pres">
      <dgm:prSet presAssocID="{C5882F04-3EFA-442A-BA64-4AE33D916923}" presName="sibTrans" presStyleCnt="0"/>
      <dgm:spPr/>
    </dgm:pt>
    <dgm:pt modelId="{E18EAF07-22DB-400D-AF1E-AFDA6D7928A5}" type="pres">
      <dgm:prSet presAssocID="{6B38F76E-090F-42DB-870C-0759404D723C}" presName="compNode" presStyleCnt="0"/>
      <dgm:spPr/>
    </dgm:pt>
    <dgm:pt modelId="{115EEE06-F2CB-4179-B453-0D5908057747}" type="pres">
      <dgm:prSet presAssocID="{6B38F76E-090F-42DB-870C-0759404D723C}" presName="bgRect" presStyleLbl="bgShp" presStyleIdx="3" presStyleCnt="7"/>
      <dgm:spPr/>
    </dgm:pt>
    <dgm:pt modelId="{A0E3422A-E7F6-45A2-90AC-9048EF05360A}" type="pres">
      <dgm:prSet presAssocID="{6B38F76E-090F-42DB-870C-0759404D723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07D7CEE-3B41-4004-9D40-700DF22F4773}" type="pres">
      <dgm:prSet presAssocID="{6B38F76E-090F-42DB-870C-0759404D723C}" presName="spaceRect" presStyleCnt="0"/>
      <dgm:spPr/>
    </dgm:pt>
    <dgm:pt modelId="{4A48A2EC-2A34-40A9-B3CA-80C2AA419C06}" type="pres">
      <dgm:prSet presAssocID="{6B38F76E-090F-42DB-870C-0759404D723C}" presName="parTx" presStyleLbl="revTx" presStyleIdx="3" presStyleCnt="7">
        <dgm:presLayoutVars>
          <dgm:chMax val="0"/>
          <dgm:chPref val="0"/>
        </dgm:presLayoutVars>
      </dgm:prSet>
      <dgm:spPr/>
    </dgm:pt>
    <dgm:pt modelId="{D733FDD1-A730-4A78-B9CD-194AC2ED8888}" type="pres">
      <dgm:prSet presAssocID="{EDD7BC7E-B81B-437F-91A1-35D3E9335C91}" presName="sibTrans" presStyleCnt="0"/>
      <dgm:spPr/>
    </dgm:pt>
    <dgm:pt modelId="{B2FAEB4B-29BE-425F-A315-1F7601DCE4CD}" type="pres">
      <dgm:prSet presAssocID="{3B5CDAF5-266D-427C-B063-7D8DF9C65FF6}" presName="compNode" presStyleCnt="0"/>
      <dgm:spPr/>
    </dgm:pt>
    <dgm:pt modelId="{085D2E1B-F13D-4456-A2EE-3D40D844BB67}" type="pres">
      <dgm:prSet presAssocID="{3B5CDAF5-266D-427C-B063-7D8DF9C65FF6}" presName="bgRect" presStyleLbl="bgShp" presStyleIdx="4" presStyleCnt="7"/>
      <dgm:spPr/>
    </dgm:pt>
    <dgm:pt modelId="{BCE41E9A-EFDB-4BC9-85E9-698B95038EA0}" type="pres">
      <dgm:prSet presAssocID="{3B5CDAF5-266D-427C-B063-7D8DF9C65FF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B13F94DC-FF81-4068-B01A-2288478C077C}" type="pres">
      <dgm:prSet presAssocID="{3B5CDAF5-266D-427C-B063-7D8DF9C65FF6}" presName="spaceRect" presStyleCnt="0"/>
      <dgm:spPr/>
    </dgm:pt>
    <dgm:pt modelId="{34E8EBF5-C762-4046-820B-695F1F4F6363}" type="pres">
      <dgm:prSet presAssocID="{3B5CDAF5-266D-427C-B063-7D8DF9C65FF6}" presName="parTx" presStyleLbl="revTx" presStyleIdx="4" presStyleCnt="7">
        <dgm:presLayoutVars>
          <dgm:chMax val="0"/>
          <dgm:chPref val="0"/>
        </dgm:presLayoutVars>
      </dgm:prSet>
      <dgm:spPr/>
    </dgm:pt>
    <dgm:pt modelId="{5F5CE96A-B35F-47E7-8761-AEFFBBAFD42E}" type="pres">
      <dgm:prSet presAssocID="{0BE0F959-E046-408A-A16F-BC2E79256F3E}" presName="sibTrans" presStyleCnt="0"/>
      <dgm:spPr/>
    </dgm:pt>
    <dgm:pt modelId="{A2B195B3-CBD2-4C48-89D7-70858BBD60B7}" type="pres">
      <dgm:prSet presAssocID="{AF48B656-48F9-4CC1-9E87-B7220982B5CB}" presName="compNode" presStyleCnt="0"/>
      <dgm:spPr/>
    </dgm:pt>
    <dgm:pt modelId="{48DEC7A4-002D-4780-B78F-B68FA9FCFF60}" type="pres">
      <dgm:prSet presAssocID="{AF48B656-48F9-4CC1-9E87-B7220982B5CB}" presName="bgRect" presStyleLbl="bgShp" presStyleIdx="5" presStyleCnt="7"/>
      <dgm:spPr/>
    </dgm:pt>
    <dgm:pt modelId="{0E22757D-EF40-445A-9C17-DA90D3234E1A}" type="pres">
      <dgm:prSet presAssocID="{AF48B656-48F9-4CC1-9E87-B7220982B5C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DD43A544-15C9-4FC3-9192-6B4625401872}" type="pres">
      <dgm:prSet presAssocID="{AF48B656-48F9-4CC1-9E87-B7220982B5CB}" presName="spaceRect" presStyleCnt="0"/>
      <dgm:spPr/>
    </dgm:pt>
    <dgm:pt modelId="{4B84B00E-016A-45EC-A892-DCED114536B3}" type="pres">
      <dgm:prSet presAssocID="{AF48B656-48F9-4CC1-9E87-B7220982B5CB}" presName="parTx" presStyleLbl="revTx" presStyleIdx="5" presStyleCnt="7">
        <dgm:presLayoutVars>
          <dgm:chMax val="0"/>
          <dgm:chPref val="0"/>
        </dgm:presLayoutVars>
      </dgm:prSet>
      <dgm:spPr/>
    </dgm:pt>
    <dgm:pt modelId="{4FE41272-0193-40AC-A3AE-A14381763978}" type="pres">
      <dgm:prSet presAssocID="{715D10C2-6BE4-4FBE-9874-77D8579B19CC}" presName="sibTrans" presStyleCnt="0"/>
      <dgm:spPr/>
    </dgm:pt>
    <dgm:pt modelId="{1012E85D-4DCD-422B-9D93-09E090A2F304}" type="pres">
      <dgm:prSet presAssocID="{98A60883-7945-4B3D-A199-68FBE97D52BC}" presName="compNode" presStyleCnt="0"/>
      <dgm:spPr/>
    </dgm:pt>
    <dgm:pt modelId="{91022BB6-48C4-491E-B7E7-3B41EECD81FE}" type="pres">
      <dgm:prSet presAssocID="{98A60883-7945-4B3D-A199-68FBE97D52BC}" presName="bgRect" presStyleLbl="bgShp" presStyleIdx="6" presStyleCnt="7"/>
      <dgm:spPr/>
    </dgm:pt>
    <dgm:pt modelId="{006731E3-C6CF-4AC6-A0BC-88D46CD88456}" type="pres">
      <dgm:prSet presAssocID="{98A60883-7945-4B3D-A199-68FBE97D52BC}"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Star with solid fill"/>
        </a:ext>
      </dgm:extLst>
    </dgm:pt>
    <dgm:pt modelId="{69D03E0B-75CD-402F-AC19-AC7DB9C79447}" type="pres">
      <dgm:prSet presAssocID="{98A60883-7945-4B3D-A199-68FBE97D52BC}" presName="spaceRect" presStyleCnt="0"/>
      <dgm:spPr/>
    </dgm:pt>
    <dgm:pt modelId="{4CBEF2A8-A8A3-4954-B691-BDE44DC69786}" type="pres">
      <dgm:prSet presAssocID="{98A60883-7945-4B3D-A199-68FBE97D52BC}" presName="parTx" presStyleLbl="revTx" presStyleIdx="6" presStyleCnt="7">
        <dgm:presLayoutVars>
          <dgm:chMax val="0"/>
          <dgm:chPref val="0"/>
        </dgm:presLayoutVars>
      </dgm:prSet>
      <dgm:spPr/>
    </dgm:pt>
  </dgm:ptLst>
  <dgm:cxnLst>
    <dgm:cxn modelId="{98FB3A28-8B5A-4321-8BE3-5DE620AA60B0}" type="presOf" srcId="{98A60883-7945-4B3D-A199-68FBE97D52BC}" destId="{4CBEF2A8-A8A3-4954-B691-BDE44DC69786}" srcOrd="0" destOrd="0" presId="urn:microsoft.com/office/officeart/2018/2/layout/IconVerticalSolidList"/>
    <dgm:cxn modelId="{706BA347-40E1-45F0-9260-090A7BE6F661}" srcId="{668D6CF7-601C-4851-A361-F9C5BF60736A}" destId="{23D9CE45-3D85-487E-9B90-C14E6E4ECF9F}" srcOrd="1" destOrd="0" parTransId="{D8A27450-9AFA-458B-90DF-1B6CE7165F9F}" sibTransId="{339ABD9B-52F7-4386-AD0C-C8A3253B3DFE}"/>
    <dgm:cxn modelId="{B256786B-454E-4726-BBC3-7FA9ADDE8EDC}" type="presOf" srcId="{6B38F76E-090F-42DB-870C-0759404D723C}" destId="{4A48A2EC-2A34-40A9-B3CA-80C2AA419C06}" srcOrd="0" destOrd="0" presId="urn:microsoft.com/office/officeart/2018/2/layout/IconVerticalSolidList"/>
    <dgm:cxn modelId="{8F4B6774-AC58-4291-8638-C71DAC5AE626}" type="presOf" srcId="{AF48B656-48F9-4CC1-9E87-B7220982B5CB}" destId="{4B84B00E-016A-45EC-A892-DCED114536B3}" srcOrd="0" destOrd="0" presId="urn:microsoft.com/office/officeart/2018/2/layout/IconVerticalSolidList"/>
    <dgm:cxn modelId="{E9890755-23BD-4DCD-9B2A-0DB00AEEBD1B}" srcId="{668D6CF7-601C-4851-A361-F9C5BF60736A}" destId="{45256EA5-A5EA-47B7-A924-FB8C9D4B67B9}" srcOrd="2" destOrd="0" parTransId="{388D9A93-52CB-45D4-94AC-51BAB5D12AFE}" sibTransId="{C5882F04-3EFA-442A-BA64-4AE33D916923}"/>
    <dgm:cxn modelId="{E3327C56-F900-464A-B03F-6609B8B17B93}" type="presOf" srcId="{4EAA54CF-34F1-427A-B0AE-7CA086652EED}" destId="{83156631-5548-484D-9CA4-7ED6304D9570}" srcOrd="0" destOrd="0" presId="urn:microsoft.com/office/officeart/2018/2/layout/IconVerticalSolidList"/>
    <dgm:cxn modelId="{8A4CB68D-0AB1-41D0-8252-63FAA2987AAE}" srcId="{668D6CF7-601C-4851-A361-F9C5BF60736A}" destId="{4EAA54CF-34F1-427A-B0AE-7CA086652EED}" srcOrd="0" destOrd="0" parTransId="{90ED1225-A81B-44C3-8CEF-5C17E41E9CB7}" sibTransId="{D3F5C60A-D65D-4AD7-97B0-84AE38ECDA53}"/>
    <dgm:cxn modelId="{64B6FD94-E370-419A-9DDE-479616F9B9B2}" srcId="{668D6CF7-601C-4851-A361-F9C5BF60736A}" destId="{98A60883-7945-4B3D-A199-68FBE97D52BC}" srcOrd="6" destOrd="0" parTransId="{7C2CF0E7-60EE-4690-8D24-9B374CDA7348}" sibTransId="{E79DB0EF-5A48-4DF5-9B99-673A11E05C74}"/>
    <dgm:cxn modelId="{0CAD61A9-E6D0-46E2-A42B-A01B2725EA2A}" type="presOf" srcId="{23D9CE45-3D85-487E-9B90-C14E6E4ECF9F}" destId="{DB3E3CA6-D714-4115-81B1-09B8376B489C}" srcOrd="0" destOrd="0" presId="urn:microsoft.com/office/officeart/2018/2/layout/IconVerticalSolidList"/>
    <dgm:cxn modelId="{43EE53B7-0933-4375-803A-F613A72EF57A}" srcId="{668D6CF7-601C-4851-A361-F9C5BF60736A}" destId="{6B38F76E-090F-42DB-870C-0759404D723C}" srcOrd="3" destOrd="0" parTransId="{A998A3FB-7862-407E-9A0A-08F55C38FF96}" sibTransId="{EDD7BC7E-B81B-437F-91A1-35D3E9335C91}"/>
    <dgm:cxn modelId="{E30E86C1-8854-4EFB-AE36-F88D33A10121}" type="presOf" srcId="{45256EA5-A5EA-47B7-A924-FB8C9D4B67B9}" destId="{4C85DA61-C8F5-46F3-9256-ACF71E42BB12}" srcOrd="0" destOrd="0" presId="urn:microsoft.com/office/officeart/2018/2/layout/IconVerticalSolidList"/>
    <dgm:cxn modelId="{2D8EB2C8-3157-4933-AE0C-DEEBC433BD82}" type="presOf" srcId="{668D6CF7-601C-4851-A361-F9C5BF60736A}" destId="{DF8282E9-6091-45A7-A2C7-2D08F5518196}" srcOrd="0" destOrd="0" presId="urn:microsoft.com/office/officeart/2018/2/layout/IconVerticalSolidList"/>
    <dgm:cxn modelId="{5F6519DA-79A8-4F3E-A669-D3E9846910C7}" srcId="{668D6CF7-601C-4851-A361-F9C5BF60736A}" destId="{3B5CDAF5-266D-427C-B063-7D8DF9C65FF6}" srcOrd="4" destOrd="0" parTransId="{A0B9CBD1-B6E2-448C-BB58-9E902BE2BD90}" sibTransId="{0BE0F959-E046-408A-A16F-BC2E79256F3E}"/>
    <dgm:cxn modelId="{7FAF9BE8-C7CB-458A-A075-5BEB741DBF1B}" srcId="{668D6CF7-601C-4851-A361-F9C5BF60736A}" destId="{AF48B656-48F9-4CC1-9E87-B7220982B5CB}" srcOrd="5" destOrd="0" parTransId="{B56E0A7B-9EF9-4C32-B34F-4694BDD6E7FB}" sibTransId="{715D10C2-6BE4-4FBE-9874-77D8579B19CC}"/>
    <dgm:cxn modelId="{FDEE61EB-6171-4DBB-AD95-FCD67EBAFEFE}" type="presOf" srcId="{3B5CDAF5-266D-427C-B063-7D8DF9C65FF6}" destId="{34E8EBF5-C762-4046-820B-695F1F4F6363}" srcOrd="0" destOrd="0" presId="urn:microsoft.com/office/officeart/2018/2/layout/IconVerticalSolidList"/>
    <dgm:cxn modelId="{A263A209-C3E5-41A8-A83E-DC881E1F808E}" type="presParOf" srcId="{DF8282E9-6091-45A7-A2C7-2D08F5518196}" destId="{5F68DC89-6167-4F55-A291-FA4D958BD9F5}" srcOrd="0" destOrd="0" presId="urn:microsoft.com/office/officeart/2018/2/layout/IconVerticalSolidList"/>
    <dgm:cxn modelId="{32DCA8FB-8F99-4DE2-9BC6-75993CE3156E}" type="presParOf" srcId="{5F68DC89-6167-4F55-A291-FA4D958BD9F5}" destId="{3F2F7940-3351-4027-AA26-DC0E16E83C89}" srcOrd="0" destOrd="0" presId="urn:microsoft.com/office/officeart/2018/2/layout/IconVerticalSolidList"/>
    <dgm:cxn modelId="{E3F15A9E-B3E5-4EA4-A4BC-C0591C17FF71}" type="presParOf" srcId="{5F68DC89-6167-4F55-A291-FA4D958BD9F5}" destId="{91C98F67-DB91-4AE0-BBF7-0F29C9CF9433}" srcOrd="1" destOrd="0" presId="urn:microsoft.com/office/officeart/2018/2/layout/IconVerticalSolidList"/>
    <dgm:cxn modelId="{AEDE93ED-F0E7-4ABE-9F43-30353C318AFE}" type="presParOf" srcId="{5F68DC89-6167-4F55-A291-FA4D958BD9F5}" destId="{D4D05F05-FD19-4009-8055-215C03BFFA51}" srcOrd="2" destOrd="0" presId="urn:microsoft.com/office/officeart/2018/2/layout/IconVerticalSolidList"/>
    <dgm:cxn modelId="{5ADCD080-46AB-47E5-AFFF-845811340495}" type="presParOf" srcId="{5F68DC89-6167-4F55-A291-FA4D958BD9F5}" destId="{83156631-5548-484D-9CA4-7ED6304D9570}" srcOrd="3" destOrd="0" presId="urn:microsoft.com/office/officeart/2018/2/layout/IconVerticalSolidList"/>
    <dgm:cxn modelId="{EB58BFC4-FA39-4AF0-81E5-74781147409C}" type="presParOf" srcId="{DF8282E9-6091-45A7-A2C7-2D08F5518196}" destId="{6180ED14-E689-4DCC-B3C9-3A14F71DBD32}" srcOrd="1" destOrd="0" presId="urn:microsoft.com/office/officeart/2018/2/layout/IconVerticalSolidList"/>
    <dgm:cxn modelId="{C0E4BC4A-81C2-4304-A201-90572D28DAEE}" type="presParOf" srcId="{DF8282E9-6091-45A7-A2C7-2D08F5518196}" destId="{E6D4F0E0-E177-434D-83F3-36A4F7B0A53F}" srcOrd="2" destOrd="0" presId="urn:microsoft.com/office/officeart/2018/2/layout/IconVerticalSolidList"/>
    <dgm:cxn modelId="{8120717C-4416-470D-AA44-EADB4BFAD39F}" type="presParOf" srcId="{E6D4F0E0-E177-434D-83F3-36A4F7B0A53F}" destId="{5C4EF04F-74CE-4AFF-811F-778CE20CBEDA}" srcOrd="0" destOrd="0" presId="urn:microsoft.com/office/officeart/2018/2/layout/IconVerticalSolidList"/>
    <dgm:cxn modelId="{3D5E04C3-44D1-4C7A-ABD6-DE08D04C131E}" type="presParOf" srcId="{E6D4F0E0-E177-434D-83F3-36A4F7B0A53F}" destId="{92BF4AF1-D5A2-4310-AEE0-F4A44DB4B08D}" srcOrd="1" destOrd="0" presId="urn:microsoft.com/office/officeart/2018/2/layout/IconVerticalSolidList"/>
    <dgm:cxn modelId="{9A254D17-2BE5-4507-BC9D-B1F3A78E711C}" type="presParOf" srcId="{E6D4F0E0-E177-434D-83F3-36A4F7B0A53F}" destId="{B2A0D8EF-DA0A-4BBC-93D0-9F1DCDA96E7B}" srcOrd="2" destOrd="0" presId="urn:microsoft.com/office/officeart/2018/2/layout/IconVerticalSolidList"/>
    <dgm:cxn modelId="{F4FE3749-2E5F-4B1C-A41F-4E303310C0F5}" type="presParOf" srcId="{E6D4F0E0-E177-434D-83F3-36A4F7B0A53F}" destId="{DB3E3CA6-D714-4115-81B1-09B8376B489C}" srcOrd="3" destOrd="0" presId="urn:microsoft.com/office/officeart/2018/2/layout/IconVerticalSolidList"/>
    <dgm:cxn modelId="{908F4903-78CA-4632-8F98-FC0F946430CC}" type="presParOf" srcId="{DF8282E9-6091-45A7-A2C7-2D08F5518196}" destId="{33677E9B-9E78-4A5E-AFB9-47728653FF5E}" srcOrd="3" destOrd="0" presId="urn:microsoft.com/office/officeart/2018/2/layout/IconVerticalSolidList"/>
    <dgm:cxn modelId="{5B10B37A-1414-48C9-8003-75F6EB5E56B8}" type="presParOf" srcId="{DF8282E9-6091-45A7-A2C7-2D08F5518196}" destId="{0C8264BF-2A6C-4416-BC9A-601D50CFD2C4}" srcOrd="4" destOrd="0" presId="urn:microsoft.com/office/officeart/2018/2/layout/IconVerticalSolidList"/>
    <dgm:cxn modelId="{D8887A40-0402-46C2-8793-29A92691D76D}" type="presParOf" srcId="{0C8264BF-2A6C-4416-BC9A-601D50CFD2C4}" destId="{6231FFB8-52F4-4CA1-872F-FD3B6094660E}" srcOrd="0" destOrd="0" presId="urn:microsoft.com/office/officeart/2018/2/layout/IconVerticalSolidList"/>
    <dgm:cxn modelId="{252AA4C8-FBCC-4873-9921-60D1BD66BC24}" type="presParOf" srcId="{0C8264BF-2A6C-4416-BC9A-601D50CFD2C4}" destId="{3F4BD9E0-40DF-4780-A461-35C138032C45}" srcOrd="1" destOrd="0" presId="urn:microsoft.com/office/officeart/2018/2/layout/IconVerticalSolidList"/>
    <dgm:cxn modelId="{308EF1EB-0B29-47AF-B6AF-63FDC10DB188}" type="presParOf" srcId="{0C8264BF-2A6C-4416-BC9A-601D50CFD2C4}" destId="{6A7979B0-ACFE-45D1-BE3F-F8E90864F41D}" srcOrd="2" destOrd="0" presId="urn:microsoft.com/office/officeart/2018/2/layout/IconVerticalSolidList"/>
    <dgm:cxn modelId="{F206E498-0DC3-4C06-8F19-781C61FE17FE}" type="presParOf" srcId="{0C8264BF-2A6C-4416-BC9A-601D50CFD2C4}" destId="{4C85DA61-C8F5-46F3-9256-ACF71E42BB12}" srcOrd="3" destOrd="0" presId="urn:microsoft.com/office/officeart/2018/2/layout/IconVerticalSolidList"/>
    <dgm:cxn modelId="{82515EF1-C2EE-4E7E-8336-78E4FB2681A8}" type="presParOf" srcId="{DF8282E9-6091-45A7-A2C7-2D08F5518196}" destId="{C5B34662-9F2A-4629-BF56-2FAC934F2F1F}" srcOrd="5" destOrd="0" presId="urn:microsoft.com/office/officeart/2018/2/layout/IconVerticalSolidList"/>
    <dgm:cxn modelId="{7DFF169F-4E37-4ED9-A409-E0F895F805FA}" type="presParOf" srcId="{DF8282E9-6091-45A7-A2C7-2D08F5518196}" destId="{E18EAF07-22DB-400D-AF1E-AFDA6D7928A5}" srcOrd="6" destOrd="0" presId="urn:microsoft.com/office/officeart/2018/2/layout/IconVerticalSolidList"/>
    <dgm:cxn modelId="{628264B6-AA13-4D74-9B63-EB0658831CB8}" type="presParOf" srcId="{E18EAF07-22DB-400D-AF1E-AFDA6D7928A5}" destId="{115EEE06-F2CB-4179-B453-0D5908057747}" srcOrd="0" destOrd="0" presId="urn:microsoft.com/office/officeart/2018/2/layout/IconVerticalSolidList"/>
    <dgm:cxn modelId="{724D9CEA-B422-41AA-BAD9-B7AE882864EF}" type="presParOf" srcId="{E18EAF07-22DB-400D-AF1E-AFDA6D7928A5}" destId="{A0E3422A-E7F6-45A2-90AC-9048EF05360A}" srcOrd="1" destOrd="0" presId="urn:microsoft.com/office/officeart/2018/2/layout/IconVerticalSolidList"/>
    <dgm:cxn modelId="{D9099972-7F92-4025-9CF1-91BBF160C7FA}" type="presParOf" srcId="{E18EAF07-22DB-400D-AF1E-AFDA6D7928A5}" destId="{007D7CEE-3B41-4004-9D40-700DF22F4773}" srcOrd="2" destOrd="0" presId="urn:microsoft.com/office/officeart/2018/2/layout/IconVerticalSolidList"/>
    <dgm:cxn modelId="{B31A114B-2E6A-4D6E-A699-DD8FF8E1E8EE}" type="presParOf" srcId="{E18EAF07-22DB-400D-AF1E-AFDA6D7928A5}" destId="{4A48A2EC-2A34-40A9-B3CA-80C2AA419C06}" srcOrd="3" destOrd="0" presId="urn:microsoft.com/office/officeart/2018/2/layout/IconVerticalSolidList"/>
    <dgm:cxn modelId="{5116F50F-AC21-43B0-A4C8-274EF7444DC9}" type="presParOf" srcId="{DF8282E9-6091-45A7-A2C7-2D08F5518196}" destId="{D733FDD1-A730-4A78-B9CD-194AC2ED8888}" srcOrd="7" destOrd="0" presId="urn:microsoft.com/office/officeart/2018/2/layout/IconVerticalSolidList"/>
    <dgm:cxn modelId="{30C62699-3AA1-43E9-B03B-43480D8EAECE}" type="presParOf" srcId="{DF8282E9-6091-45A7-A2C7-2D08F5518196}" destId="{B2FAEB4B-29BE-425F-A315-1F7601DCE4CD}" srcOrd="8" destOrd="0" presId="urn:microsoft.com/office/officeart/2018/2/layout/IconVerticalSolidList"/>
    <dgm:cxn modelId="{011E72F6-3B63-4D6F-90F8-C64A04BD7DA2}" type="presParOf" srcId="{B2FAEB4B-29BE-425F-A315-1F7601DCE4CD}" destId="{085D2E1B-F13D-4456-A2EE-3D40D844BB67}" srcOrd="0" destOrd="0" presId="urn:microsoft.com/office/officeart/2018/2/layout/IconVerticalSolidList"/>
    <dgm:cxn modelId="{C248320D-8FF2-4954-A6A0-0C1FE430BD17}" type="presParOf" srcId="{B2FAEB4B-29BE-425F-A315-1F7601DCE4CD}" destId="{BCE41E9A-EFDB-4BC9-85E9-698B95038EA0}" srcOrd="1" destOrd="0" presId="urn:microsoft.com/office/officeart/2018/2/layout/IconVerticalSolidList"/>
    <dgm:cxn modelId="{E7A40406-EF07-4823-9045-0525830007AC}" type="presParOf" srcId="{B2FAEB4B-29BE-425F-A315-1F7601DCE4CD}" destId="{B13F94DC-FF81-4068-B01A-2288478C077C}" srcOrd="2" destOrd="0" presId="urn:microsoft.com/office/officeart/2018/2/layout/IconVerticalSolidList"/>
    <dgm:cxn modelId="{F5B676BD-2396-47AA-A9C6-0FAFDB89A971}" type="presParOf" srcId="{B2FAEB4B-29BE-425F-A315-1F7601DCE4CD}" destId="{34E8EBF5-C762-4046-820B-695F1F4F6363}" srcOrd="3" destOrd="0" presId="urn:microsoft.com/office/officeart/2018/2/layout/IconVerticalSolidList"/>
    <dgm:cxn modelId="{E5E07514-4117-4E09-866B-CC7E7A932EC0}" type="presParOf" srcId="{DF8282E9-6091-45A7-A2C7-2D08F5518196}" destId="{5F5CE96A-B35F-47E7-8761-AEFFBBAFD42E}" srcOrd="9" destOrd="0" presId="urn:microsoft.com/office/officeart/2018/2/layout/IconVerticalSolidList"/>
    <dgm:cxn modelId="{912C96BD-10CA-4062-B855-8A0D23A644BE}" type="presParOf" srcId="{DF8282E9-6091-45A7-A2C7-2D08F5518196}" destId="{A2B195B3-CBD2-4C48-89D7-70858BBD60B7}" srcOrd="10" destOrd="0" presId="urn:microsoft.com/office/officeart/2018/2/layout/IconVerticalSolidList"/>
    <dgm:cxn modelId="{23BDC35A-1E88-4E3B-9ACF-F75909C6AD63}" type="presParOf" srcId="{A2B195B3-CBD2-4C48-89D7-70858BBD60B7}" destId="{48DEC7A4-002D-4780-B78F-B68FA9FCFF60}" srcOrd="0" destOrd="0" presId="urn:microsoft.com/office/officeart/2018/2/layout/IconVerticalSolidList"/>
    <dgm:cxn modelId="{CD9A6CC4-9027-4936-8320-A0A761E412C1}" type="presParOf" srcId="{A2B195B3-CBD2-4C48-89D7-70858BBD60B7}" destId="{0E22757D-EF40-445A-9C17-DA90D3234E1A}" srcOrd="1" destOrd="0" presId="urn:microsoft.com/office/officeart/2018/2/layout/IconVerticalSolidList"/>
    <dgm:cxn modelId="{1B34F86C-CA65-4760-AF9E-653284DC108D}" type="presParOf" srcId="{A2B195B3-CBD2-4C48-89D7-70858BBD60B7}" destId="{DD43A544-15C9-4FC3-9192-6B4625401872}" srcOrd="2" destOrd="0" presId="urn:microsoft.com/office/officeart/2018/2/layout/IconVerticalSolidList"/>
    <dgm:cxn modelId="{31284022-F1A3-40B5-9968-3EB3D5A0DDBC}" type="presParOf" srcId="{A2B195B3-CBD2-4C48-89D7-70858BBD60B7}" destId="{4B84B00E-016A-45EC-A892-DCED114536B3}" srcOrd="3" destOrd="0" presId="urn:microsoft.com/office/officeart/2018/2/layout/IconVerticalSolidList"/>
    <dgm:cxn modelId="{6060EC09-B311-4221-9430-01B6E0423E36}" type="presParOf" srcId="{DF8282E9-6091-45A7-A2C7-2D08F5518196}" destId="{4FE41272-0193-40AC-A3AE-A14381763978}" srcOrd="11" destOrd="0" presId="urn:microsoft.com/office/officeart/2018/2/layout/IconVerticalSolidList"/>
    <dgm:cxn modelId="{457659FE-FEE3-4C41-A8D4-C8B887CECCDB}" type="presParOf" srcId="{DF8282E9-6091-45A7-A2C7-2D08F5518196}" destId="{1012E85D-4DCD-422B-9D93-09E090A2F304}" srcOrd="12" destOrd="0" presId="urn:microsoft.com/office/officeart/2018/2/layout/IconVerticalSolidList"/>
    <dgm:cxn modelId="{3777D2C0-EAEC-4F2F-A3B3-5E5ECDB4FE64}" type="presParOf" srcId="{1012E85D-4DCD-422B-9D93-09E090A2F304}" destId="{91022BB6-48C4-491E-B7E7-3B41EECD81FE}" srcOrd="0" destOrd="0" presId="urn:microsoft.com/office/officeart/2018/2/layout/IconVerticalSolidList"/>
    <dgm:cxn modelId="{06FA42CA-BA56-4354-8C86-87EB46570CE5}" type="presParOf" srcId="{1012E85D-4DCD-422B-9D93-09E090A2F304}" destId="{006731E3-C6CF-4AC6-A0BC-88D46CD88456}" srcOrd="1" destOrd="0" presId="urn:microsoft.com/office/officeart/2018/2/layout/IconVerticalSolidList"/>
    <dgm:cxn modelId="{C7922B07-2AC6-4403-BF3C-A96E9065FE87}" type="presParOf" srcId="{1012E85D-4DCD-422B-9D93-09E090A2F304}" destId="{69D03E0B-75CD-402F-AC19-AC7DB9C79447}" srcOrd="2" destOrd="0" presId="urn:microsoft.com/office/officeart/2018/2/layout/IconVerticalSolidList"/>
    <dgm:cxn modelId="{3C18F71D-8318-4248-8D8C-25C572F92C70}" type="presParOf" srcId="{1012E85D-4DCD-422B-9D93-09E090A2F304}" destId="{4CBEF2A8-A8A3-4954-B691-BDE44DC697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7CAD0B-D6D0-42F0-AEDC-B4482DD4DA5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4EC2E824-7ECF-4059-992C-4A30B9E44614}">
      <dgm:prSet custT="1"/>
      <dgm:spPr/>
      <dgm:t>
        <a:bodyPr/>
        <a:lstStyle/>
        <a:p>
          <a:r>
            <a:rPr lang="en-US" sz="1600" dirty="0">
              <a:latin typeface="Arial" panose="020B0604020202020204" pitchFamily="34" charset="0"/>
              <a:cs typeface="Arial" panose="020B0604020202020204" pitchFamily="34" charset="0"/>
            </a:rPr>
            <a:t>Discount column added that analyzed each sales record and produced:</a:t>
          </a:r>
        </a:p>
      </dgm:t>
    </dgm:pt>
    <dgm:pt modelId="{ABC4305B-795C-4048-AF0E-6284AA3E278C}" type="parTrans" cxnId="{EF971C9C-A659-48C2-9DEA-05F29D6990CF}">
      <dgm:prSet/>
      <dgm:spPr/>
      <dgm:t>
        <a:bodyPr/>
        <a:lstStyle/>
        <a:p>
          <a:endParaRPr lang="en-US"/>
        </a:p>
      </dgm:t>
    </dgm:pt>
    <dgm:pt modelId="{AE2F732F-3C7A-4876-953A-3D4AEA43DD40}" type="sibTrans" cxnId="{EF971C9C-A659-48C2-9DEA-05F29D6990CF}">
      <dgm:prSet/>
      <dgm:spPr/>
      <dgm:t>
        <a:bodyPr/>
        <a:lstStyle/>
        <a:p>
          <a:endParaRPr lang="en-US"/>
        </a:p>
      </dgm:t>
    </dgm:pt>
    <dgm:pt modelId="{1D054671-5C1F-45CF-9EEB-04C4C2EBF8B7}">
      <dgm:prSet custT="1"/>
      <dgm:spPr/>
      <dgm:t>
        <a:bodyPr/>
        <a:lstStyle/>
        <a:p>
          <a:r>
            <a:rPr lang="en-US" sz="1600" dirty="0">
              <a:latin typeface="Arial" panose="020B0604020202020204" pitchFamily="34" charset="0"/>
              <a:cs typeface="Arial" panose="020B0604020202020204" pitchFamily="34" charset="0"/>
            </a:rPr>
            <a:t>Label ‘1’ for whether the sale price was below the MMR value (discounted)</a:t>
          </a:r>
        </a:p>
      </dgm:t>
    </dgm:pt>
    <dgm:pt modelId="{0D6CE80E-D561-44D4-8C0E-716F8FAAB7DC}" type="parTrans" cxnId="{8D69D876-9D4D-41A1-B222-D10E6423D045}">
      <dgm:prSet/>
      <dgm:spPr/>
      <dgm:t>
        <a:bodyPr/>
        <a:lstStyle/>
        <a:p>
          <a:endParaRPr lang="en-US"/>
        </a:p>
      </dgm:t>
    </dgm:pt>
    <dgm:pt modelId="{7EDA58E7-3DC7-43EE-9985-4003B447D4C4}" type="sibTrans" cxnId="{8D69D876-9D4D-41A1-B222-D10E6423D045}">
      <dgm:prSet/>
      <dgm:spPr/>
      <dgm:t>
        <a:bodyPr/>
        <a:lstStyle/>
        <a:p>
          <a:endParaRPr lang="en-US"/>
        </a:p>
      </dgm:t>
    </dgm:pt>
    <dgm:pt modelId="{0D37D602-350F-488C-9077-D0367F87E528}">
      <dgm:prSet custT="1"/>
      <dgm:spPr/>
      <dgm:t>
        <a:bodyPr/>
        <a:lstStyle/>
        <a:p>
          <a:r>
            <a:rPr lang="en-US" sz="1600" dirty="0">
              <a:latin typeface="Arial" panose="020B0604020202020204" pitchFamily="34" charset="0"/>
              <a:cs typeface="Arial" panose="020B0604020202020204" pitchFamily="34" charset="0"/>
            </a:rPr>
            <a:t>Label ‘0’ for the sale price being over the MMR value (no discount)</a:t>
          </a:r>
        </a:p>
      </dgm:t>
    </dgm:pt>
    <dgm:pt modelId="{256E8DDB-7555-4F0C-8B02-336BF8AC35C3}" type="parTrans" cxnId="{9D18DEF5-E79C-4D2C-AB8E-A0D698D55EDF}">
      <dgm:prSet/>
      <dgm:spPr/>
      <dgm:t>
        <a:bodyPr/>
        <a:lstStyle/>
        <a:p>
          <a:endParaRPr lang="en-US"/>
        </a:p>
      </dgm:t>
    </dgm:pt>
    <dgm:pt modelId="{6DD975FB-106F-4201-A546-6AE25E7A1EFA}" type="sibTrans" cxnId="{9D18DEF5-E79C-4D2C-AB8E-A0D698D55EDF}">
      <dgm:prSet/>
      <dgm:spPr/>
      <dgm:t>
        <a:bodyPr/>
        <a:lstStyle/>
        <a:p>
          <a:endParaRPr lang="en-US"/>
        </a:p>
      </dgm:t>
    </dgm:pt>
    <dgm:pt modelId="{0670742F-1E69-4A27-92F6-10BF246D4052}">
      <dgm:prSet custT="1"/>
      <dgm:spPr/>
      <dgm:t>
        <a:bodyPr/>
        <a:lstStyle/>
        <a:p>
          <a:r>
            <a:rPr lang="en-US" sz="1600" dirty="0">
              <a:latin typeface="Arial" panose="020B0604020202020204" pitchFamily="34" charset="0"/>
              <a:cs typeface="Arial" panose="020B0604020202020204" pitchFamily="34" charset="0"/>
            </a:rPr>
            <a:t>Average Offer column added that calculated whether  that vehicle model (by year) was found to be sold under or over the MMR value on average</a:t>
          </a:r>
        </a:p>
      </dgm:t>
    </dgm:pt>
    <dgm:pt modelId="{FA24EBDE-4051-49CC-B286-C23249A2B758}" type="parTrans" cxnId="{F5035995-4E9F-4558-A9D6-2BBEF1155BF7}">
      <dgm:prSet/>
      <dgm:spPr/>
      <dgm:t>
        <a:bodyPr/>
        <a:lstStyle/>
        <a:p>
          <a:endParaRPr lang="en-US"/>
        </a:p>
      </dgm:t>
    </dgm:pt>
    <dgm:pt modelId="{3778B61E-59F3-4C09-946A-E874A6E37222}" type="sibTrans" cxnId="{F5035995-4E9F-4558-A9D6-2BBEF1155BF7}">
      <dgm:prSet/>
      <dgm:spPr/>
      <dgm:t>
        <a:bodyPr/>
        <a:lstStyle/>
        <a:p>
          <a:endParaRPr lang="en-US"/>
        </a:p>
      </dgm:t>
    </dgm:pt>
    <dgm:pt modelId="{185E411C-9176-45F7-B13F-B803E53BD6AD}">
      <dgm:prSet custT="1"/>
      <dgm:spPr/>
      <dgm:t>
        <a:bodyPr/>
        <a:lstStyle/>
        <a:p>
          <a:r>
            <a:rPr lang="en-US" sz="1600" dirty="0">
              <a:latin typeface="Arial" panose="020B0604020202020204" pitchFamily="34" charset="0"/>
              <a:cs typeface="Arial" panose="020B0604020202020204" pitchFamily="34" charset="0"/>
            </a:rPr>
            <a:t>Created a Used Car ‘Cheat Sheet’ to be released that uses this Average Offer column to display the most popular models of each year (1990-2015), and whether that vehicle is likely to be found for sale at a fair price</a:t>
          </a:r>
        </a:p>
      </dgm:t>
    </dgm:pt>
    <dgm:pt modelId="{5F6626E7-7D22-470A-AFC4-2187F36722C7}" type="parTrans" cxnId="{759977D1-02F5-4930-ABCC-80AD791C526E}">
      <dgm:prSet/>
      <dgm:spPr/>
      <dgm:t>
        <a:bodyPr/>
        <a:lstStyle/>
        <a:p>
          <a:endParaRPr lang="en-US"/>
        </a:p>
      </dgm:t>
    </dgm:pt>
    <dgm:pt modelId="{667501DA-1213-4F01-A0F8-72A590926665}" type="sibTrans" cxnId="{759977D1-02F5-4930-ABCC-80AD791C526E}">
      <dgm:prSet/>
      <dgm:spPr/>
      <dgm:t>
        <a:bodyPr/>
        <a:lstStyle/>
        <a:p>
          <a:endParaRPr lang="en-US"/>
        </a:p>
      </dgm:t>
    </dgm:pt>
    <dgm:pt modelId="{D90DCDC9-6936-4A26-A306-5C96A1F59A11}" type="pres">
      <dgm:prSet presAssocID="{327CAD0B-D6D0-42F0-AEDC-B4482DD4DA5E}" presName="outerComposite" presStyleCnt="0">
        <dgm:presLayoutVars>
          <dgm:chMax val="5"/>
          <dgm:dir/>
          <dgm:resizeHandles val="exact"/>
        </dgm:presLayoutVars>
      </dgm:prSet>
      <dgm:spPr/>
    </dgm:pt>
    <dgm:pt modelId="{24E90321-431A-4EB1-BFE4-39964154F533}" type="pres">
      <dgm:prSet presAssocID="{327CAD0B-D6D0-42F0-AEDC-B4482DD4DA5E}" presName="dummyMaxCanvas" presStyleCnt="0">
        <dgm:presLayoutVars/>
      </dgm:prSet>
      <dgm:spPr/>
    </dgm:pt>
    <dgm:pt modelId="{B04047A5-3058-4DBC-9C8E-78DF5D049A52}" type="pres">
      <dgm:prSet presAssocID="{327CAD0B-D6D0-42F0-AEDC-B4482DD4DA5E}" presName="ThreeNodes_1" presStyleLbl="node1" presStyleIdx="0" presStyleCnt="3">
        <dgm:presLayoutVars>
          <dgm:bulletEnabled val="1"/>
        </dgm:presLayoutVars>
      </dgm:prSet>
      <dgm:spPr/>
    </dgm:pt>
    <dgm:pt modelId="{42BC466F-D3F1-4EAE-ACDA-5A1871572032}" type="pres">
      <dgm:prSet presAssocID="{327CAD0B-D6D0-42F0-AEDC-B4482DD4DA5E}" presName="ThreeNodes_2" presStyleLbl="node1" presStyleIdx="1" presStyleCnt="3">
        <dgm:presLayoutVars>
          <dgm:bulletEnabled val="1"/>
        </dgm:presLayoutVars>
      </dgm:prSet>
      <dgm:spPr/>
    </dgm:pt>
    <dgm:pt modelId="{382986C3-BAF7-41C8-8986-CE2465C1B8ED}" type="pres">
      <dgm:prSet presAssocID="{327CAD0B-D6D0-42F0-AEDC-B4482DD4DA5E}" presName="ThreeNodes_3" presStyleLbl="node1" presStyleIdx="2" presStyleCnt="3">
        <dgm:presLayoutVars>
          <dgm:bulletEnabled val="1"/>
        </dgm:presLayoutVars>
      </dgm:prSet>
      <dgm:spPr/>
    </dgm:pt>
    <dgm:pt modelId="{BBE7863F-B62D-4703-9FAD-5C2B462C220F}" type="pres">
      <dgm:prSet presAssocID="{327CAD0B-D6D0-42F0-AEDC-B4482DD4DA5E}" presName="ThreeConn_1-2" presStyleLbl="fgAccFollowNode1" presStyleIdx="0" presStyleCnt="2">
        <dgm:presLayoutVars>
          <dgm:bulletEnabled val="1"/>
        </dgm:presLayoutVars>
      </dgm:prSet>
      <dgm:spPr/>
    </dgm:pt>
    <dgm:pt modelId="{6B139320-6F5E-4B4D-AE83-B47477EF743F}" type="pres">
      <dgm:prSet presAssocID="{327CAD0B-D6D0-42F0-AEDC-B4482DD4DA5E}" presName="ThreeConn_2-3" presStyleLbl="fgAccFollowNode1" presStyleIdx="1" presStyleCnt="2">
        <dgm:presLayoutVars>
          <dgm:bulletEnabled val="1"/>
        </dgm:presLayoutVars>
      </dgm:prSet>
      <dgm:spPr/>
    </dgm:pt>
    <dgm:pt modelId="{6258DD09-B01C-427A-A732-44091EB3EE7E}" type="pres">
      <dgm:prSet presAssocID="{327CAD0B-D6D0-42F0-AEDC-B4482DD4DA5E}" presName="ThreeNodes_1_text" presStyleLbl="node1" presStyleIdx="2" presStyleCnt="3">
        <dgm:presLayoutVars>
          <dgm:bulletEnabled val="1"/>
        </dgm:presLayoutVars>
      </dgm:prSet>
      <dgm:spPr/>
    </dgm:pt>
    <dgm:pt modelId="{F740BA6D-2D39-4EE1-87DA-49D16C0CF7CB}" type="pres">
      <dgm:prSet presAssocID="{327CAD0B-D6D0-42F0-AEDC-B4482DD4DA5E}" presName="ThreeNodes_2_text" presStyleLbl="node1" presStyleIdx="2" presStyleCnt="3">
        <dgm:presLayoutVars>
          <dgm:bulletEnabled val="1"/>
        </dgm:presLayoutVars>
      </dgm:prSet>
      <dgm:spPr/>
    </dgm:pt>
    <dgm:pt modelId="{EC16492E-036C-48B9-A5F2-94340005C320}" type="pres">
      <dgm:prSet presAssocID="{327CAD0B-D6D0-42F0-AEDC-B4482DD4DA5E}" presName="ThreeNodes_3_text" presStyleLbl="node1" presStyleIdx="2" presStyleCnt="3">
        <dgm:presLayoutVars>
          <dgm:bulletEnabled val="1"/>
        </dgm:presLayoutVars>
      </dgm:prSet>
      <dgm:spPr/>
    </dgm:pt>
  </dgm:ptLst>
  <dgm:cxnLst>
    <dgm:cxn modelId="{F9380202-ACB8-4A13-B3C0-F479C1F8EC99}" type="presOf" srcId="{0670742F-1E69-4A27-92F6-10BF246D4052}" destId="{42BC466F-D3F1-4EAE-ACDA-5A1871572032}" srcOrd="0" destOrd="0" presId="urn:microsoft.com/office/officeart/2005/8/layout/vProcess5"/>
    <dgm:cxn modelId="{FF79FF2A-433B-4754-A372-ED73EE2F21CA}" type="presOf" srcId="{1D054671-5C1F-45CF-9EEB-04C4C2EBF8B7}" destId="{B04047A5-3058-4DBC-9C8E-78DF5D049A52}" srcOrd="0" destOrd="1" presId="urn:microsoft.com/office/officeart/2005/8/layout/vProcess5"/>
    <dgm:cxn modelId="{3779412C-BEF6-4760-AA39-AB23F2926455}" type="presOf" srcId="{0670742F-1E69-4A27-92F6-10BF246D4052}" destId="{F740BA6D-2D39-4EE1-87DA-49D16C0CF7CB}" srcOrd="1" destOrd="0" presId="urn:microsoft.com/office/officeart/2005/8/layout/vProcess5"/>
    <dgm:cxn modelId="{5914C82F-D33A-4E94-85B2-8D7722390661}" type="presOf" srcId="{0D37D602-350F-488C-9077-D0367F87E528}" destId="{6258DD09-B01C-427A-A732-44091EB3EE7E}" srcOrd="1" destOrd="2" presId="urn:microsoft.com/office/officeart/2005/8/layout/vProcess5"/>
    <dgm:cxn modelId="{2551BD3A-4D15-4FA4-8982-7AF0197B4C33}" type="presOf" srcId="{185E411C-9176-45F7-B13F-B803E53BD6AD}" destId="{EC16492E-036C-48B9-A5F2-94340005C320}" srcOrd="1" destOrd="0" presId="urn:microsoft.com/office/officeart/2005/8/layout/vProcess5"/>
    <dgm:cxn modelId="{56C8295C-BCE8-4009-BA47-3512D5323936}" type="presOf" srcId="{4EC2E824-7ECF-4059-992C-4A30B9E44614}" destId="{6258DD09-B01C-427A-A732-44091EB3EE7E}" srcOrd="1" destOrd="0" presId="urn:microsoft.com/office/officeart/2005/8/layout/vProcess5"/>
    <dgm:cxn modelId="{BC38CE69-F9F9-4D04-9E1E-91879E77CCA1}" type="presOf" srcId="{0D37D602-350F-488C-9077-D0367F87E528}" destId="{B04047A5-3058-4DBC-9C8E-78DF5D049A52}" srcOrd="0" destOrd="2" presId="urn:microsoft.com/office/officeart/2005/8/layout/vProcess5"/>
    <dgm:cxn modelId="{8D69D876-9D4D-41A1-B222-D10E6423D045}" srcId="{4EC2E824-7ECF-4059-992C-4A30B9E44614}" destId="{1D054671-5C1F-45CF-9EEB-04C4C2EBF8B7}" srcOrd="0" destOrd="0" parTransId="{0D6CE80E-D561-44D4-8C0E-716F8FAAB7DC}" sibTransId="{7EDA58E7-3DC7-43EE-9985-4003B447D4C4}"/>
    <dgm:cxn modelId="{F8147657-238E-4927-B524-6F102FD77D83}" type="presOf" srcId="{185E411C-9176-45F7-B13F-B803E53BD6AD}" destId="{382986C3-BAF7-41C8-8986-CE2465C1B8ED}" srcOrd="0" destOrd="0" presId="urn:microsoft.com/office/officeart/2005/8/layout/vProcess5"/>
    <dgm:cxn modelId="{E6BB0C8E-243C-47E4-A9FF-7B6FDCA5E1AA}" type="presOf" srcId="{327CAD0B-D6D0-42F0-AEDC-B4482DD4DA5E}" destId="{D90DCDC9-6936-4A26-A306-5C96A1F59A11}" srcOrd="0" destOrd="0" presId="urn:microsoft.com/office/officeart/2005/8/layout/vProcess5"/>
    <dgm:cxn modelId="{F5035995-4E9F-4558-A9D6-2BBEF1155BF7}" srcId="{327CAD0B-D6D0-42F0-AEDC-B4482DD4DA5E}" destId="{0670742F-1E69-4A27-92F6-10BF246D4052}" srcOrd="1" destOrd="0" parTransId="{FA24EBDE-4051-49CC-B286-C23249A2B758}" sibTransId="{3778B61E-59F3-4C09-946A-E874A6E37222}"/>
    <dgm:cxn modelId="{EF971C9C-A659-48C2-9DEA-05F29D6990CF}" srcId="{327CAD0B-D6D0-42F0-AEDC-B4482DD4DA5E}" destId="{4EC2E824-7ECF-4059-992C-4A30B9E44614}" srcOrd="0" destOrd="0" parTransId="{ABC4305B-795C-4048-AF0E-6284AA3E278C}" sibTransId="{AE2F732F-3C7A-4876-953A-3D4AEA43DD40}"/>
    <dgm:cxn modelId="{71C366AD-B7E0-4032-9BD2-D62D3451DF81}" type="presOf" srcId="{AE2F732F-3C7A-4876-953A-3D4AEA43DD40}" destId="{BBE7863F-B62D-4703-9FAD-5C2B462C220F}" srcOrd="0" destOrd="0" presId="urn:microsoft.com/office/officeart/2005/8/layout/vProcess5"/>
    <dgm:cxn modelId="{028509B5-1723-49C6-B357-ED680AA837B3}" type="presOf" srcId="{4EC2E824-7ECF-4059-992C-4A30B9E44614}" destId="{B04047A5-3058-4DBC-9C8E-78DF5D049A52}" srcOrd="0" destOrd="0" presId="urn:microsoft.com/office/officeart/2005/8/layout/vProcess5"/>
    <dgm:cxn modelId="{B674B6C5-EF66-4563-9B60-BB5F935A7C47}" type="presOf" srcId="{1D054671-5C1F-45CF-9EEB-04C4C2EBF8B7}" destId="{6258DD09-B01C-427A-A732-44091EB3EE7E}" srcOrd="1" destOrd="1" presId="urn:microsoft.com/office/officeart/2005/8/layout/vProcess5"/>
    <dgm:cxn modelId="{759977D1-02F5-4930-ABCC-80AD791C526E}" srcId="{327CAD0B-D6D0-42F0-AEDC-B4482DD4DA5E}" destId="{185E411C-9176-45F7-B13F-B803E53BD6AD}" srcOrd="2" destOrd="0" parTransId="{5F6626E7-7D22-470A-AFC4-2187F36722C7}" sibTransId="{667501DA-1213-4F01-A0F8-72A590926665}"/>
    <dgm:cxn modelId="{0BE267E2-674F-42EE-9FF3-BC947859B989}" type="presOf" srcId="{3778B61E-59F3-4C09-946A-E874A6E37222}" destId="{6B139320-6F5E-4B4D-AE83-B47477EF743F}" srcOrd="0" destOrd="0" presId="urn:microsoft.com/office/officeart/2005/8/layout/vProcess5"/>
    <dgm:cxn modelId="{9D18DEF5-E79C-4D2C-AB8E-A0D698D55EDF}" srcId="{4EC2E824-7ECF-4059-992C-4A30B9E44614}" destId="{0D37D602-350F-488C-9077-D0367F87E528}" srcOrd="1" destOrd="0" parTransId="{256E8DDB-7555-4F0C-8B02-336BF8AC35C3}" sibTransId="{6DD975FB-106F-4201-A546-6AE25E7A1EFA}"/>
    <dgm:cxn modelId="{440D49F7-D6AE-4834-8655-ED9F77059495}" type="presParOf" srcId="{D90DCDC9-6936-4A26-A306-5C96A1F59A11}" destId="{24E90321-431A-4EB1-BFE4-39964154F533}" srcOrd="0" destOrd="0" presId="urn:microsoft.com/office/officeart/2005/8/layout/vProcess5"/>
    <dgm:cxn modelId="{4C709BFC-FA92-42EE-9775-7C468AF421AE}" type="presParOf" srcId="{D90DCDC9-6936-4A26-A306-5C96A1F59A11}" destId="{B04047A5-3058-4DBC-9C8E-78DF5D049A52}" srcOrd="1" destOrd="0" presId="urn:microsoft.com/office/officeart/2005/8/layout/vProcess5"/>
    <dgm:cxn modelId="{50A723D0-BE87-4363-96F1-47E0F9D8C320}" type="presParOf" srcId="{D90DCDC9-6936-4A26-A306-5C96A1F59A11}" destId="{42BC466F-D3F1-4EAE-ACDA-5A1871572032}" srcOrd="2" destOrd="0" presId="urn:microsoft.com/office/officeart/2005/8/layout/vProcess5"/>
    <dgm:cxn modelId="{3A5CB825-6CE9-4702-9404-54FDFCA2D391}" type="presParOf" srcId="{D90DCDC9-6936-4A26-A306-5C96A1F59A11}" destId="{382986C3-BAF7-41C8-8986-CE2465C1B8ED}" srcOrd="3" destOrd="0" presId="urn:microsoft.com/office/officeart/2005/8/layout/vProcess5"/>
    <dgm:cxn modelId="{618A592C-8B14-45AA-BADA-948AEF4BA039}" type="presParOf" srcId="{D90DCDC9-6936-4A26-A306-5C96A1F59A11}" destId="{BBE7863F-B62D-4703-9FAD-5C2B462C220F}" srcOrd="4" destOrd="0" presId="urn:microsoft.com/office/officeart/2005/8/layout/vProcess5"/>
    <dgm:cxn modelId="{A5D1572F-D1B1-44AA-9870-38DF861AEB7D}" type="presParOf" srcId="{D90DCDC9-6936-4A26-A306-5C96A1F59A11}" destId="{6B139320-6F5E-4B4D-AE83-B47477EF743F}" srcOrd="5" destOrd="0" presId="urn:microsoft.com/office/officeart/2005/8/layout/vProcess5"/>
    <dgm:cxn modelId="{F2937E65-F7AB-4E4A-9483-B30ABFB63F03}" type="presParOf" srcId="{D90DCDC9-6936-4A26-A306-5C96A1F59A11}" destId="{6258DD09-B01C-427A-A732-44091EB3EE7E}" srcOrd="6" destOrd="0" presId="urn:microsoft.com/office/officeart/2005/8/layout/vProcess5"/>
    <dgm:cxn modelId="{FBB29779-63D9-4EB7-85A5-2E3B5C50A18A}" type="presParOf" srcId="{D90DCDC9-6936-4A26-A306-5C96A1F59A11}" destId="{F740BA6D-2D39-4EE1-87DA-49D16C0CF7CB}" srcOrd="7" destOrd="0" presId="urn:microsoft.com/office/officeart/2005/8/layout/vProcess5"/>
    <dgm:cxn modelId="{012C2E24-1292-40EA-93DA-42F340897037}" type="presParOf" srcId="{D90DCDC9-6936-4A26-A306-5C96A1F59A11}" destId="{EC16492E-036C-48B9-A5F2-94340005C32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C86FE-BF6B-4F3A-BD82-60764C861883}">
      <dsp:nvSpPr>
        <dsp:cNvPr id="0" name=""/>
        <dsp:cNvSpPr/>
      </dsp:nvSpPr>
      <dsp:spPr>
        <a:xfrm>
          <a:off x="0" y="600"/>
          <a:ext cx="60245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DBED0-F7EE-4CB8-BC7A-F9212CA0F219}">
      <dsp:nvSpPr>
        <dsp:cNvPr id="0" name=""/>
        <dsp:cNvSpPr/>
      </dsp:nvSpPr>
      <dsp:spPr>
        <a:xfrm>
          <a:off x="0" y="600"/>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Business Understanding </a:t>
          </a:r>
          <a:endParaRPr lang="en-US" sz="3300" kern="1200" dirty="0">
            <a:latin typeface="Arial" panose="020B0604020202020204" pitchFamily="34" charset="0"/>
            <a:cs typeface="Arial" panose="020B0604020202020204" pitchFamily="34" charset="0"/>
          </a:endParaRPr>
        </a:p>
      </dsp:txBody>
      <dsp:txXfrm>
        <a:off x="0" y="600"/>
        <a:ext cx="6024561" cy="702637"/>
      </dsp:txXfrm>
    </dsp:sp>
    <dsp:sp modelId="{ABFDD5E1-62B6-4030-A7F6-3A6B6563424E}">
      <dsp:nvSpPr>
        <dsp:cNvPr id="0" name=""/>
        <dsp:cNvSpPr/>
      </dsp:nvSpPr>
      <dsp:spPr>
        <a:xfrm>
          <a:off x="0" y="703237"/>
          <a:ext cx="6024561" cy="0"/>
        </a:xfrm>
        <a:prstGeom prst="line">
          <a:avLst/>
        </a:prstGeom>
        <a:solidFill>
          <a:schemeClr val="accent2">
            <a:hueOff val="180378"/>
            <a:satOff val="175"/>
            <a:lumOff val="-817"/>
            <a:alphaOff val="0"/>
          </a:schemeClr>
        </a:solidFill>
        <a:ln w="12700" cap="flat" cmpd="sng" algn="ctr">
          <a:solidFill>
            <a:schemeClr val="accent2">
              <a:hueOff val="180378"/>
              <a:satOff val="175"/>
              <a:lumOff val="-8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CD084-74EC-4ED1-8156-908B2EDB1AEC}">
      <dsp:nvSpPr>
        <dsp:cNvPr id="0" name=""/>
        <dsp:cNvSpPr/>
      </dsp:nvSpPr>
      <dsp:spPr>
        <a:xfrm>
          <a:off x="0" y="703237"/>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Data Understanding</a:t>
          </a:r>
          <a:endParaRPr lang="en-US" sz="3300" kern="1200" dirty="0">
            <a:latin typeface="Arial" panose="020B0604020202020204" pitchFamily="34" charset="0"/>
            <a:cs typeface="Arial" panose="020B0604020202020204" pitchFamily="34" charset="0"/>
          </a:endParaRPr>
        </a:p>
      </dsp:txBody>
      <dsp:txXfrm>
        <a:off x="0" y="703237"/>
        <a:ext cx="6024561" cy="702637"/>
      </dsp:txXfrm>
    </dsp:sp>
    <dsp:sp modelId="{1D399839-C778-4BA6-8C4A-B931DC8C17C3}">
      <dsp:nvSpPr>
        <dsp:cNvPr id="0" name=""/>
        <dsp:cNvSpPr/>
      </dsp:nvSpPr>
      <dsp:spPr>
        <a:xfrm>
          <a:off x="0" y="1405875"/>
          <a:ext cx="6024561" cy="0"/>
        </a:xfrm>
        <a:prstGeom prst="line">
          <a:avLst/>
        </a:prstGeom>
        <a:solidFill>
          <a:schemeClr val="accent2">
            <a:hueOff val="360755"/>
            <a:satOff val="350"/>
            <a:lumOff val="-1634"/>
            <a:alphaOff val="0"/>
          </a:schemeClr>
        </a:solidFill>
        <a:ln w="12700" cap="flat" cmpd="sng" algn="ctr">
          <a:solidFill>
            <a:schemeClr val="accent2">
              <a:hueOff val="360755"/>
              <a:satOff val="350"/>
              <a:lumOff val="-16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B399A-E867-491A-A2C5-FA842DAF51D3}">
      <dsp:nvSpPr>
        <dsp:cNvPr id="0" name=""/>
        <dsp:cNvSpPr/>
      </dsp:nvSpPr>
      <dsp:spPr>
        <a:xfrm>
          <a:off x="0" y="1405875"/>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Data Preparation</a:t>
          </a:r>
          <a:endParaRPr lang="en-US" sz="3300" kern="1200" dirty="0">
            <a:latin typeface="Arial" panose="020B0604020202020204" pitchFamily="34" charset="0"/>
            <a:cs typeface="Arial" panose="020B0604020202020204" pitchFamily="34" charset="0"/>
          </a:endParaRPr>
        </a:p>
      </dsp:txBody>
      <dsp:txXfrm>
        <a:off x="0" y="1405875"/>
        <a:ext cx="6024561" cy="702637"/>
      </dsp:txXfrm>
    </dsp:sp>
    <dsp:sp modelId="{64943A96-5795-4D95-8A48-6C5E206217F9}">
      <dsp:nvSpPr>
        <dsp:cNvPr id="0" name=""/>
        <dsp:cNvSpPr/>
      </dsp:nvSpPr>
      <dsp:spPr>
        <a:xfrm>
          <a:off x="0" y="2108512"/>
          <a:ext cx="6024561" cy="0"/>
        </a:xfrm>
        <a:prstGeom prst="line">
          <a:avLst/>
        </a:prstGeom>
        <a:solidFill>
          <a:schemeClr val="accent2">
            <a:hueOff val="541133"/>
            <a:satOff val="525"/>
            <a:lumOff val="-2451"/>
            <a:alphaOff val="0"/>
          </a:schemeClr>
        </a:solidFill>
        <a:ln w="12700" cap="flat" cmpd="sng" algn="ctr">
          <a:solidFill>
            <a:schemeClr val="accent2">
              <a:hueOff val="541133"/>
              <a:satOff val="525"/>
              <a:lumOff val="-2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82901-8CFA-45AB-801E-3B3721392193}">
      <dsp:nvSpPr>
        <dsp:cNvPr id="0" name=""/>
        <dsp:cNvSpPr/>
      </dsp:nvSpPr>
      <dsp:spPr>
        <a:xfrm>
          <a:off x="0" y="2108512"/>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Predictive Model</a:t>
          </a:r>
          <a:endParaRPr lang="en-US" sz="3300" kern="1200" dirty="0">
            <a:latin typeface="Arial" panose="020B0604020202020204" pitchFamily="34" charset="0"/>
            <a:cs typeface="Arial" panose="020B0604020202020204" pitchFamily="34" charset="0"/>
          </a:endParaRPr>
        </a:p>
      </dsp:txBody>
      <dsp:txXfrm>
        <a:off x="0" y="2108512"/>
        <a:ext cx="6024561" cy="702637"/>
      </dsp:txXfrm>
    </dsp:sp>
    <dsp:sp modelId="{4C2B3A68-BDE3-4930-95A2-C527288764E3}">
      <dsp:nvSpPr>
        <dsp:cNvPr id="0" name=""/>
        <dsp:cNvSpPr/>
      </dsp:nvSpPr>
      <dsp:spPr>
        <a:xfrm>
          <a:off x="0" y="2811149"/>
          <a:ext cx="6024561" cy="0"/>
        </a:xfrm>
        <a:prstGeom prst="line">
          <a:avLst/>
        </a:prstGeom>
        <a:solidFill>
          <a:schemeClr val="accent2">
            <a:hueOff val="721510"/>
            <a:satOff val="699"/>
            <a:lumOff val="-3268"/>
            <a:alphaOff val="0"/>
          </a:schemeClr>
        </a:solidFill>
        <a:ln w="12700" cap="flat" cmpd="sng" algn="ctr">
          <a:solidFill>
            <a:schemeClr val="accent2">
              <a:hueOff val="721510"/>
              <a:satOff val="699"/>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8D036-9CA7-4E49-9676-216907947BED}">
      <dsp:nvSpPr>
        <dsp:cNvPr id="0" name=""/>
        <dsp:cNvSpPr/>
      </dsp:nvSpPr>
      <dsp:spPr>
        <a:xfrm>
          <a:off x="0" y="2811149"/>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Model Evaluation</a:t>
          </a:r>
          <a:endParaRPr lang="en-US" sz="3300" kern="1200" dirty="0">
            <a:latin typeface="Arial" panose="020B0604020202020204" pitchFamily="34" charset="0"/>
            <a:cs typeface="Arial" panose="020B0604020202020204" pitchFamily="34" charset="0"/>
          </a:endParaRPr>
        </a:p>
      </dsp:txBody>
      <dsp:txXfrm>
        <a:off x="0" y="2811149"/>
        <a:ext cx="6024561" cy="702637"/>
      </dsp:txXfrm>
    </dsp:sp>
    <dsp:sp modelId="{0AE44F04-812B-4EBF-BF44-EABE5C4496D5}">
      <dsp:nvSpPr>
        <dsp:cNvPr id="0" name=""/>
        <dsp:cNvSpPr/>
      </dsp:nvSpPr>
      <dsp:spPr>
        <a:xfrm>
          <a:off x="0" y="3513786"/>
          <a:ext cx="6024561" cy="0"/>
        </a:xfrm>
        <a:prstGeom prst="line">
          <a:avLst/>
        </a:prstGeom>
        <a:solidFill>
          <a:schemeClr val="accent2">
            <a:hueOff val="901887"/>
            <a:satOff val="874"/>
            <a:lumOff val="-4085"/>
            <a:alphaOff val="0"/>
          </a:schemeClr>
        </a:solidFill>
        <a:ln w="12700" cap="flat" cmpd="sng" algn="ctr">
          <a:solidFill>
            <a:schemeClr val="accent2">
              <a:hueOff val="901887"/>
              <a:satOff val="874"/>
              <a:lumOff val="-40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DD9D6-D81C-4FFE-8217-2CA25AE8C390}">
      <dsp:nvSpPr>
        <dsp:cNvPr id="0" name=""/>
        <dsp:cNvSpPr/>
      </dsp:nvSpPr>
      <dsp:spPr>
        <a:xfrm>
          <a:off x="0" y="3513786"/>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dirty="0">
              <a:latin typeface="Arial" panose="020B0604020202020204" pitchFamily="34" charset="0"/>
              <a:cs typeface="Arial" panose="020B0604020202020204" pitchFamily="34" charset="0"/>
              <a:hlinkClick xmlns:r="http://schemas.openxmlformats.org/officeDocument/2006/relationships" r:id="" action="ppaction://hlinksldjump"/>
            </a:rPr>
            <a:t>Model Deployment</a:t>
          </a:r>
          <a:endParaRPr lang="en-US" sz="3300" kern="1200" dirty="0">
            <a:latin typeface="Arial" panose="020B0604020202020204" pitchFamily="34" charset="0"/>
            <a:cs typeface="Arial" panose="020B0604020202020204" pitchFamily="34" charset="0"/>
          </a:endParaRPr>
        </a:p>
      </dsp:txBody>
      <dsp:txXfrm>
        <a:off x="0" y="3513786"/>
        <a:ext cx="6024561" cy="702637"/>
      </dsp:txXfrm>
    </dsp:sp>
    <dsp:sp modelId="{C8A9C953-00A3-4E44-AB25-0C452634E3AF}">
      <dsp:nvSpPr>
        <dsp:cNvPr id="0" name=""/>
        <dsp:cNvSpPr/>
      </dsp:nvSpPr>
      <dsp:spPr>
        <a:xfrm>
          <a:off x="0" y="4216424"/>
          <a:ext cx="6024561" cy="0"/>
        </a:xfrm>
        <a:prstGeom prst="line">
          <a:avLst/>
        </a:prstGeom>
        <a:solidFill>
          <a:schemeClr val="accent2">
            <a:hueOff val="1082265"/>
            <a:satOff val="1049"/>
            <a:lumOff val="-4902"/>
            <a:alphaOff val="0"/>
          </a:schemeClr>
        </a:solidFill>
        <a:ln w="12700" cap="flat" cmpd="sng" algn="ctr">
          <a:solidFill>
            <a:schemeClr val="accent2">
              <a:hueOff val="1082265"/>
              <a:satOff val="1049"/>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D12F9-C0DC-49A0-8977-6D091D8F6A47}">
      <dsp:nvSpPr>
        <dsp:cNvPr id="0" name=""/>
        <dsp:cNvSpPr/>
      </dsp:nvSpPr>
      <dsp:spPr>
        <a:xfrm>
          <a:off x="0" y="4216424"/>
          <a:ext cx="6024561" cy="702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latin typeface="Arial" panose="020B0604020202020204" pitchFamily="34" charset="0"/>
              <a:cs typeface="Arial" panose="020B0604020202020204" pitchFamily="34" charset="0"/>
              <a:hlinkClick xmlns:r="http://schemas.openxmlformats.org/officeDocument/2006/relationships" r:id="" action="ppaction://hlinksldjump"/>
            </a:rPr>
            <a:t>Used Vehicle “Cheat Sheet”</a:t>
          </a:r>
          <a:endParaRPr lang="en-US" sz="3300" kern="1200" dirty="0">
            <a:latin typeface="Arial" panose="020B0604020202020204" pitchFamily="34" charset="0"/>
            <a:cs typeface="Arial" panose="020B0604020202020204" pitchFamily="34" charset="0"/>
          </a:endParaRPr>
        </a:p>
      </dsp:txBody>
      <dsp:txXfrm>
        <a:off x="0" y="4216424"/>
        <a:ext cx="6024561" cy="702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F7940-3351-4027-AA26-DC0E16E83C89}">
      <dsp:nvSpPr>
        <dsp:cNvPr id="0" name=""/>
        <dsp:cNvSpPr/>
      </dsp:nvSpPr>
      <dsp:spPr>
        <a:xfrm>
          <a:off x="0" y="420"/>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98F67-DB91-4AE0-BBF7-0F29C9CF9433}">
      <dsp:nvSpPr>
        <dsp:cNvPr id="0" name=""/>
        <dsp:cNvSpPr/>
      </dsp:nvSpPr>
      <dsp:spPr>
        <a:xfrm>
          <a:off x="175052" y="130624"/>
          <a:ext cx="318276" cy="3182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156631-5548-484D-9CA4-7ED6304D9570}">
      <dsp:nvSpPr>
        <dsp:cNvPr id="0" name=""/>
        <dsp:cNvSpPr/>
      </dsp:nvSpPr>
      <dsp:spPr>
        <a:xfrm>
          <a:off x="668381" y="420"/>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Target variable: selling price</a:t>
          </a:r>
        </a:p>
      </dsp:txBody>
      <dsp:txXfrm>
        <a:off x="668381" y="420"/>
        <a:ext cx="5356179" cy="578684"/>
      </dsp:txXfrm>
    </dsp:sp>
    <dsp:sp modelId="{5C4EF04F-74CE-4AFF-811F-778CE20CBEDA}">
      <dsp:nvSpPr>
        <dsp:cNvPr id="0" name=""/>
        <dsp:cNvSpPr/>
      </dsp:nvSpPr>
      <dsp:spPr>
        <a:xfrm>
          <a:off x="0" y="723776"/>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F4AF1-D5A2-4310-AEE0-F4A44DB4B08D}">
      <dsp:nvSpPr>
        <dsp:cNvPr id="0" name=""/>
        <dsp:cNvSpPr/>
      </dsp:nvSpPr>
      <dsp:spPr>
        <a:xfrm>
          <a:off x="175052" y="853980"/>
          <a:ext cx="318276" cy="31827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3E3CA6-D714-4115-81B1-09B8376B489C}">
      <dsp:nvSpPr>
        <dsp:cNvPr id="0" name=""/>
        <dsp:cNvSpPr/>
      </dsp:nvSpPr>
      <dsp:spPr>
        <a:xfrm>
          <a:off x="668381" y="723776"/>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Training/Test split size: 80:20</a:t>
          </a:r>
        </a:p>
      </dsp:txBody>
      <dsp:txXfrm>
        <a:off x="668381" y="723776"/>
        <a:ext cx="5356179" cy="578684"/>
      </dsp:txXfrm>
    </dsp:sp>
    <dsp:sp modelId="{6231FFB8-52F4-4CA1-872F-FD3B6094660E}">
      <dsp:nvSpPr>
        <dsp:cNvPr id="0" name=""/>
        <dsp:cNvSpPr/>
      </dsp:nvSpPr>
      <dsp:spPr>
        <a:xfrm>
          <a:off x="0" y="1447132"/>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BD9E0-40DF-4780-A461-35C138032C45}">
      <dsp:nvSpPr>
        <dsp:cNvPr id="0" name=""/>
        <dsp:cNvSpPr/>
      </dsp:nvSpPr>
      <dsp:spPr>
        <a:xfrm>
          <a:off x="175052" y="1577336"/>
          <a:ext cx="318276" cy="31827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5DA61-C8F5-46F3-9256-ACF71E42BB12}">
      <dsp:nvSpPr>
        <dsp:cNvPr id="0" name=""/>
        <dsp:cNvSpPr/>
      </dsp:nvSpPr>
      <dsp:spPr>
        <a:xfrm>
          <a:off x="668381" y="1447132"/>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Specifics:</a:t>
          </a:r>
        </a:p>
      </dsp:txBody>
      <dsp:txXfrm>
        <a:off x="668381" y="1447132"/>
        <a:ext cx="5356179" cy="578684"/>
      </dsp:txXfrm>
    </dsp:sp>
    <dsp:sp modelId="{115EEE06-F2CB-4179-B453-0D5908057747}">
      <dsp:nvSpPr>
        <dsp:cNvPr id="0" name=""/>
        <dsp:cNvSpPr/>
      </dsp:nvSpPr>
      <dsp:spPr>
        <a:xfrm>
          <a:off x="0" y="2170488"/>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3422A-E7F6-45A2-90AC-9048EF05360A}">
      <dsp:nvSpPr>
        <dsp:cNvPr id="0" name=""/>
        <dsp:cNvSpPr/>
      </dsp:nvSpPr>
      <dsp:spPr>
        <a:xfrm>
          <a:off x="175052" y="2300692"/>
          <a:ext cx="318276" cy="3182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8A2EC-2A34-40A9-B3CA-80C2AA419C06}">
      <dsp:nvSpPr>
        <dsp:cNvPr id="0" name=""/>
        <dsp:cNvSpPr/>
      </dsp:nvSpPr>
      <dsp:spPr>
        <a:xfrm>
          <a:off x="668381" y="2170488"/>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Scikit-learn ‘Pipeline’ to train and evaluate a random forest regressor model</a:t>
          </a:r>
        </a:p>
      </dsp:txBody>
      <dsp:txXfrm>
        <a:off x="668381" y="2170488"/>
        <a:ext cx="5356179" cy="578684"/>
      </dsp:txXfrm>
    </dsp:sp>
    <dsp:sp modelId="{085D2E1B-F13D-4456-A2EE-3D40D844BB67}">
      <dsp:nvSpPr>
        <dsp:cNvPr id="0" name=""/>
        <dsp:cNvSpPr/>
      </dsp:nvSpPr>
      <dsp:spPr>
        <a:xfrm>
          <a:off x="0" y="2893844"/>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41E9A-EFDB-4BC9-85E9-698B95038EA0}">
      <dsp:nvSpPr>
        <dsp:cNvPr id="0" name=""/>
        <dsp:cNvSpPr/>
      </dsp:nvSpPr>
      <dsp:spPr>
        <a:xfrm>
          <a:off x="175052" y="3024048"/>
          <a:ext cx="318276" cy="3182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8EBF5-C762-4046-820B-695F1F4F6363}">
      <dsp:nvSpPr>
        <dsp:cNvPr id="0" name=""/>
        <dsp:cNvSpPr/>
      </dsp:nvSpPr>
      <dsp:spPr>
        <a:xfrm>
          <a:off x="668381" y="2893844"/>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StandardScaler and OneHotEncode data transformers</a:t>
          </a:r>
        </a:p>
      </dsp:txBody>
      <dsp:txXfrm>
        <a:off x="668381" y="2893844"/>
        <a:ext cx="5356179" cy="578684"/>
      </dsp:txXfrm>
    </dsp:sp>
    <dsp:sp modelId="{48DEC7A4-002D-4780-B78F-B68FA9FCFF60}">
      <dsp:nvSpPr>
        <dsp:cNvPr id="0" name=""/>
        <dsp:cNvSpPr/>
      </dsp:nvSpPr>
      <dsp:spPr>
        <a:xfrm>
          <a:off x="0" y="3617200"/>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2757D-EF40-445A-9C17-DA90D3234E1A}">
      <dsp:nvSpPr>
        <dsp:cNvPr id="0" name=""/>
        <dsp:cNvSpPr/>
      </dsp:nvSpPr>
      <dsp:spPr>
        <a:xfrm>
          <a:off x="175052" y="3747404"/>
          <a:ext cx="318276" cy="3182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4B00E-016A-45EC-A892-DCED114536B3}">
      <dsp:nvSpPr>
        <dsp:cNvPr id="0" name=""/>
        <dsp:cNvSpPr/>
      </dsp:nvSpPr>
      <dsp:spPr>
        <a:xfrm>
          <a:off x="668381" y="3617200"/>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GridSearchCV parameter optimization and model cross-validation</a:t>
          </a:r>
        </a:p>
      </dsp:txBody>
      <dsp:txXfrm>
        <a:off x="668381" y="3617200"/>
        <a:ext cx="5356179" cy="578684"/>
      </dsp:txXfrm>
    </dsp:sp>
    <dsp:sp modelId="{91022BB6-48C4-491E-B7E7-3B41EECD81FE}">
      <dsp:nvSpPr>
        <dsp:cNvPr id="0" name=""/>
        <dsp:cNvSpPr/>
      </dsp:nvSpPr>
      <dsp:spPr>
        <a:xfrm>
          <a:off x="0" y="4340556"/>
          <a:ext cx="6024561" cy="578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731E3-C6CF-4AC6-A0BC-88D46CD88456}">
      <dsp:nvSpPr>
        <dsp:cNvPr id="0" name=""/>
        <dsp:cNvSpPr/>
      </dsp:nvSpPr>
      <dsp:spPr>
        <a:xfrm>
          <a:off x="175052" y="4470760"/>
          <a:ext cx="318276" cy="318276"/>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BEF2A8-A8A3-4954-B691-BDE44DC69786}">
      <dsp:nvSpPr>
        <dsp:cNvPr id="0" name=""/>
        <dsp:cNvSpPr/>
      </dsp:nvSpPr>
      <dsp:spPr>
        <a:xfrm>
          <a:off x="668381" y="4340556"/>
          <a:ext cx="5356179" cy="578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44" tIns="61244" rIns="61244" bIns="61244"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Evaluation metrics MAE, RMSE, and R^2</a:t>
          </a:r>
        </a:p>
      </dsp:txBody>
      <dsp:txXfrm>
        <a:off x="668381" y="4340556"/>
        <a:ext cx="5356179" cy="578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047A5-3058-4DBC-9C8E-78DF5D049A52}">
      <dsp:nvSpPr>
        <dsp:cNvPr id="0" name=""/>
        <dsp:cNvSpPr/>
      </dsp:nvSpPr>
      <dsp:spPr>
        <a:xfrm>
          <a:off x="0" y="0"/>
          <a:ext cx="8932814" cy="11156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Discount column added that analyzed each sales record and produced:</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Label ‘1’ for whether the sale price was below the MMR value (discounted)</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Label ‘0’ for the sale price being over the MMR value (no discount)</a:t>
          </a:r>
        </a:p>
      </dsp:txBody>
      <dsp:txXfrm>
        <a:off x="32676" y="32676"/>
        <a:ext cx="7728938" cy="1050301"/>
      </dsp:txXfrm>
    </dsp:sp>
    <dsp:sp modelId="{42BC466F-D3F1-4EAE-ACDA-5A1871572032}">
      <dsp:nvSpPr>
        <dsp:cNvPr id="0" name=""/>
        <dsp:cNvSpPr/>
      </dsp:nvSpPr>
      <dsp:spPr>
        <a:xfrm>
          <a:off x="788189" y="1301595"/>
          <a:ext cx="8932814" cy="111565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Average Offer column added that calculated whether  that vehicle model (by year) was found to be sold under or over the MMR value on average</a:t>
          </a:r>
        </a:p>
      </dsp:txBody>
      <dsp:txXfrm>
        <a:off x="820865" y="1334271"/>
        <a:ext cx="7354098" cy="1050301"/>
      </dsp:txXfrm>
    </dsp:sp>
    <dsp:sp modelId="{382986C3-BAF7-41C8-8986-CE2465C1B8ED}">
      <dsp:nvSpPr>
        <dsp:cNvPr id="0" name=""/>
        <dsp:cNvSpPr/>
      </dsp:nvSpPr>
      <dsp:spPr>
        <a:xfrm>
          <a:off x="1576379" y="2603191"/>
          <a:ext cx="8932814" cy="111565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Created a Used Car ‘Cheat Sheet’ to be released that uses this Average Offer column to display the most popular models of each year (1990-2015), and whether that vehicle is likely to be found for sale at a fair price</a:t>
          </a:r>
        </a:p>
      </dsp:txBody>
      <dsp:txXfrm>
        <a:off x="1609055" y="2635867"/>
        <a:ext cx="7354098" cy="1050301"/>
      </dsp:txXfrm>
    </dsp:sp>
    <dsp:sp modelId="{BBE7863F-B62D-4703-9FAD-5C2B462C220F}">
      <dsp:nvSpPr>
        <dsp:cNvPr id="0" name=""/>
        <dsp:cNvSpPr/>
      </dsp:nvSpPr>
      <dsp:spPr>
        <a:xfrm>
          <a:off x="8207640" y="846037"/>
          <a:ext cx="725174" cy="72517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370804" y="846037"/>
        <a:ext cx="398846" cy="545693"/>
      </dsp:txXfrm>
    </dsp:sp>
    <dsp:sp modelId="{6B139320-6F5E-4B4D-AE83-B47477EF743F}">
      <dsp:nvSpPr>
        <dsp:cNvPr id="0" name=""/>
        <dsp:cNvSpPr/>
      </dsp:nvSpPr>
      <dsp:spPr>
        <a:xfrm>
          <a:off x="8995829" y="2140195"/>
          <a:ext cx="725174" cy="72517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158993" y="2140195"/>
        <a:ext cx="398846" cy="5456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8495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7034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2717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3417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8220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1919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24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4497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8051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4093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4/28/2025</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6334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4/28/2025</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45471015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wavy concept">
            <a:extLst>
              <a:ext uri="{FF2B5EF4-FFF2-40B4-BE49-F238E27FC236}">
                <a16:creationId xmlns:a16="http://schemas.microsoft.com/office/drawing/2014/main" id="{FCE6F8BD-1A00-153F-3941-D37192B02FFD}"/>
              </a:ext>
            </a:extLst>
          </p:cNvPr>
          <p:cNvPicPr>
            <a:picLocks noChangeAspect="1"/>
          </p:cNvPicPr>
          <p:nvPr/>
        </p:nvPicPr>
        <p:blipFill>
          <a:blip r:embed="rId2"/>
          <a:srcRect b="15730"/>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17958A-91CF-5F55-60E0-487C9BA89FE0}"/>
              </a:ext>
            </a:extLst>
          </p:cNvPr>
          <p:cNvSpPr>
            <a:spLocks noGrp="1"/>
          </p:cNvSpPr>
          <p:nvPr>
            <p:ph type="ctrTitle"/>
          </p:nvPr>
        </p:nvSpPr>
        <p:spPr>
          <a:xfrm>
            <a:off x="4521389" y="1826096"/>
            <a:ext cx="3149221" cy="2142699"/>
          </a:xfrm>
        </p:spPr>
        <p:txBody>
          <a:bodyPr anchor="b">
            <a:normAutofit/>
          </a:bodyPr>
          <a:lstStyle/>
          <a:p>
            <a:pPr algn="ctr"/>
            <a:r>
              <a:rPr lang="en-US" sz="4000" dirty="0">
                <a:latin typeface="Arial" panose="020B0604020202020204" pitchFamily="34" charset="0"/>
                <a:cs typeface="Arial" panose="020B0604020202020204" pitchFamily="34" charset="0"/>
              </a:rPr>
              <a:t>Used Vehicle Market Analysis</a:t>
            </a:r>
          </a:p>
        </p:txBody>
      </p:sp>
      <p:sp>
        <p:nvSpPr>
          <p:cNvPr id="3" name="Subtitle 2">
            <a:extLst>
              <a:ext uri="{FF2B5EF4-FFF2-40B4-BE49-F238E27FC236}">
                <a16:creationId xmlns:a16="http://schemas.microsoft.com/office/drawing/2014/main" id="{C5D5EB2C-DAF8-CE9D-09AC-D1BD249AEA94}"/>
              </a:ext>
            </a:extLst>
          </p:cNvPr>
          <p:cNvSpPr>
            <a:spLocks noGrp="1"/>
          </p:cNvSpPr>
          <p:nvPr>
            <p:ph type="subTitle" idx="1"/>
          </p:nvPr>
        </p:nvSpPr>
        <p:spPr>
          <a:xfrm>
            <a:off x="4642513" y="4196605"/>
            <a:ext cx="2906973" cy="948601"/>
          </a:xfrm>
        </p:spPr>
        <p:txBody>
          <a:bodyPr anchor="t">
            <a:normAutofit fontScale="70000" lnSpcReduction="20000"/>
          </a:bodyPr>
          <a:lstStyle/>
          <a:p>
            <a:pPr algn="ctr"/>
            <a:r>
              <a:rPr lang="en-US" b="1" dirty="0">
                <a:latin typeface="Arial" panose="020B0604020202020204" pitchFamily="34" charset="0"/>
                <a:cs typeface="Arial" panose="020B0604020202020204" pitchFamily="34" charset="0"/>
              </a:rPr>
              <a:t>CIS412 Project </a:t>
            </a:r>
          </a:p>
          <a:p>
            <a:pPr algn="ctr"/>
            <a:r>
              <a:rPr lang="en-US" sz="1700" b="1" dirty="0">
                <a:latin typeface="Arial" panose="020B0604020202020204" pitchFamily="34" charset="0"/>
                <a:cs typeface="Arial" panose="020B0604020202020204" pitchFamily="34" charset="0"/>
              </a:rPr>
              <a:t>by</a:t>
            </a:r>
          </a:p>
          <a:p>
            <a:pPr algn="ctr"/>
            <a:r>
              <a:rPr lang="en-US" b="1" dirty="0">
                <a:latin typeface="Arial" panose="020B0604020202020204" pitchFamily="34" charset="0"/>
                <a:cs typeface="Arial" panose="020B0604020202020204" pitchFamily="34" charset="0"/>
              </a:rPr>
              <a:t>Garrett Power</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6711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A6779FC-4AAC-FC2E-77CB-4055A77B573D}"/>
            </a:ext>
          </a:extLst>
        </p:cNvPr>
        <p:cNvGrpSpPr/>
        <p:nvPr/>
      </p:nvGrpSpPr>
      <p:grpSpPr>
        <a:xfrm>
          <a:off x="0" y="0"/>
          <a:ext cx="0" cy="0"/>
          <a:chOff x="0" y="0"/>
          <a:chExt cx="0" cy="0"/>
        </a:xfrm>
      </p:grpSpPr>
      <p:grpSp>
        <p:nvGrpSpPr>
          <p:cNvPr id="36" name="Group 35">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37" name="Freeform: Shape 36">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42" name="Rectangle 41">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B673F61-92BE-2EAC-AF17-BC5CDF2073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10"/>
            <a:ext cx="12191979" cy="6857989"/>
          </a:xfrm>
          <a:prstGeom prst="rect">
            <a:avLst/>
          </a:prstGeom>
        </p:spPr>
      </p:pic>
      <p:sp>
        <p:nvSpPr>
          <p:cNvPr id="44" name="Freeform: Shape 43">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856F92-2B85-4C13-65E7-C331E7B4EE9F}"/>
              </a:ext>
            </a:extLst>
          </p:cNvPr>
          <p:cNvSpPr>
            <a:spLocks noGrp="1"/>
          </p:cNvSpPr>
          <p:nvPr>
            <p:ph type="title"/>
          </p:nvPr>
        </p:nvSpPr>
        <p:spPr>
          <a:xfrm>
            <a:off x="4521389" y="1826096"/>
            <a:ext cx="3149221" cy="2142699"/>
          </a:xfrm>
        </p:spPr>
        <p:txBody>
          <a:bodyPr vert="horz" lIns="91440" tIns="45720" rIns="91440" bIns="45720" rtlCol="0" anchor="b">
            <a:normAutofit/>
          </a:bodyPr>
          <a:lstStyle/>
          <a:p>
            <a:pPr algn="ctr"/>
            <a:r>
              <a:rPr lang="en-US">
                <a:solidFill>
                  <a:srgbClr val="FFFFFF"/>
                </a:solidFill>
              </a:rPr>
              <a:t>Predictive Model</a:t>
            </a:r>
          </a:p>
        </p:txBody>
      </p:sp>
    </p:spTree>
    <p:extLst>
      <p:ext uri="{BB962C8B-B14F-4D97-AF65-F5344CB8AC3E}">
        <p14:creationId xmlns:p14="http://schemas.microsoft.com/office/powerpoint/2010/main" val="28179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A3AF7-5E98-62E3-758A-C2619BDFC6B5}"/>
              </a:ext>
            </a:extLst>
          </p:cNvPr>
          <p:cNvSpPr>
            <a:spLocks noGrp="1"/>
          </p:cNvSpPr>
          <p:nvPr>
            <p:ph type="title"/>
          </p:nvPr>
        </p:nvSpPr>
        <p:spPr>
          <a:xfrm>
            <a:off x="952500" y="1581462"/>
            <a:ext cx="2776531" cy="3687580"/>
          </a:xfrm>
        </p:spPr>
        <p:txBody>
          <a:bodyPr>
            <a:normAutofit/>
          </a:bodyPr>
          <a:lstStyle/>
          <a:p>
            <a:pPr algn="ctr"/>
            <a:r>
              <a:rPr lang="en-US" dirty="0">
                <a:latin typeface="Arial" panose="020B0604020202020204" pitchFamily="34" charset="0"/>
                <a:cs typeface="Arial" panose="020B0604020202020204" pitchFamily="34" charset="0"/>
              </a:rPr>
              <a:t>Random Forest Regressor</a:t>
            </a:r>
          </a:p>
        </p:txBody>
      </p:sp>
      <p:cxnSp>
        <p:nvCxnSpPr>
          <p:cNvPr id="28" name="Straight Connector 27">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066F9F2F-E9DD-C7F5-7B4A-64F57498D84A}"/>
              </a:ext>
            </a:extLst>
          </p:cNvPr>
          <p:cNvGraphicFramePr>
            <a:graphicFrameLocks noGrp="1"/>
          </p:cNvGraphicFramePr>
          <p:nvPr>
            <p:ph idx="1"/>
            <p:extLst>
              <p:ext uri="{D42A27DB-BD31-4B8C-83A1-F6EECF244321}">
                <p14:modId xmlns:p14="http://schemas.microsoft.com/office/powerpoint/2010/main" val="2895890873"/>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97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C1B8FBB-45B9-FF11-13DF-2DA135B0BF96}"/>
            </a:ext>
          </a:extLst>
        </p:cNvPr>
        <p:cNvGrpSpPr/>
        <p:nvPr/>
      </p:nvGrpSpPr>
      <p:grpSpPr>
        <a:xfrm>
          <a:off x="0" y="0"/>
          <a:ext cx="0" cy="0"/>
          <a:chOff x="0" y="0"/>
          <a:chExt cx="0" cy="0"/>
        </a:xfrm>
      </p:grpSpPr>
      <p:grpSp>
        <p:nvGrpSpPr>
          <p:cNvPr id="50" name="Group 4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51" name="Freeform: Shape 5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6" name="Rectangle 55">
            <a:extLst>
              <a:ext uri="{FF2B5EF4-FFF2-40B4-BE49-F238E27FC236}">
                <a16:creationId xmlns:a16="http://schemas.microsoft.com/office/drawing/2014/main" id="{663A3004-AD3C-354D-945E-2E3018FE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8A4450D-B21F-42ED-81EE-3CD03EA1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Hand holding a pen shading number on a sheet">
            <a:extLst>
              <a:ext uri="{FF2B5EF4-FFF2-40B4-BE49-F238E27FC236}">
                <a16:creationId xmlns:a16="http://schemas.microsoft.com/office/drawing/2014/main" id="{718540D5-EBB7-0304-0515-F2214DA869D8}"/>
              </a:ext>
            </a:extLst>
          </p:cNvPr>
          <p:cNvPicPr>
            <a:picLocks noChangeAspect="1"/>
          </p:cNvPicPr>
          <p:nvPr/>
        </p:nvPicPr>
        <p:blipFill>
          <a:blip r:embed="rId2">
            <a:alphaModFix amt="60000"/>
          </a:blip>
          <a:srcRect b="15730"/>
          <a:stretch/>
        </p:blipFill>
        <p:spPr>
          <a:xfrm>
            <a:off x="1" y="1"/>
            <a:ext cx="12191999" cy="6857999"/>
          </a:xfrm>
          <a:prstGeom prst="rect">
            <a:avLst/>
          </a:prstGeom>
        </p:spPr>
      </p:pic>
      <p:sp>
        <p:nvSpPr>
          <p:cNvPr id="2" name="Title 1">
            <a:extLst>
              <a:ext uri="{FF2B5EF4-FFF2-40B4-BE49-F238E27FC236}">
                <a16:creationId xmlns:a16="http://schemas.microsoft.com/office/drawing/2014/main" id="{715F21C3-C8EC-6920-9C6D-75B8AFF3900A}"/>
              </a:ext>
            </a:extLst>
          </p:cNvPr>
          <p:cNvSpPr>
            <a:spLocks noGrp="1"/>
          </p:cNvSpPr>
          <p:nvPr>
            <p:ph type="title"/>
          </p:nvPr>
        </p:nvSpPr>
        <p:spPr>
          <a:xfrm>
            <a:off x="4521389" y="1800882"/>
            <a:ext cx="3149221" cy="2175371"/>
          </a:xfrm>
        </p:spPr>
        <p:txBody>
          <a:bodyPr vert="horz" lIns="91440" tIns="45720" rIns="91440" bIns="45720" rtlCol="0" anchor="b">
            <a:normAutofit/>
          </a:bodyPr>
          <a:lstStyle/>
          <a:p>
            <a:pPr algn="ctr"/>
            <a:r>
              <a:rPr lang="en-US">
                <a:solidFill>
                  <a:srgbClr val="FFFFFF"/>
                </a:solidFill>
              </a:rPr>
              <a:t>Model Evaluation</a:t>
            </a:r>
          </a:p>
        </p:txBody>
      </p:sp>
      <p:sp>
        <p:nvSpPr>
          <p:cNvPr id="60" name="Freeform: Shape 5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rgbClr val="FFFFFF">
                <a:alpha val="67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16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8" name="Freeform: Shape 47">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2" name="Rectangle 51">
            <a:extLst>
              <a:ext uri="{FF2B5EF4-FFF2-40B4-BE49-F238E27FC236}">
                <a16:creationId xmlns:a16="http://schemas.microsoft.com/office/drawing/2014/main" id="{ED46C2FA-737E-4D44-B023-23D6FAD7A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2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30FBB873-FA13-DF44-B110-DDC8B91A83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8047089" y="1834816"/>
            <a:ext cx="4168661" cy="5035059"/>
            <a:chOff x="8023339" y="-768"/>
            <a:chExt cx="4168661" cy="5035059"/>
          </a:xfrm>
        </p:grpSpPr>
        <p:sp>
          <p:nvSpPr>
            <p:cNvPr id="36" name="Freeform: Shape 12">
              <a:extLst>
                <a:ext uri="{FF2B5EF4-FFF2-40B4-BE49-F238E27FC236}">
                  <a16:creationId xmlns:a16="http://schemas.microsoft.com/office/drawing/2014/main" id="{5ADAD4B7-22E4-154D-B92A-5198D3A30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43705"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13">
              <a:extLst>
                <a:ext uri="{FF2B5EF4-FFF2-40B4-BE49-F238E27FC236}">
                  <a16:creationId xmlns:a16="http://schemas.microsoft.com/office/drawing/2014/main" id="{24FD4089-3065-364F-9CDA-C75E840F7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82500"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9">
              <a:extLst>
                <a:ext uri="{FF2B5EF4-FFF2-40B4-BE49-F238E27FC236}">
                  <a16:creationId xmlns:a16="http://schemas.microsoft.com/office/drawing/2014/main" id="{D56A9D0E-EEBA-444C-861A-BE29669F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4672" y="0"/>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786C7105-F980-9440-B632-6BB9BA91F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4543"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21">
              <a:extLst>
                <a:ext uri="{FF2B5EF4-FFF2-40B4-BE49-F238E27FC236}">
                  <a16:creationId xmlns:a16="http://schemas.microsoft.com/office/drawing/2014/main" id="{25923AF0-FA0A-744F-A0D9-27004EDB4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3339"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2219" h="2377558">
                  <a:moveTo>
                    <a:pt x="2334647" y="0"/>
                  </a:moveTo>
                  <a:lnTo>
                    <a:pt x="2353763" y="76379"/>
                  </a:lnTo>
                  <a:cubicBezTo>
                    <a:pt x="2366168" y="142708"/>
                    <a:pt x="2372219" y="217368"/>
                    <a:pt x="2372219" y="302680"/>
                  </a:cubicBezTo>
                  <a:lnTo>
                    <a:pt x="2372219" y="403788"/>
                  </a:lnTo>
                  <a:lnTo>
                    <a:pt x="2372219" y="692390"/>
                  </a:lnTo>
                  <a:lnTo>
                    <a:pt x="2372219" y="852968"/>
                  </a:lnTo>
                  <a:lnTo>
                    <a:pt x="2372219" y="1074083"/>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1074083"/>
                  </a:lnTo>
                  <a:lnTo>
                    <a:pt x="0" y="852968"/>
                  </a:lnTo>
                  <a:lnTo>
                    <a:pt x="0" y="692390"/>
                  </a:lnTo>
                  <a:lnTo>
                    <a:pt x="0" y="403788"/>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23">
              <a:extLst>
                <a:ext uri="{FF2B5EF4-FFF2-40B4-BE49-F238E27FC236}">
                  <a16:creationId xmlns:a16="http://schemas.microsoft.com/office/drawing/2014/main" id="{A0CAAA3D-A6C2-3E40-BE16-154D46A91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3468" y="-768"/>
              <a:ext cx="1668532" cy="2378326"/>
            </a:xfrm>
            <a:custGeom>
              <a:avLst/>
              <a:gdLst>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15" fmla="*/ 129012 w 1668532"/>
                <a:gd name="connsiteY15" fmla="*/ 91440 h 2377558"/>
                <a:gd name="connsiteX0" fmla="*/ 1668532 w 1668532"/>
                <a:gd name="connsiteY0" fmla="*/ 0 h 2377558"/>
                <a:gd name="connsiteX1" fmla="*/ 1668532 w 1668532"/>
                <a:gd name="connsiteY1" fmla="*/ 2078004 h 2377558"/>
                <a:gd name="connsiteX2" fmla="*/ 1590818 w 1668532"/>
                <a:gd name="connsiteY2" fmla="*/ 2111466 h 2377558"/>
                <a:gd name="connsiteX3" fmla="*/ 1292111 w 1668532"/>
                <a:gd name="connsiteY3" fmla="*/ 2286325 h 2377558"/>
                <a:gd name="connsiteX4" fmla="*/ 1184165 w 1668532"/>
                <a:gd name="connsiteY4" fmla="*/ 2377558 h 2377558"/>
                <a:gd name="connsiteX5" fmla="*/ 1080107 w 1668532"/>
                <a:gd name="connsiteY5" fmla="*/ 2286325 h 2377558"/>
                <a:gd name="connsiteX6" fmla="*/ 309815 w 1668532"/>
                <a:gd name="connsiteY6" fmla="*/ 1903673 h 2377558"/>
                <a:gd name="connsiteX7" fmla="*/ 0 w 1668532"/>
                <a:gd name="connsiteY7" fmla="*/ 1242678 h 2377558"/>
                <a:gd name="connsiteX8" fmla="*/ 0 w 1668532"/>
                <a:gd name="connsiteY8" fmla="*/ 1074083 h 2377558"/>
                <a:gd name="connsiteX9" fmla="*/ 0 w 1668532"/>
                <a:gd name="connsiteY9" fmla="*/ 852968 h 2377558"/>
                <a:gd name="connsiteX10" fmla="*/ 0 w 1668532"/>
                <a:gd name="connsiteY10" fmla="*/ 692390 h 2377558"/>
                <a:gd name="connsiteX11" fmla="*/ 0 w 1668532"/>
                <a:gd name="connsiteY11" fmla="*/ 403788 h 2377558"/>
                <a:gd name="connsiteX12" fmla="*/ 0 w 1668532"/>
                <a:gd name="connsiteY12" fmla="*/ 302680 h 2377558"/>
                <a:gd name="connsiteX13" fmla="*/ 18456 w 1668532"/>
                <a:gd name="connsiteY13" fmla="*/ 76379 h 2377558"/>
                <a:gd name="connsiteX14" fmla="*/ 129012 w 1668532"/>
                <a:gd name="connsiteY14" fmla="*/ 91440 h 2377558"/>
                <a:gd name="connsiteX0" fmla="*/ 1668532 w 1668532"/>
                <a:gd name="connsiteY0" fmla="*/ 2010028 h 2309582"/>
                <a:gd name="connsiteX1" fmla="*/ 1590818 w 1668532"/>
                <a:gd name="connsiteY1" fmla="*/ 2043490 h 2309582"/>
                <a:gd name="connsiteX2" fmla="*/ 1292111 w 1668532"/>
                <a:gd name="connsiteY2" fmla="*/ 2218349 h 2309582"/>
                <a:gd name="connsiteX3" fmla="*/ 1184165 w 1668532"/>
                <a:gd name="connsiteY3" fmla="*/ 2309582 h 2309582"/>
                <a:gd name="connsiteX4" fmla="*/ 1080107 w 1668532"/>
                <a:gd name="connsiteY4" fmla="*/ 2218349 h 2309582"/>
                <a:gd name="connsiteX5" fmla="*/ 309815 w 1668532"/>
                <a:gd name="connsiteY5" fmla="*/ 1835697 h 2309582"/>
                <a:gd name="connsiteX6" fmla="*/ 0 w 1668532"/>
                <a:gd name="connsiteY6" fmla="*/ 1174702 h 2309582"/>
                <a:gd name="connsiteX7" fmla="*/ 0 w 1668532"/>
                <a:gd name="connsiteY7" fmla="*/ 1006107 h 2309582"/>
                <a:gd name="connsiteX8" fmla="*/ 0 w 1668532"/>
                <a:gd name="connsiteY8" fmla="*/ 784992 h 2309582"/>
                <a:gd name="connsiteX9" fmla="*/ 0 w 1668532"/>
                <a:gd name="connsiteY9" fmla="*/ 624414 h 2309582"/>
                <a:gd name="connsiteX10" fmla="*/ 0 w 1668532"/>
                <a:gd name="connsiteY10" fmla="*/ 335812 h 2309582"/>
                <a:gd name="connsiteX11" fmla="*/ 0 w 1668532"/>
                <a:gd name="connsiteY11" fmla="*/ 234704 h 2309582"/>
                <a:gd name="connsiteX12" fmla="*/ 18456 w 1668532"/>
                <a:gd name="connsiteY12" fmla="*/ 8403 h 2309582"/>
                <a:gd name="connsiteX13" fmla="*/ 129012 w 1668532"/>
                <a:gd name="connsiteY13" fmla="*/ 23464 h 2309582"/>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404556 h 2378326"/>
                <a:gd name="connsiteX11" fmla="*/ 0 w 1668532"/>
                <a:gd name="connsiteY11" fmla="*/ 303448 h 2378326"/>
                <a:gd name="connsiteX12" fmla="*/ 18456 w 1668532"/>
                <a:gd name="connsiteY12" fmla="*/ 77147 h 2378326"/>
                <a:gd name="connsiteX13" fmla="*/ 27582 w 1668532"/>
                <a:gd name="connsiteY13"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303448 h 2378326"/>
                <a:gd name="connsiteX11" fmla="*/ 18456 w 1668532"/>
                <a:gd name="connsiteY11" fmla="*/ 77147 h 2378326"/>
                <a:gd name="connsiteX12" fmla="*/ 27582 w 1668532"/>
                <a:gd name="connsiteY12"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303448 h 2378326"/>
                <a:gd name="connsiteX10" fmla="*/ 18456 w 1668532"/>
                <a:gd name="connsiteY10" fmla="*/ 77147 h 2378326"/>
                <a:gd name="connsiteX11" fmla="*/ 27582 w 1668532"/>
                <a:gd name="connsiteY11"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303448 h 2378326"/>
                <a:gd name="connsiteX9" fmla="*/ 18456 w 1668532"/>
                <a:gd name="connsiteY9" fmla="*/ 77147 h 2378326"/>
                <a:gd name="connsiteX10" fmla="*/ 27582 w 1668532"/>
                <a:gd name="connsiteY10"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303448 h 2378326"/>
                <a:gd name="connsiteX8" fmla="*/ 18456 w 1668532"/>
                <a:gd name="connsiteY8" fmla="*/ 77147 h 2378326"/>
                <a:gd name="connsiteX9" fmla="*/ 27582 w 1668532"/>
                <a:gd name="connsiteY9" fmla="*/ 0 h 237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532" h="2378326">
                  <a:moveTo>
                    <a:pt x="1668532" y="2078772"/>
                  </a:moveTo>
                  <a:lnTo>
                    <a:pt x="1590818" y="2112234"/>
                  </a:lnTo>
                  <a:cubicBezTo>
                    <a:pt x="1490231" y="2157864"/>
                    <a:pt x="1388869" y="2212320"/>
                    <a:pt x="1292111" y="2287093"/>
                  </a:cubicBezTo>
                  <a:lnTo>
                    <a:pt x="1184165" y="2378326"/>
                  </a:lnTo>
                  <a:lnTo>
                    <a:pt x="1080107" y="2287093"/>
                  </a:lnTo>
                  <a:cubicBezTo>
                    <a:pt x="822085" y="2087700"/>
                    <a:pt x="531327" y="2032777"/>
                    <a:pt x="309815" y="1904441"/>
                  </a:cubicBezTo>
                  <a:cubicBezTo>
                    <a:pt x="96816" y="1755504"/>
                    <a:pt x="0" y="1584697"/>
                    <a:pt x="0" y="1243446"/>
                  </a:cubicBezTo>
                  <a:lnTo>
                    <a:pt x="0" y="303448"/>
                  </a:lnTo>
                  <a:cubicBezTo>
                    <a:pt x="0" y="218136"/>
                    <a:pt x="6051" y="143476"/>
                    <a:pt x="18456" y="77147"/>
                  </a:cubicBezTo>
                  <a:cubicBezTo>
                    <a:pt x="24828" y="51687"/>
                    <a:pt x="27582" y="0"/>
                    <a:pt x="27582"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15C1D2F0-5344-4BCF-1800-C6123472C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60" y="1772307"/>
            <a:ext cx="6677511" cy="5086078"/>
          </a:xfrm>
          <a:prstGeom prst="rect">
            <a:avLst/>
          </a:prstGeom>
        </p:spPr>
      </p:pic>
      <p:pic>
        <p:nvPicPr>
          <p:cNvPr id="11" name="Picture 10">
            <a:extLst>
              <a:ext uri="{FF2B5EF4-FFF2-40B4-BE49-F238E27FC236}">
                <a16:creationId xmlns:a16="http://schemas.microsoft.com/office/drawing/2014/main" id="{D93737B7-D419-A1BF-C995-C06871C8D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7" y="559265"/>
            <a:ext cx="11555438" cy="914528"/>
          </a:xfrm>
          <a:prstGeom prst="rect">
            <a:avLst/>
          </a:prstGeom>
        </p:spPr>
      </p:pic>
      <p:sp>
        <p:nvSpPr>
          <p:cNvPr id="13" name="TextBox 12">
            <a:extLst>
              <a:ext uri="{FF2B5EF4-FFF2-40B4-BE49-F238E27FC236}">
                <a16:creationId xmlns:a16="http://schemas.microsoft.com/office/drawing/2014/main" id="{DDC96965-DB2C-AB59-9609-4CC05DDE1CE1}"/>
              </a:ext>
            </a:extLst>
          </p:cNvPr>
          <p:cNvSpPr txBox="1"/>
          <p:nvPr/>
        </p:nvSpPr>
        <p:spPr>
          <a:xfrm>
            <a:off x="117210" y="196264"/>
            <a:ext cx="554191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Evaluation Results and Best Parameters:</a:t>
            </a:r>
          </a:p>
        </p:txBody>
      </p:sp>
      <p:sp>
        <p:nvSpPr>
          <p:cNvPr id="16" name="TextBox 15">
            <a:extLst>
              <a:ext uri="{FF2B5EF4-FFF2-40B4-BE49-F238E27FC236}">
                <a16:creationId xmlns:a16="http://schemas.microsoft.com/office/drawing/2014/main" id="{570644C3-D3CB-B5A4-B594-8154279A7546}"/>
              </a:ext>
            </a:extLst>
          </p:cNvPr>
          <p:cNvSpPr txBox="1"/>
          <p:nvPr/>
        </p:nvSpPr>
        <p:spPr>
          <a:xfrm>
            <a:off x="106641" y="1710010"/>
            <a:ext cx="5262009" cy="4801314"/>
          </a:xfrm>
          <a:prstGeom prst="rect">
            <a:avLst/>
          </a:prstGeom>
          <a:noFill/>
        </p:spPr>
        <p:txBody>
          <a:bodyPr wrap="square" rtlCol="0">
            <a:spAutoFit/>
          </a:bodyPr>
          <a:lstStyle/>
          <a:p>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 tended to underestimate the value of all vehicles</a:t>
            </a:r>
          </a:p>
          <a:p>
            <a:pPr marL="285750" indent="-285750">
              <a:buFont typeface="Arial" panose="020B0604020202020204" pitchFamily="34" charset="0"/>
              <a:buChar char="•"/>
            </a:pPr>
            <a:r>
              <a:rPr lang="en-US" dirty="0">
                <a:solidFill>
                  <a:srgbClr val="000000"/>
                </a:solidFill>
                <a:latin typeface="Arial" panose="020B0604020202020204" pitchFamily="34" charset="0"/>
              </a:rPr>
              <a:t>The model found features like MMR to be the most important when predicting selling price, along with other also-typical choices such as mileage reading and the vehicle condition</a:t>
            </a: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Selling prices are h</a:t>
            </a:r>
            <a:r>
              <a:rPr lang="en-US" sz="1800" b="0" i="0" u="none" strike="noStrike" dirty="0">
                <a:solidFill>
                  <a:srgbClr val="000000"/>
                </a:solidFill>
                <a:effectLst/>
                <a:latin typeface="Arial" panose="020B0604020202020204" pitchFamily="34" charset="0"/>
              </a:rPr>
              <a:t>eavily right-skewed in distribution (less expensive vehicles are more common)</a:t>
            </a:r>
          </a:p>
          <a:p>
            <a:pPr marL="285750" indent="-285750">
              <a:buFont typeface="Arial" panose="020B0604020202020204" pitchFamily="34" charset="0"/>
              <a:buChar char="•"/>
            </a:pPr>
            <a:r>
              <a:rPr lang="en-US" dirty="0">
                <a:solidFill>
                  <a:srgbClr val="000000"/>
                </a:solidFill>
                <a:latin typeface="Arial" panose="020B0604020202020204" pitchFamily="34" charset="0"/>
              </a:rPr>
              <a:t>Mapping market segments to the sales records in this dataset based on price distribution could allow us to gain some interesting insight into deals on used vehicles based on an individual’s probable budget/segment</a:t>
            </a:r>
            <a:endParaRPr lang="en-US" dirty="0"/>
          </a:p>
        </p:txBody>
      </p:sp>
    </p:spTree>
    <p:extLst>
      <p:ext uri="{BB962C8B-B14F-4D97-AF65-F5344CB8AC3E}">
        <p14:creationId xmlns:p14="http://schemas.microsoft.com/office/powerpoint/2010/main" val="403386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C3BBE17-C619-3F6E-65E2-E884AF1633CB}"/>
            </a:ext>
          </a:extLst>
        </p:cNvPr>
        <p:cNvGrpSpPr/>
        <p:nvPr/>
      </p:nvGrpSpPr>
      <p:grpSpPr>
        <a:xfrm>
          <a:off x="0" y="0"/>
          <a:ext cx="0" cy="0"/>
          <a:chOff x="0" y="0"/>
          <a:chExt cx="0" cy="0"/>
        </a:xfrm>
      </p:grpSpPr>
      <p:grpSp>
        <p:nvGrpSpPr>
          <p:cNvPr id="47" name="Group 46">
            <a:extLst>
              <a:ext uri="{FF2B5EF4-FFF2-40B4-BE49-F238E27FC236}">
                <a16:creationId xmlns:a16="http://schemas.microsoft.com/office/drawing/2014/main" id="{5D79E045-756E-9C67-C46D-E19C3ABA4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8" name="Freeform: Shape 47">
              <a:extLst>
                <a:ext uri="{FF2B5EF4-FFF2-40B4-BE49-F238E27FC236}">
                  <a16:creationId xmlns:a16="http://schemas.microsoft.com/office/drawing/2014/main" id="{099A0B97-C0E3-DB4A-DAF1-046A81E7B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1AE48C5-5C7E-459B-786C-3202BF05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815A8054-04C4-BBB5-E1A8-D6CFEE51A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978E63D6-A223-2F92-9C47-1D0FEF50B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2" name="Rectangle 51">
            <a:extLst>
              <a:ext uri="{FF2B5EF4-FFF2-40B4-BE49-F238E27FC236}">
                <a16:creationId xmlns:a16="http://schemas.microsoft.com/office/drawing/2014/main" id="{1231E432-C977-C477-CC58-4D9757A86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2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F349372-2AB7-8196-B249-457D83F2CA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8047089" y="1834816"/>
            <a:ext cx="4168661" cy="5035059"/>
            <a:chOff x="8023339" y="-768"/>
            <a:chExt cx="4168661" cy="5035059"/>
          </a:xfrm>
        </p:grpSpPr>
        <p:sp>
          <p:nvSpPr>
            <p:cNvPr id="36" name="Freeform: Shape 12">
              <a:extLst>
                <a:ext uri="{FF2B5EF4-FFF2-40B4-BE49-F238E27FC236}">
                  <a16:creationId xmlns:a16="http://schemas.microsoft.com/office/drawing/2014/main" id="{216225C4-157A-99F5-3944-5907F54BA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43705"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13">
              <a:extLst>
                <a:ext uri="{FF2B5EF4-FFF2-40B4-BE49-F238E27FC236}">
                  <a16:creationId xmlns:a16="http://schemas.microsoft.com/office/drawing/2014/main" id="{13D5C1A1-A963-F0E4-D194-C81AB1EBA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82500"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9">
              <a:extLst>
                <a:ext uri="{FF2B5EF4-FFF2-40B4-BE49-F238E27FC236}">
                  <a16:creationId xmlns:a16="http://schemas.microsoft.com/office/drawing/2014/main" id="{46A25791-6F1B-6FB3-0D7E-DD8503C9A5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4672" y="0"/>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BD423F95-4F16-2774-77D4-CA0AEFA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4543"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21">
              <a:extLst>
                <a:ext uri="{FF2B5EF4-FFF2-40B4-BE49-F238E27FC236}">
                  <a16:creationId xmlns:a16="http://schemas.microsoft.com/office/drawing/2014/main" id="{2E74832B-B31D-76E5-9D55-09654AB79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3339"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2219" h="2377558">
                  <a:moveTo>
                    <a:pt x="2334647" y="0"/>
                  </a:moveTo>
                  <a:lnTo>
                    <a:pt x="2353763" y="76379"/>
                  </a:lnTo>
                  <a:cubicBezTo>
                    <a:pt x="2366168" y="142708"/>
                    <a:pt x="2372219" y="217368"/>
                    <a:pt x="2372219" y="302680"/>
                  </a:cubicBezTo>
                  <a:lnTo>
                    <a:pt x="2372219" y="403788"/>
                  </a:lnTo>
                  <a:lnTo>
                    <a:pt x="2372219" y="692390"/>
                  </a:lnTo>
                  <a:lnTo>
                    <a:pt x="2372219" y="852968"/>
                  </a:lnTo>
                  <a:lnTo>
                    <a:pt x="2372219" y="1074083"/>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1074083"/>
                  </a:lnTo>
                  <a:lnTo>
                    <a:pt x="0" y="852968"/>
                  </a:lnTo>
                  <a:lnTo>
                    <a:pt x="0" y="692390"/>
                  </a:lnTo>
                  <a:lnTo>
                    <a:pt x="0" y="403788"/>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23">
              <a:extLst>
                <a:ext uri="{FF2B5EF4-FFF2-40B4-BE49-F238E27FC236}">
                  <a16:creationId xmlns:a16="http://schemas.microsoft.com/office/drawing/2014/main" id="{808452FF-2F25-EB40-A673-235F1C7E7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3468" y="-768"/>
              <a:ext cx="1668532" cy="2378326"/>
            </a:xfrm>
            <a:custGeom>
              <a:avLst/>
              <a:gdLst>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15" fmla="*/ 129012 w 1668532"/>
                <a:gd name="connsiteY15" fmla="*/ 91440 h 2377558"/>
                <a:gd name="connsiteX0" fmla="*/ 1668532 w 1668532"/>
                <a:gd name="connsiteY0" fmla="*/ 0 h 2377558"/>
                <a:gd name="connsiteX1" fmla="*/ 1668532 w 1668532"/>
                <a:gd name="connsiteY1" fmla="*/ 2078004 h 2377558"/>
                <a:gd name="connsiteX2" fmla="*/ 1590818 w 1668532"/>
                <a:gd name="connsiteY2" fmla="*/ 2111466 h 2377558"/>
                <a:gd name="connsiteX3" fmla="*/ 1292111 w 1668532"/>
                <a:gd name="connsiteY3" fmla="*/ 2286325 h 2377558"/>
                <a:gd name="connsiteX4" fmla="*/ 1184165 w 1668532"/>
                <a:gd name="connsiteY4" fmla="*/ 2377558 h 2377558"/>
                <a:gd name="connsiteX5" fmla="*/ 1080107 w 1668532"/>
                <a:gd name="connsiteY5" fmla="*/ 2286325 h 2377558"/>
                <a:gd name="connsiteX6" fmla="*/ 309815 w 1668532"/>
                <a:gd name="connsiteY6" fmla="*/ 1903673 h 2377558"/>
                <a:gd name="connsiteX7" fmla="*/ 0 w 1668532"/>
                <a:gd name="connsiteY7" fmla="*/ 1242678 h 2377558"/>
                <a:gd name="connsiteX8" fmla="*/ 0 w 1668532"/>
                <a:gd name="connsiteY8" fmla="*/ 1074083 h 2377558"/>
                <a:gd name="connsiteX9" fmla="*/ 0 w 1668532"/>
                <a:gd name="connsiteY9" fmla="*/ 852968 h 2377558"/>
                <a:gd name="connsiteX10" fmla="*/ 0 w 1668532"/>
                <a:gd name="connsiteY10" fmla="*/ 692390 h 2377558"/>
                <a:gd name="connsiteX11" fmla="*/ 0 w 1668532"/>
                <a:gd name="connsiteY11" fmla="*/ 403788 h 2377558"/>
                <a:gd name="connsiteX12" fmla="*/ 0 w 1668532"/>
                <a:gd name="connsiteY12" fmla="*/ 302680 h 2377558"/>
                <a:gd name="connsiteX13" fmla="*/ 18456 w 1668532"/>
                <a:gd name="connsiteY13" fmla="*/ 76379 h 2377558"/>
                <a:gd name="connsiteX14" fmla="*/ 129012 w 1668532"/>
                <a:gd name="connsiteY14" fmla="*/ 91440 h 2377558"/>
                <a:gd name="connsiteX0" fmla="*/ 1668532 w 1668532"/>
                <a:gd name="connsiteY0" fmla="*/ 2010028 h 2309582"/>
                <a:gd name="connsiteX1" fmla="*/ 1590818 w 1668532"/>
                <a:gd name="connsiteY1" fmla="*/ 2043490 h 2309582"/>
                <a:gd name="connsiteX2" fmla="*/ 1292111 w 1668532"/>
                <a:gd name="connsiteY2" fmla="*/ 2218349 h 2309582"/>
                <a:gd name="connsiteX3" fmla="*/ 1184165 w 1668532"/>
                <a:gd name="connsiteY3" fmla="*/ 2309582 h 2309582"/>
                <a:gd name="connsiteX4" fmla="*/ 1080107 w 1668532"/>
                <a:gd name="connsiteY4" fmla="*/ 2218349 h 2309582"/>
                <a:gd name="connsiteX5" fmla="*/ 309815 w 1668532"/>
                <a:gd name="connsiteY5" fmla="*/ 1835697 h 2309582"/>
                <a:gd name="connsiteX6" fmla="*/ 0 w 1668532"/>
                <a:gd name="connsiteY6" fmla="*/ 1174702 h 2309582"/>
                <a:gd name="connsiteX7" fmla="*/ 0 w 1668532"/>
                <a:gd name="connsiteY7" fmla="*/ 1006107 h 2309582"/>
                <a:gd name="connsiteX8" fmla="*/ 0 w 1668532"/>
                <a:gd name="connsiteY8" fmla="*/ 784992 h 2309582"/>
                <a:gd name="connsiteX9" fmla="*/ 0 w 1668532"/>
                <a:gd name="connsiteY9" fmla="*/ 624414 h 2309582"/>
                <a:gd name="connsiteX10" fmla="*/ 0 w 1668532"/>
                <a:gd name="connsiteY10" fmla="*/ 335812 h 2309582"/>
                <a:gd name="connsiteX11" fmla="*/ 0 w 1668532"/>
                <a:gd name="connsiteY11" fmla="*/ 234704 h 2309582"/>
                <a:gd name="connsiteX12" fmla="*/ 18456 w 1668532"/>
                <a:gd name="connsiteY12" fmla="*/ 8403 h 2309582"/>
                <a:gd name="connsiteX13" fmla="*/ 129012 w 1668532"/>
                <a:gd name="connsiteY13" fmla="*/ 23464 h 2309582"/>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404556 h 2378326"/>
                <a:gd name="connsiteX11" fmla="*/ 0 w 1668532"/>
                <a:gd name="connsiteY11" fmla="*/ 303448 h 2378326"/>
                <a:gd name="connsiteX12" fmla="*/ 18456 w 1668532"/>
                <a:gd name="connsiteY12" fmla="*/ 77147 h 2378326"/>
                <a:gd name="connsiteX13" fmla="*/ 27582 w 1668532"/>
                <a:gd name="connsiteY13"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303448 h 2378326"/>
                <a:gd name="connsiteX11" fmla="*/ 18456 w 1668532"/>
                <a:gd name="connsiteY11" fmla="*/ 77147 h 2378326"/>
                <a:gd name="connsiteX12" fmla="*/ 27582 w 1668532"/>
                <a:gd name="connsiteY12"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303448 h 2378326"/>
                <a:gd name="connsiteX10" fmla="*/ 18456 w 1668532"/>
                <a:gd name="connsiteY10" fmla="*/ 77147 h 2378326"/>
                <a:gd name="connsiteX11" fmla="*/ 27582 w 1668532"/>
                <a:gd name="connsiteY11"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303448 h 2378326"/>
                <a:gd name="connsiteX9" fmla="*/ 18456 w 1668532"/>
                <a:gd name="connsiteY9" fmla="*/ 77147 h 2378326"/>
                <a:gd name="connsiteX10" fmla="*/ 27582 w 1668532"/>
                <a:gd name="connsiteY10"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303448 h 2378326"/>
                <a:gd name="connsiteX8" fmla="*/ 18456 w 1668532"/>
                <a:gd name="connsiteY8" fmla="*/ 77147 h 2378326"/>
                <a:gd name="connsiteX9" fmla="*/ 27582 w 1668532"/>
                <a:gd name="connsiteY9" fmla="*/ 0 h 237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532" h="2378326">
                  <a:moveTo>
                    <a:pt x="1668532" y="2078772"/>
                  </a:moveTo>
                  <a:lnTo>
                    <a:pt x="1590818" y="2112234"/>
                  </a:lnTo>
                  <a:cubicBezTo>
                    <a:pt x="1490231" y="2157864"/>
                    <a:pt x="1388869" y="2212320"/>
                    <a:pt x="1292111" y="2287093"/>
                  </a:cubicBezTo>
                  <a:lnTo>
                    <a:pt x="1184165" y="2378326"/>
                  </a:lnTo>
                  <a:lnTo>
                    <a:pt x="1080107" y="2287093"/>
                  </a:lnTo>
                  <a:cubicBezTo>
                    <a:pt x="822085" y="2087700"/>
                    <a:pt x="531327" y="2032777"/>
                    <a:pt x="309815" y="1904441"/>
                  </a:cubicBezTo>
                  <a:cubicBezTo>
                    <a:pt x="96816" y="1755504"/>
                    <a:pt x="0" y="1584697"/>
                    <a:pt x="0" y="1243446"/>
                  </a:cubicBezTo>
                  <a:lnTo>
                    <a:pt x="0" y="303448"/>
                  </a:lnTo>
                  <a:cubicBezTo>
                    <a:pt x="0" y="218136"/>
                    <a:pt x="6051" y="143476"/>
                    <a:pt x="18456" y="77147"/>
                  </a:cubicBezTo>
                  <a:cubicBezTo>
                    <a:pt x="24828" y="51687"/>
                    <a:pt x="27582" y="0"/>
                    <a:pt x="27582"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FC6C5C7E-A03C-9454-CF05-9B2B66D19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556" y="1574800"/>
            <a:ext cx="8700516" cy="5235455"/>
          </a:xfrm>
          <a:prstGeom prst="rect">
            <a:avLst/>
          </a:prstGeom>
        </p:spPr>
      </p:pic>
      <p:sp>
        <p:nvSpPr>
          <p:cNvPr id="10" name="TextBox 9">
            <a:extLst>
              <a:ext uri="{FF2B5EF4-FFF2-40B4-BE49-F238E27FC236}">
                <a16:creationId xmlns:a16="http://schemas.microsoft.com/office/drawing/2014/main" id="{1932921E-F1C1-408F-AFBC-E3C7316B23A1}"/>
              </a:ext>
            </a:extLst>
          </p:cNvPr>
          <p:cNvSpPr txBox="1"/>
          <p:nvPr/>
        </p:nvSpPr>
        <p:spPr>
          <a:xfrm>
            <a:off x="3180546" y="553861"/>
            <a:ext cx="8963658" cy="1692771"/>
          </a:xfrm>
          <a:prstGeom prst="rect">
            <a:avLst/>
          </a:prstGeom>
          <a:noFill/>
        </p:spPr>
        <p:txBody>
          <a:bodyPr wrap="square" rtlCol="0">
            <a:spAutoFit/>
          </a:bodyPr>
          <a:lstStyle/>
          <a:p>
            <a:pPr marL="285750" indent="-285750">
              <a:buFont typeface="Arial" panose="020B0604020202020204" pitchFamily="34" charset="0"/>
              <a:buChar char="•"/>
            </a:pPr>
            <a:r>
              <a:rPr lang="en-US" sz="1600" b="0" i="0" u="none" strike="noStrike" dirty="0">
                <a:solidFill>
                  <a:srgbClr val="000000"/>
                </a:solidFill>
                <a:effectLst/>
                <a:latin typeface="Arial" panose="020B0604020202020204" pitchFamily="34" charset="0"/>
              </a:rPr>
              <a:t>Over 99% of all records are valued at, or under, $44,500 despite the maximum value found in this dataset to be about $200,000</a:t>
            </a:r>
            <a:endParaRPr lang="en-US" sz="1600" dirty="0">
              <a:solidFill>
                <a:srgbClr val="000000"/>
              </a:solidFill>
              <a:latin typeface="Arial" panose="020B0604020202020204" pitchFamily="34" charset="0"/>
            </a:endParaRPr>
          </a:p>
          <a:p>
            <a:pPr lvl="1"/>
            <a:endParaRPr lang="en-US" dirty="0">
              <a:solidFill>
                <a:srgbClr val="000000"/>
              </a:solidFill>
              <a:latin typeface="Arial" panose="020B0604020202020204" pitchFamily="34" charset="0"/>
            </a:endParaRPr>
          </a:p>
          <a:p>
            <a:pPr lvl="1"/>
            <a:endParaRPr lang="en-US" b="0" i="0" u="none" strike="noStrike" dirty="0">
              <a:solidFill>
                <a:srgbClr val="000000"/>
              </a:solidFill>
              <a:effectLst/>
              <a:latin typeface="Arial" panose="020B0604020202020204" pitchFamily="34" charset="0"/>
            </a:endParaRPr>
          </a:p>
          <a:p>
            <a:pPr lvl="1"/>
            <a:endParaRPr lang="en-US"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46CC1390-B24D-D4FA-BF2D-379CB0952395}"/>
              </a:ext>
            </a:extLst>
          </p:cNvPr>
          <p:cNvSpPr txBox="1"/>
          <p:nvPr/>
        </p:nvSpPr>
        <p:spPr>
          <a:xfrm>
            <a:off x="159326" y="1572188"/>
            <a:ext cx="3136975" cy="3693319"/>
          </a:xfrm>
          <a:prstGeom prst="rect">
            <a:avLst/>
          </a:prstGeom>
          <a:noFill/>
        </p:spPr>
        <p:txBody>
          <a:bodyPr wrap="square" rtlCol="0">
            <a:spAutoFit/>
          </a:bodyPr>
          <a:lstStyle/>
          <a:p>
            <a:r>
              <a:rPr lang="en-US" dirty="0">
                <a:solidFill>
                  <a:srgbClr val="000000"/>
                </a:solidFill>
                <a:latin typeface="Arial" panose="020B0604020202020204" pitchFamily="34" charset="0"/>
              </a:rPr>
              <a:t>This skew in distribution gave me the idea to use market segmentation based on the selling prices, creating four total segments:</a:t>
            </a:r>
          </a:p>
          <a:p>
            <a:pPr marL="800100" lvl="1" indent="-342900">
              <a:buFont typeface="+mj-lt"/>
              <a:buAutoNum type="arabicPeriod"/>
            </a:pPr>
            <a:r>
              <a:rPr lang="en-US" b="0" i="0" u="none" strike="noStrike" dirty="0">
                <a:solidFill>
                  <a:srgbClr val="000000"/>
                </a:solidFill>
                <a:effectLst/>
                <a:latin typeface="Arial" panose="020B0604020202020204" pitchFamily="34" charset="0"/>
              </a:rPr>
              <a:t>Economy</a:t>
            </a:r>
          </a:p>
          <a:p>
            <a:pPr marL="800100" lvl="1" indent="-342900">
              <a:buFont typeface="+mj-lt"/>
              <a:buAutoNum type="arabicPeriod"/>
            </a:pPr>
            <a:r>
              <a:rPr lang="en-US" dirty="0">
                <a:solidFill>
                  <a:srgbClr val="000000"/>
                </a:solidFill>
                <a:latin typeface="Arial" panose="020B0604020202020204" pitchFamily="34" charset="0"/>
              </a:rPr>
              <a:t>Mid-Range</a:t>
            </a:r>
          </a:p>
          <a:p>
            <a:pPr marL="800100" lvl="1" indent="-342900">
              <a:buFont typeface="+mj-lt"/>
              <a:buAutoNum type="arabicPeriod"/>
            </a:pPr>
            <a:r>
              <a:rPr lang="en-US" b="0" i="0" u="none" strike="noStrike" dirty="0">
                <a:solidFill>
                  <a:srgbClr val="000000"/>
                </a:solidFill>
                <a:effectLst/>
                <a:latin typeface="Arial" panose="020B0604020202020204" pitchFamily="34" charset="0"/>
              </a:rPr>
              <a:t>Premium</a:t>
            </a:r>
          </a:p>
          <a:p>
            <a:pPr marL="800100" lvl="1" indent="-342900">
              <a:buFont typeface="+mj-lt"/>
              <a:buAutoNum type="arabicPeriod"/>
            </a:pPr>
            <a:r>
              <a:rPr lang="en-US" dirty="0">
                <a:solidFill>
                  <a:srgbClr val="000000"/>
                </a:solidFill>
                <a:latin typeface="Arial" panose="020B0604020202020204" pitchFamily="34" charset="0"/>
              </a:rPr>
              <a:t>Luxury</a:t>
            </a:r>
          </a:p>
          <a:p>
            <a:pPr lvl="1"/>
            <a:endParaRPr lang="en-US" dirty="0">
              <a:solidFill>
                <a:srgbClr val="000000"/>
              </a:solidFill>
              <a:latin typeface="Arial" panose="020B0604020202020204" pitchFamily="34" charset="0"/>
            </a:endParaRPr>
          </a:p>
          <a:p>
            <a:pPr lvl="1"/>
            <a:endParaRPr lang="en-US" b="0" i="0" u="none" strike="noStrike" dirty="0">
              <a:solidFill>
                <a:srgbClr val="000000"/>
              </a:solidFill>
              <a:effectLst/>
              <a:latin typeface="Arial" panose="020B0604020202020204" pitchFamily="34" charset="0"/>
            </a:endParaRPr>
          </a:p>
          <a:p>
            <a:pPr lvl="1"/>
            <a:endParaRPr lang="en-US"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354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3FA1A74-936B-C716-DD86-38BF66E54711}"/>
            </a:ext>
          </a:extLst>
        </p:cNvPr>
        <p:cNvGrpSpPr/>
        <p:nvPr/>
      </p:nvGrpSpPr>
      <p:grpSpPr>
        <a:xfrm>
          <a:off x="0" y="0"/>
          <a:ext cx="0" cy="0"/>
          <a:chOff x="0" y="0"/>
          <a:chExt cx="0" cy="0"/>
        </a:xfrm>
      </p:grpSpPr>
      <p:grpSp>
        <p:nvGrpSpPr>
          <p:cNvPr id="70" name="Group 6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71" name="Freeform: Shape 7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75" name="Rectangle 74">
            <a:extLst>
              <a:ext uri="{FF2B5EF4-FFF2-40B4-BE49-F238E27FC236}">
                <a16:creationId xmlns:a16="http://schemas.microsoft.com/office/drawing/2014/main" id="{663A3004-AD3C-354D-945E-2E3018FE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8A4450D-B21F-42ED-81EE-3CD03EA1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D144E9-E5C2-1F1A-2B4E-B7552D919D18}"/>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r="444"/>
          <a:stretch/>
        </p:blipFill>
        <p:spPr>
          <a:xfrm>
            <a:off x="1" y="1"/>
            <a:ext cx="12191999" cy="6857999"/>
          </a:xfrm>
          <a:prstGeom prst="rect">
            <a:avLst/>
          </a:prstGeom>
        </p:spPr>
      </p:pic>
      <p:sp>
        <p:nvSpPr>
          <p:cNvPr id="2" name="Title 1">
            <a:extLst>
              <a:ext uri="{FF2B5EF4-FFF2-40B4-BE49-F238E27FC236}">
                <a16:creationId xmlns:a16="http://schemas.microsoft.com/office/drawing/2014/main" id="{65EA270C-6BB7-48E6-FE22-654CE8B90F41}"/>
              </a:ext>
            </a:extLst>
          </p:cNvPr>
          <p:cNvSpPr>
            <a:spLocks noGrp="1"/>
          </p:cNvSpPr>
          <p:nvPr>
            <p:ph type="title"/>
          </p:nvPr>
        </p:nvSpPr>
        <p:spPr>
          <a:xfrm>
            <a:off x="4521389" y="1800882"/>
            <a:ext cx="3149221" cy="2175371"/>
          </a:xfrm>
        </p:spPr>
        <p:txBody>
          <a:bodyPr vert="horz" lIns="91440" tIns="45720" rIns="91440" bIns="45720" rtlCol="0" anchor="b">
            <a:normAutofit/>
          </a:bodyPr>
          <a:lstStyle/>
          <a:p>
            <a:pPr algn="ctr"/>
            <a:r>
              <a:rPr lang="en-US">
                <a:solidFill>
                  <a:srgbClr val="FFFFFF"/>
                </a:solidFill>
              </a:rPr>
              <a:t>Model Deployment</a:t>
            </a:r>
          </a:p>
        </p:txBody>
      </p:sp>
      <p:sp>
        <p:nvSpPr>
          <p:cNvPr id="69" name="Freeform: Shape 68">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rgbClr val="FFFFFF">
                <a:alpha val="67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10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B7782-E38E-5638-24C7-5ED3E67817DB}"/>
              </a:ext>
            </a:extLst>
          </p:cNvPr>
          <p:cNvSpPr>
            <a:spLocks noGrp="1"/>
          </p:cNvSpPr>
          <p:nvPr>
            <p:ph type="title"/>
          </p:nvPr>
        </p:nvSpPr>
        <p:spPr>
          <a:xfrm>
            <a:off x="472503" y="47434"/>
            <a:ext cx="11246994" cy="2312126"/>
          </a:xfrm>
        </p:spPr>
        <p:txBody>
          <a:bodyPr>
            <a:normAutofit/>
          </a:bodyPr>
          <a:lstStyle/>
          <a:p>
            <a:pPr rtl="0">
              <a:lnSpc>
                <a:spcPct val="90000"/>
              </a:lnSpc>
            </a:pPr>
            <a:r>
              <a:rPr lang="en-US" sz="1800" dirty="0">
                <a:latin typeface="Arial" panose="020B0604020202020204" pitchFamily="34" charset="0"/>
                <a:cs typeface="Arial" panose="020B0604020202020204" pitchFamily="34" charset="0"/>
              </a:rPr>
              <a:t>The Random Forest model as it stands could be deployed as a free ML algorithm and hopefully be developed further to aid prospective buyers with predicting the fair price of a vehicle model that they may be interested in.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After exploring the data and analyzing potential market segments, additional measures were taken to offer more tangible and immediate results for those looking to purchase a used vehicle (a major financial purchase and investment).</a:t>
            </a:r>
          </a:p>
        </p:txBody>
      </p:sp>
      <p:cxnSp>
        <p:nvCxnSpPr>
          <p:cNvPr id="23" name="Straight Connector 22">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4">
            <a:extLst>
              <a:ext uri="{FF2B5EF4-FFF2-40B4-BE49-F238E27FC236}">
                <a16:creationId xmlns:a16="http://schemas.microsoft.com/office/drawing/2014/main" id="{C5714CE4-CAE4-64E6-8D64-6CA958CB283A}"/>
              </a:ext>
            </a:extLst>
          </p:cNvPr>
          <p:cNvGraphicFramePr>
            <a:graphicFrameLocks noGrp="1"/>
          </p:cNvGraphicFramePr>
          <p:nvPr>
            <p:ph idx="1"/>
            <p:extLst>
              <p:ext uri="{D42A27DB-BD31-4B8C-83A1-F6EECF244321}">
                <p14:modId xmlns:p14="http://schemas.microsoft.com/office/powerpoint/2010/main" val="1445895799"/>
              </p:ext>
            </p:extLst>
          </p:nvPr>
        </p:nvGraphicFramePr>
        <p:xfrm>
          <a:off x="737800" y="2829716"/>
          <a:ext cx="10509194" cy="3718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82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4" name="Freeform: Shape 23">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29" name="Rectangle 28">
            <a:extLst>
              <a:ext uri="{FF2B5EF4-FFF2-40B4-BE49-F238E27FC236}">
                <a16:creationId xmlns:a16="http://schemas.microsoft.com/office/drawing/2014/main" id="{586A8394-A74F-4C27-B230-1599FC9BC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070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E926FC-2CB2-FA2B-7B80-19427BEA634A}"/>
              </a:ext>
            </a:extLst>
          </p:cNvPr>
          <p:cNvSpPr>
            <a:spLocks noGrp="1"/>
          </p:cNvSpPr>
          <p:nvPr>
            <p:ph type="title"/>
          </p:nvPr>
        </p:nvSpPr>
        <p:spPr>
          <a:xfrm>
            <a:off x="6313834" y="1817580"/>
            <a:ext cx="3650550" cy="3408822"/>
          </a:xfrm>
        </p:spPr>
        <p:txBody>
          <a:bodyPr vert="horz" lIns="91440" tIns="45720" rIns="91440" bIns="45720" rtlCol="0" anchor="ctr">
            <a:normAutofit/>
          </a:bodyPr>
          <a:lstStyle/>
          <a:p>
            <a:pPr algn="ctr"/>
            <a:r>
              <a:rPr lang="en-US" b="1" dirty="0">
                <a:latin typeface="Arial" panose="020B0604020202020204" pitchFamily="34" charset="0"/>
                <a:cs typeface="Arial" panose="020B0604020202020204" pitchFamily="34" charset="0"/>
              </a:rPr>
              <a:t>Used Vehicle “Cheat Sheet”</a:t>
            </a:r>
          </a:p>
        </p:txBody>
      </p:sp>
      <p:sp>
        <p:nvSpPr>
          <p:cNvPr id="33" name="Freeform: Shape 32">
            <a:extLst>
              <a:ext uri="{FF2B5EF4-FFF2-40B4-BE49-F238E27FC236}">
                <a16:creationId xmlns:a16="http://schemas.microsoft.com/office/drawing/2014/main" id="{E14E0917-0650-434F-8974-70C52F293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93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84ABEDB-A09A-ACA7-042A-884D7343000C}"/>
              </a:ext>
            </a:extLst>
          </p:cNvPr>
          <p:cNvSpPr txBox="1"/>
          <p:nvPr/>
        </p:nvSpPr>
        <p:spPr>
          <a:xfrm>
            <a:off x="206143" y="158328"/>
            <a:ext cx="5925051" cy="2431435"/>
          </a:xfrm>
          <a:prstGeom prst="rect">
            <a:avLst/>
          </a:prstGeom>
          <a:noFill/>
        </p:spPr>
        <p:txBody>
          <a:bodyPr wrap="square" rtlCol="0">
            <a:spAutoFit/>
          </a:bodyPr>
          <a:lstStyle/>
          <a:p>
            <a:pPr rtl="0"/>
            <a:r>
              <a:rPr lang="en-US" sz="2000" b="0" i="0" u="none" strike="noStrike" dirty="0">
                <a:solidFill>
                  <a:srgbClr val="000000"/>
                </a:solidFill>
                <a:effectLst/>
                <a:latin typeface="Arial" panose="020B0604020202020204" pitchFamily="34" charset="0"/>
              </a:rPr>
              <a:t>The free </a:t>
            </a:r>
            <a:r>
              <a:rPr lang="en-US" sz="2000" b="1" i="0" u="none" strike="noStrike" dirty="0">
                <a:solidFill>
                  <a:srgbClr val="000000"/>
                </a:solidFill>
                <a:effectLst/>
                <a:latin typeface="Arial" panose="020B0604020202020204" pitchFamily="34" charset="0"/>
              </a:rPr>
              <a:t>Used Vehicle “Cheat Sheet”</a:t>
            </a:r>
            <a:r>
              <a:rPr lang="en-US" sz="2000" b="0" i="0" u="none" strike="noStrike" dirty="0">
                <a:solidFill>
                  <a:srgbClr val="000000"/>
                </a:solidFill>
                <a:effectLst/>
                <a:latin typeface="Arial" panose="020B0604020202020204" pitchFamily="34" charset="0"/>
              </a:rPr>
              <a:t> for prospective buyers that is also to be released!</a:t>
            </a:r>
          </a:p>
          <a:p>
            <a:pPr rtl="0"/>
            <a:endParaRPr lang="en-US" sz="2000" dirty="0">
              <a:solidFill>
                <a:srgbClr val="000000"/>
              </a:solidFill>
              <a:latin typeface="Arial" panose="020B0604020202020204" pitchFamily="34" charset="0"/>
            </a:endParaRPr>
          </a:p>
          <a:p>
            <a:pPr rtl="0"/>
            <a:r>
              <a:rPr lang="en-US" dirty="0">
                <a:solidFill>
                  <a:srgbClr val="000000"/>
                </a:solidFill>
                <a:effectLst/>
                <a:latin typeface="Arial" panose="020B0604020202020204" pitchFamily="34" charset="0"/>
              </a:rPr>
              <a:t>Featuring the most popular used vehicles from 1990-2015 and a reference label for whether that model is commonly sold over or under a fairer price, based on the vehicle MMR.</a:t>
            </a:r>
            <a:endParaRPr lang="en-US" dirty="0">
              <a:effectLst/>
            </a:endParaRPr>
          </a:p>
          <a:p>
            <a:endParaRPr lang="en-US" sz="2000" dirty="0"/>
          </a:p>
        </p:txBody>
      </p:sp>
      <p:pic>
        <p:nvPicPr>
          <p:cNvPr id="5" name="Picture 4">
            <a:extLst>
              <a:ext uri="{FF2B5EF4-FFF2-40B4-BE49-F238E27FC236}">
                <a16:creationId xmlns:a16="http://schemas.microsoft.com/office/drawing/2014/main" id="{4193AE06-B156-BBB0-3EDA-9DB48EB5F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47" y="3648428"/>
            <a:ext cx="4935663" cy="2991771"/>
          </a:xfrm>
          <a:prstGeom prst="rect">
            <a:avLst/>
          </a:prstGeom>
        </p:spPr>
      </p:pic>
      <p:sp>
        <p:nvSpPr>
          <p:cNvPr id="6" name="TextBox 5">
            <a:extLst>
              <a:ext uri="{FF2B5EF4-FFF2-40B4-BE49-F238E27FC236}">
                <a16:creationId xmlns:a16="http://schemas.microsoft.com/office/drawing/2014/main" id="{4F07753C-CE95-651D-986B-5FD51744A8B0}"/>
              </a:ext>
            </a:extLst>
          </p:cNvPr>
          <p:cNvSpPr txBox="1"/>
          <p:nvPr/>
        </p:nvSpPr>
        <p:spPr>
          <a:xfrm>
            <a:off x="126496" y="2848603"/>
            <a:ext cx="511156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example displays the 5 most popular used vehicle models from the year 1990 in this data, with their corresponding average offer classification</a:t>
            </a:r>
          </a:p>
        </p:txBody>
      </p:sp>
    </p:spTree>
    <p:extLst>
      <p:ext uri="{BB962C8B-B14F-4D97-AF65-F5344CB8AC3E}">
        <p14:creationId xmlns:p14="http://schemas.microsoft.com/office/powerpoint/2010/main" val="2342886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0F473-F46C-B4A0-21CA-A6A7D492C43C}"/>
              </a:ext>
            </a:extLst>
          </p:cNvPr>
          <p:cNvSpPr>
            <a:spLocks noGrp="1"/>
          </p:cNvSpPr>
          <p:nvPr>
            <p:ph type="title"/>
          </p:nvPr>
        </p:nvSpPr>
        <p:spPr>
          <a:xfrm>
            <a:off x="952500" y="1581462"/>
            <a:ext cx="2776531" cy="3687580"/>
          </a:xfrm>
        </p:spPr>
        <p:txBody>
          <a:bodyPr>
            <a:normAutofit/>
          </a:bodyPr>
          <a:lstStyle/>
          <a:p>
            <a:pPr algn="ctr"/>
            <a:r>
              <a:rPr lang="en-US" dirty="0">
                <a:latin typeface="Arial" panose="020B0604020202020204" pitchFamily="34" charset="0"/>
                <a:cs typeface="Arial" panose="020B0604020202020204" pitchFamily="34" charset="0"/>
              </a:rPr>
              <a:t>Table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of</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Contents</a:t>
            </a:r>
          </a:p>
        </p:txBody>
      </p:sp>
      <p:cxnSp>
        <p:nvCxnSpPr>
          <p:cNvPr id="20" name="Straight Connector 19">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519D9497-0BF4-0CE8-3488-3BEFEA4B7BCA}"/>
              </a:ext>
            </a:extLst>
          </p:cNvPr>
          <p:cNvGraphicFramePr>
            <a:graphicFrameLocks noGrp="1"/>
          </p:cNvGraphicFramePr>
          <p:nvPr>
            <p:ph idx="1"/>
            <p:extLst>
              <p:ext uri="{D42A27DB-BD31-4B8C-83A1-F6EECF244321}">
                <p14:modId xmlns:p14="http://schemas.microsoft.com/office/powerpoint/2010/main" val="3421896355"/>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706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1" name="Freeform: Shape 4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45" name="Rectangle 44">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ight bulb with a glowing light on the side of a line&#10;&#10;AI-generated content may be incorrect.">
            <a:extLst>
              <a:ext uri="{FF2B5EF4-FFF2-40B4-BE49-F238E27FC236}">
                <a16:creationId xmlns:a16="http://schemas.microsoft.com/office/drawing/2014/main" id="{051C1114-2EBD-5AC2-BA14-28AFA51FE5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 y="10"/>
            <a:ext cx="12191979" cy="6857989"/>
          </a:xfrm>
          <a:prstGeom prst="rect">
            <a:avLst/>
          </a:prstGeom>
        </p:spPr>
      </p:pic>
      <p:sp>
        <p:nvSpPr>
          <p:cNvPr id="46" name="Freeform: Shape 45">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659497-D40E-BE30-7821-E23A96ADA5DD}"/>
              </a:ext>
            </a:extLst>
          </p:cNvPr>
          <p:cNvSpPr>
            <a:spLocks noGrp="1"/>
          </p:cNvSpPr>
          <p:nvPr>
            <p:ph type="title"/>
          </p:nvPr>
        </p:nvSpPr>
        <p:spPr>
          <a:xfrm>
            <a:off x="4521389" y="1826096"/>
            <a:ext cx="3149221" cy="2142699"/>
          </a:xfrm>
        </p:spPr>
        <p:txBody>
          <a:bodyPr vert="horz" lIns="91440" tIns="45720" rIns="91440" bIns="45720" rtlCol="0" anchor="b">
            <a:normAutofit/>
          </a:bodyPr>
          <a:lstStyle/>
          <a:p>
            <a:pPr algn="ctr"/>
            <a:r>
              <a:rPr lang="en-US" sz="3700">
                <a:solidFill>
                  <a:srgbClr val="FFFFFF"/>
                </a:solidFill>
              </a:rPr>
              <a:t>Business Understanding</a:t>
            </a:r>
          </a:p>
        </p:txBody>
      </p:sp>
    </p:spTree>
    <p:extLst>
      <p:ext uri="{BB962C8B-B14F-4D97-AF65-F5344CB8AC3E}">
        <p14:creationId xmlns:p14="http://schemas.microsoft.com/office/powerpoint/2010/main" val="368274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ED46C2FA-737E-4D44-B023-23D6FAD7A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2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0FBB873-FA13-DF44-B110-DDC8B91A83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8047089" y="1834816"/>
            <a:ext cx="4168661" cy="5035059"/>
            <a:chOff x="8023339" y="-768"/>
            <a:chExt cx="4168661" cy="5035059"/>
          </a:xfrm>
        </p:grpSpPr>
        <p:sp>
          <p:nvSpPr>
            <p:cNvPr id="17" name="Freeform: Shape 12">
              <a:extLst>
                <a:ext uri="{FF2B5EF4-FFF2-40B4-BE49-F238E27FC236}">
                  <a16:creationId xmlns:a16="http://schemas.microsoft.com/office/drawing/2014/main" id="{5ADAD4B7-22E4-154D-B92A-5198D3A30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43705"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24FD4089-3065-364F-9CDA-C75E840F7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82500"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9">
              <a:extLst>
                <a:ext uri="{FF2B5EF4-FFF2-40B4-BE49-F238E27FC236}">
                  <a16:creationId xmlns:a16="http://schemas.microsoft.com/office/drawing/2014/main" id="{D56A9D0E-EEBA-444C-861A-BE29669F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84672" y="0"/>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6C7105-F980-9440-B632-6BB9BA91F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4543"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1">
              <a:extLst>
                <a:ext uri="{FF2B5EF4-FFF2-40B4-BE49-F238E27FC236}">
                  <a16:creationId xmlns:a16="http://schemas.microsoft.com/office/drawing/2014/main" id="{25923AF0-FA0A-744F-A0D9-27004EDB4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23339"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2219" h="2377558">
                  <a:moveTo>
                    <a:pt x="2334647" y="0"/>
                  </a:moveTo>
                  <a:lnTo>
                    <a:pt x="2353763" y="76379"/>
                  </a:lnTo>
                  <a:cubicBezTo>
                    <a:pt x="2366168" y="142708"/>
                    <a:pt x="2372219" y="217368"/>
                    <a:pt x="2372219" y="302680"/>
                  </a:cubicBezTo>
                  <a:lnTo>
                    <a:pt x="2372219" y="403788"/>
                  </a:lnTo>
                  <a:lnTo>
                    <a:pt x="2372219" y="692390"/>
                  </a:lnTo>
                  <a:lnTo>
                    <a:pt x="2372219" y="852968"/>
                  </a:lnTo>
                  <a:lnTo>
                    <a:pt x="2372219" y="1074083"/>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1074083"/>
                  </a:lnTo>
                  <a:lnTo>
                    <a:pt x="0" y="852968"/>
                  </a:lnTo>
                  <a:lnTo>
                    <a:pt x="0" y="692390"/>
                  </a:lnTo>
                  <a:lnTo>
                    <a:pt x="0" y="403788"/>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3">
              <a:extLst>
                <a:ext uri="{FF2B5EF4-FFF2-40B4-BE49-F238E27FC236}">
                  <a16:creationId xmlns:a16="http://schemas.microsoft.com/office/drawing/2014/main" id="{A0CAAA3D-A6C2-3E40-BE16-154D46A91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3468" y="-768"/>
              <a:ext cx="1668532" cy="2378326"/>
            </a:xfrm>
            <a:custGeom>
              <a:avLst/>
              <a:gdLst>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0" fmla="*/ 37572 w 1668532"/>
                <a:gd name="connsiteY0" fmla="*/ 0 h 2377558"/>
                <a:gd name="connsiteX1" fmla="*/ 1668532 w 1668532"/>
                <a:gd name="connsiteY1" fmla="*/ 0 h 2377558"/>
                <a:gd name="connsiteX2" fmla="*/ 1668532 w 1668532"/>
                <a:gd name="connsiteY2" fmla="*/ 2078004 h 2377558"/>
                <a:gd name="connsiteX3" fmla="*/ 1590818 w 1668532"/>
                <a:gd name="connsiteY3" fmla="*/ 2111466 h 2377558"/>
                <a:gd name="connsiteX4" fmla="*/ 1292111 w 1668532"/>
                <a:gd name="connsiteY4" fmla="*/ 2286325 h 2377558"/>
                <a:gd name="connsiteX5" fmla="*/ 1184165 w 1668532"/>
                <a:gd name="connsiteY5" fmla="*/ 2377558 h 2377558"/>
                <a:gd name="connsiteX6" fmla="*/ 1080107 w 1668532"/>
                <a:gd name="connsiteY6" fmla="*/ 2286325 h 2377558"/>
                <a:gd name="connsiteX7" fmla="*/ 309815 w 1668532"/>
                <a:gd name="connsiteY7" fmla="*/ 1903673 h 2377558"/>
                <a:gd name="connsiteX8" fmla="*/ 0 w 1668532"/>
                <a:gd name="connsiteY8" fmla="*/ 1242678 h 2377558"/>
                <a:gd name="connsiteX9" fmla="*/ 0 w 1668532"/>
                <a:gd name="connsiteY9" fmla="*/ 1074083 h 2377558"/>
                <a:gd name="connsiteX10" fmla="*/ 0 w 1668532"/>
                <a:gd name="connsiteY10" fmla="*/ 852968 h 2377558"/>
                <a:gd name="connsiteX11" fmla="*/ 0 w 1668532"/>
                <a:gd name="connsiteY11" fmla="*/ 692390 h 2377558"/>
                <a:gd name="connsiteX12" fmla="*/ 0 w 1668532"/>
                <a:gd name="connsiteY12" fmla="*/ 403788 h 2377558"/>
                <a:gd name="connsiteX13" fmla="*/ 0 w 1668532"/>
                <a:gd name="connsiteY13" fmla="*/ 302680 h 2377558"/>
                <a:gd name="connsiteX14" fmla="*/ 18456 w 1668532"/>
                <a:gd name="connsiteY14" fmla="*/ 76379 h 2377558"/>
                <a:gd name="connsiteX15" fmla="*/ 129012 w 1668532"/>
                <a:gd name="connsiteY15" fmla="*/ 91440 h 2377558"/>
                <a:gd name="connsiteX0" fmla="*/ 1668532 w 1668532"/>
                <a:gd name="connsiteY0" fmla="*/ 0 h 2377558"/>
                <a:gd name="connsiteX1" fmla="*/ 1668532 w 1668532"/>
                <a:gd name="connsiteY1" fmla="*/ 2078004 h 2377558"/>
                <a:gd name="connsiteX2" fmla="*/ 1590818 w 1668532"/>
                <a:gd name="connsiteY2" fmla="*/ 2111466 h 2377558"/>
                <a:gd name="connsiteX3" fmla="*/ 1292111 w 1668532"/>
                <a:gd name="connsiteY3" fmla="*/ 2286325 h 2377558"/>
                <a:gd name="connsiteX4" fmla="*/ 1184165 w 1668532"/>
                <a:gd name="connsiteY4" fmla="*/ 2377558 h 2377558"/>
                <a:gd name="connsiteX5" fmla="*/ 1080107 w 1668532"/>
                <a:gd name="connsiteY5" fmla="*/ 2286325 h 2377558"/>
                <a:gd name="connsiteX6" fmla="*/ 309815 w 1668532"/>
                <a:gd name="connsiteY6" fmla="*/ 1903673 h 2377558"/>
                <a:gd name="connsiteX7" fmla="*/ 0 w 1668532"/>
                <a:gd name="connsiteY7" fmla="*/ 1242678 h 2377558"/>
                <a:gd name="connsiteX8" fmla="*/ 0 w 1668532"/>
                <a:gd name="connsiteY8" fmla="*/ 1074083 h 2377558"/>
                <a:gd name="connsiteX9" fmla="*/ 0 w 1668532"/>
                <a:gd name="connsiteY9" fmla="*/ 852968 h 2377558"/>
                <a:gd name="connsiteX10" fmla="*/ 0 w 1668532"/>
                <a:gd name="connsiteY10" fmla="*/ 692390 h 2377558"/>
                <a:gd name="connsiteX11" fmla="*/ 0 w 1668532"/>
                <a:gd name="connsiteY11" fmla="*/ 403788 h 2377558"/>
                <a:gd name="connsiteX12" fmla="*/ 0 w 1668532"/>
                <a:gd name="connsiteY12" fmla="*/ 302680 h 2377558"/>
                <a:gd name="connsiteX13" fmla="*/ 18456 w 1668532"/>
                <a:gd name="connsiteY13" fmla="*/ 76379 h 2377558"/>
                <a:gd name="connsiteX14" fmla="*/ 129012 w 1668532"/>
                <a:gd name="connsiteY14" fmla="*/ 91440 h 2377558"/>
                <a:gd name="connsiteX0" fmla="*/ 1668532 w 1668532"/>
                <a:gd name="connsiteY0" fmla="*/ 2010028 h 2309582"/>
                <a:gd name="connsiteX1" fmla="*/ 1590818 w 1668532"/>
                <a:gd name="connsiteY1" fmla="*/ 2043490 h 2309582"/>
                <a:gd name="connsiteX2" fmla="*/ 1292111 w 1668532"/>
                <a:gd name="connsiteY2" fmla="*/ 2218349 h 2309582"/>
                <a:gd name="connsiteX3" fmla="*/ 1184165 w 1668532"/>
                <a:gd name="connsiteY3" fmla="*/ 2309582 h 2309582"/>
                <a:gd name="connsiteX4" fmla="*/ 1080107 w 1668532"/>
                <a:gd name="connsiteY4" fmla="*/ 2218349 h 2309582"/>
                <a:gd name="connsiteX5" fmla="*/ 309815 w 1668532"/>
                <a:gd name="connsiteY5" fmla="*/ 1835697 h 2309582"/>
                <a:gd name="connsiteX6" fmla="*/ 0 w 1668532"/>
                <a:gd name="connsiteY6" fmla="*/ 1174702 h 2309582"/>
                <a:gd name="connsiteX7" fmla="*/ 0 w 1668532"/>
                <a:gd name="connsiteY7" fmla="*/ 1006107 h 2309582"/>
                <a:gd name="connsiteX8" fmla="*/ 0 w 1668532"/>
                <a:gd name="connsiteY8" fmla="*/ 784992 h 2309582"/>
                <a:gd name="connsiteX9" fmla="*/ 0 w 1668532"/>
                <a:gd name="connsiteY9" fmla="*/ 624414 h 2309582"/>
                <a:gd name="connsiteX10" fmla="*/ 0 w 1668532"/>
                <a:gd name="connsiteY10" fmla="*/ 335812 h 2309582"/>
                <a:gd name="connsiteX11" fmla="*/ 0 w 1668532"/>
                <a:gd name="connsiteY11" fmla="*/ 234704 h 2309582"/>
                <a:gd name="connsiteX12" fmla="*/ 18456 w 1668532"/>
                <a:gd name="connsiteY12" fmla="*/ 8403 h 2309582"/>
                <a:gd name="connsiteX13" fmla="*/ 129012 w 1668532"/>
                <a:gd name="connsiteY13" fmla="*/ 23464 h 2309582"/>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404556 h 2378326"/>
                <a:gd name="connsiteX11" fmla="*/ 0 w 1668532"/>
                <a:gd name="connsiteY11" fmla="*/ 303448 h 2378326"/>
                <a:gd name="connsiteX12" fmla="*/ 18456 w 1668532"/>
                <a:gd name="connsiteY12" fmla="*/ 77147 h 2378326"/>
                <a:gd name="connsiteX13" fmla="*/ 27582 w 1668532"/>
                <a:gd name="connsiteY13"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693158 h 2378326"/>
                <a:gd name="connsiteX10" fmla="*/ 0 w 1668532"/>
                <a:gd name="connsiteY10" fmla="*/ 303448 h 2378326"/>
                <a:gd name="connsiteX11" fmla="*/ 18456 w 1668532"/>
                <a:gd name="connsiteY11" fmla="*/ 77147 h 2378326"/>
                <a:gd name="connsiteX12" fmla="*/ 27582 w 1668532"/>
                <a:gd name="connsiteY12"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853736 h 2378326"/>
                <a:gd name="connsiteX9" fmla="*/ 0 w 1668532"/>
                <a:gd name="connsiteY9" fmla="*/ 303448 h 2378326"/>
                <a:gd name="connsiteX10" fmla="*/ 18456 w 1668532"/>
                <a:gd name="connsiteY10" fmla="*/ 77147 h 2378326"/>
                <a:gd name="connsiteX11" fmla="*/ 27582 w 1668532"/>
                <a:gd name="connsiteY11"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1074851 h 2378326"/>
                <a:gd name="connsiteX8" fmla="*/ 0 w 1668532"/>
                <a:gd name="connsiteY8" fmla="*/ 303448 h 2378326"/>
                <a:gd name="connsiteX9" fmla="*/ 18456 w 1668532"/>
                <a:gd name="connsiteY9" fmla="*/ 77147 h 2378326"/>
                <a:gd name="connsiteX10" fmla="*/ 27582 w 1668532"/>
                <a:gd name="connsiteY10" fmla="*/ 0 h 2378326"/>
                <a:gd name="connsiteX0" fmla="*/ 1668532 w 1668532"/>
                <a:gd name="connsiteY0" fmla="*/ 2078772 h 2378326"/>
                <a:gd name="connsiteX1" fmla="*/ 1590818 w 1668532"/>
                <a:gd name="connsiteY1" fmla="*/ 2112234 h 2378326"/>
                <a:gd name="connsiteX2" fmla="*/ 1292111 w 1668532"/>
                <a:gd name="connsiteY2" fmla="*/ 2287093 h 2378326"/>
                <a:gd name="connsiteX3" fmla="*/ 1184165 w 1668532"/>
                <a:gd name="connsiteY3" fmla="*/ 2378326 h 2378326"/>
                <a:gd name="connsiteX4" fmla="*/ 1080107 w 1668532"/>
                <a:gd name="connsiteY4" fmla="*/ 2287093 h 2378326"/>
                <a:gd name="connsiteX5" fmla="*/ 309815 w 1668532"/>
                <a:gd name="connsiteY5" fmla="*/ 1904441 h 2378326"/>
                <a:gd name="connsiteX6" fmla="*/ 0 w 1668532"/>
                <a:gd name="connsiteY6" fmla="*/ 1243446 h 2378326"/>
                <a:gd name="connsiteX7" fmla="*/ 0 w 1668532"/>
                <a:gd name="connsiteY7" fmla="*/ 303448 h 2378326"/>
                <a:gd name="connsiteX8" fmla="*/ 18456 w 1668532"/>
                <a:gd name="connsiteY8" fmla="*/ 77147 h 2378326"/>
                <a:gd name="connsiteX9" fmla="*/ 27582 w 1668532"/>
                <a:gd name="connsiteY9" fmla="*/ 0 h 237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532" h="2378326">
                  <a:moveTo>
                    <a:pt x="1668532" y="2078772"/>
                  </a:moveTo>
                  <a:lnTo>
                    <a:pt x="1590818" y="2112234"/>
                  </a:lnTo>
                  <a:cubicBezTo>
                    <a:pt x="1490231" y="2157864"/>
                    <a:pt x="1388869" y="2212320"/>
                    <a:pt x="1292111" y="2287093"/>
                  </a:cubicBezTo>
                  <a:lnTo>
                    <a:pt x="1184165" y="2378326"/>
                  </a:lnTo>
                  <a:lnTo>
                    <a:pt x="1080107" y="2287093"/>
                  </a:lnTo>
                  <a:cubicBezTo>
                    <a:pt x="822085" y="2087700"/>
                    <a:pt x="531327" y="2032777"/>
                    <a:pt x="309815" y="1904441"/>
                  </a:cubicBezTo>
                  <a:cubicBezTo>
                    <a:pt x="96816" y="1755504"/>
                    <a:pt x="0" y="1584697"/>
                    <a:pt x="0" y="1243446"/>
                  </a:cubicBezTo>
                  <a:lnTo>
                    <a:pt x="0" y="303448"/>
                  </a:lnTo>
                  <a:cubicBezTo>
                    <a:pt x="0" y="218136"/>
                    <a:pt x="6051" y="143476"/>
                    <a:pt x="18456" y="77147"/>
                  </a:cubicBezTo>
                  <a:cubicBezTo>
                    <a:pt x="24828" y="51687"/>
                    <a:pt x="27582" y="0"/>
                    <a:pt x="27582"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8B09CD75-73AC-0FB3-3A4F-97DA2C1CB80C}"/>
              </a:ext>
            </a:extLst>
          </p:cNvPr>
          <p:cNvSpPr txBox="1"/>
          <p:nvPr/>
        </p:nvSpPr>
        <p:spPr>
          <a:xfrm>
            <a:off x="574735" y="455979"/>
            <a:ext cx="7496722" cy="4093428"/>
          </a:xfrm>
          <a:prstGeom prst="rect">
            <a:avLst/>
          </a:prstGeom>
          <a:noFill/>
        </p:spPr>
        <p:txBody>
          <a:bodyPr wrap="square" rtlCol="0">
            <a:spAutoFit/>
          </a:bodyPr>
          <a:lstStyle/>
          <a:p>
            <a:pPr>
              <a:lnSpc>
                <a:spcPct val="200000"/>
              </a:lnSpc>
            </a:pPr>
            <a:r>
              <a:rPr lang="en-US" sz="2400">
                <a:latin typeface="Arial" panose="020B0604020202020204" pitchFamily="34" charset="0"/>
                <a:cs typeface="Arial" panose="020B0604020202020204" pitchFamily="34" charset="0"/>
              </a:rPr>
              <a:t>Business Problem:</a:t>
            </a:r>
          </a:p>
          <a:p>
            <a:r>
              <a:rPr lang="en-US" sz="1600">
                <a:latin typeface="Arial" panose="020B0604020202020204" pitchFamily="34" charset="0"/>
                <a:cs typeface="Arial" panose="020B0604020202020204" pitchFamily="34" charset="0"/>
              </a:rPr>
              <a:t>In the used vehicle market, the inconsistent valuation across private sellers and manufacturers result in market trends that can be quite difficult for the average person to gain any helpful insight when deciding to purchase a vehicle. </a:t>
            </a:r>
          </a:p>
          <a:p>
            <a:pPr>
              <a:lnSpc>
                <a:spcPct val="200000"/>
              </a:lnSpc>
            </a:pPr>
            <a:endParaRPr lang="en-US">
              <a:latin typeface="Arial" panose="020B0604020202020204" pitchFamily="34" charset="0"/>
              <a:cs typeface="Arial" panose="020B0604020202020204" pitchFamily="34" charset="0"/>
            </a:endParaRPr>
          </a:p>
          <a:p>
            <a:pPr>
              <a:lnSpc>
                <a:spcPct val="200000"/>
              </a:lnSpc>
            </a:pPr>
            <a:r>
              <a:rPr lang="en-US" sz="2400">
                <a:latin typeface="Arial" panose="020B0604020202020204" pitchFamily="34" charset="0"/>
                <a:cs typeface="Arial" panose="020B0604020202020204" pitchFamily="34" charset="0"/>
              </a:rPr>
              <a:t>How this analysis aims to help:</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By analyzing historical sales data for used vehicles and utilizing some machine learning methods, the goal is to reliably predict the fair value of vehicles commonly found to be sold in the market. </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Then we can investigate the data and results of the machine learning method in hopes of aiding potential buyers with their next used vehicle purchase.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40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C87206C-8D2E-0804-4079-61FB9E0369BE}"/>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61" name="Freeform: Shape 6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66" name="Rectangle 65">
            <a:extLst>
              <a:ext uri="{FF2B5EF4-FFF2-40B4-BE49-F238E27FC236}">
                <a16:creationId xmlns:a16="http://schemas.microsoft.com/office/drawing/2014/main" id="{663A3004-AD3C-354D-945E-2E3018FE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8A4450D-B21F-42ED-81EE-3CD03EA15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a:extLst>
              <a:ext uri="{FF2B5EF4-FFF2-40B4-BE49-F238E27FC236}">
                <a16:creationId xmlns:a16="http://schemas.microsoft.com/office/drawing/2014/main" id="{687D49D6-6946-ED27-043E-BF160880B78B}"/>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13778" r="1" b="1"/>
          <a:stretch/>
        </p:blipFill>
        <p:spPr>
          <a:xfrm>
            <a:off x="1" y="1"/>
            <a:ext cx="12191999" cy="6857999"/>
          </a:xfrm>
          <a:prstGeom prst="rect">
            <a:avLst/>
          </a:prstGeom>
        </p:spPr>
      </p:pic>
      <p:sp>
        <p:nvSpPr>
          <p:cNvPr id="2" name="Title 1">
            <a:extLst>
              <a:ext uri="{FF2B5EF4-FFF2-40B4-BE49-F238E27FC236}">
                <a16:creationId xmlns:a16="http://schemas.microsoft.com/office/drawing/2014/main" id="{F00ED763-850B-F7F0-1F59-5AF5F134FA5E}"/>
              </a:ext>
            </a:extLst>
          </p:cNvPr>
          <p:cNvSpPr>
            <a:spLocks noGrp="1"/>
          </p:cNvSpPr>
          <p:nvPr>
            <p:ph type="title"/>
          </p:nvPr>
        </p:nvSpPr>
        <p:spPr>
          <a:xfrm>
            <a:off x="4521389" y="1800882"/>
            <a:ext cx="3149221" cy="2175371"/>
          </a:xfrm>
        </p:spPr>
        <p:txBody>
          <a:bodyPr vert="horz" lIns="91440" tIns="45720" rIns="91440" bIns="45720" rtlCol="0" anchor="b">
            <a:normAutofit/>
          </a:bodyPr>
          <a:lstStyle/>
          <a:p>
            <a:pPr algn="ctr"/>
            <a:r>
              <a:rPr lang="en-US" sz="3700">
                <a:solidFill>
                  <a:srgbClr val="FFFFFF"/>
                </a:solidFill>
              </a:rPr>
              <a:t>Data Understanding</a:t>
            </a:r>
          </a:p>
        </p:txBody>
      </p:sp>
      <p:sp>
        <p:nvSpPr>
          <p:cNvPr id="70" name="Freeform: Shape 6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rgbClr val="FFFFFF">
                <a:alpha val="67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04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6" name="Freeform: Shape 25">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1" name="Rectangle 30">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49C97-4F4E-7A94-8028-022D4A74BEA9}"/>
              </a:ext>
            </a:extLst>
          </p:cNvPr>
          <p:cNvSpPr>
            <a:spLocks noGrp="1"/>
          </p:cNvSpPr>
          <p:nvPr>
            <p:ph type="title"/>
          </p:nvPr>
        </p:nvSpPr>
        <p:spPr>
          <a:xfrm>
            <a:off x="1437735" y="1193602"/>
            <a:ext cx="3220530" cy="3924464"/>
          </a:xfrm>
        </p:spPr>
        <p:txBody>
          <a:bodyPr vert="horz" lIns="91440" tIns="45720" rIns="91440" bIns="45720" rtlCol="0" anchor="b">
            <a:normAutofit fontScale="90000"/>
          </a:bodyPr>
          <a:lstStyle/>
          <a:p>
            <a:pPr algn="ctr"/>
            <a:r>
              <a:rPr lang="en-US" sz="1800" dirty="0">
                <a:effectLst/>
                <a:latin typeface="Arial" panose="020B0604020202020204" pitchFamily="34" charset="0"/>
                <a:cs typeface="Arial" panose="020B0604020202020204" pitchFamily="34" charset="0"/>
              </a:rPr>
              <a:t>Dataset</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u="sng" dirty="0">
                <a:latin typeface="Arial" panose="020B0604020202020204" pitchFamily="34" charset="0"/>
                <a:cs typeface="Arial" panose="020B0604020202020204" pitchFamily="34" charset="0"/>
              </a:rPr>
              <a:t>https://www.kaggle.com/datasets/syedanwarafridi/vehicle-sales-data/data</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How this data will address the Problem:</a:t>
            </a:r>
            <a:br>
              <a:rPr lang="en-US" sz="1800" dirty="0">
                <a:latin typeface="Arial" panose="020B0604020202020204" pitchFamily="34" charset="0"/>
                <a:cs typeface="Arial" panose="020B0604020202020204" pitchFamily="34" charset="0"/>
              </a:rPr>
            </a:br>
            <a:br>
              <a:rPr lang="en-US" sz="1600" dirty="0">
                <a:effectLst/>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Historical data like this has been proven to have the ability of providing insight into real market behaviors, especially when utilizing variables such as Manheim Market Report (MMR) value to later label a sale as underpriced or overpriced.</a:t>
            </a:r>
            <a:br>
              <a:rPr lang="en-US" sz="1600" dirty="0">
                <a:effectLst/>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88116057-FB0E-C934-747C-3EEBB71DB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475" y="545134"/>
            <a:ext cx="4686620" cy="5771239"/>
          </a:xfrm>
          <a:prstGeom prst="rect">
            <a:avLst/>
          </a:prstGeom>
        </p:spPr>
      </p:pic>
    </p:spTree>
    <p:extLst>
      <p:ext uri="{BB962C8B-B14F-4D97-AF65-F5344CB8AC3E}">
        <p14:creationId xmlns:p14="http://schemas.microsoft.com/office/powerpoint/2010/main" val="167639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A33862E-D004-47A2-1768-B60A46CD2EF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59DD37-7831-384B-9990-48258CAB4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7">
            <a:extLst>
              <a:ext uri="{FF2B5EF4-FFF2-40B4-BE49-F238E27FC236}">
                <a16:creationId xmlns:a16="http://schemas.microsoft.com/office/drawing/2014/main" id="{EDB41CCC-9D01-5312-B81C-E433FA1E8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8485" y="1906522"/>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8">
            <a:extLst>
              <a:ext uri="{FF2B5EF4-FFF2-40B4-BE49-F238E27FC236}">
                <a16:creationId xmlns:a16="http://schemas.microsoft.com/office/drawing/2014/main" id="{28AA79D0-A909-BF76-3419-2198204B5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7281" y="1823709"/>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22">
            <a:extLst>
              <a:ext uri="{FF2B5EF4-FFF2-40B4-BE49-F238E27FC236}">
                <a16:creationId xmlns:a16="http://schemas.microsoft.com/office/drawing/2014/main" id="{AA56072F-B028-E241-8D95-FA4761FE8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563255"/>
            <a:ext cx="1607328" cy="2294745"/>
          </a:xfrm>
          <a:custGeom>
            <a:avLst/>
            <a:gdLst>
              <a:gd name="connsiteX0" fmla="*/ 49162 w 1607328"/>
              <a:gd name="connsiteY0" fmla="*/ 0 h 2294745"/>
              <a:gd name="connsiteX1" fmla="*/ 1607328 w 1607328"/>
              <a:gd name="connsiteY1" fmla="*/ 0 h 2294745"/>
              <a:gd name="connsiteX2" fmla="*/ 1607328 w 1607328"/>
              <a:gd name="connsiteY2" fmla="*/ 2000018 h 2294745"/>
              <a:gd name="connsiteX3" fmla="*/ 1603693 w 1607328"/>
              <a:gd name="connsiteY3" fmla="*/ 2001495 h 2294745"/>
              <a:gd name="connsiteX4" fmla="*/ 1225436 w 1607328"/>
              <a:gd name="connsiteY4" fmla="*/ 2208220 h 2294745"/>
              <a:gd name="connsiteX5" fmla="*/ 1123061 w 1607328"/>
              <a:gd name="connsiteY5" fmla="*/ 2294745 h 2294745"/>
              <a:gd name="connsiteX6" fmla="*/ 1024372 w 1607328"/>
              <a:gd name="connsiteY6" fmla="*/ 2208220 h 2294745"/>
              <a:gd name="connsiteX7" fmla="*/ 293828 w 1607328"/>
              <a:gd name="connsiteY7" fmla="*/ 1845313 h 2294745"/>
              <a:gd name="connsiteX8" fmla="*/ 0 w 1607328"/>
              <a:gd name="connsiteY8" fmla="*/ 1218426 h 2294745"/>
              <a:gd name="connsiteX9" fmla="*/ 0 w 1607328"/>
              <a:gd name="connsiteY9" fmla="*/ 1058531 h 2294745"/>
              <a:gd name="connsiteX10" fmla="*/ 0 w 1607328"/>
              <a:gd name="connsiteY10" fmla="*/ 848826 h 2294745"/>
              <a:gd name="connsiteX11" fmla="*/ 0 w 1607328"/>
              <a:gd name="connsiteY11" fmla="*/ 696534 h 2294745"/>
              <a:gd name="connsiteX12" fmla="*/ 0 w 1607328"/>
              <a:gd name="connsiteY12" fmla="*/ 422824 h 2294745"/>
              <a:gd name="connsiteX13" fmla="*/ 0 w 1607328"/>
              <a:gd name="connsiteY13" fmla="*/ 326933 h 2294745"/>
              <a:gd name="connsiteX14" fmla="*/ 39706 w 1607328"/>
              <a:gd name="connsiteY14"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7328" h="2294745">
                <a:moveTo>
                  <a:pt x="49162" y="0"/>
                </a:moveTo>
                <a:lnTo>
                  <a:pt x="1607328" y="0"/>
                </a:lnTo>
                <a:lnTo>
                  <a:pt x="1607328" y="2000018"/>
                </a:lnTo>
                <a:lnTo>
                  <a:pt x="1603693" y="2001495"/>
                </a:lnTo>
                <a:cubicBezTo>
                  <a:pt x="1477906" y="2053369"/>
                  <a:pt x="1347790" y="2113667"/>
                  <a:pt x="1225436"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3"/>
                </a:lnTo>
                <a:cubicBezTo>
                  <a:pt x="0" y="205568"/>
                  <a:pt x="12912"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4">
            <a:extLst>
              <a:ext uri="{FF2B5EF4-FFF2-40B4-BE49-F238E27FC236}">
                <a16:creationId xmlns:a16="http://schemas.microsoft.com/office/drawing/2014/main" id="{746B4E74-768F-5E83-6B2E-727560DDD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591" y="4480441"/>
            <a:ext cx="1664941" cy="2367505"/>
          </a:xfrm>
          <a:custGeom>
            <a:avLst/>
            <a:gdLst>
              <a:gd name="connsiteX0" fmla="*/ 37572 w 1664941"/>
              <a:gd name="connsiteY0" fmla="*/ 0 h 2377558"/>
              <a:gd name="connsiteX1" fmla="*/ 1664941 w 1664941"/>
              <a:gd name="connsiteY1" fmla="*/ 0 h 2377558"/>
              <a:gd name="connsiteX2" fmla="*/ 1664941 w 1664941"/>
              <a:gd name="connsiteY2" fmla="*/ 2079550 h 2377558"/>
              <a:gd name="connsiteX3" fmla="*/ 1590818 w 1664941"/>
              <a:gd name="connsiteY3" fmla="*/ 2111466 h 2377558"/>
              <a:gd name="connsiteX4" fmla="*/ 1292111 w 1664941"/>
              <a:gd name="connsiteY4" fmla="*/ 2286325 h 2377558"/>
              <a:gd name="connsiteX5" fmla="*/ 1184165 w 1664941"/>
              <a:gd name="connsiteY5" fmla="*/ 2377558 h 2377558"/>
              <a:gd name="connsiteX6" fmla="*/ 1080107 w 1664941"/>
              <a:gd name="connsiteY6" fmla="*/ 2286325 h 2377558"/>
              <a:gd name="connsiteX7" fmla="*/ 309815 w 1664941"/>
              <a:gd name="connsiteY7" fmla="*/ 1903673 h 2377558"/>
              <a:gd name="connsiteX8" fmla="*/ 0 w 1664941"/>
              <a:gd name="connsiteY8" fmla="*/ 1242678 h 2377558"/>
              <a:gd name="connsiteX9" fmla="*/ 0 w 1664941"/>
              <a:gd name="connsiteY9" fmla="*/ 1074083 h 2377558"/>
              <a:gd name="connsiteX10" fmla="*/ 0 w 1664941"/>
              <a:gd name="connsiteY10" fmla="*/ 852968 h 2377558"/>
              <a:gd name="connsiteX11" fmla="*/ 0 w 1664941"/>
              <a:gd name="connsiteY11" fmla="*/ 692390 h 2377558"/>
              <a:gd name="connsiteX12" fmla="*/ 0 w 1664941"/>
              <a:gd name="connsiteY12" fmla="*/ 403788 h 2377558"/>
              <a:gd name="connsiteX13" fmla="*/ 0 w 1664941"/>
              <a:gd name="connsiteY13" fmla="*/ 302680 h 2377558"/>
              <a:gd name="connsiteX14" fmla="*/ 18456 w 1664941"/>
              <a:gd name="connsiteY14" fmla="*/ 76379 h 2377558"/>
              <a:gd name="connsiteX0" fmla="*/ 37572 w 1664941"/>
              <a:gd name="connsiteY0" fmla="*/ 0 h 2377558"/>
              <a:gd name="connsiteX1" fmla="*/ 1664941 w 1664941"/>
              <a:gd name="connsiteY1" fmla="*/ 0 h 2377558"/>
              <a:gd name="connsiteX2" fmla="*/ 1664941 w 1664941"/>
              <a:gd name="connsiteY2" fmla="*/ 2079550 h 2377558"/>
              <a:gd name="connsiteX3" fmla="*/ 1590818 w 1664941"/>
              <a:gd name="connsiteY3" fmla="*/ 2111466 h 2377558"/>
              <a:gd name="connsiteX4" fmla="*/ 1292111 w 1664941"/>
              <a:gd name="connsiteY4" fmla="*/ 2286325 h 2377558"/>
              <a:gd name="connsiteX5" fmla="*/ 1184165 w 1664941"/>
              <a:gd name="connsiteY5" fmla="*/ 2377558 h 2377558"/>
              <a:gd name="connsiteX6" fmla="*/ 1080107 w 1664941"/>
              <a:gd name="connsiteY6" fmla="*/ 2286325 h 2377558"/>
              <a:gd name="connsiteX7" fmla="*/ 309815 w 1664941"/>
              <a:gd name="connsiteY7" fmla="*/ 1903673 h 2377558"/>
              <a:gd name="connsiteX8" fmla="*/ 0 w 1664941"/>
              <a:gd name="connsiteY8" fmla="*/ 1242678 h 2377558"/>
              <a:gd name="connsiteX9" fmla="*/ 0 w 1664941"/>
              <a:gd name="connsiteY9" fmla="*/ 1074083 h 2377558"/>
              <a:gd name="connsiteX10" fmla="*/ 0 w 1664941"/>
              <a:gd name="connsiteY10" fmla="*/ 852968 h 2377558"/>
              <a:gd name="connsiteX11" fmla="*/ 0 w 1664941"/>
              <a:gd name="connsiteY11" fmla="*/ 692390 h 2377558"/>
              <a:gd name="connsiteX12" fmla="*/ 0 w 1664941"/>
              <a:gd name="connsiteY12" fmla="*/ 403788 h 2377558"/>
              <a:gd name="connsiteX13" fmla="*/ 0 w 1664941"/>
              <a:gd name="connsiteY13" fmla="*/ 302680 h 2377558"/>
              <a:gd name="connsiteX14" fmla="*/ 18456 w 1664941"/>
              <a:gd name="connsiteY14" fmla="*/ 76379 h 2377558"/>
              <a:gd name="connsiteX15" fmla="*/ 129012 w 1664941"/>
              <a:gd name="connsiteY15" fmla="*/ 91440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403788 h 2377558"/>
              <a:gd name="connsiteX12" fmla="*/ 0 w 1664941"/>
              <a:gd name="connsiteY12" fmla="*/ 302680 h 2377558"/>
              <a:gd name="connsiteX13" fmla="*/ 18456 w 1664941"/>
              <a:gd name="connsiteY13" fmla="*/ 76379 h 2377558"/>
              <a:gd name="connsiteX14" fmla="*/ 129012 w 1664941"/>
              <a:gd name="connsiteY14" fmla="*/ 91440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403788 h 2377558"/>
              <a:gd name="connsiteX12" fmla="*/ 0 w 1664941"/>
              <a:gd name="connsiteY12" fmla="*/ 302680 h 2377558"/>
              <a:gd name="connsiteX13" fmla="*/ 18456 w 1664941"/>
              <a:gd name="connsiteY13" fmla="*/ 76379 h 2377558"/>
              <a:gd name="connsiteX14" fmla="*/ 33263 w 1664941"/>
              <a:gd name="connsiteY14"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692390 h 2377558"/>
              <a:gd name="connsiteX11" fmla="*/ 0 w 1664941"/>
              <a:gd name="connsiteY11" fmla="*/ 302680 h 2377558"/>
              <a:gd name="connsiteX12" fmla="*/ 18456 w 1664941"/>
              <a:gd name="connsiteY12" fmla="*/ 76379 h 2377558"/>
              <a:gd name="connsiteX13" fmla="*/ 33263 w 1664941"/>
              <a:gd name="connsiteY13"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852968 h 2377558"/>
              <a:gd name="connsiteX10" fmla="*/ 0 w 1664941"/>
              <a:gd name="connsiteY10" fmla="*/ 302680 h 2377558"/>
              <a:gd name="connsiteX11" fmla="*/ 18456 w 1664941"/>
              <a:gd name="connsiteY11" fmla="*/ 76379 h 2377558"/>
              <a:gd name="connsiteX12" fmla="*/ 33263 w 1664941"/>
              <a:gd name="connsiteY12"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1074083 h 2377558"/>
              <a:gd name="connsiteX9" fmla="*/ 0 w 1664941"/>
              <a:gd name="connsiteY9" fmla="*/ 302680 h 2377558"/>
              <a:gd name="connsiteX10" fmla="*/ 18456 w 1664941"/>
              <a:gd name="connsiteY10" fmla="*/ 76379 h 2377558"/>
              <a:gd name="connsiteX11" fmla="*/ 33263 w 1664941"/>
              <a:gd name="connsiteY11" fmla="*/ 10053 h 2377558"/>
              <a:gd name="connsiteX0" fmla="*/ 1664941 w 1664941"/>
              <a:gd name="connsiteY0" fmla="*/ 0 h 2377558"/>
              <a:gd name="connsiteX1" fmla="*/ 1664941 w 1664941"/>
              <a:gd name="connsiteY1" fmla="*/ 2079550 h 2377558"/>
              <a:gd name="connsiteX2" fmla="*/ 1590818 w 1664941"/>
              <a:gd name="connsiteY2" fmla="*/ 2111466 h 2377558"/>
              <a:gd name="connsiteX3" fmla="*/ 1292111 w 1664941"/>
              <a:gd name="connsiteY3" fmla="*/ 2286325 h 2377558"/>
              <a:gd name="connsiteX4" fmla="*/ 1184165 w 1664941"/>
              <a:gd name="connsiteY4" fmla="*/ 2377558 h 2377558"/>
              <a:gd name="connsiteX5" fmla="*/ 1080107 w 1664941"/>
              <a:gd name="connsiteY5" fmla="*/ 2286325 h 2377558"/>
              <a:gd name="connsiteX6" fmla="*/ 309815 w 1664941"/>
              <a:gd name="connsiteY6" fmla="*/ 1903673 h 2377558"/>
              <a:gd name="connsiteX7" fmla="*/ 0 w 1664941"/>
              <a:gd name="connsiteY7" fmla="*/ 1242678 h 2377558"/>
              <a:gd name="connsiteX8" fmla="*/ 0 w 1664941"/>
              <a:gd name="connsiteY8" fmla="*/ 302680 h 2377558"/>
              <a:gd name="connsiteX9" fmla="*/ 18456 w 1664941"/>
              <a:gd name="connsiteY9" fmla="*/ 76379 h 2377558"/>
              <a:gd name="connsiteX10" fmla="*/ 33263 w 1664941"/>
              <a:gd name="connsiteY10" fmla="*/ 10053 h 2377558"/>
              <a:gd name="connsiteX0" fmla="*/ 1664941 w 1664941"/>
              <a:gd name="connsiteY0" fmla="*/ 2069497 h 2367505"/>
              <a:gd name="connsiteX1" fmla="*/ 1590818 w 1664941"/>
              <a:gd name="connsiteY1" fmla="*/ 2101413 h 2367505"/>
              <a:gd name="connsiteX2" fmla="*/ 1292111 w 1664941"/>
              <a:gd name="connsiteY2" fmla="*/ 2276272 h 2367505"/>
              <a:gd name="connsiteX3" fmla="*/ 1184165 w 1664941"/>
              <a:gd name="connsiteY3" fmla="*/ 2367505 h 2367505"/>
              <a:gd name="connsiteX4" fmla="*/ 1080107 w 1664941"/>
              <a:gd name="connsiteY4" fmla="*/ 2276272 h 2367505"/>
              <a:gd name="connsiteX5" fmla="*/ 309815 w 1664941"/>
              <a:gd name="connsiteY5" fmla="*/ 1893620 h 2367505"/>
              <a:gd name="connsiteX6" fmla="*/ 0 w 1664941"/>
              <a:gd name="connsiteY6" fmla="*/ 1232625 h 2367505"/>
              <a:gd name="connsiteX7" fmla="*/ 0 w 1664941"/>
              <a:gd name="connsiteY7" fmla="*/ 292627 h 2367505"/>
              <a:gd name="connsiteX8" fmla="*/ 18456 w 1664941"/>
              <a:gd name="connsiteY8" fmla="*/ 66326 h 2367505"/>
              <a:gd name="connsiteX9" fmla="*/ 33263 w 1664941"/>
              <a:gd name="connsiteY9" fmla="*/ 0 h 236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4941" h="2367505">
                <a:moveTo>
                  <a:pt x="1664941" y="2069497"/>
                </a:moveTo>
                <a:lnTo>
                  <a:pt x="1590818" y="2101413"/>
                </a:lnTo>
                <a:cubicBezTo>
                  <a:pt x="1490231" y="2147043"/>
                  <a:pt x="1388869" y="2201499"/>
                  <a:pt x="1292111" y="2276272"/>
                </a:cubicBezTo>
                <a:lnTo>
                  <a:pt x="1184165" y="2367505"/>
                </a:lnTo>
                <a:lnTo>
                  <a:pt x="1080107" y="2276272"/>
                </a:lnTo>
                <a:cubicBezTo>
                  <a:pt x="822085" y="2076879"/>
                  <a:pt x="531327" y="2021956"/>
                  <a:pt x="309815" y="1893620"/>
                </a:cubicBezTo>
                <a:cubicBezTo>
                  <a:pt x="96816" y="1744683"/>
                  <a:pt x="0" y="1573876"/>
                  <a:pt x="0" y="1232625"/>
                </a:cubicBezTo>
                <a:lnTo>
                  <a:pt x="0" y="292627"/>
                </a:lnTo>
                <a:cubicBezTo>
                  <a:pt x="0" y="207315"/>
                  <a:pt x="6051" y="132655"/>
                  <a:pt x="18456" y="66326"/>
                </a:cubicBezTo>
                <a:cubicBezTo>
                  <a:pt x="24828" y="40866"/>
                  <a:pt x="33263" y="0"/>
                  <a:pt x="33263" y="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6">
            <a:extLst>
              <a:ext uri="{FF2B5EF4-FFF2-40B4-BE49-F238E27FC236}">
                <a16:creationId xmlns:a16="http://schemas.microsoft.com/office/drawing/2014/main" id="{07679E41-E8E5-7C74-3CFB-BB14837A9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57647" y="4563255"/>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20">
            <a:extLst>
              <a:ext uri="{FF2B5EF4-FFF2-40B4-BE49-F238E27FC236}">
                <a16:creationId xmlns:a16="http://schemas.microsoft.com/office/drawing/2014/main" id="{56EA5FB1-5BC1-D820-BC95-D7AA6A434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96442" y="4480442"/>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852968 h 2377558"/>
              <a:gd name="connsiteX5" fmla="*/ 2372219 w 2372219"/>
              <a:gd name="connsiteY5" fmla="*/ 1074083 h 2377558"/>
              <a:gd name="connsiteX6" fmla="*/ 2372219 w 2372219"/>
              <a:gd name="connsiteY6" fmla="*/ 1242678 h 2377558"/>
              <a:gd name="connsiteX7" fmla="*/ 2062403 w 2372219"/>
              <a:gd name="connsiteY7" fmla="*/ 1903673 h 2377558"/>
              <a:gd name="connsiteX8" fmla="*/ 1292111 w 2372219"/>
              <a:gd name="connsiteY8" fmla="*/ 2286325 h 2377558"/>
              <a:gd name="connsiteX9" fmla="*/ 1184165 w 2372219"/>
              <a:gd name="connsiteY9" fmla="*/ 2377558 h 2377558"/>
              <a:gd name="connsiteX10" fmla="*/ 1080107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1074083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074083 h 2377558"/>
              <a:gd name="connsiteX5" fmla="*/ 2372219 w 2372219"/>
              <a:gd name="connsiteY5" fmla="*/ 1242678 h 2377558"/>
              <a:gd name="connsiteX6" fmla="*/ 2062403 w 2372219"/>
              <a:gd name="connsiteY6" fmla="*/ 1903673 h 2377558"/>
              <a:gd name="connsiteX7" fmla="*/ 1292111 w 2372219"/>
              <a:gd name="connsiteY7" fmla="*/ 2286325 h 2377558"/>
              <a:gd name="connsiteX8" fmla="*/ 1184165 w 2372219"/>
              <a:gd name="connsiteY8" fmla="*/ 2377558 h 2377558"/>
              <a:gd name="connsiteX9" fmla="*/ 1080107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1074083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1074083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403788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403788"/>
                </a:ln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A2E84629-E8A4-046E-2910-C9C08E16F358}"/>
              </a:ext>
            </a:extLst>
          </p:cNvPr>
          <p:cNvSpPr txBox="1">
            <a:spLocks/>
          </p:cNvSpPr>
          <p:nvPr/>
        </p:nvSpPr>
        <p:spPr>
          <a:xfrm>
            <a:off x="3410555" y="254873"/>
            <a:ext cx="5911669" cy="4074053"/>
          </a:xfrm>
          <a:prstGeom prst="rect">
            <a:avLst/>
          </a:prstGeom>
        </p:spPr>
        <p:txBody>
          <a:bodyPr vert="horz" lIns="91440" tIns="45720" rIns="91440" bIns="45720" rtlCol="0" anchor="ctr">
            <a:normAutofit lnSpcReduction="10000"/>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2000" dirty="0">
                <a:solidFill>
                  <a:srgbClr val="000000"/>
                </a:solidFill>
                <a:latin typeface="Arial" panose="020B0604020202020204" pitchFamily="34" charset="0"/>
                <a:cs typeface="Arial" panose="020B0604020202020204" pitchFamily="34" charset="0"/>
              </a:rPr>
              <a:t>Variables:</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year (1990-2015)</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make</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model</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Model trim</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body type</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transmission type</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VIN (Vehicle Identification Number)</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state of registration </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condition rating</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odometer reading (mileage)</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exterior and interior colors</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Seller information</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Manheim Market Report (MMR) values</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sale dates</a:t>
            </a:r>
          </a:p>
          <a:p>
            <a:pPr marL="342900" indent="-342900">
              <a:buFont typeface="+mj-lt"/>
              <a:buAutoNum type="arabicPeriod"/>
            </a:pPr>
            <a:r>
              <a:rPr lang="en-US" sz="1800" dirty="0">
                <a:solidFill>
                  <a:srgbClr val="000000"/>
                </a:solidFill>
                <a:latin typeface="Arial" panose="020B0604020202020204" pitchFamily="34" charset="0"/>
                <a:cs typeface="Arial" panose="020B0604020202020204" pitchFamily="34" charset="0"/>
              </a:rPr>
              <a:t>Vehicle selling prices</a:t>
            </a:r>
          </a:p>
        </p:txBody>
      </p:sp>
      <p:pic>
        <p:nvPicPr>
          <p:cNvPr id="17" name="Picture 16">
            <a:extLst>
              <a:ext uri="{FF2B5EF4-FFF2-40B4-BE49-F238E27FC236}">
                <a16:creationId xmlns:a16="http://schemas.microsoft.com/office/drawing/2014/main" id="{CB28850A-555F-EEEB-086F-B5902429C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3279" y="-10054"/>
            <a:ext cx="2365131" cy="6858000"/>
          </a:xfrm>
          <a:prstGeom prst="rect">
            <a:avLst/>
          </a:prstGeom>
        </p:spPr>
      </p:pic>
      <p:sp>
        <p:nvSpPr>
          <p:cNvPr id="21" name="TextBox 20">
            <a:extLst>
              <a:ext uri="{FF2B5EF4-FFF2-40B4-BE49-F238E27FC236}">
                <a16:creationId xmlns:a16="http://schemas.microsoft.com/office/drawing/2014/main" id="{073BEFFE-D030-A834-4A6B-D655F4152CFE}"/>
              </a:ext>
            </a:extLst>
          </p:cNvPr>
          <p:cNvSpPr txBox="1"/>
          <p:nvPr/>
        </p:nvSpPr>
        <p:spPr>
          <a:xfrm>
            <a:off x="4357773" y="5033467"/>
            <a:ext cx="515127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Many nulls were included in the source data that were removed during preprocessing, and there weren’t any extreme outliers in variable ranges. </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The categorical features had anywhere from two (transmission), hundreds (model), and thousands (VIN) of classes, requiring the need for encoding.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42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F80AD85-3496-BBBB-974B-C459A696B046}"/>
            </a:ext>
          </a:extLst>
        </p:cNvPr>
        <p:cNvGrpSpPr/>
        <p:nvPr/>
      </p:nvGrpSpPr>
      <p:grpSpPr>
        <a:xfrm>
          <a:off x="0" y="0"/>
          <a:ext cx="0" cy="0"/>
          <a:chOff x="0" y="0"/>
          <a:chExt cx="0" cy="0"/>
        </a:xfrm>
      </p:grpSpPr>
      <p:grpSp>
        <p:nvGrpSpPr>
          <p:cNvPr id="72" name="Group 71">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73" name="Freeform: Shape 72">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78" name="Rectangle 77">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Vibrant multicolor checkered floor design">
            <a:extLst>
              <a:ext uri="{FF2B5EF4-FFF2-40B4-BE49-F238E27FC236}">
                <a16:creationId xmlns:a16="http://schemas.microsoft.com/office/drawing/2014/main" id="{92245D92-E7A5-88FA-82B7-9EBB94674DE0}"/>
              </a:ext>
            </a:extLst>
          </p:cNvPr>
          <p:cNvPicPr>
            <a:picLocks noChangeAspect="1"/>
          </p:cNvPicPr>
          <p:nvPr/>
        </p:nvPicPr>
        <p:blipFill>
          <a:blip r:embed="rId2"/>
          <a:srcRect t="14545" b="2122"/>
          <a:stretch/>
        </p:blipFill>
        <p:spPr>
          <a:xfrm>
            <a:off x="20" y="10"/>
            <a:ext cx="12191979" cy="6857989"/>
          </a:xfrm>
          <a:prstGeom prst="rect">
            <a:avLst/>
          </a:prstGeom>
        </p:spPr>
      </p:pic>
      <p:sp>
        <p:nvSpPr>
          <p:cNvPr id="80" name="Freeform: Shape 79">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2DD86D-8431-D9FA-1BD6-EF37800BD167}"/>
              </a:ext>
            </a:extLst>
          </p:cNvPr>
          <p:cNvSpPr>
            <a:spLocks noGrp="1"/>
          </p:cNvSpPr>
          <p:nvPr>
            <p:ph type="title"/>
          </p:nvPr>
        </p:nvSpPr>
        <p:spPr>
          <a:xfrm>
            <a:off x="4521389" y="1826096"/>
            <a:ext cx="3149221" cy="2142699"/>
          </a:xfrm>
        </p:spPr>
        <p:txBody>
          <a:bodyPr vert="horz" lIns="91440" tIns="45720" rIns="91440" bIns="45720" rtlCol="0" anchor="b">
            <a:normAutofit/>
          </a:bodyPr>
          <a:lstStyle/>
          <a:p>
            <a:pPr algn="ctr"/>
            <a:r>
              <a:rPr lang="en-US">
                <a:solidFill>
                  <a:srgbClr val="FFFFFF"/>
                </a:solidFill>
              </a:rPr>
              <a:t>Data Preparation</a:t>
            </a:r>
          </a:p>
        </p:txBody>
      </p:sp>
    </p:spTree>
    <p:extLst>
      <p:ext uri="{BB962C8B-B14F-4D97-AF65-F5344CB8AC3E}">
        <p14:creationId xmlns:p14="http://schemas.microsoft.com/office/powerpoint/2010/main" val="269625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1" name="Group 10">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3" name="Freeform: Shape 12">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Freeform: Shape 11">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1">
            <a:extLst>
              <a:ext uri="{FF2B5EF4-FFF2-40B4-BE49-F238E27FC236}">
                <a16:creationId xmlns:a16="http://schemas.microsoft.com/office/drawing/2014/main" id="{E74BCFD6-C17D-1B0A-290B-C0A32C32FC0A}"/>
              </a:ext>
            </a:extLst>
          </p:cNvPr>
          <p:cNvSpPr txBox="1">
            <a:spLocks/>
          </p:cNvSpPr>
          <p:nvPr/>
        </p:nvSpPr>
        <p:spPr>
          <a:xfrm>
            <a:off x="550841" y="90714"/>
            <a:ext cx="7201239" cy="3121518"/>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nSpc>
                <a:spcPct val="200000"/>
              </a:lnSpc>
            </a:pPr>
            <a:r>
              <a:rPr lang="en-US" sz="2100" dirty="0">
                <a:latin typeface="Arial" panose="020B0604020202020204" pitchFamily="34" charset="0"/>
                <a:cs typeface="Arial" panose="020B0604020202020204" pitchFamily="34" charset="0"/>
              </a:rPr>
              <a:t>Feature Engineering:</a:t>
            </a:r>
          </a:p>
          <a:p>
            <a:pPr marL="571500" indent="-571500">
              <a:lnSpc>
                <a:spcPct val="120000"/>
              </a:lnSpc>
              <a:buFont typeface="Arial" panose="020B0604020202020204" pitchFamily="34" charset="0"/>
              <a:buChar char="•"/>
            </a:pPr>
            <a:r>
              <a:rPr lang="en-US" sz="1800" dirty="0">
                <a:latin typeface="Arial" panose="020B0604020202020204" pitchFamily="34" charset="0"/>
                <a:cs typeface="Arial" panose="020B0604020202020204" pitchFamily="34" charset="0"/>
              </a:rPr>
              <a:t>Added vehicle age variable</a:t>
            </a:r>
          </a:p>
          <a:p>
            <a:pPr marL="571500" indent="-571500">
              <a:lnSpc>
                <a:spcPct val="120000"/>
              </a:lnSpc>
              <a:buFont typeface="Arial" panose="020B0604020202020204" pitchFamily="34" charset="0"/>
              <a:buChar char="•"/>
            </a:pPr>
            <a:r>
              <a:rPr lang="en-US" sz="1800" dirty="0">
                <a:latin typeface="Arial" panose="020B0604020202020204" pitchFamily="34" charset="0"/>
                <a:cs typeface="Arial" panose="020B0604020202020204" pitchFamily="34" charset="0"/>
              </a:rPr>
              <a:t>Converted time-related variables to correct datetime format</a:t>
            </a:r>
          </a:p>
          <a:p>
            <a:pPr marL="571500" indent="-571500">
              <a:lnSpc>
                <a:spcPct val="120000"/>
              </a:lnSpc>
              <a:buFont typeface="Arial" panose="020B0604020202020204" pitchFamily="34" charset="0"/>
              <a:buChar char="•"/>
            </a:pPr>
            <a:r>
              <a:rPr lang="en-US" sz="1800" dirty="0">
                <a:latin typeface="Arial" panose="020B0604020202020204" pitchFamily="34" charset="0"/>
                <a:cs typeface="Arial" panose="020B0604020202020204" pitchFamily="34" charset="0"/>
              </a:rPr>
              <a:t>Scaling numerical variables with StandardScaler</a:t>
            </a:r>
          </a:p>
          <a:p>
            <a:pPr marL="571500" indent="-571500">
              <a:lnSpc>
                <a:spcPct val="120000"/>
              </a:lnSpc>
              <a:buFont typeface="Arial" panose="020B0604020202020204" pitchFamily="34" charset="0"/>
              <a:buChar char="•"/>
            </a:pPr>
            <a:r>
              <a:rPr lang="en-US" sz="1800" dirty="0">
                <a:latin typeface="Arial" panose="020B0604020202020204" pitchFamily="34" charset="0"/>
                <a:cs typeface="Arial" panose="020B0604020202020204" pitchFamily="34" charset="0"/>
              </a:rPr>
              <a:t>OneHotEncode categorical variables</a:t>
            </a:r>
          </a:p>
          <a:p>
            <a:pPr marL="571500" indent="-571500">
              <a:lnSpc>
                <a:spcPct val="12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Nulls have been addressed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Dropped VIN and seller info as unnecessary features</a:t>
            </a:r>
          </a:p>
        </p:txBody>
      </p:sp>
      <p:pic>
        <p:nvPicPr>
          <p:cNvPr id="17" name="Picture 16">
            <a:extLst>
              <a:ext uri="{FF2B5EF4-FFF2-40B4-BE49-F238E27FC236}">
                <a16:creationId xmlns:a16="http://schemas.microsoft.com/office/drawing/2014/main" id="{F1175133-9DF5-6FB1-B135-EF49C98DE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21" y="3431504"/>
            <a:ext cx="2021580" cy="3418987"/>
          </a:xfrm>
          <a:prstGeom prst="rect">
            <a:avLst/>
          </a:prstGeom>
        </p:spPr>
      </p:pic>
      <p:sp>
        <p:nvSpPr>
          <p:cNvPr id="18" name="TextBox 17">
            <a:extLst>
              <a:ext uri="{FF2B5EF4-FFF2-40B4-BE49-F238E27FC236}">
                <a16:creationId xmlns:a16="http://schemas.microsoft.com/office/drawing/2014/main" id="{11C52501-0C22-AC08-B2BA-356EC5FBD58B}"/>
              </a:ext>
            </a:extLst>
          </p:cNvPr>
          <p:cNvSpPr txBox="1"/>
          <p:nvPr/>
        </p:nvSpPr>
        <p:spPr>
          <a:xfrm>
            <a:off x="3101001" y="5443847"/>
            <a:ext cx="434993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As described earlier, it’s important to be careful when handling these kinds of variables with the potential for having many unique classes before conducting any machine learning methods</a:t>
            </a:r>
          </a:p>
        </p:txBody>
      </p:sp>
    </p:spTree>
    <p:extLst>
      <p:ext uri="{BB962C8B-B14F-4D97-AF65-F5344CB8AC3E}">
        <p14:creationId xmlns:p14="http://schemas.microsoft.com/office/powerpoint/2010/main" val="92426306"/>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TM03090434[[fn=Wood Type]]</Template>
  <TotalTime>224</TotalTime>
  <Words>878</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Goudy Old Style</vt:lpstr>
      <vt:lpstr>MarrakeshVTI</vt:lpstr>
      <vt:lpstr>Used Vehicle Market Analysis</vt:lpstr>
      <vt:lpstr>Table  of Contents</vt:lpstr>
      <vt:lpstr>Business Understanding</vt:lpstr>
      <vt:lpstr>PowerPoint Presentation</vt:lpstr>
      <vt:lpstr>Data Understanding</vt:lpstr>
      <vt:lpstr>Dataset:   https://www.kaggle.com/datasets/syedanwarafridi/vehicle-sales-data/data   How this data will address the Problem:  Historical data like this has been proven to have the ability of providing insight into real market behaviors, especially when utilizing variables such as Manheim Market Report (MMR) value to later label a sale as underpriced or overpriced. </vt:lpstr>
      <vt:lpstr>PowerPoint Presentation</vt:lpstr>
      <vt:lpstr>Data Preparation</vt:lpstr>
      <vt:lpstr>PowerPoint Presentation</vt:lpstr>
      <vt:lpstr>Predictive Model</vt:lpstr>
      <vt:lpstr>Random Forest Regressor</vt:lpstr>
      <vt:lpstr>Model Evaluation</vt:lpstr>
      <vt:lpstr>PowerPoint Presentation</vt:lpstr>
      <vt:lpstr>PowerPoint Presentation</vt:lpstr>
      <vt:lpstr>Model Deployment</vt:lpstr>
      <vt:lpstr>The Random Forest model as it stands could be deployed as a free ML algorithm and hopefully be developed further to aid prospective buyers with predicting the fair price of a vehicle model that they may be interested in.  After exploring the data and analyzing potential market segments, additional measures were taken to offer more tangible and immediate results for those looking to purchase a used vehicle (a major financial purchase and investment).</vt:lpstr>
      <vt:lpstr>Used Vehicle “Cheat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Garrett Power (Student)</dc:creator>
  <cp:lastModifiedBy>Garrett Power (Student)</cp:lastModifiedBy>
  <cp:revision>12</cp:revision>
  <dcterms:created xsi:type="dcterms:W3CDTF">2025-04-27T17:08:57Z</dcterms:created>
  <dcterms:modified xsi:type="dcterms:W3CDTF">2025-04-28T14:02:08Z</dcterms:modified>
</cp:coreProperties>
</file>