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Montserra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2" Type="http://schemas.openxmlformats.org/officeDocument/2006/relationships/font" Target="fonts/Montserrat-regular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44" Type="http://schemas.openxmlformats.org/officeDocument/2006/relationships/font" Target="fonts/Montserrat-italic.fntdata"/><Relationship Id="rId21" Type="http://schemas.openxmlformats.org/officeDocument/2006/relationships/slide" Target="slides/slide15.xml"/><Relationship Id="rId43" Type="http://schemas.openxmlformats.org/officeDocument/2006/relationships/font" Target="fonts/Montserrat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5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-italic.fntdata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847d78367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7847d78367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789627ab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789627ab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89627ab6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789627ab6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789627ab6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789627ab6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789627ab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789627ab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789627ab6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789627ab6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789627ab6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789627ab6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789627ab6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789627ab6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789627ab6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789627ab6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789627ab6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789627ab6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89627ab6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789627ab6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847d78367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7847d78367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89627ab6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789627ab6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774654b32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774654b3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774654b32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774654b32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7cd2e95b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7cd2e95b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847d78367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7847d78367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847d78367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7847d78367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7847d78367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7847d78367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847d78367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847d78367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847d78367_7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7847d78367_7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7847d78367_7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7847d78367_7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847d78367_7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7847d78367_7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6" name="Google Shape;11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ctrTitle"/>
          </p:nvPr>
        </p:nvSpPr>
        <p:spPr>
          <a:xfrm>
            <a:off x="315750" y="106175"/>
            <a:ext cx="8512500" cy="48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Capstone Project -1</a:t>
            </a:r>
            <a:endParaRPr b="1" sz="42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 on Airbnb bookings</a:t>
            </a:r>
            <a:endParaRPr b="1" sz="2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By- </a:t>
            </a:r>
            <a:r>
              <a:rPr b="1" lang="en" sz="2300" u="sng">
                <a:latin typeface="Times New Roman"/>
                <a:ea typeface="Times New Roman"/>
                <a:cs typeface="Times New Roman"/>
                <a:sym typeface="Times New Roman"/>
              </a:rPr>
              <a:t>Team Gladiator</a:t>
            </a:r>
            <a:endParaRPr b="1" sz="23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Times New Roman"/>
                <a:ea typeface="Times New Roman"/>
                <a:cs typeface="Times New Roman"/>
                <a:sym typeface="Times New Roman"/>
              </a:rPr>
              <a:t>Ankit Kumar Gupta</a:t>
            </a:r>
            <a:endParaRPr b="1" sz="15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Times New Roman"/>
                <a:ea typeface="Times New Roman"/>
                <a:cs typeface="Times New Roman"/>
                <a:sym typeface="Times New Roman"/>
              </a:rPr>
              <a:t>Ganta Praneeth Kumar</a:t>
            </a:r>
            <a:endParaRPr b="1" sz="15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Times New Roman"/>
                <a:ea typeface="Times New Roman"/>
                <a:cs typeface="Times New Roman"/>
                <a:sym typeface="Times New Roman"/>
              </a:rPr>
              <a:t>Rohit Bhat</a:t>
            </a:r>
            <a:endParaRPr b="1" sz="15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ctrTitle"/>
          </p:nvPr>
        </p:nvSpPr>
        <p:spPr>
          <a:xfrm>
            <a:off x="99350" y="82575"/>
            <a:ext cx="85206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Which room types people prefer in each neighbourhood_group?</a:t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84" name="Google Shape;184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2875"/>
            <a:ext cx="8919501" cy="442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ctrTitle"/>
          </p:nvPr>
        </p:nvSpPr>
        <p:spPr>
          <a:xfrm>
            <a:off x="134750" y="-70775"/>
            <a:ext cx="85206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4 .</a:t>
            </a:r>
            <a:r>
              <a:rPr lang="en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Find the average price in every neighbourhood_group with respective to room type?</a:t>
            </a:r>
            <a:endParaRPr/>
          </a:p>
        </p:txBody>
      </p:sp>
      <p:sp>
        <p:nvSpPr>
          <p:cNvPr id="191" name="Google Shape;191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300" y="471900"/>
            <a:ext cx="5809050" cy="451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ctrTitle"/>
          </p:nvPr>
        </p:nvSpPr>
        <p:spPr>
          <a:xfrm>
            <a:off x="311700" y="188750"/>
            <a:ext cx="8300100" cy="13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5.</a:t>
            </a:r>
            <a:r>
              <a:rPr lang="en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is the maximum , minimum price for each neighbourhood_group ?</a:t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388" y="1405038"/>
            <a:ext cx="31146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ctrTitle"/>
          </p:nvPr>
        </p:nvSpPr>
        <p:spPr>
          <a:xfrm>
            <a:off x="52158" y="1783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6. </a:t>
            </a:r>
            <a:r>
              <a:rPr lang="en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Most Expensive host with less availability ?</a:t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2175"/>
            <a:ext cx="8883149" cy="20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7. </a:t>
            </a:r>
            <a:r>
              <a:rPr lang="en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Top 10 host with high profit ?</a:t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988" y="835363"/>
            <a:ext cx="279082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ctrTitle"/>
          </p:nvPr>
        </p:nvSpPr>
        <p:spPr>
          <a:xfrm>
            <a:off x="181933" y="3906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8.</a:t>
            </a:r>
            <a:r>
              <a:rPr lang="en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Total no. of nights spend per room types ?</a:t>
            </a:r>
            <a:endParaRPr/>
          </a:p>
        </p:txBody>
      </p:sp>
      <p:sp>
        <p:nvSpPr>
          <p:cNvPr id="219" name="Google Shape;219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50" y="3471425"/>
            <a:ext cx="3047760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15100"/>
            <a:ext cx="4867199" cy="366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ctrTitle"/>
          </p:nvPr>
        </p:nvSpPr>
        <p:spPr>
          <a:xfrm>
            <a:off x="264500" y="402475"/>
            <a:ext cx="8520600" cy="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9. </a:t>
            </a:r>
            <a:r>
              <a:rPr lang="en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Most Expensive hosts in neighbourhood_group  which are suitable for business meeting?</a:t>
            </a:r>
            <a:endParaRPr/>
          </a:p>
        </p:txBody>
      </p:sp>
      <p:sp>
        <p:nvSpPr>
          <p:cNvPr id="227" name="Google Shape;227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00" y="1760600"/>
            <a:ext cx="8883124" cy="26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ctrTitle"/>
          </p:nvPr>
        </p:nvSpPr>
        <p:spPr>
          <a:xfrm>
            <a:off x="311708" y="131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10 . </a:t>
            </a:r>
            <a:r>
              <a:rPr lang="en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Which quarter has most number of listings ?</a:t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4568"/>
            <a:ext cx="8679901" cy="4267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ctrTitle"/>
          </p:nvPr>
        </p:nvSpPr>
        <p:spPr>
          <a:xfrm>
            <a:off x="122958" y="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12. Which quarter has most  avg number of reviews?</a:t>
            </a:r>
            <a:endParaRPr sz="20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25" y="643073"/>
            <a:ext cx="8643549" cy="397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ctrTitle"/>
          </p:nvPr>
        </p:nvSpPr>
        <p:spPr>
          <a:xfrm>
            <a:off x="52183" y="2137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13.W</a:t>
            </a:r>
            <a:r>
              <a:rPr lang="en" sz="20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hat is the average availability in each Quarter with respective neighbourhood_group </a:t>
            </a:r>
            <a:endParaRPr/>
          </a:p>
        </p:txBody>
      </p:sp>
      <p:sp>
        <p:nvSpPr>
          <p:cNvPr id="248" name="Google Shape;248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4074"/>
            <a:ext cx="9144000" cy="357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ctrTitle"/>
          </p:nvPr>
        </p:nvSpPr>
        <p:spPr>
          <a:xfrm>
            <a:off x="315750" y="106175"/>
            <a:ext cx="8512500" cy="48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❖"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Char char="❖"/>
            </a:pPr>
            <a:r>
              <a:rPr b="1"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For this project we are analyzing Airbnb’s NYC data of 2019 . As we know NYC is the world’s greatest  city and also has more attractions like Empire State Building, Museums, Sky scrappers etc.</a:t>
            </a:r>
            <a:endParaRPr b="1"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Char char="❖"/>
            </a:pPr>
            <a:r>
              <a:rPr b="1"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Our main </a:t>
            </a:r>
            <a:r>
              <a:rPr b="1"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objective</a:t>
            </a:r>
            <a:r>
              <a:rPr b="1"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is to find the key metrics that influence the listings of properties. </a:t>
            </a:r>
            <a:endParaRPr b="1"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Char char="❖"/>
            </a:pPr>
            <a:r>
              <a:rPr b="1"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will be finding the distribution of Airbnb with density of listings on the map</a:t>
            </a:r>
            <a:endParaRPr b="1"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ctrTitle"/>
          </p:nvPr>
        </p:nvSpPr>
        <p:spPr>
          <a:xfrm>
            <a:off x="146558" y="1429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14. list out the most expensive host for each quarter?</a:t>
            </a:r>
            <a:endParaRPr sz="20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1878"/>
            <a:ext cx="9143999" cy="1719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type="ctrTitle"/>
          </p:nvPr>
        </p:nvSpPr>
        <p:spPr>
          <a:xfrm>
            <a:off x="311708" y="1311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15. Find out the correlation between the features?</a:t>
            </a:r>
            <a:endParaRPr/>
          </a:p>
        </p:txBody>
      </p:sp>
      <p:sp>
        <p:nvSpPr>
          <p:cNvPr id="262" name="Google Shape;262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25" y="908374"/>
            <a:ext cx="6305550" cy="36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>
            <p:ph type="ctrTitle"/>
          </p:nvPr>
        </p:nvSpPr>
        <p:spPr>
          <a:xfrm>
            <a:off x="240933" y="1665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16. find which part of NYC has more number of listings and their geographical advantages?</a:t>
            </a:r>
            <a:endParaRPr/>
          </a:p>
        </p:txBody>
      </p:sp>
      <p:sp>
        <p:nvSpPr>
          <p:cNvPr id="269" name="Google Shape;269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00" y="1085325"/>
            <a:ext cx="8139950" cy="39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/>
          <p:nvPr>
            <p:ph type="ctrTitle"/>
          </p:nvPr>
        </p:nvSpPr>
        <p:spPr>
          <a:xfrm>
            <a:off x="311700" y="0"/>
            <a:ext cx="8520600" cy="4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137160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visitors don’t prefer shared rooms, they tend to visit private rooms or the entire home.</a:t>
            </a:r>
            <a:endParaRPr b="1" sz="1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Manhattan and Brooklyn are the two distinguished, expensive &amp; posh areas of New York City.</a:t>
            </a:r>
            <a:endParaRPr sz="1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People Prefer Quarter 2 to visit New York City  among all Quarters.</a:t>
            </a:r>
            <a:endParaRPr sz="1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average availability of hosts in Manhattan and Brooklyn is very low compared to Other parts of city in all the Quarter </a:t>
            </a:r>
            <a:endParaRPr sz="1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properties have Minimum Nights to stay more than 365 Days which can be favorable among Students, Low-Income Employees &amp; Immigrants.</a:t>
            </a:r>
            <a:endParaRPr sz="1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hosts with Manhattan views and Central Park surrounding hosts are in high Demand</a:t>
            </a:r>
            <a:endParaRPr sz="1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Though location of property has high relation on deciding its price, a property in a popular location doesn’t mean it will stay occupied most of the time.</a:t>
            </a:r>
            <a:endParaRPr b="1" sz="1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It’d be better if we had avg guest ratings of a property, that would be beneficial in understanding the property more and could also be a factor in deciding price. A low rated property tends to lower their price.</a:t>
            </a:r>
            <a:endParaRPr sz="1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13716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Manhattan has the highest average price for all three room types compared with others . So we can  say Manhattan is the most expensive area in New York City.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ctrTitle"/>
          </p:nvPr>
        </p:nvSpPr>
        <p:spPr>
          <a:xfrm>
            <a:off x="311700" y="245150"/>
            <a:ext cx="8678100" cy="4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❖"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Data Dictionary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❖"/>
            </a:pPr>
            <a:r>
              <a:rPr b="1" lang="en" sz="2200">
                <a:solidFill>
                  <a:srgbClr val="000000"/>
                </a:solidFill>
              </a:rPr>
              <a:t>Id</a:t>
            </a:r>
            <a:r>
              <a:rPr lang="en" sz="2200">
                <a:solidFill>
                  <a:srgbClr val="000000"/>
                </a:solidFill>
              </a:rPr>
              <a:t>- It provides a unique id to each listing in the dataset.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❖"/>
            </a:pPr>
            <a:r>
              <a:rPr b="1" lang="en" sz="2200">
                <a:solidFill>
                  <a:srgbClr val="000000"/>
                </a:solidFill>
              </a:rPr>
              <a:t>Name</a:t>
            </a:r>
            <a:r>
              <a:rPr lang="en" sz="2200">
                <a:solidFill>
                  <a:srgbClr val="000000"/>
                </a:solidFill>
              </a:rPr>
              <a:t>-It describes the property in a concise manner.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❖"/>
            </a:pPr>
            <a:r>
              <a:rPr b="1" lang="en" sz="2200">
                <a:solidFill>
                  <a:srgbClr val="000000"/>
                </a:solidFill>
              </a:rPr>
              <a:t>Host_id</a:t>
            </a:r>
            <a:r>
              <a:rPr lang="en" sz="2200">
                <a:solidFill>
                  <a:srgbClr val="000000"/>
                </a:solidFill>
              </a:rPr>
              <a:t>-It is used to ascertain the ownership of a certain individual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❖"/>
            </a:pPr>
            <a:r>
              <a:rPr b="1" lang="en" sz="2200">
                <a:solidFill>
                  <a:srgbClr val="000000"/>
                </a:solidFill>
              </a:rPr>
              <a:t>Host_name</a:t>
            </a:r>
            <a:r>
              <a:rPr lang="en" sz="2200">
                <a:solidFill>
                  <a:srgbClr val="000000"/>
                </a:solidFill>
              </a:rPr>
              <a:t>-It is the name of the property owner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❖"/>
            </a:pPr>
            <a:r>
              <a:rPr b="1" lang="en" sz="2200">
                <a:solidFill>
                  <a:srgbClr val="000000"/>
                </a:solidFill>
              </a:rPr>
              <a:t>Neighbourhood_group</a:t>
            </a:r>
            <a:r>
              <a:rPr lang="en" sz="2200">
                <a:solidFill>
                  <a:srgbClr val="000000"/>
                </a:solidFill>
              </a:rPr>
              <a:t>-It basically categorizes neighbourhood into  five groups Bronx,Brooklyn,Manhattan,Staten Islands and Queens 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❖"/>
            </a:pPr>
            <a:r>
              <a:rPr b="1" lang="en" sz="2200">
                <a:solidFill>
                  <a:srgbClr val="000000"/>
                </a:solidFill>
              </a:rPr>
              <a:t>Neighbourhood</a:t>
            </a:r>
            <a:r>
              <a:rPr lang="en" sz="2200">
                <a:solidFill>
                  <a:srgbClr val="000000"/>
                </a:solidFill>
              </a:rPr>
              <a:t>-It designates the location of a property.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❖"/>
            </a:pPr>
            <a:r>
              <a:rPr b="1" lang="en" sz="2200">
                <a:solidFill>
                  <a:srgbClr val="000000"/>
                </a:solidFill>
              </a:rPr>
              <a:t>Latitude</a:t>
            </a:r>
            <a:r>
              <a:rPr lang="en" sz="2200">
                <a:solidFill>
                  <a:srgbClr val="000000"/>
                </a:solidFill>
              </a:rPr>
              <a:t>-It Specifies the </a:t>
            </a:r>
            <a:r>
              <a:rPr lang="en" sz="2200">
                <a:solidFill>
                  <a:srgbClr val="000000"/>
                </a:solidFill>
              </a:rPr>
              <a:t>Latitude</a:t>
            </a:r>
            <a:r>
              <a:rPr lang="en" sz="2200">
                <a:solidFill>
                  <a:srgbClr val="000000"/>
                </a:solidFill>
              </a:rPr>
              <a:t> of the property.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❖"/>
            </a:pPr>
            <a:r>
              <a:rPr b="1" lang="en" sz="2200">
                <a:solidFill>
                  <a:srgbClr val="000000"/>
                </a:solidFill>
              </a:rPr>
              <a:t>Longitude</a:t>
            </a:r>
            <a:r>
              <a:rPr lang="en" sz="2200">
                <a:solidFill>
                  <a:srgbClr val="000000"/>
                </a:solidFill>
              </a:rPr>
              <a:t>-It denotes the Longitude of the property.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❖"/>
            </a:pPr>
            <a:r>
              <a:rPr b="1" lang="en" sz="2200">
                <a:solidFill>
                  <a:srgbClr val="000000"/>
                </a:solidFill>
              </a:rPr>
              <a:t>Room_type</a:t>
            </a:r>
            <a:r>
              <a:rPr lang="en" sz="2200">
                <a:solidFill>
                  <a:srgbClr val="000000"/>
                </a:solidFill>
              </a:rPr>
              <a:t>-It classifies the type of property into Private_Room,Shared_Room and Entire_Apartment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0" y="169625"/>
            <a:ext cx="8520600" cy="49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❖"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Data Dictionary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It provides the price of each listed property.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Minimum_Nights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-It gives the minimum night one needs to pay for in the property.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Number_of_reviews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-It is used to ascertain the number of reviews received by a property.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Reviews_per_month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-It denotes the number of reviews per month.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Calcuated_host_listings_count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-It corresponds to the number of properties hosted by the unique host_id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Availability_365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-The number of days the property is available in a year.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b="1" lang="en" sz="19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Last_review</a:t>
            </a:r>
            <a:r>
              <a:rPr lang="en" sz="19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The last day of review given</a:t>
            </a:r>
            <a:endParaRPr sz="19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 flipH="1" rot="10800000">
            <a:off x="219175" y="5538875"/>
            <a:ext cx="85206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ctrTitle"/>
          </p:nvPr>
        </p:nvSpPr>
        <p:spPr>
          <a:xfrm>
            <a:off x="311700" y="123350"/>
            <a:ext cx="8520600" cy="50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❖"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Top 10 host id with most number of listings ?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Which neighbourhood_group has most number of listings?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Which room types people prefer in each neighbourhood_group?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Find the average price in every neighbourhood_group with respective to room type?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the maximum , minimum for each neighbourhood_group ?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Most Expensive host with less availability ?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Top 10 host with high profit ?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Total no. of nights spend per room types ?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Most Expensive hosts in neighbourhood_group  which are suitable for business meeting?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Which quarter has most number of listings ?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ctrTitle"/>
          </p:nvPr>
        </p:nvSpPr>
        <p:spPr>
          <a:xfrm>
            <a:off x="311700" y="123350"/>
            <a:ext cx="8520600" cy="50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b="1" lang="en" sz="2200"/>
              <a:t>Agenda</a:t>
            </a:r>
            <a:endParaRPr b="1" sz="2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11. Which quarter has most  avg number of reviews?</a:t>
            </a:r>
            <a:endParaRPr sz="2000">
              <a:solidFill>
                <a:schemeClr val="accent2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12. what is the average availability in each Quarter with respective neighbourhood_group ?</a:t>
            </a:r>
            <a:endParaRPr sz="2000">
              <a:solidFill>
                <a:schemeClr val="accent2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13. which quarter have the highest profits earned? </a:t>
            </a:r>
            <a:endParaRPr sz="2000">
              <a:solidFill>
                <a:schemeClr val="accent2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14. list out the most expensive host for each quarter?</a:t>
            </a:r>
            <a:endParaRPr sz="2000">
              <a:solidFill>
                <a:schemeClr val="accent2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15. Find out the correlation between the features?</a:t>
            </a:r>
            <a:endParaRPr sz="2000">
              <a:solidFill>
                <a:schemeClr val="accent2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16. find which part of NYC has more number of listings and their geographical advantages?</a:t>
            </a:r>
            <a:endParaRPr sz="2000">
              <a:solidFill>
                <a:schemeClr val="accent2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ctrTitle"/>
          </p:nvPr>
        </p:nvSpPr>
        <p:spPr>
          <a:xfrm>
            <a:off x="177975" y="3228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NYC MAP</a:t>
            </a:r>
            <a:endParaRPr sz="3400"/>
          </a:p>
        </p:txBody>
      </p:sp>
      <p:sp>
        <p:nvSpPr>
          <p:cNvPr id="164" name="Google Shape;164;p31"/>
          <p:cNvSpPr txBox="1"/>
          <p:nvPr>
            <p:ph idx="1" type="subTitle"/>
          </p:nvPr>
        </p:nvSpPr>
        <p:spPr>
          <a:xfrm flipH="1" rot="10800000">
            <a:off x="311700" y="3626850"/>
            <a:ext cx="8520600" cy="13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425" y="1265300"/>
            <a:ext cx="66248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ctrTitle"/>
          </p:nvPr>
        </p:nvSpPr>
        <p:spPr>
          <a:xfrm>
            <a:off x="208825" y="477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AutoNum type="arabicPeriod"/>
            </a:pPr>
            <a:r>
              <a:rPr lang="en" sz="2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Top 10 host id with most number of listings ?</a:t>
            </a:r>
            <a:endParaRPr sz="2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71" name="Google Shape;171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150" y="1327025"/>
            <a:ext cx="4073650" cy="34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ctrTitle"/>
          </p:nvPr>
        </p:nvSpPr>
        <p:spPr>
          <a:xfrm>
            <a:off x="383700" y="477125"/>
            <a:ext cx="85206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2 . </a:t>
            </a:r>
            <a:r>
              <a:rPr lang="en" sz="2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Which neighbourhood_group has most number of listings?</a:t>
            </a:r>
            <a:endParaRPr sz="2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25" y="1090550"/>
            <a:ext cx="7589483" cy="359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