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Layouts/slideLayout19.xml" ContentType="application/vnd.openxmlformats-officedocument.presentationml.slideLayout+xml"/>
  <Override PartName="/ppt/notesSlides/notesSlide1.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h3R01Z0j+a0hGQxaVQ0TKK45AFf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DD8F5C9-9617-4903-967C-B27706A91808}">
  <a:tblStyle styleId="{6DD8F5C9-9617-4903-967C-B27706A91808}"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20" autoAdjust="0"/>
    <p:restoredTop sz="94660"/>
  </p:normalViewPr>
  <p:slideViewPr>
    <p:cSldViewPr snapToGrid="0">
      <p:cViewPr varScale="1">
        <p:scale>
          <a:sx n="83" d="100"/>
          <a:sy n="83" d="100"/>
        </p:scale>
        <p:origin x="-734" y="-77"/>
      </p:cViewPr>
      <p:guideLst>
        <p:guide orient="horz" pos="2341"/>
        <p:guide pos="365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pPr marL="0" marR="0" lvl="0" indent="0" algn="r" rtl="0">
                <a:spcBef>
                  <a:spcPts val="0"/>
                </a:spcBef>
                <a:spcAft>
                  <a:spcPts val="0"/>
                </a:spcAft>
                <a:buNone/>
              </a:p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pPr marL="0" marR="0" lvl="0" indent="0" algn="r" rtl="0">
                <a:spcBef>
                  <a:spcPts val="0"/>
                </a:spcBef>
                <a:spcAft>
                  <a:spcPts val="0"/>
                </a:spcAft>
                <a:buNone/>
              </a:p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pPr marL="0" marR="0" lvl="0" indent="0" algn="r" rtl="0">
                <a:spcBef>
                  <a:spcPts val="0"/>
                </a:spcBef>
                <a:spcAft>
                  <a:spcPts val="0"/>
                </a:spcAft>
                <a:buNone/>
              </a:p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GPratik215/Case-Study-RRS.git" TargetMode="External"/><Relationship Id="rId7" Type="http://schemas.openxmlformats.org/officeDocument/2006/relationships/hyperlink" Target="https://www.linkedin.com/in/pratik-gupta-a5915317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drive.google.com/file/d/1Kncpq-LBegoeSWS9OMUhWO7XtnyYpJUk/view?usp=sharing" TargetMode="External"/><Relationship Id="rId4" Type="http://schemas.openxmlformats.org/officeDocument/2006/relationships/image" Target="../media/image11.png"/><Relationship Id="rId9"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nvGraphicFramePr>
        <p:xfrm>
          <a:off x="9239272" y="1214423"/>
          <a:ext cx="2952725" cy="4927185"/>
        </p:xfrm>
        <a:graphic>
          <a:graphicData uri="http://schemas.openxmlformats.org/drawingml/2006/table">
            <a:tbl>
              <a:tblPr firstRow="1" bandRow="1">
                <a:noFill/>
                <a:tableStyleId>{6DD8F5C9-9617-4903-967C-B27706A91808}</a:tableStyleId>
              </a:tblPr>
              <a:tblGrid>
                <a:gridCol w="731400"/>
                <a:gridCol w="2221325"/>
              </a:tblGrid>
              <a:tr h="439550">
                <a:tc>
                  <a:txBody>
                    <a:bodyPr/>
                    <a:lstStyle/>
                    <a:p>
                      <a:pPr marL="0" marR="0" lvl="0" indent="0" algn="l" rtl="0">
                        <a:spcBef>
                          <a:spcPts val="0"/>
                        </a:spcBef>
                        <a:spcAft>
                          <a:spcPts val="0"/>
                        </a:spcAft>
                        <a:buNone/>
                      </a:pPr>
                      <a:r>
                        <a:rPr lang="en-US" sz="800" b="0" u="none" strike="noStrike" cap="none"/>
                        <a:t>Java </a:t>
                      </a:r>
                      <a:r>
                        <a:rPr lang="en-US" sz="800" b="0"/>
                        <a:t>11</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a:p>
                    <a:p>
                      <a:pPr marL="0" marR="0" lvl="0" indent="0" algn="l" rtl="0">
                        <a:spcBef>
                          <a:spcPts val="0"/>
                        </a:spcBef>
                        <a:spcAft>
                          <a:spcPts val="0"/>
                        </a:spcAft>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tr>
              <a:tr h="33177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tr>
              <a:tr h="55677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tr>
              <a:tr h="439550">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L="91450" marR="91450" marT="45725" marB="45725"/>
                </a:tc>
              </a:tr>
              <a:tr h="57307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Messaging Service - Rabbit MQ,Swagger API documents</a:t>
                      </a:r>
                      <a:endParaRPr sz="700" b="0" i="0" u="none" strike="noStrike" cap="none">
                        <a:solidFill>
                          <a:srgbClr val="000000"/>
                        </a:solidFill>
                        <a:latin typeface="Verdana"/>
                        <a:ea typeface="Verdana"/>
                        <a:cs typeface="Verdana"/>
                        <a:sym typeface="Verdana"/>
                      </a:endParaRPr>
                    </a:p>
                  </a:txBody>
                  <a:tcPr marL="91450" marR="91450" marT="45725" marB="45725"/>
                </a:tc>
              </a:tr>
              <a:tr h="4395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a:t>
                      </a:r>
                      <a:r>
                        <a:rPr lang="en-US" sz="700"/>
                        <a:t> </a:t>
                      </a:r>
                      <a:r>
                        <a:rPr lang="en-US" sz="700" u="none" strike="noStrike" cap="none">
                          <a:solidFill>
                            <a:schemeClr val="dk1"/>
                          </a:solidFill>
                          <a:latin typeface="Verdana"/>
                          <a:ea typeface="Verdana"/>
                          <a:cs typeface="Verdana"/>
                          <a:sym typeface="Verdana"/>
                        </a:rPr>
                        <a:t>&amp; Config Server</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tr>
              <a:tr h="4072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Angular</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Services, Modules, Routing, Forms &amp; Validation, Testing using Jasmine &amp; Karma</a:t>
                      </a:r>
                      <a:endParaRPr sz="700" b="0" i="0" u="none" strike="noStrike" cap="none">
                        <a:solidFill>
                          <a:srgbClr val="000000"/>
                        </a:solidFill>
                        <a:latin typeface="Verdana"/>
                        <a:ea typeface="Verdana"/>
                        <a:cs typeface="Verdana"/>
                        <a:sym typeface="Verdana"/>
                      </a:endParaRPr>
                    </a:p>
                  </a:txBody>
                  <a:tcPr marL="91450" marR="91450" marT="45725" marB="45725"/>
                </a:tc>
              </a:tr>
              <a:tr h="4395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a:t>
                      </a:r>
                      <a:r>
                        <a:rPr lang="en-US" sz="700">
                          <a:solidFill>
                            <a:srgbClr val="000000"/>
                          </a:solidFill>
                        </a:rPr>
                        <a:t>, </a:t>
                      </a:r>
                      <a:r>
                        <a:rPr lang="en-US" sz="700" b="0" i="0" u="none" strike="noStrike" cap="none">
                          <a:solidFill>
                            <a:srgbClr val="000000"/>
                          </a:solidFill>
                          <a:latin typeface="Verdana"/>
                          <a:ea typeface="Verdana"/>
                          <a:cs typeface="Verdana"/>
                          <a:sym typeface="Verdana"/>
                        </a:rPr>
                        <a:t>My SQL</a:t>
                      </a:r>
                      <a:endParaRPr sz="700" b="0" i="0" u="none" strike="noStrike" cap="none">
                        <a:solidFill>
                          <a:srgbClr val="000000"/>
                        </a:solidFill>
                        <a:latin typeface="Verdana"/>
                        <a:ea typeface="Verdana"/>
                        <a:cs typeface="Verdana"/>
                        <a:sym typeface="Verdana"/>
                      </a:endParaRPr>
                    </a:p>
                  </a:txBody>
                  <a:tcPr marL="91450" marR="91450" marT="45725" marB="45725"/>
                </a:tc>
              </a:tr>
              <a:tr h="4072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a:t>
                      </a:r>
                      <a:r>
                        <a:rPr lang="en-US" sz="700"/>
                        <a:t>,</a:t>
                      </a:r>
                      <a:r>
                        <a:rPr lang="en-US" sz="700" u="none" strike="noStrike" cap="none">
                          <a:solidFill>
                            <a:schemeClr val="dk1"/>
                          </a:solidFill>
                          <a:latin typeface="Verdana"/>
                          <a:ea typeface="Verdana"/>
                          <a:cs typeface="Verdana"/>
                          <a:sym typeface="Verdana"/>
                        </a:rPr>
                        <a:t>,JavaScript,</a:t>
                      </a:r>
                      <a:endParaRPr/>
                    </a:p>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Optimized UI Designed</a:t>
                      </a:r>
                      <a:endParaRPr sz="700" u="none" strike="noStrike" cap="none">
                        <a:solidFill>
                          <a:schemeClr val="dk1"/>
                        </a:solidFill>
                        <a:latin typeface="Verdana"/>
                        <a:ea typeface="Verdana"/>
                        <a:cs typeface="Verdana"/>
                        <a:sym typeface="Verdana"/>
                      </a:endParaRPr>
                    </a:p>
                  </a:txBody>
                  <a:tcPr marL="91450" marR="91450" marT="45725" marB="45725"/>
                </a:tc>
              </a:tr>
              <a:tr h="4395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Maven,Intellij Idea IDE</a:t>
                      </a:r>
                      <a:endParaRPr sz="700" b="0" i="0" u="none" strike="noStrike" cap="none">
                        <a:solidFill>
                          <a:srgbClr val="000000"/>
                        </a:solidFill>
                        <a:latin typeface="Verdana"/>
                        <a:ea typeface="Verdana"/>
                        <a:cs typeface="Verdana"/>
                        <a:sym typeface="Verdana"/>
                      </a:endParaRPr>
                    </a:p>
                  </a:txBody>
                  <a:tcPr marL="91450" marR="91450" marT="45725" marB="45725"/>
                </a:tc>
              </a:tr>
              <a:tr h="4395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Communications, Team management. Peer learning</a:t>
                      </a:r>
                      <a:endParaRPr sz="700" b="0" i="0" u="none" strike="noStrike" cap="none">
                        <a:solidFill>
                          <a:srgbClr val="000000"/>
                        </a:solidFill>
                        <a:latin typeface="Verdana"/>
                        <a:ea typeface="Verdana"/>
                        <a:cs typeface="Verdana"/>
                        <a:sym typeface="Verdana"/>
                      </a:endParaRPr>
                    </a:p>
                  </a:txBody>
                  <a:tcPr marL="91450" marR="91450" marT="45725" marB="45725"/>
                </a:tc>
              </a:tr>
            </a:tbl>
          </a:graphicData>
        </a:graphic>
      </p:graphicFrame>
      <p:sp>
        <p:nvSpPr>
          <p:cNvPr id="217" name="Google Shape;217;p1"/>
          <p:cNvSpPr txBox="1">
            <a:spLocks noGrp="1"/>
          </p:cNvSpPr>
          <p:nvPr>
            <p:ph type="body" idx="1"/>
          </p:nvPr>
        </p:nvSpPr>
        <p:spPr>
          <a:xfrm>
            <a:off x="4837113" y="2995613"/>
            <a:ext cx="3973531" cy="329090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Railway Reservation System</a:t>
            </a:r>
            <a:endParaRPr/>
          </a:p>
          <a:p>
            <a:pPr marL="0" lvl="0" indent="0" algn="l" rtl="0">
              <a:lnSpc>
                <a:spcPct val="114000"/>
              </a:lnSpc>
              <a:spcBef>
                <a:spcPts val="1000"/>
              </a:spcBef>
              <a:spcAft>
                <a:spcPts val="0"/>
              </a:spcAft>
              <a:buClr>
                <a:schemeClr val="dk1"/>
              </a:buClr>
              <a:buSzPts val="1100"/>
              <a:buNone/>
            </a:pPr>
            <a:r>
              <a:rPr lang="en-US" sz="1100" dirty="0"/>
              <a:t>Completed end to end case study of Railway Reservation Application along with JWT authentication, Swagger and payment testing using Stripe, responsive UI with CSS and Angular used for user interface.</a:t>
            </a:r>
            <a:endParaRPr sz="1100" b="1"/>
          </a:p>
          <a:p>
            <a:pPr marL="0" lvl="0" indent="0" algn="l" rtl="0">
              <a:lnSpc>
                <a:spcPct val="114000"/>
              </a:lnSpc>
              <a:spcBef>
                <a:spcPts val="1000"/>
              </a:spcBef>
              <a:spcAft>
                <a:spcPts val="0"/>
              </a:spcAft>
              <a:buClr>
                <a:schemeClr val="dk1"/>
              </a:buClr>
              <a:buSzPts val="1100"/>
              <a:buNone/>
            </a:pPr>
            <a:r>
              <a:rPr lang="en-US" sz="1100" b="1" dirty="0"/>
              <a:t>Completed Introduction to Machine Learning an online non-credit course authorized by Duke University and offered through </a:t>
            </a:r>
            <a:r>
              <a:rPr lang="en-US" sz="1100" b="1" dirty="0" err="1"/>
              <a:t>Coursera</a:t>
            </a:r>
            <a:r>
              <a:rPr lang="en-US" sz="1100" b="1" dirty="0"/>
              <a:t>.</a:t>
            </a:r>
            <a:endParaRPr/>
          </a:p>
          <a:p>
            <a:pPr marL="0" lvl="0" indent="0" algn="l" rtl="0">
              <a:lnSpc>
                <a:spcPct val="114000"/>
              </a:lnSpc>
              <a:spcBef>
                <a:spcPts val="1000"/>
              </a:spcBef>
              <a:spcAft>
                <a:spcPts val="0"/>
              </a:spcAft>
              <a:buClr>
                <a:schemeClr val="dk1"/>
              </a:buClr>
              <a:buSzPts val="1100"/>
              <a:buNone/>
            </a:pPr>
            <a:r>
              <a:rPr lang="en-US" sz="1100" b="1" dirty="0"/>
              <a:t>Completed eight weeks online training on Programming with C and C++ through </a:t>
            </a:r>
            <a:r>
              <a:rPr lang="en-US" sz="1100" b="1" dirty="0" err="1"/>
              <a:t>Internshala</a:t>
            </a:r>
            <a:r>
              <a:rPr lang="en-US" sz="1100" b="1" dirty="0" smtClean="0"/>
              <a:t>.</a:t>
            </a:r>
          </a:p>
          <a:p>
            <a:pPr marL="0" lvl="0" indent="0">
              <a:lnSpc>
                <a:spcPct val="114000"/>
              </a:lnSpc>
              <a:buSzPts val="1100"/>
            </a:pPr>
            <a:r>
              <a:rPr lang="en-US" sz="1100" b="1" dirty="0" smtClean="0"/>
              <a:t>AWS</a:t>
            </a:r>
            <a:r>
              <a:rPr lang="en-US" sz="1100" b="1" dirty="0" smtClean="0"/>
              <a:t> </a:t>
            </a:r>
            <a:r>
              <a:rPr lang="en-US" sz="1100" b="1" dirty="0" smtClean="0"/>
              <a:t>Cloud Practitioner Certified</a:t>
            </a:r>
          </a:p>
          <a:p>
            <a:pPr marL="0" lvl="0" indent="0">
              <a:lnSpc>
                <a:spcPct val="114000"/>
              </a:lnSpc>
              <a:buSzPts val="1100"/>
            </a:pPr>
            <a:r>
              <a:rPr lang="en-US" sz="1100" b="1" dirty="0" smtClean="0"/>
              <a:t>UI/UX Design – Working on </a:t>
            </a:r>
            <a:r>
              <a:rPr lang="en-US" sz="1100" b="1" dirty="0" err="1" smtClean="0"/>
              <a:t>Figma</a:t>
            </a:r>
            <a:r>
              <a:rPr lang="en-US" sz="1100" b="1" dirty="0" smtClean="0"/>
              <a:t> </a:t>
            </a:r>
          </a:p>
          <a:p>
            <a:pPr marL="0" lvl="0" indent="0">
              <a:lnSpc>
                <a:spcPct val="114000"/>
              </a:lnSpc>
              <a:buSzPts val="1100"/>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r>
              <a:rPr lang="en-US" b="1" dirty="0"/>
              <a:t> </a:t>
            </a:r>
            <a:endParaRPr b="1"/>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r>
              <a:rPr lang="en-US" dirty="0"/>
              <a:t/>
            </a:r>
            <a:br>
              <a:rPr lang="en-US" dirty="0"/>
            </a:br>
            <a:r>
              <a:rPr lang="en-US" dirty="0"/>
              <a:t/>
            </a:r>
            <a:br>
              <a:rPr lang="en-US" dirty="0"/>
            </a:br>
            <a:endParaRPr/>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6"/>
          </p:nvPr>
        </p:nvSpPr>
        <p:spPr>
          <a:xfrm>
            <a:off x="3238480" y="1571612"/>
            <a:ext cx="2373313" cy="32543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pratik.b.gupta@capgemini.com</a:t>
            </a:r>
            <a:endParaRPr/>
          </a:p>
        </p:txBody>
      </p:sp>
      <p:sp>
        <p:nvSpPr>
          <p:cNvPr id="220" name="Google Shape;220;p1"/>
          <p:cNvSpPr txBox="1">
            <a:spLocks noGrp="1"/>
          </p:cNvSpPr>
          <p:nvPr>
            <p:ph type="body" idx="7"/>
          </p:nvPr>
        </p:nvSpPr>
        <p:spPr>
          <a:xfrm>
            <a:off x="3298161" y="1808076"/>
            <a:ext cx="2382900" cy="330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+91 9479350937</a:t>
            </a:r>
            <a:endParaRPr/>
          </a:p>
        </p:txBody>
      </p:sp>
      <p:sp>
        <p:nvSpPr>
          <p:cNvPr id="221" name="Google Shape;221;p1"/>
          <p:cNvSpPr txBox="1">
            <a:spLocks noGrp="1"/>
          </p:cNvSpPr>
          <p:nvPr>
            <p:ph type="body" idx="8"/>
          </p:nvPr>
        </p:nvSpPr>
        <p:spPr>
          <a:xfrm>
            <a:off x="438150" y="2672557"/>
            <a:ext cx="3729024" cy="25637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a:p>
          <a:p>
            <a:pPr marL="171450" lvl="0" indent="-171450" algn="l" rtl="0">
              <a:lnSpc>
                <a:spcPct val="114000"/>
              </a:lnSpc>
              <a:spcBef>
                <a:spcPts val="1000"/>
              </a:spcBef>
              <a:spcAft>
                <a:spcPts val="0"/>
              </a:spcAft>
              <a:buClr>
                <a:schemeClr val="dk1"/>
              </a:buClr>
              <a:buSzPts val="1100"/>
              <a:buNone/>
            </a:pPr>
            <a:r>
              <a:rPr lang="en-US" sz="1100" b="1" dirty="0"/>
              <a:t>    </a:t>
            </a:r>
            <a:r>
              <a:rPr lang="en-US" sz="1100" dirty="0"/>
              <a:t>Java Full Stack (</a:t>
            </a:r>
            <a:r>
              <a:rPr lang="en-US" sz="1100" b="1" dirty="0" err="1"/>
              <a:t>MongoDB</a:t>
            </a:r>
            <a:r>
              <a:rPr lang="en-US" sz="1100" b="1" dirty="0"/>
              <a:t>, </a:t>
            </a:r>
            <a:r>
              <a:rPr lang="en-US" sz="1100" b="1" dirty="0" err="1"/>
              <a:t>AngularJS</a:t>
            </a:r>
            <a:r>
              <a:rPr lang="en-US" sz="1100" dirty="0"/>
              <a:t>) developer</a:t>
            </a:r>
            <a:endParaRPr sz="1100" b="1"/>
          </a:p>
          <a:p>
            <a:pPr marL="171450" lvl="0" indent="-171450" algn="l" rtl="0">
              <a:lnSpc>
                <a:spcPct val="114000"/>
              </a:lnSpc>
              <a:spcBef>
                <a:spcPts val="1000"/>
              </a:spcBef>
              <a:spcAft>
                <a:spcPts val="0"/>
              </a:spcAft>
              <a:buClr>
                <a:schemeClr val="dk1"/>
              </a:buClr>
              <a:buSzPts val="1000"/>
              <a:buNone/>
            </a:pPr>
            <a:r>
              <a:rPr lang="en-US" dirty="0"/>
              <a:t>	Hands on experience in creating </a:t>
            </a:r>
            <a:r>
              <a:rPr lang="en-US" b="1" dirty="0" err="1"/>
              <a:t>Microservices</a:t>
            </a:r>
            <a:r>
              <a:rPr lang="en-US" dirty="0"/>
              <a:t> with </a:t>
            </a:r>
            <a:r>
              <a:rPr lang="en-US" b="1" dirty="0"/>
              <a:t>Spring boot, Spring Security, Spring Cloud API Gateway,</a:t>
            </a:r>
            <a:r>
              <a:rPr lang="en-US" dirty="0"/>
              <a:t> Eureka server, load balancing</a:t>
            </a:r>
            <a:endParaRPr/>
          </a:p>
          <a:p>
            <a:pPr marL="171450" lvl="0" indent="-171450" algn="l" rtl="0">
              <a:lnSpc>
                <a:spcPct val="114000"/>
              </a:lnSpc>
              <a:spcBef>
                <a:spcPts val="1000"/>
              </a:spcBef>
              <a:spcAft>
                <a:spcPts val="0"/>
              </a:spcAft>
              <a:buClr>
                <a:schemeClr val="dk1"/>
              </a:buClr>
              <a:buSzPts val="1000"/>
              <a:buFont typeface="Arial"/>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Tailwind CSS</a:t>
            </a:r>
            <a:endParaRPr/>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implementing </a:t>
            </a:r>
            <a:r>
              <a:rPr lang="en-US" b="1" dirty="0"/>
              <a:t>polyglot architecture </a:t>
            </a:r>
            <a:r>
              <a:rPr lang="en-US" dirty="0"/>
              <a:t>with </a:t>
            </a:r>
            <a:r>
              <a:rPr lang="en-US" b="1" dirty="0"/>
              <a:t>Angular</a:t>
            </a:r>
            <a:r>
              <a:rPr lang="en-US" dirty="0"/>
              <a:t> &amp; </a:t>
            </a:r>
            <a:r>
              <a:rPr lang="en-US" b="1" dirty="0"/>
              <a:t>spring boot</a:t>
            </a:r>
            <a:r>
              <a:rPr lang="en-US" dirty="0"/>
              <a:t> </a:t>
            </a:r>
            <a:endParaRPr/>
          </a:p>
          <a:p>
            <a:pPr marL="171450" lvl="0" indent="-171450" algn="l" rtl="0">
              <a:lnSpc>
                <a:spcPct val="114000"/>
              </a:lnSpc>
              <a:spcBef>
                <a:spcPts val="1000"/>
              </a:spcBef>
              <a:spcAft>
                <a:spcPts val="0"/>
              </a:spcAft>
              <a:buClr>
                <a:schemeClr val="dk1"/>
              </a:buClr>
              <a:buSzPts val="1000"/>
              <a:buFont typeface="Arial"/>
              <a:buChar char="•"/>
            </a:pPr>
            <a:r>
              <a:rPr lang="en-US" dirty="0"/>
              <a:t>Experience in creating documentation with swagger and in </a:t>
            </a:r>
            <a:r>
              <a:rPr lang="en-US" b="1" dirty="0"/>
              <a:t>unit testing using </a:t>
            </a:r>
            <a:r>
              <a:rPr lang="en-US" b="1" dirty="0" err="1"/>
              <a:t>Junit</a:t>
            </a:r>
            <a:r>
              <a:rPr lang="en-US" b="1" dirty="0"/>
              <a:t>, Mockito</a:t>
            </a:r>
            <a:r>
              <a:rPr lang="en-US" dirty="0"/>
              <a:t>.</a:t>
            </a:r>
            <a:br>
              <a:rPr lang="en-US" dirty="0"/>
            </a:br>
            <a:endParaRPr/>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Pratik Gupta</a:t>
            </a:r>
            <a:endParaRPr/>
          </a:p>
        </p:txBody>
      </p:sp>
      <p:pic>
        <p:nvPicPr>
          <p:cNvPr id="223" name="Google Shape;223;p1">
            <a:hlinkClick r:id="rId3"/>
          </p:cNvPr>
          <p:cNvPicPr preferRelativeResize="0"/>
          <p:nvPr/>
        </p:nvPicPr>
        <p:blipFill rotWithShape="1">
          <a:blip r:embed="rId4">
            <a:alphaModFix/>
          </a:blip>
          <a:srcRect l="23582" t="2057" r="24331" b="4875"/>
          <a:stretch/>
        </p:blipFill>
        <p:spPr>
          <a:xfrm>
            <a:off x="4460946" y="6221411"/>
            <a:ext cx="471487" cy="471488"/>
          </a:xfrm>
          <a:prstGeom prst="rect">
            <a:avLst/>
          </a:prstGeom>
          <a:noFill/>
          <a:ln>
            <a:noFill/>
          </a:ln>
        </p:spPr>
      </p:pic>
      <p:sp>
        <p:nvSpPr>
          <p:cNvPr id="224" name="Google Shape;224;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225" name="Google Shape;225;p1" descr="Movie, play, video icon">
            <a:hlinkClick r:id="rId5"/>
          </p:cNvPr>
          <p:cNvPicPr preferRelativeResize="0"/>
          <p:nvPr/>
        </p:nvPicPr>
        <p:blipFill rotWithShape="1">
          <a:blip r:embed="rId6">
            <a:alphaModFix/>
          </a:blip>
          <a:srcRect/>
          <a:stretch/>
        </p:blipFill>
        <p:spPr>
          <a:xfrm>
            <a:off x="8468802" y="6227760"/>
            <a:ext cx="473075" cy="471488"/>
          </a:xfrm>
          <a:prstGeom prst="rect">
            <a:avLst/>
          </a:prstGeom>
          <a:noFill/>
          <a:ln>
            <a:noFill/>
          </a:ln>
        </p:spPr>
      </p:pic>
      <p:pic>
        <p:nvPicPr>
          <p:cNvPr id="226" name="Google Shape;226;p1" descr="Free icon download | Linkedin">
            <a:hlinkClick r:id="rId7"/>
          </p:cNvPr>
          <p:cNvPicPr preferRelativeResize="0"/>
          <p:nvPr/>
        </p:nvPicPr>
        <p:blipFill rotWithShape="1">
          <a:blip r:embed="rId8">
            <a:alphaModFix/>
          </a:blip>
          <a:srcRect/>
          <a:stretch/>
        </p:blipFill>
        <p:spPr>
          <a:xfrm>
            <a:off x="7746881" y="1989138"/>
            <a:ext cx="325438" cy="325437"/>
          </a:xfrm>
          <a:prstGeom prst="rect">
            <a:avLst/>
          </a:prstGeom>
          <a:noFill/>
          <a:ln>
            <a:noFill/>
          </a:ln>
        </p:spPr>
      </p:pic>
      <p:sp>
        <p:nvSpPr>
          <p:cNvPr id="227" name="Google Shape;227;p1"/>
          <p:cNvSpPr txBox="1"/>
          <p:nvPr/>
        </p:nvSpPr>
        <p:spPr>
          <a:xfrm>
            <a:off x="3080352" y="1928179"/>
            <a:ext cx="2373300" cy="3063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100"/>
              <a:buFont typeface="Arial"/>
              <a:buNone/>
            </a:pPr>
            <a:r>
              <a:rPr lang="en-US" sz="1100" dirty="0">
                <a:solidFill>
                  <a:srgbClr val="FFFFFF"/>
                </a:solidFill>
                <a:latin typeface="Verdana"/>
                <a:ea typeface="Verdana"/>
                <a:cs typeface="Verdana"/>
                <a:sym typeface="Verdana"/>
              </a:rPr>
              <a:t>A4 Analyst</a:t>
            </a:r>
            <a:endParaRPr sz="1100" b="0" i="0" u="none" strike="noStrike" cap="none">
              <a:solidFill>
                <a:srgbClr val="FFFFFF"/>
              </a:solidFill>
              <a:latin typeface="Verdana"/>
              <a:ea typeface="Verdana"/>
              <a:cs typeface="Verdana"/>
              <a:sym typeface="Verdana"/>
            </a:endParaRPr>
          </a:p>
        </p:txBody>
      </p:sp>
      <p:sp>
        <p:nvSpPr>
          <p:cNvPr id="228" name="Google Shape;228;p1"/>
          <p:cNvSpPr/>
          <p:nvPr/>
        </p:nvSpPr>
        <p:spPr>
          <a:xfrm>
            <a:off x="9453586" y="571480"/>
            <a:ext cx="2612819" cy="425950"/>
          </a:xfrm>
          <a:prstGeom prst="rect">
            <a:avLst/>
          </a:prstGeom>
          <a:noFill/>
          <a:ln>
            <a:noFill/>
          </a:ln>
        </p:spPr>
        <p:txBody>
          <a:bodyPr spcFirstLastPara="1" wrap="square" lIns="91425" tIns="45700" rIns="91425" bIns="45700" anchor="t" anchorCtr="0">
            <a:spAutoFit/>
          </a:bodyPr>
          <a:lstStyle/>
          <a:p>
            <a:pPr marL="0" marR="0" lvl="0" indent="0" algn="ctr"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Engineering </a:t>
            </a:r>
            <a:endParaRPr/>
          </a:p>
          <a:p>
            <a:pPr marL="0" marR="0" lvl="0" indent="0" algn="ctr"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Electrical Engineering: 2018 - 2022</a:t>
            </a:r>
            <a:endParaRPr sz="1000" b="0" i="0" u="none" strike="noStrike" cap="none">
              <a:solidFill>
                <a:srgbClr val="000000"/>
              </a:solidFill>
              <a:latin typeface="Verdana"/>
              <a:ea typeface="Verdana"/>
              <a:cs typeface="Verdana"/>
              <a:sym typeface="Verdana"/>
            </a:endParaRPr>
          </a:p>
        </p:txBody>
      </p:sp>
      <p:sp>
        <p:nvSpPr>
          <p:cNvPr id="229" name="Google Shape;229;p1"/>
          <p:cNvSpPr/>
          <p:nvPr/>
        </p:nvSpPr>
        <p:spPr>
          <a:xfrm>
            <a:off x="9242029" y="939723"/>
            <a:ext cx="56778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30" name="Google Shape;230;p1" descr="Pratik Gupta - Photo.jpg"/>
          <p:cNvPicPr preferRelativeResize="0">
            <a:picLocks noGrp="1"/>
          </p:cNvPicPr>
          <p:nvPr>
            <p:ph type="pic" idx="5"/>
          </p:nvPr>
        </p:nvPicPr>
        <p:blipFill rotWithShape="1">
          <a:blip r:embed="rId9">
            <a:alphaModFix/>
          </a:blip>
          <a:srcRect l="246" r="245"/>
          <a:stretch/>
        </p:blipFill>
        <p:spPr>
          <a:xfrm>
            <a:off x="383259" y="287492"/>
            <a:ext cx="1734208" cy="1735628"/>
          </a:xfrm>
          <a:prstGeom prst="ellipse">
            <a:avLst/>
          </a:prstGeom>
          <a:solidFill>
            <a:schemeClr val="lt1"/>
          </a:solidFill>
          <a:ln>
            <a:noFill/>
          </a:ln>
        </p:spPr>
      </p:pic>
      <p:sp>
        <p:nvSpPr>
          <p:cNvPr id="231" name="Google Shape;231;p1"/>
          <p:cNvSpPr txBox="1"/>
          <p:nvPr/>
        </p:nvSpPr>
        <p:spPr>
          <a:xfrm>
            <a:off x="3662587" y="1223089"/>
            <a:ext cx="2381400" cy="3303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100"/>
              <a:buFont typeface="Arial"/>
              <a:buNone/>
            </a:pPr>
            <a:r>
              <a:rPr lang="en-US" sz="1100" dirty="0">
                <a:solidFill>
                  <a:srgbClr val="FFFFFF"/>
                </a:solidFill>
                <a:latin typeface="Verdana"/>
                <a:ea typeface="Verdana"/>
                <a:cs typeface="Verdana"/>
                <a:sym typeface="Verdana"/>
              </a:rPr>
              <a:t>Mumbai</a:t>
            </a:r>
            <a:endParaRPr sz="1100" b="0" i="0" u="none" strike="noStrike" cap="none">
              <a:solidFill>
                <a:srgbClr val="FFFFFF"/>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262</Words>
  <PresentationFormat>Custom</PresentationFormat>
  <Paragraphs>68</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2_Capgemini Master</vt:lpstr>
      <vt:lpstr>1_CG_2012_Template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Bapat, Rashmi</dc:creator>
  <cp:lastModifiedBy>Pratik Gupta 🙌💪</cp:lastModifiedBy>
  <cp:revision>10</cp:revision>
  <dcterms:created xsi:type="dcterms:W3CDTF">2020-09-22T06:24:34Z</dcterms:created>
  <dcterms:modified xsi:type="dcterms:W3CDTF">2023-01-03T08:26:01Z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