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p:scale>
          <a:sx n="66" d="100"/>
          <a:sy n="66" d="100"/>
        </p:scale>
        <p:origin x="2176"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our system, we have different individuals who play specific roles:</a:t>
            </a:r>
          </a:p>
          <a:p>
            <a:endParaRPr lang="en-US" b="0" dirty="0"/>
          </a:p>
          <a:p>
            <a:pPr>
              <a:buFont typeface="+mj-lt"/>
              <a:buAutoNum type="arabicPeriod"/>
            </a:pPr>
            <a:r>
              <a:rPr lang="en-US" b="0" dirty="0"/>
              <a:t>Customers, also known as students, are eager individuals looking to enroll in driving lessons to master the art of driving.</a:t>
            </a:r>
          </a:p>
          <a:p>
            <a:pPr>
              <a:buFont typeface="+mj-lt"/>
              <a:buAutoNum type="arabicPeriod"/>
            </a:pPr>
            <a:endParaRPr lang="en-US" b="0" dirty="0"/>
          </a:p>
          <a:p>
            <a:pPr>
              <a:buFont typeface="+mj-lt"/>
              <a:buAutoNum type="arabicPeriod"/>
            </a:pPr>
            <a:r>
              <a:rPr lang="en-US" b="0" dirty="0"/>
              <a:t>Secretaries, responsible for managing appointments, ensuring smooth scheduling to accommodate learners' convenience.</a:t>
            </a:r>
          </a:p>
          <a:p>
            <a:pPr>
              <a:buFont typeface="+mj-lt"/>
              <a:buAutoNum type="arabicPeriod"/>
            </a:pPr>
            <a:endParaRPr lang="en-US" b="0" dirty="0"/>
          </a:p>
          <a:p>
            <a:pPr>
              <a:buFont typeface="+mj-lt"/>
              <a:buAutoNum type="arabicPeriod"/>
            </a:pPr>
            <a:r>
              <a:rPr lang="en-US" b="0" dirty="0"/>
              <a:t>IT Officers, like Ian, serve our digital guardians, safeguarding the system's integrity through meticulous maintenance and user account oversight.</a:t>
            </a:r>
          </a:p>
          <a:p>
            <a:pPr>
              <a:buFont typeface="+mj-lt"/>
              <a:buAutoNum type="arabicPeriod"/>
            </a:pPr>
            <a:endParaRPr lang="en-US" b="0" dirty="0"/>
          </a:p>
          <a:p>
            <a:pPr>
              <a:buFont typeface="+mj-lt"/>
              <a:buAutoNum type="arabicPeriod"/>
            </a:pPr>
            <a:r>
              <a:rPr lang="en-US" b="0" dirty="0"/>
              <a:t>Administrators, such as Liam, act as the architects of the system, meticulously sculpting its landscape and configurations with a focus on efficiency and innovation.</a:t>
            </a:r>
          </a:p>
          <a:p>
            <a:pPr>
              <a:buFont typeface="+mj-lt"/>
              <a:buAutoNum type="arabicPeriod"/>
            </a:pPr>
            <a:endParaRPr lang="en-US" b="0" dirty="0"/>
          </a:p>
          <a:p>
            <a:r>
              <a:rPr lang="en-US" b="0" dirty="0"/>
              <a:t>Now, let's talk about the different functionalities or tasks these individuals can perform within the system:</a:t>
            </a:r>
          </a:p>
          <a:p>
            <a:endParaRPr lang="en-US" b="0" dirty="0"/>
          </a:p>
          <a:p>
            <a:pPr>
              <a:buFont typeface="+mj-lt"/>
              <a:buAutoNum type="arabicPeriod"/>
            </a:pPr>
            <a:r>
              <a:rPr lang="en-US" b="0" dirty="0"/>
              <a:t>Register: Students can sign up for driving lessons.</a:t>
            </a:r>
          </a:p>
          <a:p>
            <a:pPr>
              <a:buFont typeface="+mj-lt"/>
              <a:buAutoNum type="arabicPeriod"/>
            </a:pPr>
            <a:r>
              <a:rPr lang="en-US" b="0" dirty="0"/>
              <a:t>Schedule Appointment: Customers can book their driving lessons.</a:t>
            </a:r>
          </a:p>
          <a:p>
            <a:pPr>
              <a:buFont typeface="+mj-lt"/>
              <a:buAutoNum type="arabicPeriod"/>
            </a:pPr>
            <a:r>
              <a:rPr lang="en-US" b="0" dirty="0"/>
              <a:t>Modify Appointment: Users have the flexibility to adjust their scheduled appointments.</a:t>
            </a:r>
          </a:p>
          <a:p>
            <a:pPr>
              <a:buFont typeface="+mj-lt"/>
              <a:buAutoNum type="arabicPeriod"/>
            </a:pPr>
            <a:r>
              <a:rPr lang="en-US" b="0" dirty="0"/>
              <a:t>Cancel Appointment: Customers can cancel their upcoming driving lessons if needed.</a:t>
            </a:r>
          </a:p>
          <a:p>
            <a:pPr>
              <a:buFont typeface="+mj-lt"/>
              <a:buAutoNum type="arabicPeriod"/>
            </a:pPr>
            <a:r>
              <a:rPr lang="en-US" b="0" dirty="0"/>
              <a:t>Access Online Classes: Provides access to online driving classes and practice tests for enhanced learning.</a:t>
            </a:r>
          </a:p>
          <a:p>
            <a:pPr>
              <a:buFont typeface="+mj-lt"/>
              <a:buAutoNum type="arabicPeriod"/>
            </a:pPr>
            <a:r>
              <a:rPr lang="en-US" b="0" dirty="0"/>
              <a:t>Reset Password: Allows users to reset their passwords if forgotten.</a:t>
            </a:r>
          </a:p>
          <a:p>
            <a:pPr>
              <a:buFont typeface="+mj-lt"/>
              <a:buAutoNum type="arabicPeriod"/>
            </a:pPr>
            <a:r>
              <a:rPr lang="en-US" b="0" dirty="0"/>
              <a:t>Manage Accounts: IT officers can manage user accounts, ensuring smooth operations and security.</a:t>
            </a:r>
          </a:p>
          <a:p>
            <a:pPr>
              <a:buFont typeface="+mj-lt"/>
              <a:buAutoNum type="arabicPeriod"/>
            </a:pPr>
            <a:r>
              <a:rPr lang="en-US" b="0" dirty="0"/>
              <a:t>Track Activity: Facilitates monitoring and tracking of user interactions and activities within the system.</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dirty="0"/>
              <a:t>Start</a:t>
            </a:r>
          </a:p>
          <a:p>
            <a:pPr>
              <a:buFont typeface="+mj-lt"/>
              <a:buAutoNum type="arabicPeriod"/>
            </a:pPr>
            <a:r>
              <a:rPr lang="en-US" b="1" dirty="0"/>
              <a:t>Register / Login</a:t>
            </a:r>
            <a:r>
              <a:rPr lang="en-US" dirty="0"/>
              <a:t>: Users begin by either registering for a new account or logging into an existing one. This step ensures that only authenticated users can proceed further.</a:t>
            </a:r>
          </a:p>
          <a:p>
            <a:pPr>
              <a:buFont typeface="+mj-lt"/>
              <a:buAutoNum type="arabicPeriod"/>
            </a:pPr>
            <a:r>
              <a:rPr lang="en-US" b="1" dirty="0"/>
              <a:t>Manage Appointment</a:t>
            </a:r>
            <a:r>
              <a:rPr lang="en-US" dirty="0"/>
              <a:t>: After logging in, users are directed to the "Manage Appointment" activity, where they can perform various actions related to their appointments.</a:t>
            </a:r>
          </a:p>
          <a:p>
            <a:pPr>
              <a:buFont typeface="+mj-lt"/>
              <a:buAutoNum type="arabicPeriod"/>
            </a:pPr>
            <a:r>
              <a:rPr lang="en-US" b="1" dirty="0"/>
              <a:t>Decision Tree</a:t>
            </a:r>
            <a:r>
              <a:rPr lang="en-US" dirty="0"/>
              <a:t>: This is a decision point in the process where users must choose between two options: canceling or modifying their appointment.</a:t>
            </a:r>
          </a:p>
          <a:p>
            <a:pPr>
              <a:buFont typeface="+mj-lt"/>
              <a:buAutoNum type="arabicPeriod"/>
            </a:pPr>
            <a:r>
              <a:rPr lang="en-US" b="1" dirty="0"/>
              <a:t>Cancel Appointment (Tree 1)</a:t>
            </a:r>
            <a:r>
              <a:rPr lang="en-US" dirty="0"/>
              <a:t>: If users choose to cancel their appointment, they follow the path represented by Tree 1. This path likely involves confirming the cancellation and receiving a confirmation message.</a:t>
            </a:r>
          </a:p>
          <a:p>
            <a:pPr>
              <a:buFont typeface="+mj-lt"/>
              <a:buAutoNum type="arabicPeriod"/>
            </a:pPr>
            <a:r>
              <a:rPr lang="en-US" b="1" dirty="0"/>
              <a:t>Modify Appointment (Tree 2)</a:t>
            </a:r>
            <a:r>
              <a:rPr lang="en-US" dirty="0"/>
              <a:t>: If users choose to modify their appointment, they follow the path represented by Tree 2. This path likely involves selecting the appointment to modify, making changes to the appointment details (such as date or time), and confirming the modifications.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a:t>
            </a:r>
            <a:r>
              <a:rPr lang="en-US" baseline="0"/>
              <a:t>of technical </a:t>
            </a:r>
            <a:r>
              <a:rPr lang="en-US" baseline="0" dirty="0"/>
              <a:t>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4/28/2024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Gordon Price</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5518485" y="192505"/>
            <a:ext cx="6464968" cy="6400799"/>
          </a:xfrm>
        </p:spPr>
        <p:txBody>
          <a:bodyPr anchor="ctr">
            <a:normAutofit lnSpcReduction="10000"/>
          </a:bodyPr>
          <a:lstStyle/>
          <a:p>
            <a:pPr marL="0" indent="0">
              <a:buNone/>
            </a:pPr>
            <a:r>
              <a:rPr lang="en-US" sz="2400" b="1" i="1" u="sng" dirty="0">
                <a:solidFill>
                  <a:srgbClr val="000000"/>
                </a:solidFill>
              </a:rPr>
              <a:t>Functional Requirements:</a:t>
            </a:r>
          </a:p>
          <a:p>
            <a:r>
              <a:rPr lang="en-US" sz="2400" u="sng" dirty="0">
                <a:solidFill>
                  <a:srgbClr val="000000"/>
                </a:solidFill>
              </a:rPr>
              <a:t>User Interface: </a:t>
            </a:r>
            <a:r>
              <a:rPr lang="en-US" sz="2400" dirty="0">
                <a:solidFill>
                  <a:srgbClr val="000000"/>
                </a:solidFill>
              </a:rPr>
              <a:t>The System should provide a clean and user-friendly interface to allow easy navigation and interaction, allowing the users to either schedule, modify, or cancel driving lesson reservations seamlessly</a:t>
            </a:r>
            <a:endParaRPr lang="en-US" sz="2400" b="1" i="1" u="sng" dirty="0">
              <a:solidFill>
                <a:srgbClr val="000000"/>
              </a:solidFill>
            </a:endParaRPr>
          </a:p>
          <a:p>
            <a:r>
              <a:rPr lang="en-US" sz="2400" u="sng" dirty="0">
                <a:solidFill>
                  <a:srgbClr val="000000"/>
                </a:solidFill>
              </a:rPr>
              <a:t>Reporting: </a:t>
            </a:r>
            <a:r>
              <a:rPr lang="en-US" sz="2400" dirty="0">
                <a:solidFill>
                  <a:srgbClr val="000000"/>
                </a:solidFill>
              </a:rPr>
              <a:t>The System should generate detailed reports on user progress, test results, and driving lesson history, to help accountability and oversight</a:t>
            </a:r>
          </a:p>
          <a:p>
            <a:pPr marL="0" indent="0">
              <a:buNone/>
            </a:pPr>
            <a:r>
              <a:rPr lang="en-US" sz="2400" b="1" i="1" u="sng" dirty="0" err="1">
                <a:solidFill>
                  <a:srgbClr val="000000"/>
                </a:solidFill>
              </a:rPr>
              <a:t>NonFunctional</a:t>
            </a:r>
            <a:r>
              <a:rPr lang="en-US" sz="2400" b="1" i="1" u="sng" dirty="0">
                <a:solidFill>
                  <a:srgbClr val="000000"/>
                </a:solidFill>
              </a:rPr>
              <a:t> Requirements:</a:t>
            </a:r>
          </a:p>
          <a:p>
            <a:r>
              <a:rPr lang="en-US" sz="2400" u="sng" dirty="0">
                <a:solidFill>
                  <a:srgbClr val="000000"/>
                </a:solidFill>
              </a:rPr>
              <a:t>Performance:</a:t>
            </a:r>
            <a:r>
              <a:rPr lang="en-US" sz="2400" dirty="0">
                <a:solidFill>
                  <a:srgbClr val="000000"/>
                </a:solidFill>
              </a:rPr>
              <a:t> The system should have fast responsiveness to user interactions to ensure a seamless and efficient user experience</a:t>
            </a:r>
          </a:p>
          <a:p>
            <a:r>
              <a:rPr lang="en-US" sz="2400" u="sng" dirty="0">
                <a:solidFill>
                  <a:srgbClr val="000000"/>
                </a:solidFill>
              </a:rPr>
              <a:t>Security:</a:t>
            </a:r>
            <a:r>
              <a:rPr lang="en-US" sz="2400" dirty="0">
                <a:solidFill>
                  <a:srgbClr val="000000"/>
                </a:solidFill>
              </a:rPr>
              <a:t> All user data, including personal or financial information, should be securely stored and only transmitted using encryption and access control measures to protect against any breaches or unauthorized access.</a:t>
            </a:r>
            <a:endParaRPr lang="en-US" sz="2400" u="sng"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Content Placeholder 3" descr="A diagram of a system&#10;&#10;Description automatically generated">
            <a:extLst>
              <a:ext uri="{FF2B5EF4-FFF2-40B4-BE49-F238E27FC236}">
                <a16:creationId xmlns:a16="http://schemas.microsoft.com/office/drawing/2014/main" id="{DB32412C-B607-4B67-0EB2-3B100D3FA023}"/>
              </a:ext>
            </a:extLst>
          </p:cNvPr>
          <p:cNvPicPr>
            <a:picLocks noGrp="1" noChangeAspect="1"/>
          </p:cNvPicPr>
          <p:nvPr>
            <p:ph idx="1"/>
          </p:nvPr>
        </p:nvPicPr>
        <p:blipFill>
          <a:blip r:embed="rId5"/>
          <a:stretch>
            <a:fillRect/>
          </a:stretch>
        </p:blipFill>
        <p:spPr>
          <a:xfrm>
            <a:off x="6091238" y="1221068"/>
            <a:ext cx="5305425" cy="4392052"/>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14" name="Content Placeholder 13">
            <a:extLst>
              <a:ext uri="{FF2B5EF4-FFF2-40B4-BE49-F238E27FC236}">
                <a16:creationId xmlns:a16="http://schemas.microsoft.com/office/drawing/2014/main" id="{6F63B4F6-DF27-704D-9A07-2C705C829A9F}"/>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rcRect/>
          <a:stretch>
            <a:fillRect/>
          </a:stretch>
        </p:blipFill>
        <p:spPr bwMode="auto">
          <a:xfrm>
            <a:off x="6572177" y="1213887"/>
            <a:ext cx="4343547" cy="4406414"/>
          </a:xfrm>
          <a:prstGeom prst="rect">
            <a:avLst/>
          </a:prstGeom>
          <a:noFill/>
          <a:ln>
            <a:noFill/>
          </a:ln>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1200" b="1" dirty="0"/>
              <a:t>Secured Storage</a:t>
            </a:r>
            <a:r>
              <a:rPr lang="en-US" sz="1200" dirty="0"/>
              <a:t>: User data is encrypted for protection against unauthorized access. </a:t>
            </a:r>
          </a:p>
          <a:p>
            <a:r>
              <a:rPr lang="en-US" sz="1200" b="1" dirty="0"/>
              <a:t>Protected Transmission</a:t>
            </a:r>
            <a:r>
              <a:rPr lang="en-US" sz="1200" dirty="0"/>
              <a:t>: Data transmitted between users and the system is encrypted to prevent interception.</a:t>
            </a:r>
          </a:p>
          <a:p>
            <a:r>
              <a:rPr lang="en-US" sz="1200" b="1" dirty="0"/>
              <a:t>Access Control</a:t>
            </a:r>
            <a:r>
              <a:rPr lang="en-US" sz="1200" dirty="0"/>
              <a:t>: Different user roles have distinct access privileges, ensuring authorized actions only. </a:t>
            </a:r>
          </a:p>
          <a:p>
            <a:r>
              <a:rPr lang="en-US" sz="1200" b="1" dirty="0"/>
              <a:t>Authentication Mechanism</a:t>
            </a:r>
            <a:r>
              <a:rPr lang="en-US" sz="1200" dirty="0"/>
              <a:t>: Secure login credentials are required for accessing accounts and performing actions. </a:t>
            </a:r>
          </a:p>
          <a:p>
            <a:r>
              <a:rPr lang="en-US" sz="1200" b="1" dirty="0"/>
              <a:t>Audit Trail</a:t>
            </a:r>
            <a:r>
              <a:rPr lang="en-US" sz="1200" dirty="0"/>
              <a:t>: User activities are logged to provide accountability and traceability. </a:t>
            </a:r>
          </a:p>
          <a:p>
            <a:r>
              <a:rPr lang="en-US" sz="1200" b="1" dirty="0"/>
              <a:t>Regular Maintenance</a:t>
            </a:r>
            <a:r>
              <a:rPr lang="en-US" sz="1200" dirty="0"/>
              <a:t>: IT officer ensures security measures are up-to-date through regular maintenance. </a:t>
            </a:r>
          </a:p>
          <a:p>
            <a:r>
              <a:rPr lang="en-US" sz="1200" b="1" dirty="0"/>
              <a:t>Compliance with Regulations</a:t>
            </a:r>
            <a:r>
              <a:rPr lang="en-US" sz="1200" dirty="0"/>
              <a:t>: System design complies with relevant regulations for data protection. </a:t>
            </a:r>
          </a:p>
          <a:p>
            <a:r>
              <a:rPr lang="en-US" sz="1200" b="1" dirty="0"/>
              <a:t>User Education</a:t>
            </a:r>
            <a:r>
              <a:rPr lang="en-US" sz="1200" dirty="0"/>
              <a:t>: Users receive guidance on security best practices to enhance overall system security.</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a:buFont typeface="Arial" panose="020B0604020202020204" pitchFamily="34" charset="0"/>
              <a:buChar char="•"/>
            </a:pPr>
            <a:r>
              <a:rPr lang="en-US" sz="1600" b="1" dirty="0"/>
              <a:t>Limited Feature Expansion</a:t>
            </a:r>
            <a:r>
              <a:rPr lang="en-US" sz="1600" dirty="0"/>
              <a:t>: The system can't easily add or remove features without technical help.</a:t>
            </a:r>
          </a:p>
          <a:p>
            <a:pPr>
              <a:buFont typeface="Arial" panose="020B0604020202020204" pitchFamily="34" charset="0"/>
              <a:buChar char="•"/>
            </a:pPr>
            <a:r>
              <a:rPr lang="en-US" sz="1600" b="1" dirty="0"/>
              <a:t>Separate Feature Releases</a:t>
            </a:r>
            <a:r>
              <a:rPr lang="en-US" sz="1600" dirty="0"/>
              <a:t>: New features will be added later, not all at once.</a:t>
            </a:r>
          </a:p>
          <a:p>
            <a:pPr>
              <a:buFont typeface="Arial" panose="020B0604020202020204" pitchFamily="34" charset="0"/>
              <a:buChar char="•"/>
            </a:pPr>
            <a:r>
              <a:rPr lang="en-US" sz="1600" b="1" dirty="0"/>
              <a:t>Learning Curve</a:t>
            </a:r>
            <a:r>
              <a:rPr lang="en-US" sz="1600" dirty="0"/>
              <a:t>: Users might need time to get used to how the system works.</a:t>
            </a:r>
          </a:p>
          <a:p>
            <a:pPr>
              <a:buFont typeface="Arial" panose="020B0604020202020204" pitchFamily="34" charset="0"/>
              <a:buChar char="•"/>
            </a:pPr>
            <a:r>
              <a:rPr lang="en-US" sz="1600" b="1" dirty="0"/>
              <a:t>Internet Required</a:t>
            </a:r>
            <a:r>
              <a:rPr lang="en-US" sz="1600" dirty="0"/>
              <a:t>: You need internet to use the system.</a:t>
            </a:r>
          </a:p>
          <a:p>
            <a:pPr>
              <a:buFont typeface="Arial" panose="020B0604020202020204" pitchFamily="34" charset="0"/>
              <a:buChar char="•"/>
            </a:pPr>
            <a:r>
              <a:rPr lang="en-US" sz="1600" b="1" dirty="0"/>
              <a:t>Basic Features</a:t>
            </a:r>
            <a:r>
              <a:rPr lang="en-US" sz="1600" dirty="0"/>
              <a:t>: The system might not have everything you want at first.</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1364</TotalTime>
  <Words>844</Words>
  <Application>Microsoft Office PowerPoint</Application>
  <PresentationFormat>Widescreen</PresentationFormat>
  <Paragraphs>62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Price, Gordon</cp:lastModifiedBy>
  <cp:revision>22</cp:revision>
  <dcterms:created xsi:type="dcterms:W3CDTF">2019-10-14T02:36:52Z</dcterms:created>
  <dcterms:modified xsi:type="dcterms:W3CDTF">2024-04-28T21:57:32Z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