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75" r:id="rId10"/>
    <p:sldId id="263" r:id="rId11"/>
    <p:sldId id="266" r:id="rId12"/>
    <p:sldId id="268" r:id="rId13"/>
    <p:sldId id="274" r:id="rId14"/>
    <p:sldId id="277" r:id="rId15"/>
    <p:sldId id="282" r:id="rId16"/>
    <p:sldId id="278" r:id="rId17"/>
    <p:sldId id="283" r:id="rId18"/>
    <p:sldId id="279" r:id="rId19"/>
    <p:sldId id="280" r:id="rId20"/>
    <p:sldId id="269" r:id="rId21"/>
    <p:sldId id="27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7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Tempo di Esecuzione Linux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Tabelle!$E$11:$E$17</c:f>
              <c:numCache>
                <c:formatCode>General</c:formatCode>
                <c:ptCount val="7"/>
                <c:pt idx="0">
                  <c:v>1.1299999999999999E-2</c:v>
                </c:pt>
                <c:pt idx="1">
                  <c:v>1.4369000000000001</c:v>
                </c:pt>
                <c:pt idx="2">
                  <c:v>0.21329999999999999</c:v>
                </c:pt>
                <c:pt idx="3">
                  <c:v>3.2239</c:v>
                </c:pt>
                <c:pt idx="4">
                  <c:v>2.0021</c:v>
                </c:pt>
                <c:pt idx="5">
                  <c:v>8.1362000000000005</c:v>
                </c:pt>
                <c:pt idx="6">
                  <c:v>10.7362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F4-409C-A9DC-D05DD2E4A194}"/>
            </c:ext>
          </c:extLst>
        </c:ser>
        <c:ser>
          <c:idx val="2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Tabelle!$E$31:$E$37</c:f>
              <c:numCache>
                <c:formatCode>General</c:formatCode>
                <c:ptCount val="7"/>
                <c:pt idx="0">
                  <c:v>4.2500000000000003E-2</c:v>
                </c:pt>
                <c:pt idx="1">
                  <c:v>4.4044999999999996</c:v>
                </c:pt>
                <c:pt idx="2">
                  <c:v>0.57550000000000001</c:v>
                </c:pt>
                <c:pt idx="3">
                  <c:v>7.5087000000000002</c:v>
                </c:pt>
                <c:pt idx="4">
                  <c:v>6.5827999999999998</c:v>
                </c:pt>
                <c:pt idx="5">
                  <c:v>23.5168</c:v>
                </c:pt>
                <c:pt idx="6">
                  <c:v>21.5702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F4-409C-A9DC-D05DD2E4A194}"/>
            </c:ext>
          </c:extLst>
        </c:ser>
        <c:ser>
          <c:idx val="4"/>
          <c:order val="2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Tabelle!$E$51:$E$57</c:f>
              <c:numCache>
                <c:formatCode>General</c:formatCode>
                <c:ptCount val="7"/>
                <c:pt idx="1">
                  <c:v>2.9613</c:v>
                </c:pt>
                <c:pt idx="2">
                  <c:v>0.4264</c:v>
                </c:pt>
                <c:pt idx="3">
                  <c:v>6.2182000000000004</c:v>
                </c:pt>
                <c:pt idx="4">
                  <c:v>55.335799999999999</c:v>
                </c:pt>
                <c:pt idx="5">
                  <c:v>87.261399999999995</c:v>
                </c:pt>
                <c:pt idx="6">
                  <c:v>584.64559999999994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F4-409C-A9DC-D05DD2E4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50696"/>
        <c:axId val="81947952"/>
        <c:extLst/>
      </c:lineChart>
      <c:catAx>
        <c:axId val="819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Nome</a:t>
                </a:r>
                <a:r>
                  <a:rPr lang="it-IT" baseline="0"/>
                  <a:t> matrice | Numero righe/colonne | Numero di non zeri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947952"/>
        <c:crosses val="autoZero"/>
        <c:auto val="0"/>
        <c:lblAlgn val="ctr"/>
        <c:lblOffset val="100"/>
        <c:noMultiLvlLbl val="0"/>
      </c:catAx>
      <c:valAx>
        <c:axId val="8194795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in Secondi(Scala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950696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Accuratezza</a:t>
            </a:r>
            <a:r>
              <a:rPr lang="it-IT" sz="1800" b="1" baseline="0"/>
              <a:t> Octave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Tabelle!$F$22:$F$28</c:f>
              <c:numCache>
                <c:formatCode>0.00E+00</c:formatCode>
                <c:ptCount val="7"/>
                <c:pt idx="0">
                  <c:v>5.8964999999999998E-3</c:v>
                </c:pt>
                <c:pt idx="1">
                  <c:v>4.1832999999999999E-10</c:v>
                </c:pt>
                <c:pt idx="2">
                  <c:v>2.0500999999999999E-12</c:v>
                </c:pt>
                <c:pt idx="3">
                  <c:v>2.9348999999999999E-9</c:v>
                </c:pt>
                <c:pt idx="4">
                  <c:v>8.2391000000000006E-9</c:v>
                </c:pt>
                <c:pt idx="5">
                  <c:v>5.0075999999999999E-7</c:v>
                </c:pt>
                <c:pt idx="6">
                  <c:v>4.9065999999999997E-8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E7-49E4-AD96-2788E8B477C3}"/>
            </c:ext>
          </c:extLst>
        </c:ser>
        <c:ser>
          <c:idx val="1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Tabelle!$F$31:$F$37</c:f>
              <c:numCache>
                <c:formatCode>0.00E+00</c:formatCode>
                <c:ptCount val="7"/>
                <c:pt idx="0">
                  <c:v>5.7400999999999997E-3</c:v>
                </c:pt>
                <c:pt idx="1">
                  <c:v>1.4192999999999999E-10</c:v>
                </c:pt>
                <c:pt idx="2">
                  <c:v>2.0155E-12</c:v>
                </c:pt>
                <c:pt idx="3">
                  <c:v>2.4154000000000002E-9</c:v>
                </c:pt>
                <c:pt idx="4">
                  <c:v>6.9777E-9</c:v>
                </c:pt>
                <c:pt idx="5">
                  <c:v>3.5904000000000002E-7</c:v>
                </c:pt>
                <c:pt idx="6">
                  <c:v>3.8986000000000002E-8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E7-49E4-AD96-2788E8B47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Errore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Tempo di Esecuzione Octave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Tabelle!$E$22:$E$28</c:f>
              <c:numCache>
                <c:formatCode>General</c:formatCode>
                <c:ptCount val="7"/>
                <c:pt idx="0">
                  <c:v>4.3700000000000003E-2</c:v>
                </c:pt>
                <c:pt idx="1">
                  <c:v>2.4327000000000001</c:v>
                </c:pt>
                <c:pt idx="2">
                  <c:v>0.6593</c:v>
                </c:pt>
                <c:pt idx="3">
                  <c:v>5.9051</c:v>
                </c:pt>
                <c:pt idx="4">
                  <c:v>4.7892000000000001</c:v>
                </c:pt>
                <c:pt idx="5">
                  <c:v>15.747400000000001</c:v>
                </c:pt>
                <c:pt idx="6">
                  <c:v>22.935300000000002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FA-4E80-894F-73563CE8D76B}"/>
            </c:ext>
          </c:extLst>
        </c:ser>
        <c:ser>
          <c:idx val="1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Tabelle!$E$31:$E$37</c:f>
              <c:numCache>
                <c:formatCode>General</c:formatCode>
                <c:ptCount val="7"/>
                <c:pt idx="0">
                  <c:v>4.2500000000000003E-2</c:v>
                </c:pt>
                <c:pt idx="1">
                  <c:v>4.4044999999999996</c:v>
                </c:pt>
                <c:pt idx="2">
                  <c:v>0.57550000000000001</c:v>
                </c:pt>
                <c:pt idx="3">
                  <c:v>7.5087000000000002</c:v>
                </c:pt>
                <c:pt idx="4">
                  <c:v>6.5827999999999998</c:v>
                </c:pt>
                <c:pt idx="5">
                  <c:v>23.5168</c:v>
                </c:pt>
                <c:pt idx="6">
                  <c:v>21.5702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FA-4E80-894F-73563CE8D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in secondi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Memoria</a:t>
            </a:r>
            <a:r>
              <a:rPr lang="it-IT" sz="1800" b="1" baseline="0"/>
              <a:t> Utilizzata</a:t>
            </a:r>
            <a:r>
              <a:rPr lang="it-IT" sz="1800" b="1"/>
              <a:t> Octave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Tabelle!$G$22:$G$28</c:f>
              <c:numCache>
                <c:formatCode>General</c:formatCode>
                <c:ptCount val="7"/>
                <c:pt idx="0">
                  <c:v>2</c:v>
                </c:pt>
                <c:pt idx="1">
                  <c:v>335</c:v>
                </c:pt>
                <c:pt idx="2">
                  <c:v>39</c:v>
                </c:pt>
                <c:pt idx="3">
                  <c:v>676</c:v>
                </c:pt>
                <c:pt idx="4">
                  <c:v>368</c:v>
                </c:pt>
                <c:pt idx="5">
                  <c:v>1761</c:v>
                </c:pt>
                <c:pt idx="6">
                  <c:v>2048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15-4ACD-A0CC-331405028927}"/>
            </c:ext>
          </c:extLst>
        </c:ser>
        <c:ser>
          <c:idx val="1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Tabelle!$G$31:$G$37</c:f>
              <c:numCache>
                <c:formatCode>General</c:formatCode>
                <c:ptCount val="7"/>
                <c:pt idx="0">
                  <c:v>3</c:v>
                </c:pt>
                <c:pt idx="1">
                  <c:v>328</c:v>
                </c:pt>
                <c:pt idx="2">
                  <c:v>107</c:v>
                </c:pt>
                <c:pt idx="3">
                  <c:v>742</c:v>
                </c:pt>
                <c:pt idx="4">
                  <c:v>370</c:v>
                </c:pt>
                <c:pt idx="5">
                  <c:v>1319</c:v>
                </c:pt>
                <c:pt idx="6">
                  <c:v>1846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15-4ACD-A0CC-331405028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Memoria</a:t>
                </a:r>
                <a:r>
                  <a:rPr lang="it-IT" baseline="0" dirty="0"/>
                  <a:t> (MB</a:t>
                </a:r>
                <a:r>
                  <a:rPr lang="it-IT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Accuratezza </a:t>
            </a:r>
            <a:r>
              <a:rPr lang="it-IT" sz="1800" b="1" baseline="0"/>
              <a:t>Scilab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Tabelle!$F$43:$F$48</c:f>
              <c:numCache>
                <c:formatCode>0.00E+00</c:formatCode>
                <c:ptCount val="6"/>
                <c:pt idx="0">
                  <c:v>2.1839999999999999E-11</c:v>
                </c:pt>
                <c:pt idx="1">
                  <c:v>2.0550000000000001E-13</c:v>
                </c:pt>
                <c:pt idx="2">
                  <c:v>1.5899999999999999E-10</c:v>
                </c:pt>
                <c:pt idx="3">
                  <c:v>2.2200000000000002E-9</c:v>
                </c:pt>
                <c:pt idx="4">
                  <c:v>6.6679999999999997E-9</c:v>
                </c:pt>
                <c:pt idx="5">
                  <c:v>1.361E-9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7-4C41-9F36-A2503D23CDE9}"/>
            </c:ext>
          </c:extLst>
        </c:ser>
        <c:ser>
          <c:idx val="1"/>
          <c:order val="1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Tabelle!$F$52:$F$57</c:f>
              <c:numCache>
                <c:formatCode>0.00E+00</c:formatCode>
                <c:ptCount val="6"/>
                <c:pt idx="0">
                  <c:v>1.9650000000000001E-11</c:v>
                </c:pt>
                <c:pt idx="1">
                  <c:v>1.9990000000000001E-13</c:v>
                </c:pt>
                <c:pt idx="2">
                  <c:v>1.112E-10</c:v>
                </c:pt>
                <c:pt idx="3">
                  <c:v>1.9829999999999999E-9</c:v>
                </c:pt>
                <c:pt idx="4">
                  <c:v>6.1460000000000001E-9</c:v>
                </c:pt>
                <c:pt idx="5">
                  <c:v>1.0270000000000001E-9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7-4C41-9F36-A2503D23C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Errore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Tempo di Esecuzione </a:t>
            </a:r>
            <a:r>
              <a:rPr lang="it-IT" sz="1800" b="1" baseline="0"/>
              <a:t>Scilab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Tabelle!$E$43:$E$48</c:f>
              <c:numCache>
                <c:formatCode>General</c:formatCode>
                <c:ptCount val="6"/>
                <c:pt idx="0">
                  <c:v>2.8845000000000001</c:v>
                </c:pt>
                <c:pt idx="1">
                  <c:v>0.4466</c:v>
                </c:pt>
                <c:pt idx="2">
                  <c:v>6.7202999999999999</c:v>
                </c:pt>
                <c:pt idx="3">
                  <c:v>59.463700000000003</c:v>
                </c:pt>
                <c:pt idx="4">
                  <c:v>91.429400000000001</c:v>
                </c:pt>
                <c:pt idx="5">
                  <c:v>604.72140000000002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0-473D-B538-16E511252450}"/>
            </c:ext>
          </c:extLst>
        </c:ser>
        <c:ser>
          <c:idx val="1"/>
          <c:order val="1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Tabelle!$E$52:$E$57</c:f>
              <c:numCache>
                <c:formatCode>General</c:formatCode>
                <c:ptCount val="6"/>
                <c:pt idx="0">
                  <c:v>2.9613</c:v>
                </c:pt>
                <c:pt idx="1">
                  <c:v>0.4264</c:v>
                </c:pt>
                <c:pt idx="2">
                  <c:v>6.2182000000000004</c:v>
                </c:pt>
                <c:pt idx="3">
                  <c:v>55.335799999999999</c:v>
                </c:pt>
                <c:pt idx="4">
                  <c:v>87.261399999999995</c:v>
                </c:pt>
                <c:pt idx="5">
                  <c:v>584.64559999999994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0-473D-B538-16E511252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in secondi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Memoria</a:t>
            </a:r>
            <a:r>
              <a:rPr lang="it-IT" sz="1800" b="1" baseline="0"/>
              <a:t> Utilizzata</a:t>
            </a:r>
            <a:r>
              <a:rPr lang="it-IT" sz="1800" b="1"/>
              <a:t> Scilab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Tabelle!$G$43:$G$48</c:f>
              <c:numCache>
                <c:formatCode>General</c:formatCode>
                <c:ptCount val="6"/>
                <c:pt idx="0">
                  <c:v>424</c:v>
                </c:pt>
                <c:pt idx="1">
                  <c:v>49</c:v>
                </c:pt>
                <c:pt idx="2">
                  <c:v>877</c:v>
                </c:pt>
                <c:pt idx="3">
                  <c:v>469</c:v>
                </c:pt>
                <c:pt idx="4">
                  <c:v>2254</c:v>
                </c:pt>
                <c:pt idx="5">
                  <c:v>2623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6-4329-B1B5-B1E50A874154}"/>
            </c:ext>
          </c:extLst>
        </c:ser>
        <c:ser>
          <c:idx val="1"/>
          <c:order val="1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Tabelle!$I$3:$K$8</c:f>
              <c:multiLvlStrCache>
                <c:ptCount val="6"/>
                <c:lvl>
                  <c:pt idx="0">
                    <c:v>cfd1.mat</c:v>
                  </c:pt>
                  <c:pt idx="1">
                    <c:v>shallow_water1.mat</c:v>
                  </c:pt>
                  <c:pt idx="2">
                    <c:v>cfd2.mat</c:v>
                  </c:pt>
                  <c:pt idx="3">
                    <c:v>parabolic_fem.mat</c:v>
                  </c:pt>
                  <c:pt idx="4">
                    <c:v>apache2.mat</c:v>
                  </c:pt>
                  <c:pt idx="5">
                    <c:v>G3_circuit.mat</c:v>
                  </c:pt>
                </c:lvl>
                <c:lvl>
                  <c:pt idx="0">
                    <c:v>70656</c:v>
                  </c:pt>
                  <c:pt idx="1">
                    <c:v>81920</c:v>
                  </c:pt>
                  <c:pt idx="2">
                    <c:v>123440</c:v>
                  </c:pt>
                  <c:pt idx="3">
                    <c:v>525825</c:v>
                  </c:pt>
                  <c:pt idx="4">
                    <c:v>715176</c:v>
                  </c:pt>
                  <c:pt idx="5">
                    <c:v>1585478</c:v>
                  </c:pt>
                </c:lvl>
                <c:lvl>
                  <c:pt idx="0">
                    <c:v>1825580</c:v>
                  </c:pt>
                  <c:pt idx="1">
                    <c:v>32768</c:v>
                  </c:pt>
                  <c:pt idx="2">
                    <c:v>3085406</c:v>
                  </c:pt>
                  <c:pt idx="3">
                    <c:v>3674625</c:v>
                  </c:pt>
                  <c:pt idx="4">
                    <c:v>4817870</c:v>
                  </c:pt>
                  <c:pt idx="5">
                    <c:v>7660826</c:v>
                  </c:pt>
                </c:lvl>
              </c:multiLvlStrCache>
            </c:multiLvlStrRef>
          </c:cat>
          <c:val>
            <c:numRef>
              <c:f>Tabelle!$G$52:$G$57</c:f>
              <c:numCache>
                <c:formatCode>General</c:formatCode>
                <c:ptCount val="6"/>
                <c:pt idx="0">
                  <c:v>390</c:v>
                </c:pt>
                <c:pt idx="1">
                  <c:v>47</c:v>
                </c:pt>
                <c:pt idx="2">
                  <c:v>771</c:v>
                </c:pt>
                <c:pt idx="3">
                  <c:v>422</c:v>
                </c:pt>
                <c:pt idx="4">
                  <c:v>2096</c:v>
                </c:pt>
                <c:pt idx="5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26-4329-B1B5-B1E50A874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Memoria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Tempo di Esecuzione 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Tabelle!$E$2:$E$8</c:f>
              <c:numCache>
                <c:formatCode>General</c:formatCode>
                <c:ptCount val="7"/>
                <c:pt idx="0">
                  <c:v>3.3399999999999999E-2</c:v>
                </c:pt>
                <c:pt idx="1">
                  <c:v>1.8279000000000001</c:v>
                </c:pt>
                <c:pt idx="2">
                  <c:v>0.35639999999999999</c:v>
                </c:pt>
                <c:pt idx="3">
                  <c:v>5.1597</c:v>
                </c:pt>
                <c:pt idx="4">
                  <c:v>3.3227000000000002</c:v>
                </c:pt>
                <c:pt idx="5">
                  <c:v>11.5238</c:v>
                </c:pt>
                <c:pt idx="6">
                  <c:v>14.587199999999999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C-424B-A078-030858F1D733}"/>
            </c:ext>
          </c:extLst>
        </c:ser>
        <c:ser>
          <c:idx val="2"/>
          <c:order val="1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Tabelle!$E$22:$E$28</c:f>
              <c:numCache>
                <c:formatCode>General</c:formatCode>
                <c:ptCount val="7"/>
                <c:pt idx="0">
                  <c:v>4.3700000000000003E-2</c:v>
                </c:pt>
                <c:pt idx="1">
                  <c:v>2.4327000000000001</c:v>
                </c:pt>
                <c:pt idx="2">
                  <c:v>0.6593</c:v>
                </c:pt>
                <c:pt idx="3">
                  <c:v>5.9051</c:v>
                </c:pt>
                <c:pt idx="4">
                  <c:v>4.7892000000000001</c:v>
                </c:pt>
                <c:pt idx="5">
                  <c:v>15.747400000000001</c:v>
                </c:pt>
                <c:pt idx="6">
                  <c:v>22.935300000000002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EC-424B-A078-030858F1D733}"/>
            </c:ext>
          </c:extLst>
        </c:ser>
        <c:ser>
          <c:idx val="4"/>
          <c:order val="2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Tabelle!$E$42:$E$48</c:f>
              <c:numCache>
                <c:formatCode>General</c:formatCode>
                <c:ptCount val="7"/>
                <c:pt idx="1">
                  <c:v>2.8845000000000001</c:v>
                </c:pt>
                <c:pt idx="2">
                  <c:v>0.4466</c:v>
                </c:pt>
                <c:pt idx="3">
                  <c:v>6.7202999999999999</c:v>
                </c:pt>
                <c:pt idx="4">
                  <c:v>59.463700000000003</c:v>
                </c:pt>
                <c:pt idx="5">
                  <c:v>91.429400000000001</c:v>
                </c:pt>
                <c:pt idx="6">
                  <c:v>604.72140000000002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EC-424B-A078-030858F1D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50696"/>
        <c:axId val="81947952"/>
        <c:extLst/>
      </c:lineChart>
      <c:catAx>
        <c:axId val="8195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Nome</a:t>
                </a:r>
                <a:r>
                  <a:rPr lang="it-IT" baseline="0"/>
                  <a:t> matrice | Numero righe/colonne | Numero di non zeri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947952"/>
        <c:crosses val="autoZero"/>
        <c:auto val="0"/>
        <c:lblAlgn val="ctr"/>
        <c:lblOffset val="100"/>
        <c:noMultiLvlLbl val="0"/>
      </c:catAx>
      <c:valAx>
        <c:axId val="8194795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in Secondi(Scala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1950696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Accuratezza</a:t>
            </a:r>
            <a:r>
              <a:rPr lang="it-IT" sz="1800" b="1" baseline="0"/>
              <a:t> </a:t>
            </a:r>
            <a:r>
              <a:rPr lang="it-IT" sz="1800" b="1"/>
              <a:t>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extLst>
                <c:ext xmlns:c15="http://schemas.microsoft.com/office/drawing/2012/chart" uri="{02D57815-91ED-43cb-92C2-25804820EDAC}">
                  <c15:fullRef>
                    <c15:sqref>Tabelle!$I$2:$K$8</c15:sqref>
                  </c15:fullRef>
                </c:ext>
              </c:extLst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Tabelle!$F$2:$F$8</c15:sqref>
                  </c15:fullRef>
                </c:ext>
              </c:extLst>
              <c:f>Tabelle!$F$2:$F$8</c:f>
              <c:numCache>
                <c:formatCode>0.00E+00</c:formatCode>
                <c:ptCount val="7"/>
                <c:pt idx="0">
                  <c:v>6.8619999999999998E-4</c:v>
                </c:pt>
                <c:pt idx="1">
                  <c:v>1.1910000000000001E-10</c:v>
                </c:pt>
                <c:pt idx="2">
                  <c:v>2.3768000000000001E-12</c:v>
                </c:pt>
                <c:pt idx="3">
                  <c:v>3.5352E-9</c:v>
                </c:pt>
                <c:pt idx="4">
                  <c:v>1.0874E-8</c:v>
                </c:pt>
                <c:pt idx="5">
                  <c:v>4.3711999999999999E-7</c:v>
                </c:pt>
                <c:pt idx="6">
                  <c:v>3.5249E-8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CC-4CFB-9617-F8F9A9488B4D}"/>
            </c:ext>
          </c:extLst>
        </c:ser>
        <c:ser>
          <c:idx val="1"/>
          <c:order val="1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extLst>
                <c:ext xmlns:c15="http://schemas.microsoft.com/office/drawing/2012/chart" uri="{02D57815-91ED-43cb-92C2-25804820EDAC}">
                  <c15:fullRef>
                    <c15:sqref>Tabelle!$I$2:$K$8</c15:sqref>
                  </c15:fullRef>
                </c:ext>
              </c:extLst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Tabelle!$F$22:$F$28</c15:sqref>
                  </c15:fullRef>
                </c:ext>
              </c:extLst>
              <c:f>Tabelle!$F$22:$F$28</c:f>
              <c:numCache>
                <c:formatCode>0.00E+00</c:formatCode>
                <c:ptCount val="7"/>
                <c:pt idx="0">
                  <c:v>5.8964999999999998E-3</c:v>
                </c:pt>
                <c:pt idx="1">
                  <c:v>4.1832999999999999E-10</c:v>
                </c:pt>
                <c:pt idx="2">
                  <c:v>2.0500999999999999E-12</c:v>
                </c:pt>
                <c:pt idx="3">
                  <c:v>2.9348999999999999E-9</c:v>
                </c:pt>
                <c:pt idx="4">
                  <c:v>8.2391000000000006E-9</c:v>
                </c:pt>
                <c:pt idx="5">
                  <c:v>5.0075999999999999E-7</c:v>
                </c:pt>
                <c:pt idx="6">
                  <c:v>4.9065999999999997E-8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CC-4CFB-9617-F8F9A9488B4D}"/>
            </c:ext>
          </c:extLst>
        </c:ser>
        <c:ser>
          <c:idx val="0"/>
          <c:order val="2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extLst>
                <c:ext xmlns:c15="http://schemas.microsoft.com/office/drawing/2012/chart" uri="{02D57815-91ED-43cb-92C2-25804820EDAC}">
                  <c15:fullRef>
                    <c15:sqref>Tabelle!$I$2:$K$8</c15:sqref>
                  </c15:fullRef>
                </c:ext>
              </c:extLst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Tabelle!$F$42:$F$49</c15:sqref>
                  </c15:fullRef>
                </c:ext>
              </c:extLst>
              <c:f>Tabelle!$F$42:$F$48</c:f>
              <c:numCache>
                <c:formatCode>0.00E+00</c:formatCode>
                <c:ptCount val="7"/>
                <c:pt idx="1">
                  <c:v>2.1839999999999999E-11</c:v>
                </c:pt>
                <c:pt idx="2">
                  <c:v>2.0550000000000001E-13</c:v>
                </c:pt>
                <c:pt idx="3">
                  <c:v>1.5899999999999999E-10</c:v>
                </c:pt>
                <c:pt idx="4">
                  <c:v>2.2200000000000002E-9</c:v>
                </c:pt>
                <c:pt idx="5">
                  <c:v>6.6679999999999997E-9</c:v>
                </c:pt>
                <c:pt idx="6">
                  <c:v>1.361E-9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CC-4CFB-9617-F8F9A9488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Errore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Accuratezza</a:t>
            </a:r>
            <a:r>
              <a:rPr lang="it-IT" sz="1800" b="1" baseline="0"/>
              <a:t> Linux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Tabelle!$F$11:$F$17</c:f>
              <c:numCache>
                <c:formatCode>0.00E+00</c:formatCode>
                <c:ptCount val="7"/>
                <c:pt idx="0">
                  <c:v>6.8619999999999998E-4</c:v>
                </c:pt>
                <c:pt idx="1">
                  <c:v>1.1910000000000001E-10</c:v>
                </c:pt>
                <c:pt idx="2">
                  <c:v>2.3768000000000001E-12</c:v>
                </c:pt>
                <c:pt idx="3">
                  <c:v>3.5352E-9</c:v>
                </c:pt>
                <c:pt idx="4">
                  <c:v>1.0874E-8</c:v>
                </c:pt>
                <c:pt idx="5">
                  <c:v>4.3711999999999999E-7</c:v>
                </c:pt>
                <c:pt idx="6">
                  <c:v>3.5249E-8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B9-4488-8212-4D94BE2A01AB}"/>
            </c:ext>
          </c:extLst>
        </c:ser>
        <c:ser>
          <c:idx val="1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Tabelle!$F$31:$F$37</c:f>
              <c:numCache>
                <c:formatCode>0.00E+00</c:formatCode>
                <c:ptCount val="7"/>
                <c:pt idx="0">
                  <c:v>5.7400999999999997E-3</c:v>
                </c:pt>
                <c:pt idx="1">
                  <c:v>1.4192999999999999E-10</c:v>
                </c:pt>
                <c:pt idx="2">
                  <c:v>2.0155E-12</c:v>
                </c:pt>
                <c:pt idx="3">
                  <c:v>2.4154000000000002E-9</c:v>
                </c:pt>
                <c:pt idx="4">
                  <c:v>6.9777E-9</c:v>
                </c:pt>
                <c:pt idx="5">
                  <c:v>3.5904000000000002E-7</c:v>
                </c:pt>
                <c:pt idx="6">
                  <c:v>3.8986000000000002E-8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B9-4488-8212-4D94BE2A01AB}"/>
            </c:ext>
          </c:extLst>
        </c:ser>
        <c:ser>
          <c:idx val="0"/>
          <c:order val="2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Tabelle!$F$51:$F$57</c:f>
              <c:numCache>
                <c:formatCode>0.00E+00</c:formatCode>
                <c:ptCount val="7"/>
                <c:pt idx="1">
                  <c:v>1.9650000000000001E-11</c:v>
                </c:pt>
                <c:pt idx="2">
                  <c:v>1.9990000000000001E-13</c:v>
                </c:pt>
                <c:pt idx="3">
                  <c:v>1.112E-10</c:v>
                </c:pt>
                <c:pt idx="4">
                  <c:v>1.9829999999999999E-9</c:v>
                </c:pt>
                <c:pt idx="5">
                  <c:v>6.1460000000000001E-9</c:v>
                </c:pt>
                <c:pt idx="6">
                  <c:v>1.0270000000000001E-9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B9-4488-8212-4D94BE2A0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Errore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Memoria Utilizzata</a:t>
            </a:r>
            <a:r>
              <a:rPr lang="it-IT" sz="1800" b="1" baseline="0"/>
              <a:t> 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Tabelle!$G$2:$G$8</c:f>
              <c:numCache>
                <c:formatCode>General</c:formatCode>
                <c:ptCount val="7"/>
                <c:pt idx="0">
                  <c:v>2</c:v>
                </c:pt>
                <c:pt idx="1">
                  <c:v>336</c:v>
                </c:pt>
                <c:pt idx="2">
                  <c:v>38</c:v>
                </c:pt>
                <c:pt idx="3">
                  <c:v>710</c:v>
                </c:pt>
                <c:pt idx="4">
                  <c:v>324</c:v>
                </c:pt>
                <c:pt idx="5">
                  <c:v>1810</c:v>
                </c:pt>
                <c:pt idx="6">
                  <c:v>2217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3A-4CF7-B702-6A832B01A17A}"/>
            </c:ext>
          </c:extLst>
        </c:ser>
        <c:ser>
          <c:idx val="1"/>
          <c:order val="1"/>
          <c:tx>
            <c:strRef>
              <c:f>Tabelle!$A$21</c:f>
              <c:strCache>
                <c:ptCount val="1"/>
                <c:pt idx="0">
                  <c:v>Octave Windows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Tabelle!$G$22:$G$28</c:f>
              <c:numCache>
                <c:formatCode>General</c:formatCode>
                <c:ptCount val="7"/>
                <c:pt idx="0">
                  <c:v>2</c:v>
                </c:pt>
                <c:pt idx="1">
                  <c:v>335</c:v>
                </c:pt>
                <c:pt idx="2">
                  <c:v>39</c:v>
                </c:pt>
                <c:pt idx="3">
                  <c:v>676</c:v>
                </c:pt>
                <c:pt idx="4">
                  <c:v>368</c:v>
                </c:pt>
                <c:pt idx="5">
                  <c:v>1761</c:v>
                </c:pt>
                <c:pt idx="6">
                  <c:v>2048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3A-4CF7-B702-6A832B01A17A}"/>
            </c:ext>
          </c:extLst>
        </c:ser>
        <c:ser>
          <c:idx val="0"/>
          <c:order val="2"/>
          <c:tx>
            <c:strRef>
              <c:f>Tabelle!$A$41</c:f>
              <c:strCache>
                <c:ptCount val="1"/>
                <c:pt idx="0">
                  <c:v>Scilab Windows 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Tabelle!$G$42:$G$48</c:f>
              <c:numCache>
                <c:formatCode>General</c:formatCode>
                <c:ptCount val="7"/>
                <c:pt idx="1">
                  <c:v>424</c:v>
                </c:pt>
                <c:pt idx="2">
                  <c:v>49</c:v>
                </c:pt>
                <c:pt idx="3">
                  <c:v>877</c:v>
                </c:pt>
                <c:pt idx="4">
                  <c:v>469</c:v>
                </c:pt>
                <c:pt idx="5">
                  <c:v>2254</c:v>
                </c:pt>
                <c:pt idx="6">
                  <c:v>2623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3A-4CF7-B702-6A832B01A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3736"/>
        <c:axId val="284777264"/>
      </c:lineChart>
      <c:catAx>
        <c:axId val="284773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7264"/>
        <c:crosses val="autoZero"/>
        <c:auto val="1"/>
        <c:lblAlgn val="ctr"/>
        <c:lblOffset val="100"/>
        <c:noMultiLvlLbl val="0"/>
      </c:catAx>
      <c:valAx>
        <c:axId val="284777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Memoria Utilizzata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3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Memoria Utilizzata</a:t>
            </a:r>
            <a:r>
              <a:rPr lang="it-IT" sz="1800" b="1" baseline="0"/>
              <a:t> Linux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Tabelle!$G$11:$G$17</c:f>
              <c:numCache>
                <c:formatCode>General</c:formatCode>
                <c:ptCount val="7"/>
                <c:pt idx="0">
                  <c:v>1</c:v>
                </c:pt>
                <c:pt idx="1">
                  <c:v>314</c:v>
                </c:pt>
                <c:pt idx="2">
                  <c:v>11</c:v>
                </c:pt>
                <c:pt idx="3">
                  <c:v>680</c:v>
                </c:pt>
                <c:pt idx="4">
                  <c:v>294</c:v>
                </c:pt>
                <c:pt idx="5">
                  <c:v>1749</c:v>
                </c:pt>
                <c:pt idx="6">
                  <c:v>1860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50-4A17-BAC5-AF7F29C24C9E}"/>
            </c:ext>
          </c:extLst>
        </c:ser>
        <c:ser>
          <c:idx val="1"/>
          <c:order val="1"/>
          <c:tx>
            <c:strRef>
              <c:f>Tabelle!$A$30</c:f>
              <c:strCache>
                <c:ptCount val="1"/>
                <c:pt idx="0">
                  <c:v>Octave Linux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Tabelle!$G$31:$G$37</c:f>
              <c:numCache>
                <c:formatCode>General</c:formatCode>
                <c:ptCount val="7"/>
                <c:pt idx="0">
                  <c:v>3</c:v>
                </c:pt>
                <c:pt idx="1">
                  <c:v>328</c:v>
                </c:pt>
                <c:pt idx="2">
                  <c:v>107</c:v>
                </c:pt>
                <c:pt idx="3">
                  <c:v>742</c:v>
                </c:pt>
                <c:pt idx="4">
                  <c:v>370</c:v>
                </c:pt>
                <c:pt idx="5">
                  <c:v>1319</c:v>
                </c:pt>
                <c:pt idx="6">
                  <c:v>1846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50-4A17-BAC5-AF7F29C24C9E}"/>
            </c:ext>
          </c:extLst>
        </c:ser>
        <c:ser>
          <c:idx val="0"/>
          <c:order val="2"/>
          <c:tx>
            <c:strRef>
              <c:f>Tabelle!$A$50</c:f>
              <c:strCache>
                <c:ptCount val="1"/>
                <c:pt idx="0">
                  <c:v>Scilab Linux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multiLvlStrRef>
              <c:f>Tabelle!$I$22:$K$28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Tabelle!$G$51:$G$57</c:f>
              <c:numCache>
                <c:formatCode>General</c:formatCode>
                <c:ptCount val="7"/>
                <c:pt idx="1">
                  <c:v>390</c:v>
                </c:pt>
                <c:pt idx="2">
                  <c:v>47</c:v>
                </c:pt>
                <c:pt idx="3">
                  <c:v>771</c:v>
                </c:pt>
                <c:pt idx="4">
                  <c:v>422</c:v>
                </c:pt>
                <c:pt idx="5">
                  <c:v>2096</c:v>
                </c:pt>
                <c:pt idx="6">
                  <c:v>2334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50-4A17-BAC5-AF7F29C24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3736"/>
        <c:axId val="284777264"/>
      </c:lineChart>
      <c:catAx>
        <c:axId val="284773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7264"/>
        <c:crosses val="autoZero"/>
        <c:auto val="1"/>
        <c:lblAlgn val="ctr"/>
        <c:lblOffset val="100"/>
        <c:noMultiLvlLbl val="0"/>
      </c:catAx>
      <c:valAx>
        <c:axId val="284777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Memoria Utilizzata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3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Accuratezza</a:t>
            </a:r>
            <a:r>
              <a:rPr lang="it-IT" sz="1800" b="1" baseline="0"/>
              <a:t> MatLab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Tabelle!$F$2:$F$8</c:f>
              <c:numCache>
                <c:formatCode>0.00E+00</c:formatCode>
                <c:ptCount val="7"/>
                <c:pt idx="0">
                  <c:v>6.8619999999999998E-4</c:v>
                </c:pt>
                <c:pt idx="1">
                  <c:v>1.1910000000000001E-10</c:v>
                </c:pt>
                <c:pt idx="2">
                  <c:v>2.3768000000000001E-12</c:v>
                </c:pt>
                <c:pt idx="3">
                  <c:v>3.5352E-9</c:v>
                </c:pt>
                <c:pt idx="4">
                  <c:v>1.0874E-8</c:v>
                </c:pt>
                <c:pt idx="5">
                  <c:v>4.3711999999999999E-7</c:v>
                </c:pt>
                <c:pt idx="6">
                  <c:v>3.5249E-8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5A-453E-8FF8-08D97BD7B636}"/>
            </c:ext>
          </c:extLst>
        </c:ser>
        <c:ser>
          <c:idx val="1"/>
          <c:order val="1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Tabelle!$F$11:$F$17</c:f>
              <c:numCache>
                <c:formatCode>0.00E+00</c:formatCode>
                <c:ptCount val="7"/>
                <c:pt idx="0">
                  <c:v>6.8619999999999998E-4</c:v>
                </c:pt>
                <c:pt idx="1">
                  <c:v>1.1910000000000001E-10</c:v>
                </c:pt>
                <c:pt idx="2">
                  <c:v>2.3768000000000001E-12</c:v>
                </c:pt>
                <c:pt idx="3">
                  <c:v>3.5352E-9</c:v>
                </c:pt>
                <c:pt idx="4">
                  <c:v>1.0874E-8</c:v>
                </c:pt>
                <c:pt idx="5">
                  <c:v>4.3711999999999999E-7</c:v>
                </c:pt>
                <c:pt idx="6">
                  <c:v>3.5249E-8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5A-453E-8FF8-08D97BD7B6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Errore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Tempo di Esecuzione </a:t>
            </a:r>
            <a:r>
              <a:rPr lang="it-IT" sz="1800" b="1" baseline="0"/>
              <a:t>MatLab</a:t>
            </a:r>
            <a:endParaRPr lang="it-IT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Tabelle!$E$2:$E$8</c:f>
              <c:numCache>
                <c:formatCode>General</c:formatCode>
                <c:ptCount val="7"/>
                <c:pt idx="0">
                  <c:v>3.3399999999999999E-2</c:v>
                </c:pt>
                <c:pt idx="1">
                  <c:v>1.8279000000000001</c:v>
                </c:pt>
                <c:pt idx="2">
                  <c:v>0.35639999999999999</c:v>
                </c:pt>
                <c:pt idx="3">
                  <c:v>5.1597</c:v>
                </c:pt>
                <c:pt idx="4">
                  <c:v>3.3227000000000002</c:v>
                </c:pt>
                <c:pt idx="5">
                  <c:v>11.5238</c:v>
                </c:pt>
                <c:pt idx="6">
                  <c:v>14.587199999999999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F-4A97-BCD0-C7206D903DBD}"/>
            </c:ext>
          </c:extLst>
        </c:ser>
        <c:ser>
          <c:idx val="1"/>
          <c:order val="1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Tabelle!$E$11:$E$17</c:f>
              <c:numCache>
                <c:formatCode>General</c:formatCode>
                <c:ptCount val="7"/>
                <c:pt idx="0">
                  <c:v>1.1299999999999999E-2</c:v>
                </c:pt>
                <c:pt idx="1">
                  <c:v>1.4369000000000001</c:v>
                </c:pt>
                <c:pt idx="2">
                  <c:v>0.21329999999999999</c:v>
                </c:pt>
                <c:pt idx="3">
                  <c:v>3.2239</c:v>
                </c:pt>
                <c:pt idx="4">
                  <c:v>2.0021</c:v>
                </c:pt>
                <c:pt idx="5">
                  <c:v>8.1362000000000005</c:v>
                </c:pt>
                <c:pt idx="6">
                  <c:v>10.7362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6F-4A97-BCD0-C7206D903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Tempo in secondi (scala Logaritmica)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1"/>
              <a:t>Memoria</a:t>
            </a:r>
            <a:r>
              <a:rPr lang="it-IT" sz="1800" b="1" baseline="0"/>
              <a:t> Utilizzata</a:t>
            </a:r>
            <a:r>
              <a:rPr lang="it-IT" sz="1800" b="1"/>
              <a:t> MatLab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Tabelle!$A$1</c:f>
              <c:strCache>
                <c:ptCount val="1"/>
                <c:pt idx="0">
                  <c:v>Matlab Windows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Tabelle!$G$2:$G$8</c:f>
              <c:numCache>
                <c:formatCode>General</c:formatCode>
                <c:ptCount val="7"/>
                <c:pt idx="0">
                  <c:v>2</c:v>
                </c:pt>
                <c:pt idx="1">
                  <c:v>336</c:v>
                </c:pt>
                <c:pt idx="2">
                  <c:v>38</c:v>
                </c:pt>
                <c:pt idx="3">
                  <c:v>710</c:v>
                </c:pt>
                <c:pt idx="4">
                  <c:v>324</c:v>
                </c:pt>
                <c:pt idx="5">
                  <c:v>1810</c:v>
                </c:pt>
                <c:pt idx="6">
                  <c:v>2217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C-4321-A8C7-88D1435D83F4}"/>
            </c:ext>
          </c:extLst>
        </c:ser>
        <c:ser>
          <c:idx val="1"/>
          <c:order val="1"/>
          <c:tx>
            <c:strRef>
              <c:f>Tabelle!$A$10</c:f>
              <c:strCache>
                <c:ptCount val="1"/>
                <c:pt idx="0">
                  <c:v>Matlab Linux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Tabelle!$I$2:$K$8</c:f>
              <c:multiLvlStrCache>
                <c:ptCount val="7"/>
                <c:lvl>
                  <c:pt idx="0">
                    <c:v>ex15.mat</c:v>
                  </c:pt>
                  <c:pt idx="1">
                    <c:v>cfd1.mat</c:v>
                  </c:pt>
                  <c:pt idx="2">
                    <c:v>shallow_water1.mat</c:v>
                  </c:pt>
                  <c:pt idx="3">
                    <c:v>cfd2.mat</c:v>
                  </c:pt>
                  <c:pt idx="4">
                    <c:v>parabolic_fem.mat</c:v>
                  </c:pt>
                  <c:pt idx="5">
                    <c:v>apache2.mat</c:v>
                  </c:pt>
                  <c:pt idx="6">
                    <c:v>G3_circuit.mat</c:v>
                  </c:pt>
                </c:lvl>
                <c:lvl>
                  <c:pt idx="0">
                    <c:v>6867</c:v>
                  </c:pt>
                  <c:pt idx="1">
                    <c:v>70656</c:v>
                  </c:pt>
                  <c:pt idx="2">
                    <c:v>81920</c:v>
                  </c:pt>
                  <c:pt idx="3">
                    <c:v>123440</c:v>
                  </c:pt>
                  <c:pt idx="4">
                    <c:v>525825</c:v>
                  </c:pt>
                  <c:pt idx="5">
                    <c:v>715176</c:v>
                  </c:pt>
                  <c:pt idx="6">
                    <c:v>1585478</c:v>
                  </c:pt>
                </c:lvl>
                <c:lvl>
                  <c:pt idx="0">
                    <c:v>98671</c:v>
                  </c:pt>
                  <c:pt idx="1">
                    <c:v>1825580</c:v>
                  </c:pt>
                  <c:pt idx="2">
                    <c:v>32768</c:v>
                  </c:pt>
                  <c:pt idx="3">
                    <c:v>3085406</c:v>
                  </c:pt>
                  <c:pt idx="4">
                    <c:v>3674625</c:v>
                  </c:pt>
                  <c:pt idx="5">
                    <c:v>4817870</c:v>
                  </c:pt>
                  <c:pt idx="6">
                    <c:v>7660826</c:v>
                  </c:pt>
                </c:lvl>
              </c:multiLvlStrCache>
            </c:multiLvlStrRef>
          </c:cat>
          <c:val>
            <c:numRef>
              <c:f>Tabelle!$G$11:$G$17</c:f>
              <c:numCache>
                <c:formatCode>General</c:formatCode>
                <c:ptCount val="7"/>
                <c:pt idx="0">
                  <c:v>1</c:v>
                </c:pt>
                <c:pt idx="1">
                  <c:v>314</c:v>
                </c:pt>
                <c:pt idx="2">
                  <c:v>11</c:v>
                </c:pt>
                <c:pt idx="3">
                  <c:v>680</c:v>
                </c:pt>
                <c:pt idx="4">
                  <c:v>294</c:v>
                </c:pt>
                <c:pt idx="5">
                  <c:v>1749</c:v>
                </c:pt>
                <c:pt idx="6">
                  <c:v>1860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C-4321-A8C7-88D1435D8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775304"/>
        <c:axId val="284774128"/>
      </c:lineChart>
      <c:catAx>
        <c:axId val="284775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baseline="0">
                    <a:effectLst/>
                  </a:rPr>
                  <a:t>Nome matrice | Numero righe/colonne | Numero di non zeri</a:t>
                </a:r>
                <a:endParaRPr lang="it-IT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4128"/>
        <c:crosses val="autoZero"/>
        <c:auto val="1"/>
        <c:lblAlgn val="ctr"/>
        <c:lblOffset val="100"/>
        <c:noMultiLvlLbl val="0"/>
      </c:catAx>
      <c:valAx>
        <c:axId val="2847741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Memoria</a:t>
                </a:r>
                <a:r>
                  <a:rPr lang="it-IT" baseline="0" dirty="0"/>
                  <a:t> (MB</a:t>
                </a:r>
                <a:r>
                  <a:rPr lang="it-IT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84775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3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71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2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653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7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8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74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9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43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0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465F6B-C61B-4015-A5D6-35A2FE4281D8}" type="slidenum">
              <a:rPr lang="it-IT" smtClean="0"/>
              <a:t>‹N›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A2B9638-B6B6-4C68-87D3-3262A4BDF7A2}" type="datetimeFigureOut">
              <a:rPr lang="it-IT" smtClean="0"/>
              <a:t>12/06/2019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4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tave.sourceforge.io/docs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49" name="Immagine 1" descr="bicocca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74" y="768095"/>
            <a:ext cx="1225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4960" y="977647"/>
            <a:ext cx="38953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 Bicocca</a:t>
            </a:r>
            <a:endParaRPr kumimoji="0" lang="it-IT" altLang="it-IT" sz="800" b="0" i="0" u="none" strike="noStrike" cap="none" normalizeH="0" baseline="0" dirty="0" bmk="_Hlk287340255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Scuola di Scienze</a:t>
            </a:r>
            <a:endParaRPr kumimoji="0" lang="it-IT" altLang="it-IT" sz="800" b="0" i="0" u="none" strike="noStrike" cap="none" normalizeH="0" baseline="0" dirty="0" bmk="_Hlk287340255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  <a:endParaRPr kumimoji="0" lang="it-IT" altLang="it-IT" sz="800" b="0" i="0" u="none" strike="noStrike" cap="none" normalizeH="0" baseline="0" dirty="0" bmk="_Hlk287340255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in 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612898" y="2746550"/>
            <a:ext cx="696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Quicksand" panose="00000500000000000000" pitchFamily="2" charset="0"/>
              </a:rPr>
              <a:t>1˚ Progetto:  Sezione riguardante Algebra lineare numerica</a:t>
            </a:r>
          </a:p>
          <a:p>
            <a:pPr algn="ctr"/>
            <a:r>
              <a:rPr lang="it-IT" dirty="0">
                <a:latin typeface="Quicksand" panose="00000500000000000000" pitchFamily="2" charset="0"/>
              </a:rPr>
              <a:t>Sistemi lineari con matrici sparse simmetriche e definite positive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955036" y="4114037"/>
            <a:ext cx="6281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Quicksand" panose="00000500000000000000" pitchFamily="2" charset="0"/>
              </a:rPr>
              <a:t>Risoluzione di sistemi lineari per matrici sparse, simmetriche e definite positive con il metodo di </a:t>
            </a:r>
            <a:r>
              <a:rPr lang="it-IT" dirty="0" err="1">
                <a:latin typeface="Quicksand" panose="00000500000000000000" pitchFamily="2" charset="0"/>
              </a:rPr>
              <a:t>Cholesky</a:t>
            </a:r>
            <a:endParaRPr lang="it-IT" dirty="0">
              <a:latin typeface="Quicksand" panose="00000500000000000000" pitchFamily="2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321180" y="5843778"/>
            <a:ext cx="4503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Quicksand" panose="00000500000000000000" pitchFamily="2" charset="0"/>
              </a:rPr>
              <a:t>Paolo Marconi 807172</a:t>
            </a:r>
          </a:p>
          <a:p>
            <a:r>
              <a:rPr lang="it-IT" sz="1400" dirty="0">
                <a:latin typeface="Quicksand" panose="00000500000000000000" pitchFamily="2" charset="0"/>
              </a:rPr>
              <a:t>Simone Monti 807994</a:t>
            </a:r>
          </a:p>
          <a:p>
            <a:r>
              <a:rPr lang="it-IT" sz="1400" dirty="0">
                <a:latin typeface="Quicksand" panose="00000500000000000000" pitchFamily="2" charset="0"/>
              </a:rPr>
              <a:t>Gianluca Puleri 807064</a:t>
            </a:r>
          </a:p>
        </p:txBody>
      </p:sp>
    </p:spTree>
    <p:extLst>
      <p:ext uri="{BB962C8B-B14F-4D97-AF65-F5344CB8AC3E}">
        <p14:creationId xmlns:p14="http://schemas.microsoft.com/office/powerpoint/2010/main" val="144924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795857"/>
              </p:ext>
            </p:extLst>
          </p:nvPr>
        </p:nvGraphicFramePr>
        <p:xfrm>
          <a:off x="-1" y="3428999"/>
          <a:ext cx="112713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754309"/>
              </p:ext>
            </p:extLst>
          </p:nvPr>
        </p:nvGraphicFramePr>
        <p:xfrm>
          <a:off x="-1" y="0"/>
          <a:ext cx="1127137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48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35152"/>
              </p:ext>
            </p:extLst>
          </p:nvPr>
        </p:nvGraphicFramePr>
        <p:xfrm>
          <a:off x="0" y="1"/>
          <a:ext cx="11290041" cy="352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382744"/>
              </p:ext>
            </p:extLst>
          </p:nvPr>
        </p:nvGraphicFramePr>
        <p:xfrm>
          <a:off x="0" y="3429000"/>
          <a:ext cx="1129004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69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70173"/>
              </p:ext>
            </p:extLst>
          </p:nvPr>
        </p:nvGraphicFramePr>
        <p:xfrm>
          <a:off x="-1" y="0"/>
          <a:ext cx="1127137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549940"/>
              </p:ext>
            </p:extLst>
          </p:nvPr>
        </p:nvGraphicFramePr>
        <p:xfrm>
          <a:off x="0" y="3428999"/>
          <a:ext cx="11271378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29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CB8CF-AEE9-4698-80B5-0C0F16D2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41" y="4846639"/>
            <a:ext cx="10160000" cy="1143000"/>
          </a:xfrm>
        </p:spPr>
        <p:txBody>
          <a:bodyPr/>
          <a:lstStyle/>
          <a:p>
            <a:r>
              <a:rPr lang="it-IT" dirty="0"/>
              <a:t>CONFRONTO TRA STESSO SOFTWARE NEI DIVERSI SISTEMI OPERATIVI</a:t>
            </a:r>
          </a:p>
        </p:txBody>
      </p:sp>
    </p:spTree>
    <p:extLst>
      <p:ext uri="{BB962C8B-B14F-4D97-AF65-F5344CB8AC3E}">
        <p14:creationId xmlns:p14="http://schemas.microsoft.com/office/powerpoint/2010/main" val="173056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923737"/>
              </p:ext>
            </p:extLst>
          </p:nvPr>
        </p:nvGraphicFramePr>
        <p:xfrm>
          <a:off x="0" y="3564295"/>
          <a:ext cx="11290041" cy="329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439507"/>
              </p:ext>
            </p:extLst>
          </p:nvPr>
        </p:nvGraphicFramePr>
        <p:xfrm>
          <a:off x="0" y="1"/>
          <a:ext cx="11290041" cy="356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890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601700"/>
              </p:ext>
            </p:extLst>
          </p:nvPr>
        </p:nvGraphicFramePr>
        <p:xfrm>
          <a:off x="0" y="1436914"/>
          <a:ext cx="11280710" cy="3741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031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715829"/>
              </p:ext>
            </p:extLst>
          </p:nvPr>
        </p:nvGraphicFramePr>
        <p:xfrm>
          <a:off x="0" y="3582955"/>
          <a:ext cx="11271380" cy="327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155176"/>
              </p:ext>
            </p:extLst>
          </p:nvPr>
        </p:nvGraphicFramePr>
        <p:xfrm>
          <a:off x="0" y="0"/>
          <a:ext cx="11271380" cy="358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614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964920"/>
              </p:ext>
            </p:extLst>
          </p:nvPr>
        </p:nvGraphicFramePr>
        <p:xfrm>
          <a:off x="0" y="1250302"/>
          <a:ext cx="11271380" cy="417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018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027082"/>
              </p:ext>
            </p:extLst>
          </p:nvPr>
        </p:nvGraphicFramePr>
        <p:xfrm>
          <a:off x="0" y="3429001"/>
          <a:ext cx="1127138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411251"/>
              </p:ext>
            </p:extLst>
          </p:nvPr>
        </p:nvGraphicFramePr>
        <p:xfrm>
          <a:off x="0" y="0"/>
          <a:ext cx="1127138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021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510384"/>
              </p:ext>
            </p:extLst>
          </p:nvPr>
        </p:nvGraphicFramePr>
        <p:xfrm>
          <a:off x="0" y="1492898"/>
          <a:ext cx="11290041" cy="3872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5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254252" y="332994"/>
            <a:ext cx="922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Quicksand" panose="00000500000000000000" pitchFamily="2" charset="0"/>
              </a:rPr>
              <a:t>Obiettivi del Progetto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63980" y="1503426"/>
            <a:ext cx="9206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Implementazione del codice che verrà utilizzato per la risoluzione dei sistemi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Ricerca di altre soluzioni software (librerie di linguaggi o software Open Source) oltre a </a:t>
            </a:r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 per l’esecuzione del codice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Registrare e confrontare le prestazioni ottenute, in particolare: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Il tempo necessario alla risoluzione del sistema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La memoria utilizzata durante l’algoritmo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L’accuratezza del risultato ottenuto (l’errore relativo)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Confrontare i risultati ottenuti su sistemi operativi diversi (Windows e Linux)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Valutare quale sia la scelta migliore considerando sia le prestazioni che i costi di ciascun metodo di risoluzione, tenendo conto anche della facilità d’uso e della documentazione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Quicksand" panose="00000500000000000000" pitchFamily="2" charset="0"/>
            </a:endParaRPr>
          </a:p>
          <a:p>
            <a:pPr algn="ctr"/>
            <a:endParaRPr lang="it-IT" dirty="0"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7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54252" y="332994"/>
            <a:ext cx="922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Quicksand" panose="00000500000000000000" pitchFamily="2" charset="0"/>
              </a:rPr>
              <a:t>Conclusioni</a:t>
            </a:r>
          </a:p>
        </p:txBody>
      </p:sp>
      <p:sp>
        <p:nvSpPr>
          <p:cNvPr id="4" name="Rettangolo 3"/>
          <p:cNvSpPr/>
          <p:nvPr/>
        </p:nvSpPr>
        <p:spPr>
          <a:xfrm>
            <a:off x="898852" y="1290684"/>
            <a:ext cx="993557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Quicksand" panose="00000500000000000000"/>
              </a:rPr>
              <a:t>Scilab</a:t>
            </a:r>
            <a:endParaRPr lang="it-IT" sz="2400" b="1" dirty="0">
              <a:latin typeface="Quicksand" panose="00000500000000000000"/>
            </a:endParaRPr>
          </a:p>
          <a:p>
            <a:endParaRPr lang="it-IT" sz="2400" b="1" dirty="0">
              <a:latin typeface="Quicksand" panose="00000500000000000000"/>
            </a:endParaRPr>
          </a:p>
          <a:p>
            <a:pPr lvl="1"/>
            <a:r>
              <a:rPr lang="it-IT" dirty="0" err="1">
                <a:latin typeface="Quicksand" panose="00000500000000000000"/>
              </a:rPr>
              <a:t>Scilab</a:t>
            </a:r>
            <a:r>
              <a:rPr lang="it-IT" dirty="0">
                <a:latin typeface="Quicksand" panose="00000500000000000000"/>
              </a:rPr>
              <a:t> è risultato il software più lento, con il maggior utilizzo di memoria, ma con l’errore più basso nella risoluzione dei sistemi lineari. Essendo gratuito, sembrerebbe un’ottima alternativa a </a:t>
            </a:r>
            <a:r>
              <a:rPr lang="it-IT" dirty="0" err="1">
                <a:latin typeface="Quicksand" panose="00000500000000000000"/>
              </a:rPr>
              <a:t>MatLab</a:t>
            </a:r>
            <a:r>
              <a:rPr lang="it-IT" dirty="0">
                <a:latin typeface="Quicksand" panose="00000500000000000000"/>
              </a:rPr>
              <a:t>, vista la sua estrema precisione. Tuttavia i tempi di esecuzione risultano essere estremamente maggiori, nonché il software con l’affidabilità minore: non sempre infatti sembra arrivare ad una conclusione dell’algoritmo.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Quicksand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Quicksand" panose="00000500000000000000"/>
              </a:rPr>
              <a:t>Matlab</a:t>
            </a:r>
            <a:endParaRPr lang="it-IT" sz="2400" b="1" dirty="0">
              <a:latin typeface="Quicksand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>
              <a:latin typeface="Quicksand" panose="00000500000000000000"/>
            </a:endParaRPr>
          </a:p>
          <a:p>
            <a:pPr lvl="1"/>
            <a:r>
              <a:rPr lang="it-IT" dirty="0" err="1">
                <a:latin typeface="Quicksand" panose="00000500000000000000"/>
              </a:rPr>
              <a:t>MatLab</a:t>
            </a:r>
            <a:r>
              <a:rPr lang="it-IT" dirty="0">
                <a:latin typeface="Quicksand" panose="00000500000000000000"/>
              </a:rPr>
              <a:t> risulta essere il software più rapido nella risoluzione dei sistemi, soprattutto su Linux, nel quale inoltre occupa anche una quantità di memoria inferiore rispetto all’ambiente Windows. </a:t>
            </a:r>
            <a:r>
              <a:rPr lang="it-IT" dirty="0" err="1">
                <a:latin typeface="Quicksand" panose="00000500000000000000"/>
              </a:rPr>
              <a:t>MatLab</a:t>
            </a:r>
            <a:r>
              <a:rPr lang="it-IT" dirty="0">
                <a:latin typeface="Quicksand" panose="00000500000000000000"/>
              </a:rPr>
              <a:t> Linux risulta quindi una scelta più che valida per la nostra azienda, presupponendo l’assenza di problemi legati al budget.</a:t>
            </a:r>
          </a:p>
        </p:txBody>
      </p:sp>
    </p:spTree>
    <p:extLst>
      <p:ext uri="{BB962C8B-B14F-4D97-AF65-F5344CB8AC3E}">
        <p14:creationId xmlns:p14="http://schemas.microsoft.com/office/powerpoint/2010/main" val="232735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263752" y="937862"/>
            <a:ext cx="89720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Quicksand" panose="00000500000000000000"/>
              </a:rPr>
              <a:t>Octave</a:t>
            </a:r>
            <a:endParaRPr lang="it-IT" sz="2400" b="1" dirty="0">
              <a:latin typeface="Quicksand" panose="000005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>
              <a:latin typeface="Quicksand" panose="00000500000000000000"/>
            </a:endParaRPr>
          </a:p>
          <a:p>
            <a:pPr lvl="1"/>
            <a:r>
              <a:rPr lang="it-IT" dirty="0">
                <a:latin typeface="Quicksand" panose="00000500000000000000"/>
              </a:rPr>
              <a:t>Analizzando infine i risultati di </a:t>
            </a:r>
            <a:r>
              <a:rPr lang="it-IT" dirty="0" err="1">
                <a:latin typeface="Quicksand" panose="00000500000000000000"/>
              </a:rPr>
              <a:t>Octave</a:t>
            </a:r>
            <a:r>
              <a:rPr lang="it-IT" dirty="0">
                <a:latin typeface="Quicksand" panose="00000500000000000000"/>
              </a:rPr>
              <a:t>, il software non sembra avere una marcata differenza con </a:t>
            </a:r>
            <a:r>
              <a:rPr lang="it-IT" dirty="0" err="1">
                <a:latin typeface="Quicksand" panose="00000500000000000000"/>
              </a:rPr>
              <a:t>MatLab</a:t>
            </a:r>
            <a:r>
              <a:rPr lang="it-IT" dirty="0">
                <a:latin typeface="Quicksand" panose="00000500000000000000"/>
              </a:rPr>
              <a:t>:</a:t>
            </a:r>
          </a:p>
          <a:p>
            <a:pPr lvl="1"/>
            <a:r>
              <a:rPr lang="it-IT" dirty="0">
                <a:latin typeface="Quicksand" panose="00000500000000000000"/>
              </a:rPr>
              <a:t>Pur avendo quest’ultimo dei risultati lievemente migliori nel tempo di esecuzione e nell’accuratezza, la memoria occupata è inferiore utilizzando </a:t>
            </a:r>
            <a:r>
              <a:rPr lang="it-IT" dirty="0" err="1">
                <a:latin typeface="Quicksand" panose="00000500000000000000"/>
              </a:rPr>
              <a:t>Octave</a:t>
            </a:r>
            <a:r>
              <a:rPr lang="it-IT" dirty="0">
                <a:latin typeface="Quicksand" panose="00000500000000000000"/>
              </a:rPr>
              <a:t>.</a:t>
            </a:r>
          </a:p>
          <a:p>
            <a:pPr lvl="1"/>
            <a:r>
              <a:rPr lang="it-IT" dirty="0">
                <a:latin typeface="Quicksand" panose="00000500000000000000"/>
              </a:rPr>
              <a:t>Avendo poi, a differenza di </a:t>
            </a:r>
            <a:r>
              <a:rPr lang="it-IT" dirty="0" err="1">
                <a:latin typeface="Quicksand" panose="00000500000000000000"/>
              </a:rPr>
              <a:t>Scilab</a:t>
            </a:r>
            <a:r>
              <a:rPr lang="it-IT" dirty="0">
                <a:latin typeface="Quicksand" panose="00000500000000000000"/>
              </a:rPr>
              <a:t>, una alta affidabilità e una ricca documentazione, </a:t>
            </a:r>
            <a:r>
              <a:rPr lang="it-IT" dirty="0" err="1">
                <a:latin typeface="Quicksand" panose="00000500000000000000"/>
              </a:rPr>
              <a:t>Octave</a:t>
            </a:r>
            <a:r>
              <a:rPr lang="it-IT" dirty="0">
                <a:latin typeface="Quicksand" panose="00000500000000000000"/>
              </a:rPr>
              <a:t> risulta essere una più che valida alternativa gratuita a </a:t>
            </a:r>
            <a:r>
              <a:rPr lang="it-IT" dirty="0" err="1">
                <a:latin typeface="Quicksand" panose="00000500000000000000"/>
              </a:rPr>
              <a:t>MatLab</a:t>
            </a:r>
            <a:r>
              <a:rPr lang="it-IT" dirty="0">
                <a:latin typeface="Quicksand" panose="00000500000000000000"/>
              </a:rPr>
              <a:t>. 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63752" y="4562101"/>
            <a:ext cx="9163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Le analisi effettuate non evidenziano nette differenze prestazionali, tuttavia Linux risulta essere il sistema operativo migliore tra i due. Inoltre, essendo gratuito, rappresenta la scelta migliore sia in termini di prestazioni che di costi.</a:t>
            </a:r>
          </a:p>
        </p:txBody>
      </p:sp>
    </p:spTree>
    <p:extLst>
      <p:ext uri="{BB962C8B-B14F-4D97-AF65-F5344CB8AC3E}">
        <p14:creationId xmlns:p14="http://schemas.microsoft.com/office/powerpoint/2010/main" val="46045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362205" y="1364450"/>
            <a:ext cx="9008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È evidente che la scelta tra i vari sistemi operativi e i programmi da utilizzare in un ipotetico scenario lavorativo sono direttamente correlati con la sfera di competenza dell’azienda:</a:t>
            </a:r>
          </a:p>
          <a:p>
            <a:r>
              <a:rPr lang="it-IT" dirty="0">
                <a:latin typeface="Quicksand" panose="00000500000000000000" pitchFamily="2" charset="0"/>
              </a:rPr>
              <a:t>È infatti triviale supporre che le priorità di aziende ospedaliere o agenzie governative siano diverse da quelle di una semplice startup. Tuttavia, è possibile concludere che </a:t>
            </a:r>
            <a:r>
              <a:rPr lang="it-IT" dirty="0" err="1">
                <a:latin typeface="Quicksand" panose="00000500000000000000" pitchFamily="2" charset="0"/>
              </a:rPr>
              <a:t>Scilab</a:t>
            </a:r>
            <a:r>
              <a:rPr lang="it-IT" dirty="0">
                <a:latin typeface="Quicksand" panose="00000500000000000000" pitchFamily="2" charset="0"/>
              </a:rPr>
              <a:t> non rappresenti la scelta migliore né in ambito Open Source né presupponendo un budget illimitato. Dunque, la scelta migliore è rappresentata da </a:t>
            </a:r>
            <a:r>
              <a:rPr lang="it-IT" dirty="0" err="1">
                <a:latin typeface="Quicksand" panose="00000500000000000000" pitchFamily="2" charset="0"/>
              </a:rPr>
              <a:t>Octave</a:t>
            </a:r>
            <a:r>
              <a:rPr lang="it-IT" dirty="0">
                <a:latin typeface="Quicksand" panose="00000500000000000000" pitchFamily="2" charset="0"/>
              </a:rPr>
              <a:t> o da </a:t>
            </a:r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, in base alle necessità e alla disponibilità economica dell’azienda in questione.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54252" y="332994"/>
            <a:ext cx="922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Quicksand" panose="00000500000000000000" pitchFamily="2" charset="0"/>
              </a:rPr>
              <a:t>Scelta Finale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12"/>
          <a:stretch/>
        </p:blipFill>
        <p:spPr>
          <a:xfrm>
            <a:off x="4159234" y="4258710"/>
            <a:ext cx="3203998" cy="2341728"/>
          </a:xfrm>
          <a:prstGeom prst="rect">
            <a:avLst/>
          </a:prstGeom>
        </p:spPr>
      </p:pic>
      <p:pic>
        <p:nvPicPr>
          <p:cNvPr id="7" name="Picture 4" descr="File:Gnu-octave-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69" y="3486206"/>
            <a:ext cx="862934" cy="86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b="9947"/>
          <a:stretch/>
        </p:blipFill>
        <p:spPr>
          <a:xfrm>
            <a:off x="3784196" y="3996695"/>
            <a:ext cx="1281688" cy="1004612"/>
          </a:xfrm>
          <a:prstGeom prst="rect">
            <a:avLst/>
          </a:prstGeom>
        </p:spPr>
      </p:pic>
      <p:pic>
        <p:nvPicPr>
          <p:cNvPr id="9" name="Picture 2" descr="Risultati immagini per scila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8991" r="5204" b="11247"/>
          <a:stretch/>
        </p:blipFill>
        <p:spPr bwMode="auto">
          <a:xfrm>
            <a:off x="6428789" y="4451848"/>
            <a:ext cx="1427587" cy="8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45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254252" y="332994"/>
            <a:ext cx="9224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Quicksand" panose="00000500000000000000" pitchFamily="2" charset="0"/>
              </a:rPr>
              <a:t>Dati Tecnici della Macchina Utilizzata</a:t>
            </a: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3773"/>
              </p:ext>
            </p:extLst>
          </p:nvPr>
        </p:nvGraphicFramePr>
        <p:xfrm>
          <a:off x="1802638" y="2868506"/>
          <a:ext cx="8128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624173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6142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i="1" u="sng" spc="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2,40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5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Memoria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i="1" u="sng" spc="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8,00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Processore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i="1" u="sng" spc="3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Intel i7-5500U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98432"/>
                  </a:ext>
                </a:extLst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2383536" y="4849670"/>
            <a:ext cx="696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Quicksand" panose="00000500000000000000" pitchFamily="2" charset="0"/>
              </a:rPr>
              <a:t>I test effettuati su Linux e Windows sono stati eseguiti sulla stessa macchina, operando una partizione della memoria</a:t>
            </a:r>
          </a:p>
        </p:txBody>
      </p:sp>
    </p:spTree>
    <p:extLst>
      <p:ext uri="{BB962C8B-B14F-4D97-AF65-F5344CB8AC3E}">
        <p14:creationId xmlns:p14="http://schemas.microsoft.com/office/powerpoint/2010/main" val="7078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254252" y="332994"/>
            <a:ext cx="9224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Quicksand" panose="00000500000000000000" pitchFamily="2" charset="0"/>
              </a:rPr>
              <a:t>Software Utilizzati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383536" y="1872414"/>
            <a:ext cx="696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Quicksand" panose="00000500000000000000" pitchFamily="2" charset="0"/>
              </a:rPr>
              <a:t>Per svolgere il progetto sono stati utilizzati i seguenti software: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511552" y="3011726"/>
            <a:ext cx="6966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Quicksand" panose="00000500000000000000" pitchFamily="2" charset="0"/>
              </a:rPr>
              <a:t>MatLab</a:t>
            </a:r>
            <a:endParaRPr lang="it-IT" dirty="0">
              <a:latin typeface="Quicksa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Quicksand" panose="00000500000000000000" pitchFamily="2" charset="0"/>
              </a:rPr>
              <a:t>Scilab</a:t>
            </a:r>
            <a:endParaRPr lang="it-IT" dirty="0">
              <a:latin typeface="Quicksand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Quicksand" panose="00000500000000000000" pitchFamily="2" charset="0"/>
              </a:rPr>
              <a:t>GNU </a:t>
            </a:r>
            <a:r>
              <a:rPr lang="it-IT" dirty="0" err="1">
                <a:latin typeface="Quicksand" panose="00000500000000000000" pitchFamily="2" charset="0"/>
              </a:rPr>
              <a:t>Octave</a:t>
            </a:r>
            <a:endParaRPr lang="it-IT" dirty="0">
              <a:latin typeface="Quicksand" panose="00000500000000000000" pitchFamily="2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383536" y="4859454"/>
            <a:ext cx="696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Quicksand" panose="00000500000000000000" pitchFamily="2" charset="0"/>
              </a:rPr>
              <a:t>Nelle prossime diapositive introdurremo brevemente ogni strumento software sopraelencato</a:t>
            </a:r>
          </a:p>
        </p:txBody>
      </p:sp>
    </p:spTree>
    <p:extLst>
      <p:ext uri="{BB962C8B-B14F-4D97-AF65-F5344CB8AC3E}">
        <p14:creationId xmlns:p14="http://schemas.microsoft.com/office/powerpoint/2010/main" val="27078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1" b="9947"/>
          <a:stretch/>
        </p:blipFill>
        <p:spPr>
          <a:xfrm>
            <a:off x="4946904" y="182880"/>
            <a:ext cx="2298192" cy="180136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018864" y="2562370"/>
            <a:ext cx="8489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Versione Utilizzata: R2019a, 64 bit</a:t>
            </a:r>
          </a:p>
          <a:p>
            <a:endParaRPr lang="it-IT" dirty="0">
              <a:latin typeface="Quicksand" panose="00000500000000000000" pitchFamily="2" charset="0"/>
            </a:endParaRPr>
          </a:p>
          <a:p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 è uno strumento software ampiamente utilizzato per l’analisi statistica e numerica sviluppato da </a:t>
            </a:r>
            <a:r>
              <a:rPr lang="it-IT" dirty="0" err="1">
                <a:latin typeface="Quicksand" panose="00000500000000000000" pitchFamily="2" charset="0"/>
              </a:rPr>
              <a:t>MathWorks</a:t>
            </a:r>
            <a:r>
              <a:rPr lang="it-IT" dirty="0">
                <a:latin typeface="Quicksand" panose="00000500000000000000" pitchFamily="2" charset="0"/>
              </a:rPr>
              <a:t>.</a:t>
            </a:r>
          </a:p>
          <a:p>
            <a:r>
              <a:rPr lang="it-IT" dirty="0">
                <a:latin typeface="Quicksand" panose="00000500000000000000" pitchFamily="2" charset="0"/>
              </a:rPr>
              <a:t>Compatibile con gli OS Linux, </a:t>
            </a:r>
            <a:r>
              <a:rPr lang="it-IT" dirty="0" err="1">
                <a:latin typeface="Quicksand" panose="00000500000000000000" pitchFamily="2" charset="0"/>
              </a:rPr>
              <a:t>macOS</a:t>
            </a:r>
            <a:r>
              <a:rPr lang="it-IT" dirty="0">
                <a:latin typeface="Quicksand" panose="00000500000000000000" pitchFamily="2" charset="0"/>
              </a:rPr>
              <a:t> e Windows. Possiede una ricca documentazione e un ampio numero di file d’aiuto.</a:t>
            </a:r>
          </a:p>
          <a:p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, però, non è gratuito: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1222" t="3811" r="1987"/>
          <a:stretch/>
        </p:blipFill>
        <p:spPr>
          <a:xfrm>
            <a:off x="4105282" y="4310659"/>
            <a:ext cx="2463469" cy="17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scila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8991" r="5204" b="11247"/>
          <a:stretch/>
        </p:blipFill>
        <p:spPr bwMode="auto">
          <a:xfrm>
            <a:off x="4587240" y="602017"/>
            <a:ext cx="3017520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484376" y="2329614"/>
            <a:ext cx="80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Versione Utilizzata: 6.0.2</a:t>
            </a:r>
          </a:p>
          <a:p>
            <a:endParaRPr lang="it-IT" dirty="0">
              <a:latin typeface="Quicksand" panose="00000500000000000000" pitchFamily="2" charset="0"/>
            </a:endParaRPr>
          </a:p>
          <a:p>
            <a:r>
              <a:rPr lang="it-IT" dirty="0" err="1">
                <a:latin typeface="Quicksand" panose="00000500000000000000" pitchFamily="2" charset="0"/>
              </a:rPr>
              <a:t>Scilab</a:t>
            </a:r>
            <a:r>
              <a:rPr lang="it-IT" dirty="0">
                <a:latin typeface="Quicksand" panose="00000500000000000000" pitchFamily="2" charset="0"/>
              </a:rPr>
              <a:t> è uno strumento software Open Source per l’analisi numerica sviluppato da </a:t>
            </a:r>
            <a:r>
              <a:rPr lang="it-IT" dirty="0" err="1">
                <a:latin typeface="Quicksand" panose="00000500000000000000" pitchFamily="2" charset="0"/>
              </a:rPr>
              <a:t>Scilab</a:t>
            </a:r>
            <a:r>
              <a:rPr lang="it-IT" dirty="0">
                <a:latin typeface="Quicksand" panose="00000500000000000000" pitchFamily="2" charset="0"/>
              </a:rPr>
              <a:t> Enterprises.</a:t>
            </a:r>
          </a:p>
          <a:p>
            <a:r>
              <a:rPr lang="it-IT" dirty="0">
                <a:latin typeface="Quicksand" panose="00000500000000000000" pitchFamily="2" charset="0"/>
              </a:rPr>
              <a:t>Compatibile con gli OS Linux, </a:t>
            </a:r>
            <a:r>
              <a:rPr lang="it-IT" dirty="0" err="1">
                <a:latin typeface="Quicksand" panose="00000500000000000000" pitchFamily="2" charset="0"/>
              </a:rPr>
              <a:t>macOS</a:t>
            </a:r>
            <a:r>
              <a:rPr lang="it-IT" dirty="0">
                <a:latin typeface="Quicksand" panose="00000500000000000000" pitchFamily="2" charset="0"/>
              </a:rPr>
              <a:t> e Windows. La sintassi è molto simile a quella utilizzata in </a:t>
            </a:r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, tuttavia i due programmi non sono completamente compatibili (anche se la community ha creato un convertitore </a:t>
            </a:r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 → </a:t>
            </a:r>
            <a:r>
              <a:rPr lang="it-IT" dirty="0" err="1">
                <a:latin typeface="Quicksand" panose="00000500000000000000" pitchFamily="2" charset="0"/>
              </a:rPr>
              <a:t>Scilab</a:t>
            </a:r>
            <a:r>
              <a:rPr lang="it-IT" dirty="0">
                <a:latin typeface="Quicksand" panose="00000500000000000000" pitchFamily="2" charset="0"/>
              </a:rPr>
              <a:t>) 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484376" y="4721548"/>
            <a:ext cx="839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Non vi è alcun costo per la licenza, a sfavore però della documentazione estremamente scarna e di un ridotto numero di file d’aiuto.</a:t>
            </a:r>
          </a:p>
        </p:txBody>
      </p:sp>
    </p:spTree>
    <p:extLst>
      <p:ext uri="{BB962C8B-B14F-4D97-AF65-F5344CB8AC3E}">
        <p14:creationId xmlns:p14="http://schemas.microsoft.com/office/powerpoint/2010/main" val="37441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Gnu-octave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11" y="173926"/>
            <a:ext cx="2038921" cy="203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402080" y="2713662"/>
            <a:ext cx="8208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Quicksand" panose="00000500000000000000" pitchFamily="2" charset="0"/>
              </a:rPr>
              <a:t>Versione Utilizzata: 5.1.0</a:t>
            </a:r>
          </a:p>
          <a:p>
            <a:r>
              <a:rPr lang="it-IT" dirty="0"/>
              <a:t> </a:t>
            </a:r>
            <a:endParaRPr lang="it-IT" dirty="0">
              <a:latin typeface="Quicksand" panose="00000500000000000000" pitchFamily="2" charset="0"/>
            </a:endParaRPr>
          </a:p>
          <a:p>
            <a:r>
              <a:rPr lang="it-IT" dirty="0">
                <a:latin typeface="Quicksand" panose="00000500000000000000" pitchFamily="2" charset="0"/>
              </a:rPr>
              <a:t>Similmente a quanto detto per </a:t>
            </a:r>
            <a:r>
              <a:rPr lang="it-IT" dirty="0" err="1">
                <a:latin typeface="Quicksand" panose="00000500000000000000" pitchFamily="2" charset="0"/>
              </a:rPr>
              <a:t>Scilab</a:t>
            </a:r>
            <a:r>
              <a:rPr lang="it-IT" dirty="0">
                <a:latin typeface="Quicksand" panose="00000500000000000000" pitchFamily="2" charset="0"/>
              </a:rPr>
              <a:t>, GNU </a:t>
            </a:r>
            <a:r>
              <a:rPr lang="it-IT" dirty="0" err="1">
                <a:latin typeface="Quicksand" panose="00000500000000000000" pitchFamily="2" charset="0"/>
              </a:rPr>
              <a:t>Octave</a:t>
            </a:r>
            <a:r>
              <a:rPr lang="it-IT" dirty="0">
                <a:latin typeface="Quicksand" panose="00000500000000000000" pitchFamily="2" charset="0"/>
              </a:rPr>
              <a:t> è uno strumento software Open Source per l’analisi numerica scritto interamente in C++, ed è compatibile con gli OS Linux, </a:t>
            </a:r>
            <a:r>
              <a:rPr lang="it-IT" dirty="0" err="1">
                <a:latin typeface="Quicksand" panose="00000500000000000000" pitchFamily="2" charset="0"/>
              </a:rPr>
              <a:t>macOS</a:t>
            </a:r>
            <a:r>
              <a:rPr lang="it-IT" dirty="0">
                <a:latin typeface="Quicksand" panose="00000500000000000000" pitchFamily="2" charset="0"/>
              </a:rPr>
              <a:t> e Windows. La sintassi è simile a quella utilizzata in </a:t>
            </a:r>
            <a:r>
              <a:rPr lang="it-IT" dirty="0" err="1">
                <a:latin typeface="Quicksand" panose="00000500000000000000" pitchFamily="2" charset="0"/>
              </a:rPr>
              <a:t>MatLab</a:t>
            </a:r>
            <a:r>
              <a:rPr lang="it-IT" dirty="0">
                <a:latin typeface="Quicksand" panose="00000500000000000000" pitchFamily="2" charset="0"/>
              </a:rPr>
              <a:t>.</a:t>
            </a:r>
          </a:p>
          <a:p>
            <a:r>
              <a:rPr lang="it-IT" dirty="0">
                <a:latin typeface="Quicksand" panose="00000500000000000000" pitchFamily="2" charset="0"/>
              </a:rPr>
              <a:t>Per quanto riguarda la documentazione, è reperibile online all’indirizzo </a:t>
            </a:r>
            <a:r>
              <a:rPr lang="it-IT" dirty="0">
                <a:hlinkClick r:id="rId3"/>
              </a:rPr>
              <a:t>https://octave.sourceforge.io/docs.php</a:t>
            </a:r>
            <a:r>
              <a:rPr lang="it-IT" dirty="0">
                <a:latin typeface="Quicksand" panose="00000500000000000000" pitchFamily="2" charset="0"/>
              </a:rPr>
              <a:t>, e risulta piuttosto esaustiva, fornendo una descrizione ed esempi di utilizzo di ogni funzione/libreria nativa.</a:t>
            </a:r>
          </a:p>
        </p:txBody>
      </p:sp>
    </p:spTree>
    <p:extLst>
      <p:ext uri="{BB962C8B-B14F-4D97-AF65-F5344CB8AC3E}">
        <p14:creationId xmlns:p14="http://schemas.microsoft.com/office/powerpoint/2010/main" val="288322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FE96C-8010-4D09-B987-B28B5AF3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Premesse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615A5-33E2-4C7A-A740-0E9CA8C5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matrici Flan_1565 e StocF-1465 non sono state considerate nei grafici in quanto il pc utilizzato non è stato in grado di risolverle per questioni di memoria.  </a:t>
            </a:r>
          </a:p>
          <a:p>
            <a:r>
              <a:rPr lang="it-IT" dirty="0"/>
              <a:t>La matrice ex15 su </a:t>
            </a:r>
            <a:r>
              <a:rPr lang="it-IT" dirty="0" err="1"/>
              <a:t>Scilab</a:t>
            </a:r>
            <a:r>
              <a:rPr lang="it-IT" dirty="0"/>
              <a:t> non è stata considerata nei grafici in quanto il software non  riconosceva questa matrice come sparsa, simmetrica e definita positiva.</a:t>
            </a:r>
          </a:p>
        </p:txBody>
      </p:sp>
    </p:spTree>
    <p:extLst>
      <p:ext uri="{BB962C8B-B14F-4D97-AF65-F5344CB8AC3E}">
        <p14:creationId xmlns:p14="http://schemas.microsoft.com/office/powerpoint/2010/main" val="249095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08EB2-C53D-4FA4-905F-9A851592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5" y="4706679"/>
            <a:ext cx="10160000" cy="1143000"/>
          </a:xfrm>
        </p:spPr>
        <p:txBody>
          <a:bodyPr/>
          <a:lstStyle/>
          <a:p>
            <a:r>
              <a:rPr lang="it-IT" dirty="0"/>
              <a:t>CONFRONTO TRA I DIVERSI SOFTWARE NELLO STESSO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2572350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te">
  <a:themeElements>
    <a:clrScheme name="Adiacent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acent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1090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Quicksand</vt:lpstr>
      <vt:lpstr>Times New Roman</vt:lpstr>
      <vt:lpstr>Adiacente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Premesse</vt:lpstr>
      <vt:lpstr>CONFRONTO TRA I DIVERSI SOFTWARE NELLO STESSO SISTEMA OPERATIVO</vt:lpstr>
      <vt:lpstr>Presentazione standard di PowerPoint</vt:lpstr>
      <vt:lpstr>Presentazione standard di PowerPoint</vt:lpstr>
      <vt:lpstr>Presentazione standard di PowerPoint</vt:lpstr>
      <vt:lpstr>CONFRONTO TRA STESSO SOFTWARE NEI DIVERSI SISTEMI OPERATIVI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g.puleri@campus.unimib.it</dc:creator>
  <cp:lastModifiedBy>gianluca puleri</cp:lastModifiedBy>
  <cp:revision>55</cp:revision>
  <dcterms:created xsi:type="dcterms:W3CDTF">2019-05-18T14:30:43Z</dcterms:created>
  <dcterms:modified xsi:type="dcterms:W3CDTF">2019-06-12T11:40:17Z</dcterms:modified>
</cp:coreProperties>
</file>