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7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3" r:id="rId6"/>
    <p:sldId id="262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6C0DF-2046-4F65-9882-8946BAF631E7}" type="datetimeFigureOut">
              <a:rPr lang="it-IT" smtClean="0"/>
              <a:t>17/02/2019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28943-F79A-4744-B516-254AE7ADCF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087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F1DB1-69B0-455A-819A-8B0AFCA3F40A}" type="datetime1">
              <a:rPr lang="en-US" smtClean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570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7024-4AC6-430F-B6FE-D6AC5ADF8E1E}" type="datetime1">
              <a:rPr lang="en-US" smtClean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11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D508-B1AF-48E3-B83D-6C80066C604F}" type="datetime1">
              <a:rPr lang="en-US" smtClean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9236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6F14-F97E-43C4-A818-468ADDF86216}" type="datetime1">
              <a:rPr lang="en-US" smtClean="0"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91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5C27-C3F1-41E5-B3A6-CA801D7A45F5}" type="datetime1">
              <a:rPr lang="en-US" smtClean="0"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3141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B744-440A-4425-B54B-B877E0B7B160}" type="datetime1">
              <a:rPr lang="en-US" smtClean="0"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00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4376-E461-48CC-86D9-DA064EA1AB59}" type="datetime1">
              <a:rPr lang="en-US" smtClean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379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56C4-55CD-4117-90B1-71AAF5DEE2E1}" type="datetime1">
              <a:rPr lang="en-US" smtClean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80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8A2D-E505-4D1A-AFB7-7BE4AF163516}" type="datetime1">
              <a:rPr lang="en-US" smtClean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12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E747-9B15-47CA-B46A-2727E80BBE09}" type="datetime1">
              <a:rPr lang="en-US" smtClean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62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0CB3-4F1B-4FAA-8F5A-96F697FE954A}" type="datetime1">
              <a:rPr lang="en-US" smtClean="0"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56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E14B-386F-4C48-AC88-4BE9FAA0F9AC}" type="datetime1">
              <a:rPr lang="en-US" smtClean="0"/>
              <a:t>2/17/2019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0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E37F-571B-4EC7-970A-7B6440A7BF31}" type="datetime1">
              <a:rPr lang="en-US" smtClean="0"/>
              <a:t>2/17/2019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29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324F-12BD-4734-9DA6-EC36331C3F05}" type="datetime1">
              <a:rPr lang="en-US" smtClean="0"/>
              <a:t>2/17/2019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066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A1CA-A9F4-4860-843B-627BA80560D3}" type="datetime1">
              <a:rPr lang="en-US" smtClean="0"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272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8DF10-C51E-4444-B47E-8D8662C063E3}" type="datetime1">
              <a:rPr lang="en-US" smtClean="0"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47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80440-1106-401C-865D-C998141DC5CF}" type="datetime1">
              <a:rPr lang="en-US" smtClean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67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8AD730-9645-45A3-ACE7-B9A41E2A5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578320"/>
            <a:ext cx="8915399" cy="2262781"/>
          </a:xfrm>
        </p:spPr>
        <p:txBody>
          <a:bodyPr/>
          <a:lstStyle/>
          <a:p>
            <a:r>
              <a:rPr lang="it-IT" b="1" dirty="0"/>
              <a:t>PROGETTO DT-ML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D738D6-D4C4-4881-B756-1AD798D29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2744392"/>
            <a:ext cx="8915399" cy="1126283"/>
          </a:xfrm>
        </p:spPr>
        <p:txBody>
          <a:bodyPr/>
          <a:lstStyle/>
          <a:p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Analisi dei dati volta ad individuare il guadagno annuale di una persona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C874EAB-8D1E-4243-AA42-84CF87E18F4B}"/>
              </a:ext>
            </a:extLst>
          </p:cNvPr>
          <p:cNvSpPr txBox="1"/>
          <p:nvPr/>
        </p:nvSpPr>
        <p:spPr>
          <a:xfrm>
            <a:off x="7546021" y="5264017"/>
            <a:ext cx="32137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002060"/>
                </a:solidFill>
              </a:rPr>
              <a:t>Paolo Marconi – matricola: 807172</a:t>
            </a:r>
          </a:p>
          <a:p>
            <a:r>
              <a:rPr lang="it-IT" sz="1400" dirty="0">
                <a:solidFill>
                  <a:srgbClr val="002060"/>
                </a:solidFill>
              </a:rPr>
              <a:t>Simone Monti – matricola: 807994</a:t>
            </a:r>
          </a:p>
          <a:p>
            <a:r>
              <a:rPr lang="it-IT" sz="1400" dirty="0">
                <a:solidFill>
                  <a:srgbClr val="002060"/>
                </a:solidFill>
              </a:rPr>
              <a:t>Gianluca </a:t>
            </a:r>
            <a:r>
              <a:rPr lang="it-IT" sz="1400" dirty="0" err="1">
                <a:solidFill>
                  <a:srgbClr val="002060"/>
                </a:solidFill>
              </a:rPr>
              <a:t>Puleri</a:t>
            </a:r>
            <a:r>
              <a:rPr lang="it-IT" sz="1400" dirty="0">
                <a:solidFill>
                  <a:srgbClr val="002060"/>
                </a:solidFill>
              </a:rPr>
              <a:t> – matricola: 807064</a:t>
            </a:r>
          </a:p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378CE74-B1CC-4DE1-B4FC-A2F415B96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2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78EA91-CBE7-42B0-985B-F4FA7EF2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Eterogeneità </a:t>
            </a:r>
            <a:r>
              <a:rPr lang="it-IT" b="1" dirty="0" err="1"/>
              <a:t>Adult</a:t>
            </a:r>
            <a:r>
              <a:rPr lang="it-IT" b="1" dirty="0"/>
              <a:t> Data 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812BFF-8F47-4792-9528-93596E8EA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4104"/>
            <a:ext cx="8915400" cy="4941903"/>
          </a:xfrm>
        </p:spPr>
        <p:txBody>
          <a:bodyPr>
            <a:normAutofit/>
          </a:bodyPr>
          <a:lstStyle/>
          <a:p>
            <a:pPr lvl="0"/>
            <a:r>
              <a:rPr lang="it-IT" dirty="0"/>
              <a:t>è stata aggiunto l’attributo </a:t>
            </a:r>
            <a:r>
              <a:rPr lang="it-IT" i="1" dirty="0"/>
              <a:t>fam_under_18 </a:t>
            </a:r>
            <a:r>
              <a:rPr lang="it-IT" dirty="0"/>
              <a:t>con valore ‘</a:t>
            </a:r>
            <a:r>
              <a:rPr lang="it-IT" i="1" dirty="0" err="1"/>
              <a:t>adult</a:t>
            </a:r>
            <a:r>
              <a:rPr lang="it-IT" i="1" dirty="0"/>
              <a:t>’</a:t>
            </a:r>
            <a:r>
              <a:rPr lang="it-IT" dirty="0"/>
              <a:t> se l’attributo </a:t>
            </a:r>
            <a:r>
              <a:rPr lang="it-IT" i="1" dirty="0" err="1"/>
              <a:t>age</a:t>
            </a:r>
            <a:r>
              <a:rPr lang="it-IT" dirty="0"/>
              <a:t> è risultato maggiore o uguale a 18, valore vuoto altrimenti</a:t>
            </a:r>
          </a:p>
          <a:p>
            <a:pPr lvl="0"/>
            <a:r>
              <a:rPr lang="it-IT" dirty="0"/>
              <a:t>è stato sostituito l’attributo numerico </a:t>
            </a:r>
            <a:r>
              <a:rPr lang="it-IT" i="1" dirty="0" err="1"/>
              <a:t>hours_per_week</a:t>
            </a:r>
            <a:r>
              <a:rPr lang="it-IT" dirty="0"/>
              <a:t> con l’attributo nominale </a:t>
            </a:r>
            <a:r>
              <a:rPr lang="it-IT" i="1" dirty="0" err="1"/>
              <a:t>full_or_part_emp</a:t>
            </a:r>
            <a:r>
              <a:rPr lang="it-IT" dirty="0"/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it-IT" sz="1800" dirty="0"/>
              <a:t>è stato attribuito il valore ‘</a:t>
            </a:r>
            <a:r>
              <a:rPr lang="it-IT" sz="1800" i="1" dirty="0"/>
              <a:t>full time </a:t>
            </a:r>
            <a:r>
              <a:rPr lang="it-IT" sz="1800" i="1" dirty="0" err="1"/>
              <a:t>schedules</a:t>
            </a:r>
            <a:r>
              <a:rPr lang="it-IT" sz="1800" i="1" dirty="0"/>
              <a:t>’</a:t>
            </a:r>
            <a:r>
              <a:rPr lang="it-IT" sz="1800" dirty="0"/>
              <a:t> se il valore contenuto in </a:t>
            </a:r>
            <a:r>
              <a:rPr lang="it-IT" sz="1800" i="1" dirty="0" err="1"/>
              <a:t>hours_per_week</a:t>
            </a:r>
            <a:r>
              <a:rPr lang="it-IT" sz="1800" dirty="0"/>
              <a:t> era maggiore o uguale a 35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it-IT" sz="1800" dirty="0"/>
              <a:t>è stato attribuito il valore ‘</a:t>
            </a:r>
            <a:r>
              <a:rPr lang="it-IT" sz="1800" i="1" dirty="0" err="1"/>
              <a:t>unemployed</a:t>
            </a:r>
            <a:r>
              <a:rPr lang="it-IT" sz="1800" i="1" dirty="0"/>
              <a:t> part time’ </a:t>
            </a:r>
            <a:r>
              <a:rPr lang="it-IT" sz="1800" dirty="0"/>
              <a:t>se il valore contenuto in </a:t>
            </a:r>
            <a:r>
              <a:rPr lang="it-IT" sz="1800" i="1" dirty="0" err="1"/>
              <a:t>hours_per_week</a:t>
            </a:r>
            <a:r>
              <a:rPr lang="it-IT" sz="1800" dirty="0"/>
              <a:t> era compreso tra 10 e 35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it-IT" sz="1800" dirty="0"/>
              <a:t>è stato attribuito il valore ‘</a:t>
            </a:r>
            <a:r>
              <a:rPr lang="it-IT" sz="1800" i="1" dirty="0" err="1"/>
              <a:t>unemployed</a:t>
            </a:r>
            <a:r>
              <a:rPr lang="it-IT" sz="1800" i="1" dirty="0"/>
              <a:t> full time’ </a:t>
            </a:r>
            <a:r>
              <a:rPr lang="it-IT" sz="1800" dirty="0"/>
              <a:t>se il valore contenuto in </a:t>
            </a:r>
            <a:r>
              <a:rPr lang="it-IT" sz="1800" i="1" dirty="0" err="1"/>
              <a:t>hours_per_week</a:t>
            </a:r>
            <a:r>
              <a:rPr lang="it-IT" sz="1800" dirty="0"/>
              <a:t> era minore o uguale a 10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it-IT" sz="1800" dirty="0"/>
              <a:t>è stato attribuito il valore ‘</a:t>
            </a:r>
            <a:r>
              <a:rPr lang="it-IT" sz="1800" i="1" dirty="0" err="1"/>
              <a:t>children</a:t>
            </a:r>
            <a:r>
              <a:rPr lang="it-IT" sz="1800" i="1" dirty="0"/>
              <a:t> or </a:t>
            </a:r>
            <a:r>
              <a:rPr lang="it-IT" sz="1800" i="1" dirty="0" err="1"/>
              <a:t>armed</a:t>
            </a:r>
            <a:r>
              <a:rPr lang="it-IT" sz="1800" i="1" dirty="0"/>
              <a:t> </a:t>
            </a:r>
            <a:r>
              <a:rPr lang="it-IT" sz="1800" i="1" dirty="0" err="1"/>
              <a:t>forces</a:t>
            </a:r>
            <a:r>
              <a:rPr lang="it-IT" sz="1800" i="1" dirty="0"/>
              <a:t>’ </a:t>
            </a:r>
            <a:r>
              <a:rPr lang="it-IT" sz="1800" dirty="0"/>
              <a:t>se il valore contenuto in </a:t>
            </a:r>
            <a:r>
              <a:rPr lang="it-IT" sz="1800" i="1" dirty="0" err="1"/>
              <a:t>occupation</a:t>
            </a:r>
            <a:r>
              <a:rPr lang="it-IT" sz="1800" i="1" dirty="0"/>
              <a:t> </a:t>
            </a:r>
            <a:r>
              <a:rPr lang="it-IT" sz="1800" dirty="0"/>
              <a:t>era uguale a ‘</a:t>
            </a:r>
            <a:r>
              <a:rPr lang="it-IT" sz="1800" i="1" dirty="0" err="1"/>
              <a:t>armed</a:t>
            </a:r>
            <a:r>
              <a:rPr lang="it-IT" sz="1800" i="1" dirty="0"/>
              <a:t> </a:t>
            </a:r>
            <a:r>
              <a:rPr lang="it-IT" sz="1800" i="1" dirty="0" err="1"/>
              <a:t>forces</a:t>
            </a:r>
            <a:r>
              <a:rPr lang="it-IT" sz="1800" i="1" dirty="0"/>
              <a:t>’</a:t>
            </a:r>
            <a:endParaRPr lang="it-IT" sz="1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it-IT" sz="1800" dirty="0"/>
              <a:t>è stato attribuito il valore ‘</a:t>
            </a:r>
            <a:r>
              <a:rPr lang="it-IT" sz="1800" i="1" dirty="0" err="1"/>
              <a:t>children</a:t>
            </a:r>
            <a:r>
              <a:rPr lang="it-IT" sz="1800" i="1" dirty="0"/>
              <a:t> or </a:t>
            </a:r>
            <a:r>
              <a:rPr lang="it-IT" sz="1800" i="1" dirty="0" err="1"/>
              <a:t>armed</a:t>
            </a:r>
            <a:r>
              <a:rPr lang="it-IT" sz="1800" i="1" dirty="0"/>
              <a:t> </a:t>
            </a:r>
            <a:r>
              <a:rPr lang="it-IT" sz="1800" i="1" dirty="0" err="1"/>
              <a:t>forces</a:t>
            </a:r>
            <a:r>
              <a:rPr lang="it-IT" sz="1800" i="1" dirty="0"/>
              <a:t>’ </a:t>
            </a:r>
            <a:r>
              <a:rPr lang="it-IT" sz="1800" dirty="0"/>
              <a:t>se il valore contenuto in </a:t>
            </a:r>
            <a:r>
              <a:rPr lang="it-IT" sz="1800" i="1" dirty="0" err="1"/>
              <a:t>age</a:t>
            </a:r>
            <a:r>
              <a:rPr lang="it-IT" sz="1800" dirty="0"/>
              <a:t> era minore di 18</a:t>
            </a:r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1A7917-3E0F-40F9-BFF4-4B4255A0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665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CDFD0A-551E-41A5-B6B8-6E8A84E1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Eterogeneità Census-</a:t>
            </a:r>
            <a:r>
              <a:rPr lang="it-IT" b="1" dirty="0" err="1"/>
              <a:t>income</a:t>
            </a:r>
            <a:r>
              <a:rPr lang="it-IT" b="1" dirty="0"/>
              <a:t> Data 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999ACF-7160-4D0B-9E61-FBBAEE3D9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96247"/>
            <a:ext cx="8915400" cy="4853127"/>
          </a:xfrm>
        </p:spPr>
        <p:txBody>
          <a:bodyPr>
            <a:normAutofit/>
          </a:bodyPr>
          <a:lstStyle/>
          <a:p>
            <a:pPr lvl="0"/>
            <a:r>
              <a:rPr lang="it-IT" dirty="0"/>
              <a:t>è stato calcolato il parametro </a:t>
            </a:r>
            <a:r>
              <a:rPr lang="it-IT" i="1" dirty="0" err="1"/>
              <a:t>age</a:t>
            </a:r>
            <a:r>
              <a:rPr lang="it-IT" dirty="0"/>
              <a:t> effettuando la differenza fra </a:t>
            </a:r>
            <a:r>
              <a:rPr lang="it-IT" i="1" dirty="0" err="1"/>
              <a:t>year</a:t>
            </a:r>
            <a:r>
              <a:rPr lang="it-IT" dirty="0"/>
              <a:t> (rappresentazione dell’anno di registrazione) e </a:t>
            </a:r>
            <a:r>
              <a:rPr lang="it-IT" i="1" dirty="0" err="1"/>
              <a:t>Yob</a:t>
            </a:r>
            <a:r>
              <a:rPr lang="it-IT" dirty="0"/>
              <a:t> (acronimo di “</a:t>
            </a:r>
            <a:r>
              <a:rPr lang="it-IT" i="1" dirty="0" err="1"/>
              <a:t>year</a:t>
            </a:r>
            <a:r>
              <a:rPr lang="it-IT" i="1" dirty="0"/>
              <a:t> of </a:t>
            </a:r>
            <a:r>
              <a:rPr lang="it-IT" i="1" dirty="0" err="1"/>
              <a:t>birth</a:t>
            </a:r>
            <a:r>
              <a:rPr lang="it-IT" i="1" dirty="0"/>
              <a:t>”);</a:t>
            </a:r>
            <a:endParaRPr lang="it-IT" dirty="0"/>
          </a:p>
          <a:p>
            <a:pPr lvl="0"/>
            <a:r>
              <a:rPr lang="it-IT" dirty="0"/>
              <a:t>è stato fatto corrispondere l’attributo </a:t>
            </a:r>
            <a:r>
              <a:rPr lang="it-IT" i="1" dirty="0" err="1"/>
              <a:t>det_hh_sum</a:t>
            </a:r>
            <a:r>
              <a:rPr lang="it-IT" dirty="0"/>
              <a:t> a </a:t>
            </a:r>
            <a:r>
              <a:rPr lang="it-IT" i="1" dirty="0"/>
              <a:t>relationship</a:t>
            </a:r>
            <a:r>
              <a:rPr lang="it-IT" dirty="0"/>
              <a:t> grazie alle seguenti trasformazioni: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it-IT" sz="1800" dirty="0"/>
              <a:t>è stato sostituito il valore ‘</a:t>
            </a:r>
            <a:r>
              <a:rPr lang="it-IT" sz="1800" i="1" dirty="0" err="1"/>
              <a:t>spouse</a:t>
            </a:r>
            <a:r>
              <a:rPr lang="it-IT" sz="1800" i="1" dirty="0"/>
              <a:t> of </a:t>
            </a:r>
            <a:r>
              <a:rPr lang="it-IT" sz="1800" i="1" dirty="0" err="1"/>
              <a:t>householder</a:t>
            </a:r>
            <a:r>
              <a:rPr lang="it-IT" sz="1800" dirty="0"/>
              <a:t>’ con ‘</a:t>
            </a:r>
            <a:r>
              <a:rPr lang="it-IT" sz="1800" i="1" dirty="0" err="1"/>
              <a:t>wife</a:t>
            </a:r>
            <a:r>
              <a:rPr lang="it-IT" sz="1800" i="1" dirty="0"/>
              <a:t>’</a:t>
            </a:r>
            <a:endParaRPr lang="it-IT" sz="1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it-IT" sz="1800" dirty="0"/>
              <a:t>è stato sostituito il valore ‘</a:t>
            </a:r>
            <a:r>
              <a:rPr lang="it-IT" sz="1800" i="1" dirty="0"/>
              <a:t>non relative</a:t>
            </a:r>
            <a:r>
              <a:rPr lang="it-IT" sz="1800" dirty="0"/>
              <a:t>’ con ‘</a:t>
            </a:r>
            <a:r>
              <a:rPr lang="it-IT" sz="1800" i="1" dirty="0" err="1"/>
              <a:t>not</a:t>
            </a:r>
            <a:r>
              <a:rPr lang="it-IT" sz="1800" i="1" dirty="0"/>
              <a:t> in family</a:t>
            </a:r>
            <a:r>
              <a:rPr lang="it-IT" sz="1800" dirty="0"/>
              <a:t>’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 err="1"/>
              <a:t>sono</a:t>
            </a:r>
            <a:r>
              <a:rPr lang="en-US" sz="1800" dirty="0"/>
              <a:t> </a:t>
            </a:r>
            <a:r>
              <a:rPr lang="en-US" sz="1800" dirty="0" err="1"/>
              <a:t>stati</a:t>
            </a:r>
            <a:r>
              <a:rPr lang="en-US" sz="1800" dirty="0"/>
              <a:t> </a:t>
            </a:r>
            <a:r>
              <a:rPr lang="en-US" sz="1800" dirty="0" err="1"/>
              <a:t>sostituiti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valori</a:t>
            </a:r>
            <a:r>
              <a:rPr lang="en-US" sz="1800" dirty="0"/>
              <a:t> ‘</a:t>
            </a:r>
            <a:r>
              <a:rPr lang="en-US" sz="1800" i="1" dirty="0"/>
              <a:t>child under 18 never married</a:t>
            </a:r>
            <a:r>
              <a:rPr lang="en-US" sz="1800" dirty="0"/>
              <a:t>’, ‘</a:t>
            </a:r>
            <a:r>
              <a:rPr lang="en-US" sz="1800" i="1" dirty="0"/>
              <a:t>child 18 or older</a:t>
            </a:r>
            <a:r>
              <a:rPr lang="en-US" sz="1800" dirty="0"/>
              <a:t>’, ‘</a:t>
            </a:r>
            <a:r>
              <a:rPr lang="en-US" sz="1800" i="1" dirty="0"/>
              <a:t>child under 18 ever married</a:t>
            </a:r>
            <a:r>
              <a:rPr lang="en-US" sz="1800" dirty="0"/>
              <a:t>’ con ‘</a:t>
            </a:r>
            <a:r>
              <a:rPr lang="en-US" sz="1800" i="1" dirty="0"/>
              <a:t>own child</a:t>
            </a:r>
            <a:r>
              <a:rPr lang="en-US" sz="1800" dirty="0"/>
              <a:t>’</a:t>
            </a:r>
            <a:endParaRPr lang="it-IT" sz="1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it-IT" sz="1800" dirty="0"/>
              <a:t>è stato sostituito il valore ‘</a:t>
            </a:r>
            <a:r>
              <a:rPr lang="it-IT" sz="1800" i="1" dirty="0" err="1"/>
              <a:t>householder</a:t>
            </a:r>
            <a:r>
              <a:rPr lang="it-IT" sz="1800" dirty="0"/>
              <a:t>’ con ‘</a:t>
            </a:r>
            <a:r>
              <a:rPr lang="it-IT" sz="1800" i="1" dirty="0" err="1"/>
              <a:t>husband</a:t>
            </a:r>
            <a:r>
              <a:rPr lang="it-IT" sz="1800" i="1" dirty="0"/>
              <a:t>’</a:t>
            </a:r>
            <a:endParaRPr lang="it-IT" sz="1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it-IT" sz="1800" dirty="0"/>
              <a:t>è stato sostituito il valore ‘</a:t>
            </a:r>
            <a:r>
              <a:rPr lang="it-IT" sz="1800" i="1" dirty="0"/>
              <a:t>other relative of </a:t>
            </a:r>
            <a:r>
              <a:rPr lang="it-IT" sz="1800" i="1" dirty="0" err="1"/>
              <a:t>householder</a:t>
            </a:r>
            <a:r>
              <a:rPr lang="it-IT" sz="1800" dirty="0"/>
              <a:t>’ con ‘</a:t>
            </a:r>
            <a:r>
              <a:rPr lang="it-IT" sz="1800" i="1" dirty="0"/>
              <a:t>other relative’</a:t>
            </a:r>
            <a:endParaRPr lang="it-IT" sz="1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it-IT" sz="1800" dirty="0"/>
              <a:t>sono stati sostituiti i restanti valori con ‘</a:t>
            </a:r>
            <a:r>
              <a:rPr lang="it-IT" sz="1800" i="1" dirty="0" err="1"/>
              <a:t>unmarried</a:t>
            </a:r>
            <a:r>
              <a:rPr lang="it-IT" sz="1800" dirty="0"/>
              <a:t>’</a:t>
            </a:r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AEB2ABB-DA04-468B-8D88-154FE2421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701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2DF759-FE36-436F-931D-52ED2934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Merge dei dataset</a:t>
            </a:r>
            <a:br>
              <a:rPr lang="it-IT" b="1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AF9DA5-738A-4BC1-916F-DEB40D22B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42982"/>
            <a:ext cx="8915400" cy="3777622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È stato inserito l’attributo </a:t>
            </a:r>
            <a:r>
              <a:rPr lang="it-IT" i="1" dirty="0" err="1"/>
              <a:t>state_prev_res</a:t>
            </a:r>
            <a:r>
              <a:rPr lang="it-IT" i="1" dirty="0"/>
              <a:t> </a:t>
            </a:r>
            <a:r>
              <a:rPr lang="it-IT" dirty="0"/>
              <a:t>in </a:t>
            </a:r>
            <a:r>
              <a:rPr lang="it-IT" dirty="0" err="1"/>
              <a:t>Adult</a:t>
            </a:r>
            <a:r>
              <a:rPr lang="it-IT" dirty="0"/>
              <a:t> in quanto unico attributo mancante rispetto agli attributi del dataset Census-</a:t>
            </a:r>
            <a:r>
              <a:rPr lang="it-IT" dirty="0" err="1"/>
              <a:t>income</a:t>
            </a:r>
            <a:r>
              <a:rPr lang="it-IT" dirty="0"/>
              <a:t>, come valore di default è stato utilizzato ‘</a:t>
            </a:r>
            <a:r>
              <a:rPr lang="it-IT" i="1" dirty="0"/>
              <a:t>non </a:t>
            </a:r>
            <a:r>
              <a:rPr lang="it-IT" i="1" dirty="0" err="1"/>
              <a:t>mover</a:t>
            </a:r>
            <a:r>
              <a:rPr lang="it-IT" dirty="0"/>
              <a:t>’, </a:t>
            </a:r>
            <a:r>
              <a:rPr lang="it-IT" b="1" dirty="0"/>
              <a:t>ipotizzando</a:t>
            </a:r>
            <a:r>
              <a:rPr lang="it-IT" dirty="0"/>
              <a:t> quindi che le persone non abbiano cambiato stato di residenza. </a:t>
            </a:r>
          </a:p>
          <a:p>
            <a:r>
              <a:rPr lang="it-IT" dirty="0"/>
              <a:t>È stata fatta la union dei dataset, la quale, ha portato alla creazione di un unico dataset denominato </a:t>
            </a:r>
            <a:r>
              <a:rPr lang="it-IT" b="1" dirty="0" err="1"/>
              <a:t>MergedAdultCensus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1DA9F44-8A1F-4F13-8AB9-4D45B89BF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444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1B116C-CC87-4E70-8DD7-8F585DC49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/>
              <a:t>MergedAdultCensus</a:t>
            </a:r>
            <a:r>
              <a:rPr lang="it-IT" b="1" dirty="0"/>
              <a:t> Data Set</a:t>
            </a:r>
            <a:br>
              <a:rPr lang="it-IT" b="1" dirty="0"/>
            </a:b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A92E3FC-A3F2-4EDB-AAC5-00F49E2293F8}"/>
              </a:ext>
            </a:extLst>
          </p:cNvPr>
          <p:cNvSpPr txBox="1"/>
          <p:nvPr/>
        </p:nvSpPr>
        <p:spPr>
          <a:xfrm>
            <a:off x="2592925" y="1636450"/>
            <a:ext cx="89116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/>
              <a:t>workclass</a:t>
            </a:r>
            <a:r>
              <a:rPr lang="it-IT" dirty="0"/>
              <a:t>: tipologia di lavoratore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/>
              <a:t>education</a:t>
            </a:r>
            <a:r>
              <a:rPr lang="it-IT" dirty="0"/>
              <a:t>: livello di educazione raggiunto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/>
              <a:t>marital_status</a:t>
            </a:r>
            <a:r>
              <a:rPr lang="it-IT" dirty="0"/>
              <a:t>: stato matrimoniale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/>
              <a:t>major_ind_code</a:t>
            </a:r>
            <a:r>
              <a:rPr lang="it-IT" dirty="0"/>
              <a:t>: settore di lavoro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/>
              <a:t>occupation</a:t>
            </a:r>
            <a:r>
              <a:rPr lang="it-IT" dirty="0"/>
              <a:t>: ambito di lavoro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race: etnia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gender: genere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/>
              <a:t>full_or_part_emp</a:t>
            </a:r>
            <a:r>
              <a:rPr lang="it-IT" dirty="0"/>
              <a:t>: tipologia orario lavorativo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/>
              <a:t>capital_gains</a:t>
            </a:r>
            <a:r>
              <a:rPr lang="it-IT" dirty="0"/>
              <a:t>: guadagni per investimento capitali	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/>
              <a:t>capital_losses</a:t>
            </a:r>
            <a:r>
              <a:rPr lang="it-IT" dirty="0"/>
              <a:t>: perdite per investimento di capitale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/>
              <a:t>state_prev_res</a:t>
            </a:r>
            <a:r>
              <a:rPr lang="it-IT" dirty="0"/>
              <a:t>: paese di residenza prima di un’emigrazione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fam_under_18: situazione familiare di un ragazzo minorenne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/>
              <a:t>country_self</a:t>
            </a:r>
            <a:r>
              <a:rPr lang="it-IT" dirty="0"/>
              <a:t>: stato di residenza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/>
              <a:t>age</a:t>
            </a:r>
            <a:r>
              <a:rPr lang="it-IT" dirty="0"/>
              <a:t>: età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relationship: stato coniugale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income_50k</a:t>
            </a:r>
            <a:r>
              <a:rPr lang="it-IT" dirty="0"/>
              <a:t>: guadagno superiore o inferiore a 50k annui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4FF05BF-D06A-4C3F-B46B-9BA3BF1EE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789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82507F-5C8E-4160-AE2C-6D230E17B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Misure di qualità e completezza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829E37-6A20-4EDC-999C-403E2C63B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Il dataset finale risulta facilmente comprensibile e molto intuitivo, tutti gli attributi sono utili ai fini del processo di Machine Learning.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0350FD1-5784-4A38-AB13-E69B84BDA0D9}"/>
              </a:ext>
            </a:extLst>
          </p:cNvPr>
          <p:cNvSpPr txBox="1"/>
          <p:nvPr/>
        </p:nvSpPr>
        <p:spPr>
          <a:xfrm>
            <a:off x="2589212" y="1649968"/>
            <a:ext cx="514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 err="1">
                <a:solidFill>
                  <a:schemeClr val="accent2"/>
                </a:solidFill>
              </a:rPr>
              <a:t>Pertinence</a:t>
            </a:r>
            <a:r>
              <a:rPr lang="it-IT" b="1" i="1" dirty="0">
                <a:solidFill>
                  <a:schemeClr val="accent2"/>
                </a:solidFill>
              </a:rPr>
              <a:t> e </a:t>
            </a:r>
            <a:r>
              <a:rPr lang="it-IT" b="1" i="1" dirty="0" err="1">
                <a:solidFill>
                  <a:schemeClr val="accent2"/>
                </a:solidFill>
              </a:rPr>
              <a:t>readability</a:t>
            </a:r>
            <a:r>
              <a:rPr lang="it-IT" b="1" i="1" dirty="0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06260FF-A2D2-4F8B-9672-5CD79704AFE0}"/>
              </a:ext>
            </a:extLst>
          </p:cNvPr>
          <p:cNvSpPr txBox="1"/>
          <p:nvPr/>
        </p:nvSpPr>
        <p:spPr>
          <a:xfrm>
            <a:off x="2589211" y="2889144"/>
            <a:ext cx="514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>
                <a:solidFill>
                  <a:schemeClr val="accent2"/>
                </a:solidFill>
              </a:rPr>
              <a:t>Completezza: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0C64FD7-452E-48A9-A2F7-B33B797E2E12}"/>
              </a:ext>
            </a:extLst>
          </p:cNvPr>
          <p:cNvSpPr txBox="1"/>
          <p:nvPr/>
        </p:nvSpPr>
        <p:spPr>
          <a:xfrm>
            <a:off x="2944319" y="3756045"/>
            <a:ext cx="33677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/>
              <a:t>workclass</a:t>
            </a:r>
            <a:r>
              <a:rPr lang="it-IT" dirty="0"/>
              <a:t>: 0%  (0)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/>
              <a:t>education</a:t>
            </a:r>
            <a:r>
              <a:rPr lang="it-IT" dirty="0"/>
              <a:t>: 0%  (0)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/>
              <a:t>marital_status</a:t>
            </a:r>
            <a:r>
              <a:rPr lang="it-IT" dirty="0"/>
              <a:t>: 0%  (0)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/>
              <a:t>occupation</a:t>
            </a:r>
            <a:r>
              <a:rPr lang="it-IT" dirty="0"/>
              <a:t>: 0%  (0)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race: 0%  (0)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gender: 0%  (0)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/>
              <a:t>full_or_part_emp</a:t>
            </a:r>
            <a:r>
              <a:rPr lang="it-IT" dirty="0"/>
              <a:t>: 0%  (0)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/>
              <a:t>capital_gains</a:t>
            </a:r>
            <a:r>
              <a:rPr lang="it-IT" dirty="0"/>
              <a:t>: 0%  (0)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capital_losses</a:t>
            </a:r>
            <a:r>
              <a:rPr lang="it-IT" dirty="0"/>
              <a:t>: 0%  (0)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BAB179B-4DEB-45B6-B07B-5287A4B00BE3}"/>
              </a:ext>
            </a:extLst>
          </p:cNvPr>
          <p:cNvSpPr txBox="1"/>
          <p:nvPr/>
        </p:nvSpPr>
        <p:spPr>
          <a:xfrm>
            <a:off x="6312024" y="3754805"/>
            <a:ext cx="43500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/>
              <a:t>state_prev_res</a:t>
            </a:r>
            <a:r>
              <a:rPr lang="it-IT" dirty="0"/>
              <a:t>: 0%  (0)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fam_under_18: &lt;1%  (304)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/>
              <a:t>country_self</a:t>
            </a:r>
            <a:r>
              <a:rPr lang="it-IT" dirty="0"/>
              <a:t>: &lt;1%  (278)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/>
              <a:t>age</a:t>
            </a:r>
            <a:r>
              <a:rPr lang="it-IT" dirty="0"/>
              <a:t>: 0%  (0)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relationship: &lt;1%  (8)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b="1" dirty="0"/>
              <a:t>income_50k</a:t>
            </a:r>
            <a:r>
              <a:rPr lang="it-IT" dirty="0"/>
              <a:t>: 0%  (0)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/>
              <a:t>Totale dei missing </a:t>
            </a:r>
            <a:r>
              <a:rPr lang="it-IT" dirty="0" err="1"/>
              <a:t>values</a:t>
            </a:r>
            <a:r>
              <a:rPr lang="it-IT" dirty="0"/>
              <a:t>: &lt;1%  (590)</a:t>
            </a:r>
          </a:p>
          <a:p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C84A23B-BCB8-4BB4-95FC-1E1F3F0B548F}"/>
              </a:ext>
            </a:extLst>
          </p:cNvPr>
          <p:cNvSpPr txBox="1"/>
          <p:nvPr/>
        </p:nvSpPr>
        <p:spPr>
          <a:xfrm>
            <a:off x="2589210" y="3276359"/>
            <a:ext cx="3080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Numero di missing </a:t>
            </a:r>
            <a:r>
              <a:rPr lang="it-IT" dirty="0" err="1"/>
              <a:t>values</a:t>
            </a:r>
            <a:r>
              <a:rPr lang="it-IT" dirty="0"/>
              <a:t>:</a:t>
            </a:r>
          </a:p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94B4575-9123-4EC0-AC39-FC08EA19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783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7778E3-AA3C-4A4F-B09A-F2EBE83A8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Creazione dei training 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8324FD-79B7-402E-99F0-9879A529D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Preso il dataset </a:t>
            </a:r>
            <a:r>
              <a:rPr lang="it-IT" dirty="0" err="1"/>
              <a:t>MergedAdultCensus</a:t>
            </a:r>
            <a:r>
              <a:rPr lang="it-IT" dirty="0"/>
              <a:t> appena descritto, è stato diviso in 2 parti: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Training set - composto dal 70% del dataset </a:t>
            </a:r>
            <a:br>
              <a:rPr lang="it-IT" dirty="0"/>
            </a:b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Testing set - composto dal restante 30%</a:t>
            </a:r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64C4A22-5230-4107-89EF-93F053459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898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BAC54D-1AB7-4B48-A6C8-D2C30706E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Analisi esplorativa del training set</a:t>
            </a:r>
            <a:endParaRPr lang="it-IT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2518985C-C8FB-4641-88D2-A2FB4A6C112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121" y="1905000"/>
            <a:ext cx="5539773" cy="377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73B906E-B44D-40C9-A9C7-86DFC1F71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272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7F644B-1366-4965-89A7-B4463580A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dirty="0"/>
              <a:t>Descrizione e motivazione dei modelli di machine learning utilizzati </a:t>
            </a:r>
            <a:br>
              <a:rPr lang="it-IT" b="1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CD0C4F-463F-4E90-A6E4-261281D27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SVM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it-IT" sz="1800" dirty="0"/>
              <a:t>elevata efficienza di apprendimento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it-IT" sz="1800" dirty="0"/>
              <a:t>capacità di apprendere funzioni di separazione non lineari complesse</a:t>
            </a:r>
          </a:p>
          <a:p>
            <a:pPr>
              <a:buFont typeface="Wingdings" panose="05000000000000000000" pitchFamily="2" charset="2"/>
              <a:buChar char="v"/>
            </a:pPr>
            <a:endParaRPr lang="it-IT" dirty="0"/>
          </a:p>
          <a:p>
            <a:r>
              <a:rPr lang="it-IT" dirty="0" err="1"/>
              <a:t>Naive</a:t>
            </a:r>
            <a:r>
              <a:rPr lang="it-IT" dirty="0"/>
              <a:t> </a:t>
            </a:r>
            <a:r>
              <a:rPr lang="it-IT" dirty="0" err="1"/>
              <a:t>Bayes</a:t>
            </a:r>
            <a:endParaRPr lang="it-IT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it-IT" sz="1800" dirty="0"/>
              <a:t>velocità di apprendimento elevata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it-IT" sz="1800" dirty="0"/>
              <a:t>ottimo per la classificazione di testo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3CE56E1-2A25-4BD7-A921-D7F19A76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193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F5ACFE-3EDB-4A5E-ADA4-1CD320403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Stima delle misure di performance SVM</a:t>
            </a:r>
            <a:endParaRPr lang="it-IT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4DCC15AB-31AC-4F40-9B34-6B51E39D7F5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666" y="1778492"/>
            <a:ext cx="5700409" cy="437373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B45766C-287F-4270-86B0-E6820E46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457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E344D3-8CB7-402D-BED2-DD5E24AB2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it-IT" b="1" dirty="0"/>
              <a:t>Stima delle misure di performance </a:t>
            </a:r>
            <a:r>
              <a:rPr lang="it-IT" b="1" dirty="0" err="1"/>
              <a:t>Naive</a:t>
            </a:r>
            <a:r>
              <a:rPr lang="it-IT" b="1" dirty="0"/>
              <a:t> </a:t>
            </a:r>
            <a:r>
              <a:rPr lang="it-IT" b="1" dirty="0" err="1"/>
              <a:t>Bayes</a:t>
            </a:r>
            <a:endParaRPr lang="it-IT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EEFCEE91-FCC3-4582-B002-57E38EAFC34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102" y="1905000"/>
            <a:ext cx="5706973" cy="416732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BDF4AE6-1B73-4D90-A909-885FFEB0A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499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547057-07CC-4567-87FA-9E5423DA1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8468652" cy="743296"/>
          </a:xfrm>
        </p:spPr>
        <p:txBody>
          <a:bodyPr>
            <a:normAutofit/>
          </a:bodyPr>
          <a:lstStyle/>
          <a:p>
            <a:r>
              <a:rPr lang="it-IT" b="1" dirty="0"/>
              <a:t>Dominio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7DB439-D845-4B39-ACC5-D31CE2E96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5813" y="1311478"/>
            <a:ext cx="8915400" cy="4644053"/>
          </a:xfrm>
        </p:spPr>
        <p:txBody>
          <a:bodyPr>
            <a:normAutofit/>
          </a:bodyPr>
          <a:lstStyle/>
          <a:p>
            <a:r>
              <a:rPr lang="it-IT" dirty="0"/>
              <a:t>Censimento delle caratteristiche personali di una parte di popolazione: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Età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Sesso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Livello di istruzione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Professione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Situazione occupazionale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Stato coniugale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 err="1"/>
              <a:t>Ecc</a:t>
            </a:r>
            <a:r>
              <a:rPr lang="it-IT" dirty="0"/>
              <a:t>…</a:t>
            </a:r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r>
              <a:rPr lang="it-IT" b="1" dirty="0"/>
              <a:t>Individuare se l’introito annuale percepito superi i 50k dollari.</a:t>
            </a:r>
          </a:p>
          <a:p>
            <a:endParaRPr lang="it-IT" dirty="0"/>
          </a:p>
          <a:p>
            <a:pPr marL="457200" lvl="1" indent="0">
              <a:buNone/>
            </a:pP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268CA729-B621-490C-9ADF-B5D6EFF1127F}"/>
              </a:ext>
            </a:extLst>
          </p:cNvPr>
          <p:cNvSpPr txBox="1">
            <a:spLocks/>
          </p:cNvSpPr>
          <p:nvPr/>
        </p:nvSpPr>
        <p:spPr>
          <a:xfrm>
            <a:off x="2592926" y="4526389"/>
            <a:ext cx="8468652" cy="7432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/>
              <a:t>Obiettivo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D7DEF95-5389-4B17-A329-4450FD2C9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272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E187FE-35F5-4AF8-976F-6D71704BA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Analisi dei risultati ottenuti e conclusioni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B6EBEA-9DE1-4660-9C97-7817C723A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b="1" dirty="0" err="1"/>
              <a:t>Naive</a:t>
            </a:r>
            <a:r>
              <a:rPr lang="it-IT" b="1" dirty="0"/>
              <a:t> </a:t>
            </a:r>
            <a:r>
              <a:rPr lang="it-IT" b="1" dirty="0" err="1"/>
              <a:t>Bayes</a:t>
            </a:r>
            <a:r>
              <a:rPr lang="it-IT" b="1" dirty="0"/>
              <a:t> </a:t>
            </a:r>
            <a:r>
              <a:rPr lang="it-IT" dirty="0"/>
              <a:t>più performante di SVM in termini sia di qualità che di velocità di apprendimento</a:t>
            </a:r>
          </a:p>
          <a:p>
            <a:endParaRPr lang="it-IT" dirty="0"/>
          </a:p>
          <a:p>
            <a:r>
              <a:rPr lang="it-IT" dirty="0"/>
              <a:t>10-fold cross </a:t>
            </a:r>
            <a:r>
              <a:rPr lang="it-IT" dirty="0" err="1"/>
              <a:t>validation</a:t>
            </a:r>
            <a:r>
              <a:rPr lang="it-IT" dirty="0"/>
              <a:t> non altera le misure di performance</a:t>
            </a:r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9871BC1-14EE-473A-9F41-7D75DC904158}"/>
              </a:ext>
            </a:extLst>
          </p:cNvPr>
          <p:cNvSpPr txBox="1"/>
          <p:nvPr/>
        </p:nvSpPr>
        <p:spPr>
          <a:xfrm>
            <a:off x="3976200" y="5203336"/>
            <a:ext cx="52292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AR ESSENCE" panose="02000000000000000000" pitchFamily="2" charset="0"/>
              </a:rPr>
              <a:t>GRAZIE PER L’ATTENZIONE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0FB1DAC-426D-4A92-BFC4-0B14BD47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490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BBE2AB-1C29-4E67-92EC-ACD786A9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Descrizione dei dataset</a:t>
            </a:r>
            <a:br>
              <a:rPr lang="it-IT" b="1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007F26-8B47-496E-87DD-8304D427D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Per lo svolgimento del progetto sono stati utilizzati due open source dataset scaricati dalla piattaforma </a:t>
            </a:r>
            <a:r>
              <a:rPr lang="it-IT" u="sng" dirty="0">
                <a:hlinkClick r:id="rId2"/>
              </a:rPr>
              <a:t>UCI – Machine Learning Repository</a:t>
            </a:r>
            <a:r>
              <a:rPr lang="it-IT" u="sng" dirty="0"/>
              <a:t>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Adult</a:t>
            </a:r>
            <a:r>
              <a:rPr lang="it-IT" dirty="0"/>
              <a:t> Data Set</a:t>
            </a:r>
          </a:p>
          <a:p>
            <a:pPr lvl="0"/>
            <a:r>
              <a:rPr lang="it-IT" dirty="0"/>
              <a:t>Census-</a:t>
            </a:r>
            <a:r>
              <a:rPr lang="it-IT" dirty="0" err="1"/>
              <a:t>Income</a:t>
            </a:r>
            <a:r>
              <a:rPr lang="it-IT" dirty="0"/>
              <a:t> Data Set</a:t>
            </a:r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D2554AF-B1C9-4C91-8EED-55C86762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44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1B116C-CC87-4E70-8DD7-8F585DC49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/>
              <a:t>Adult</a:t>
            </a:r>
            <a:r>
              <a:rPr lang="it-IT" b="1" dirty="0"/>
              <a:t> Data Set</a:t>
            </a:r>
            <a:br>
              <a:rPr lang="it-IT" b="1" dirty="0"/>
            </a:b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EBC7327-7145-4EEE-AB6D-0D2212FD6C3D}"/>
              </a:ext>
            </a:extLst>
          </p:cNvPr>
          <p:cNvSpPr txBox="1"/>
          <p:nvPr/>
        </p:nvSpPr>
        <p:spPr>
          <a:xfrm>
            <a:off x="7753793" y="1636451"/>
            <a:ext cx="50211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Age: </a:t>
            </a:r>
            <a:r>
              <a:rPr lang="it-IT" i="1" dirty="0"/>
              <a:t>numerico intero</a:t>
            </a:r>
            <a:endParaRPr lang="it-IT" dirty="0"/>
          </a:p>
          <a:p>
            <a:pPr lvl="0"/>
            <a:r>
              <a:rPr lang="it-IT" b="1" dirty="0"/>
              <a:t>	REMOVED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/>
              <a:t>Workclass</a:t>
            </a:r>
            <a:r>
              <a:rPr lang="it-IT" dirty="0"/>
              <a:t>: </a:t>
            </a:r>
            <a:r>
              <a:rPr lang="it-IT" i="1" dirty="0"/>
              <a:t>nominale</a:t>
            </a:r>
            <a:endParaRPr lang="it-I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/>
              <a:t>Education</a:t>
            </a:r>
            <a:r>
              <a:rPr lang="it-IT" dirty="0"/>
              <a:t>: </a:t>
            </a:r>
            <a:r>
              <a:rPr lang="it-IT" i="1" dirty="0"/>
              <a:t>nominale</a:t>
            </a:r>
          </a:p>
          <a:p>
            <a:pPr lvl="0"/>
            <a:r>
              <a:rPr lang="it-IT" b="1" i="1" dirty="0"/>
              <a:t>	</a:t>
            </a:r>
            <a:r>
              <a:rPr lang="it-IT" b="1" dirty="0"/>
              <a:t>REMOVED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/>
              <a:t>marital_status</a:t>
            </a:r>
            <a:r>
              <a:rPr lang="it-IT" dirty="0"/>
              <a:t>: </a:t>
            </a:r>
            <a:r>
              <a:rPr lang="it-IT" i="1" dirty="0"/>
              <a:t>nominale</a:t>
            </a:r>
            <a:endParaRPr lang="it-I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/>
              <a:t>occupation</a:t>
            </a:r>
            <a:r>
              <a:rPr lang="it-IT" dirty="0"/>
              <a:t>: </a:t>
            </a:r>
            <a:r>
              <a:rPr lang="it-IT" i="1" dirty="0"/>
              <a:t>nominale</a:t>
            </a:r>
            <a:endParaRPr lang="it-I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relationship: </a:t>
            </a:r>
            <a:r>
              <a:rPr lang="it-IT" i="1" dirty="0"/>
              <a:t>nominale</a:t>
            </a:r>
            <a:endParaRPr lang="it-I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race: </a:t>
            </a:r>
            <a:r>
              <a:rPr lang="it-IT" i="1" dirty="0"/>
              <a:t>nominale</a:t>
            </a:r>
            <a:endParaRPr lang="it-I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gender: </a:t>
            </a:r>
            <a:r>
              <a:rPr lang="it-IT" i="1" dirty="0"/>
              <a:t>nominale</a:t>
            </a:r>
            <a:endParaRPr lang="it-I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/>
              <a:t>capital_gains</a:t>
            </a:r>
            <a:r>
              <a:rPr lang="it-IT" dirty="0"/>
              <a:t>: </a:t>
            </a:r>
            <a:r>
              <a:rPr lang="it-IT" i="1" dirty="0"/>
              <a:t>numerico intero</a:t>
            </a:r>
            <a:endParaRPr lang="it-I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/>
              <a:t>capital_losses</a:t>
            </a:r>
            <a:r>
              <a:rPr lang="it-IT" dirty="0"/>
              <a:t>: </a:t>
            </a:r>
            <a:r>
              <a:rPr lang="it-IT" i="1" dirty="0"/>
              <a:t>numerico intero</a:t>
            </a:r>
            <a:endParaRPr lang="it-I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/>
              <a:t>hours_per_week</a:t>
            </a:r>
            <a:r>
              <a:rPr lang="it-IT" dirty="0"/>
              <a:t>: </a:t>
            </a:r>
            <a:r>
              <a:rPr lang="it-IT" i="1" dirty="0"/>
              <a:t>numerico intero</a:t>
            </a:r>
            <a:endParaRPr lang="it-I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/>
              <a:t>country_self</a:t>
            </a:r>
            <a:r>
              <a:rPr lang="it-IT" dirty="0"/>
              <a:t>: </a:t>
            </a:r>
            <a:r>
              <a:rPr lang="it-IT" i="1" dirty="0"/>
              <a:t>nominale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income_50k</a:t>
            </a:r>
            <a:r>
              <a:rPr lang="it-IT" dirty="0"/>
              <a:t>: </a:t>
            </a:r>
            <a:r>
              <a:rPr lang="it-IT" i="1" dirty="0"/>
              <a:t>nominale</a:t>
            </a:r>
            <a:endParaRPr lang="it-IT" dirty="0"/>
          </a:p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A92E3FC-A3F2-4EDB-AAC5-00F49E2293F8}"/>
              </a:ext>
            </a:extLst>
          </p:cNvPr>
          <p:cNvSpPr txBox="1"/>
          <p:nvPr/>
        </p:nvSpPr>
        <p:spPr>
          <a:xfrm>
            <a:off x="2592925" y="1636450"/>
            <a:ext cx="50211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Age: </a:t>
            </a:r>
            <a:r>
              <a:rPr lang="it-IT" i="1" dirty="0"/>
              <a:t>numerico intero</a:t>
            </a:r>
            <a:endParaRPr lang="it-I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/>
              <a:t>Fnlwgt</a:t>
            </a:r>
            <a:r>
              <a:rPr lang="it-IT" dirty="0"/>
              <a:t>: </a:t>
            </a:r>
            <a:r>
              <a:rPr lang="it-IT" i="1" dirty="0"/>
              <a:t>numerico intero</a:t>
            </a:r>
            <a:endParaRPr lang="it-I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/>
              <a:t>Workclass</a:t>
            </a:r>
            <a:r>
              <a:rPr lang="it-IT" dirty="0"/>
              <a:t>: </a:t>
            </a:r>
            <a:r>
              <a:rPr lang="it-IT" i="1" dirty="0"/>
              <a:t>nominale</a:t>
            </a:r>
            <a:endParaRPr lang="it-I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/>
              <a:t>Education</a:t>
            </a:r>
            <a:r>
              <a:rPr lang="it-IT" dirty="0"/>
              <a:t>: </a:t>
            </a:r>
            <a:r>
              <a:rPr lang="it-IT" i="1" dirty="0"/>
              <a:t>nominale</a:t>
            </a:r>
            <a:endParaRPr lang="it-I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/>
              <a:t>education-num</a:t>
            </a:r>
            <a:r>
              <a:rPr lang="it-IT" dirty="0"/>
              <a:t>: </a:t>
            </a:r>
            <a:r>
              <a:rPr lang="it-IT" i="1" dirty="0"/>
              <a:t>numerico intero</a:t>
            </a:r>
            <a:endParaRPr lang="it-I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/>
              <a:t>marital_status</a:t>
            </a:r>
            <a:r>
              <a:rPr lang="it-IT" dirty="0"/>
              <a:t>: </a:t>
            </a:r>
            <a:r>
              <a:rPr lang="it-IT" i="1" dirty="0"/>
              <a:t>nominale</a:t>
            </a:r>
            <a:endParaRPr lang="it-I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/>
              <a:t>occupation</a:t>
            </a:r>
            <a:r>
              <a:rPr lang="it-IT" dirty="0"/>
              <a:t>: </a:t>
            </a:r>
            <a:r>
              <a:rPr lang="it-IT" i="1" dirty="0"/>
              <a:t>nominale</a:t>
            </a:r>
            <a:endParaRPr lang="it-I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relationship: </a:t>
            </a:r>
            <a:r>
              <a:rPr lang="it-IT" i="1" dirty="0"/>
              <a:t>nominale</a:t>
            </a:r>
            <a:endParaRPr lang="it-I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race: </a:t>
            </a:r>
            <a:r>
              <a:rPr lang="it-IT" i="1" dirty="0"/>
              <a:t>nominale</a:t>
            </a:r>
            <a:endParaRPr lang="it-I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gender: </a:t>
            </a:r>
            <a:r>
              <a:rPr lang="it-IT" i="1" dirty="0"/>
              <a:t>nominale</a:t>
            </a:r>
            <a:endParaRPr lang="it-I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/>
              <a:t>capital_gains</a:t>
            </a:r>
            <a:r>
              <a:rPr lang="it-IT" dirty="0"/>
              <a:t>: </a:t>
            </a:r>
            <a:r>
              <a:rPr lang="it-IT" i="1" dirty="0"/>
              <a:t>numerico intero</a:t>
            </a:r>
            <a:endParaRPr lang="it-I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/>
              <a:t>capital_losses</a:t>
            </a:r>
            <a:r>
              <a:rPr lang="it-IT" dirty="0"/>
              <a:t>: </a:t>
            </a:r>
            <a:r>
              <a:rPr lang="it-IT" i="1" dirty="0"/>
              <a:t>numerico intero</a:t>
            </a:r>
            <a:endParaRPr lang="it-I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/>
              <a:t>hours_per_week</a:t>
            </a:r>
            <a:r>
              <a:rPr lang="it-IT" dirty="0"/>
              <a:t>: </a:t>
            </a:r>
            <a:r>
              <a:rPr lang="it-IT" i="1" dirty="0"/>
              <a:t>numerico intero</a:t>
            </a:r>
            <a:endParaRPr lang="it-I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/>
              <a:t>country_self</a:t>
            </a:r>
            <a:r>
              <a:rPr lang="it-IT" dirty="0"/>
              <a:t>: </a:t>
            </a:r>
            <a:r>
              <a:rPr lang="it-IT" i="1" dirty="0"/>
              <a:t>nominale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income_50k</a:t>
            </a:r>
            <a:r>
              <a:rPr lang="it-IT" dirty="0"/>
              <a:t>: </a:t>
            </a:r>
            <a:r>
              <a:rPr lang="it-IT" i="1" dirty="0"/>
              <a:t>nominale</a:t>
            </a:r>
            <a:endParaRPr lang="it-IT" dirty="0"/>
          </a:p>
          <a:p>
            <a:endParaRPr lang="it-IT" dirty="0"/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F861D870-5521-43DD-93A9-9AEE9812064F}"/>
              </a:ext>
            </a:extLst>
          </p:cNvPr>
          <p:cNvSpPr/>
          <p:nvPr/>
        </p:nvSpPr>
        <p:spPr>
          <a:xfrm>
            <a:off x="6658252" y="3656291"/>
            <a:ext cx="95584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0717A37-BA50-47C4-910E-656D0E65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643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82507F-5C8E-4160-AE2C-6D230E17B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Misure di qualità e completezza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829E37-6A20-4EDC-999C-403E2C63B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Rimosso attributo </a:t>
            </a:r>
            <a:r>
              <a:rPr lang="it-IT" dirty="0" err="1"/>
              <a:t>Fnlwgt</a:t>
            </a:r>
            <a:r>
              <a:rPr lang="it-IT" dirty="0"/>
              <a:t> in quanto privo di significato e non utile per lo svolgimento dello studio di machine learning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Rimosso </a:t>
            </a:r>
            <a:r>
              <a:rPr lang="it-IT" i="1" dirty="0" err="1"/>
              <a:t>education-num</a:t>
            </a:r>
            <a:r>
              <a:rPr lang="it-IT" dirty="0"/>
              <a:t> poiché ridondante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0350FD1-5784-4A38-AB13-E69B84BDA0D9}"/>
              </a:ext>
            </a:extLst>
          </p:cNvPr>
          <p:cNvSpPr txBox="1"/>
          <p:nvPr/>
        </p:nvSpPr>
        <p:spPr>
          <a:xfrm>
            <a:off x="2589212" y="1649968"/>
            <a:ext cx="514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 err="1">
                <a:solidFill>
                  <a:schemeClr val="accent2"/>
                </a:solidFill>
              </a:rPr>
              <a:t>Pertinence</a:t>
            </a:r>
            <a:r>
              <a:rPr lang="it-IT" b="1" i="1" dirty="0">
                <a:solidFill>
                  <a:schemeClr val="accent2"/>
                </a:solidFill>
              </a:rPr>
              <a:t> e </a:t>
            </a:r>
            <a:r>
              <a:rPr lang="it-IT" b="1" i="1" dirty="0" err="1">
                <a:solidFill>
                  <a:schemeClr val="accent2"/>
                </a:solidFill>
              </a:rPr>
              <a:t>readability</a:t>
            </a:r>
            <a:r>
              <a:rPr lang="it-IT" b="1" i="1" dirty="0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06260FF-A2D2-4F8B-9672-5CD79704AFE0}"/>
              </a:ext>
            </a:extLst>
          </p:cNvPr>
          <p:cNvSpPr txBox="1"/>
          <p:nvPr/>
        </p:nvSpPr>
        <p:spPr>
          <a:xfrm>
            <a:off x="2589210" y="3321314"/>
            <a:ext cx="514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>
                <a:solidFill>
                  <a:schemeClr val="accent2"/>
                </a:solidFill>
              </a:rPr>
              <a:t>Completezza: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0C64FD7-452E-48A9-A2F7-B33B797E2E12}"/>
              </a:ext>
            </a:extLst>
          </p:cNvPr>
          <p:cNvSpPr txBox="1"/>
          <p:nvPr/>
        </p:nvSpPr>
        <p:spPr>
          <a:xfrm>
            <a:off x="2944319" y="4014020"/>
            <a:ext cx="33677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Age: 0%  (0)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/>
              <a:t>Workclass</a:t>
            </a:r>
            <a:r>
              <a:rPr lang="it-IT" dirty="0"/>
              <a:t>: 0%  (0)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/>
              <a:t>Education</a:t>
            </a:r>
            <a:r>
              <a:rPr lang="it-IT" dirty="0"/>
              <a:t>: 0%  (0)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/>
              <a:t>marital_status</a:t>
            </a:r>
            <a:r>
              <a:rPr lang="it-IT" dirty="0"/>
              <a:t>: 0%  (0)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/>
              <a:t>occupation</a:t>
            </a:r>
            <a:r>
              <a:rPr lang="it-IT" dirty="0"/>
              <a:t>: 0%  (0)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relationship: 0%  (0)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race: 0%  (0)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gender: 0%  (0)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BAB179B-4DEB-45B6-B07B-5287A4B00BE3}"/>
              </a:ext>
            </a:extLst>
          </p:cNvPr>
          <p:cNvSpPr txBox="1"/>
          <p:nvPr/>
        </p:nvSpPr>
        <p:spPr>
          <a:xfrm>
            <a:off x="6312024" y="4014020"/>
            <a:ext cx="33677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/>
              <a:t>capital_gains</a:t>
            </a:r>
            <a:r>
              <a:rPr lang="it-IT" dirty="0"/>
              <a:t>: 0%  (0)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/>
              <a:t>capital_losses</a:t>
            </a:r>
            <a:r>
              <a:rPr lang="it-IT" dirty="0"/>
              <a:t>: 0%  (0)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/>
              <a:t>hours_per_week</a:t>
            </a:r>
            <a:r>
              <a:rPr lang="it-IT" dirty="0"/>
              <a:t>: 0%  (0)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/>
              <a:t>country_self</a:t>
            </a:r>
            <a:r>
              <a:rPr lang="it-IT" dirty="0"/>
              <a:t>: 0%  (0)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b="1" dirty="0"/>
              <a:t>income_50k</a:t>
            </a:r>
            <a:r>
              <a:rPr lang="it-IT" dirty="0"/>
              <a:t>: 0%  (0)</a:t>
            </a:r>
          </a:p>
          <a:p>
            <a:pPr lvl="0"/>
            <a:endParaRPr lang="it-IT" dirty="0"/>
          </a:p>
          <a:p>
            <a:r>
              <a:rPr lang="it-IT" dirty="0"/>
              <a:t>Totale missing </a:t>
            </a:r>
            <a:r>
              <a:rPr lang="it-IT" dirty="0" err="1"/>
              <a:t>values</a:t>
            </a:r>
            <a:r>
              <a:rPr lang="it-IT" dirty="0"/>
              <a:t>: 0% (0)</a:t>
            </a:r>
          </a:p>
          <a:p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C84A23B-BCB8-4BB4-95FC-1E1F3F0B548F}"/>
              </a:ext>
            </a:extLst>
          </p:cNvPr>
          <p:cNvSpPr txBox="1"/>
          <p:nvPr/>
        </p:nvSpPr>
        <p:spPr>
          <a:xfrm>
            <a:off x="2589210" y="3690854"/>
            <a:ext cx="3080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Numero di missing </a:t>
            </a:r>
            <a:r>
              <a:rPr lang="it-IT" dirty="0" err="1"/>
              <a:t>values</a:t>
            </a:r>
            <a:r>
              <a:rPr lang="it-IT" dirty="0"/>
              <a:t>:</a:t>
            </a:r>
          </a:p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5930256-C024-414F-BD14-800F1D71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935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1B116C-CC87-4E70-8DD7-8F585DC49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4000" b="1" dirty="0"/>
              <a:t>Census-</a:t>
            </a:r>
            <a:r>
              <a:rPr lang="it-IT" sz="4000" b="1" dirty="0" err="1"/>
              <a:t>income</a:t>
            </a:r>
            <a:r>
              <a:rPr lang="it-IT" sz="4000" b="1" dirty="0"/>
              <a:t> Data Set</a:t>
            </a:r>
            <a:br>
              <a:rPr lang="it-IT" b="1" dirty="0"/>
            </a:br>
            <a:br>
              <a:rPr lang="it-IT" b="1" dirty="0"/>
            </a:br>
            <a:br>
              <a:rPr lang="it-IT" b="1" dirty="0"/>
            </a:b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EBC7327-7145-4EEE-AB6D-0D2212FD6C3D}"/>
              </a:ext>
            </a:extLst>
          </p:cNvPr>
          <p:cNvSpPr txBox="1"/>
          <p:nvPr/>
        </p:nvSpPr>
        <p:spPr>
          <a:xfrm>
            <a:off x="7753793" y="1636451"/>
            <a:ext cx="502117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/>
              <a:t>Workclass</a:t>
            </a:r>
            <a:r>
              <a:rPr lang="it-IT" dirty="0"/>
              <a:t>: </a:t>
            </a:r>
            <a:r>
              <a:rPr lang="it-IT" i="1" dirty="0"/>
              <a:t>nominale</a:t>
            </a:r>
            <a:endParaRPr lang="it-I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/>
              <a:t>Education</a:t>
            </a:r>
            <a:r>
              <a:rPr lang="it-IT" dirty="0"/>
              <a:t>: </a:t>
            </a:r>
            <a:r>
              <a:rPr lang="it-IT" i="1" dirty="0"/>
              <a:t>nominale</a:t>
            </a:r>
            <a:endParaRPr lang="it-I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/>
              <a:t>Marital_status</a:t>
            </a:r>
            <a:r>
              <a:rPr lang="it-IT" dirty="0"/>
              <a:t>:</a:t>
            </a:r>
            <a:r>
              <a:rPr lang="it-IT" i="1" dirty="0"/>
              <a:t> nominale</a:t>
            </a:r>
            <a:endParaRPr lang="it-I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/>
              <a:t>occupation</a:t>
            </a:r>
            <a:r>
              <a:rPr lang="it-IT" dirty="0"/>
              <a:t>: </a:t>
            </a:r>
            <a:r>
              <a:rPr lang="it-IT" i="1" dirty="0"/>
              <a:t>nominale</a:t>
            </a:r>
            <a:endParaRPr lang="it-I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race: </a:t>
            </a:r>
            <a:r>
              <a:rPr lang="it-IT" i="1" dirty="0"/>
              <a:t>nominale</a:t>
            </a:r>
            <a:endParaRPr lang="it-I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gender: </a:t>
            </a:r>
            <a:r>
              <a:rPr lang="it-IT" i="1" dirty="0"/>
              <a:t>nominale</a:t>
            </a:r>
            <a:endParaRPr lang="it-I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full_or_part_emp</a:t>
            </a:r>
            <a:r>
              <a:rPr lang="en-US" dirty="0"/>
              <a:t>: </a:t>
            </a:r>
            <a:r>
              <a:rPr lang="en-US" i="1" dirty="0" err="1"/>
              <a:t>nominale</a:t>
            </a:r>
            <a:endParaRPr lang="it-I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/>
              <a:t>capital_gains</a:t>
            </a:r>
            <a:r>
              <a:rPr lang="it-IT" dirty="0"/>
              <a:t>: </a:t>
            </a:r>
            <a:r>
              <a:rPr lang="it-IT" i="1" dirty="0"/>
              <a:t>numerico intero</a:t>
            </a:r>
            <a:endParaRPr lang="it-I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/>
              <a:t>capital_losses</a:t>
            </a:r>
            <a:r>
              <a:rPr lang="it-IT" dirty="0"/>
              <a:t>: </a:t>
            </a:r>
            <a:r>
              <a:rPr lang="it-IT" i="1" dirty="0"/>
              <a:t>numerico intero</a:t>
            </a:r>
            <a:endParaRPr lang="it-I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/>
              <a:t>state_prev_res</a:t>
            </a:r>
            <a:r>
              <a:rPr lang="it-IT" dirty="0"/>
              <a:t>: </a:t>
            </a:r>
            <a:r>
              <a:rPr lang="it-IT" i="1" dirty="0"/>
              <a:t>nominale</a:t>
            </a:r>
            <a:endParaRPr lang="it-I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/>
              <a:t>det_hh_summ</a:t>
            </a:r>
            <a:r>
              <a:rPr lang="it-IT" dirty="0"/>
              <a:t>: </a:t>
            </a:r>
            <a:r>
              <a:rPr lang="it-IT" i="1" dirty="0"/>
              <a:t>nominale</a:t>
            </a:r>
            <a:endParaRPr lang="it-IT" dirty="0"/>
          </a:p>
          <a:p>
            <a:pPr lvl="0"/>
            <a:r>
              <a:rPr lang="it-IT" b="1" dirty="0"/>
              <a:t>	REMOVED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fam_under_18: </a:t>
            </a:r>
            <a:r>
              <a:rPr lang="it-IT" i="1" dirty="0"/>
              <a:t>nominale</a:t>
            </a:r>
            <a:endParaRPr lang="it-I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/>
              <a:t>country_self</a:t>
            </a:r>
            <a:r>
              <a:rPr lang="it-IT" dirty="0"/>
              <a:t>: </a:t>
            </a:r>
            <a:r>
              <a:rPr lang="it-IT" i="1" dirty="0"/>
              <a:t>nominale</a:t>
            </a:r>
            <a:endParaRPr lang="it-I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/>
              <a:t>year</a:t>
            </a:r>
            <a:r>
              <a:rPr lang="it-IT" dirty="0"/>
              <a:t>: </a:t>
            </a:r>
            <a:r>
              <a:rPr lang="it-IT" i="1" dirty="0"/>
              <a:t>numerico intero</a:t>
            </a:r>
            <a:endParaRPr lang="it-I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b="1" dirty="0"/>
              <a:t>income_50k</a:t>
            </a:r>
            <a:r>
              <a:rPr lang="it-IT" dirty="0"/>
              <a:t>: </a:t>
            </a:r>
            <a:r>
              <a:rPr lang="it-IT" i="1" dirty="0"/>
              <a:t>nominale</a:t>
            </a:r>
            <a:endParaRPr lang="it-I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/>
              <a:t>YoB</a:t>
            </a:r>
            <a:r>
              <a:rPr lang="it-IT" dirty="0"/>
              <a:t>: </a:t>
            </a:r>
            <a:r>
              <a:rPr lang="it-IT" i="1" dirty="0"/>
              <a:t>numerico intero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A92E3FC-A3F2-4EDB-AAC5-00F49E2293F8}"/>
              </a:ext>
            </a:extLst>
          </p:cNvPr>
          <p:cNvSpPr txBox="1"/>
          <p:nvPr/>
        </p:nvSpPr>
        <p:spPr>
          <a:xfrm>
            <a:off x="2592925" y="1636450"/>
            <a:ext cx="502117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/>
              <a:t>Workclass</a:t>
            </a:r>
            <a:r>
              <a:rPr lang="it-IT" dirty="0"/>
              <a:t>: </a:t>
            </a:r>
            <a:r>
              <a:rPr lang="it-IT" i="1" dirty="0"/>
              <a:t>nominale</a:t>
            </a:r>
            <a:endParaRPr lang="it-I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/>
              <a:t>Education</a:t>
            </a:r>
            <a:r>
              <a:rPr lang="it-IT" dirty="0"/>
              <a:t>: </a:t>
            </a:r>
            <a:r>
              <a:rPr lang="it-IT" i="1" dirty="0"/>
              <a:t>nominale</a:t>
            </a:r>
            <a:endParaRPr lang="it-I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/>
              <a:t>Marital_status</a:t>
            </a:r>
            <a:r>
              <a:rPr lang="it-IT" dirty="0"/>
              <a:t>:</a:t>
            </a:r>
            <a:r>
              <a:rPr lang="it-IT" i="1" dirty="0"/>
              <a:t> nominale</a:t>
            </a:r>
            <a:endParaRPr lang="it-I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/>
              <a:t>occupation</a:t>
            </a:r>
            <a:r>
              <a:rPr lang="it-IT" dirty="0"/>
              <a:t>: </a:t>
            </a:r>
            <a:r>
              <a:rPr lang="it-IT" i="1" dirty="0"/>
              <a:t>nominale</a:t>
            </a:r>
            <a:endParaRPr lang="it-I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race: </a:t>
            </a:r>
            <a:r>
              <a:rPr lang="it-IT" i="1" dirty="0"/>
              <a:t>nominale</a:t>
            </a:r>
            <a:endParaRPr lang="it-I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gender: </a:t>
            </a:r>
            <a:r>
              <a:rPr lang="it-IT" i="1" dirty="0"/>
              <a:t>nominale</a:t>
            </a:r>
            <a:endParaRPr lang="it-I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full_or_part_emp</a:t>
            </a:r>
            <a:r>
              <a:rPr lang="en-US" dirty="0"/>
              <a:t>: </a:t>
            </a:r>
            <a:r>
              <a:rPr lang="en-US" i="1" dirty="0" err="1"/>
              <a:t>nominale</a:t>
            </a:r>
            <a:endParaRPr lang="it-I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/>
              <a:t>capital_gains</a:t>
            </a:r>
            <a:r>
              <a:rPr lang="it-IT" dirty="0"/>
              <a:t>: </a:t>
            </a:r>
            <a:r>
              <a:rPr lang="it-IT" i="1" dirty="0"/>
              <a:t>numerico intero</a:t>
            </a:r>
            <a:endParaRPr lang="it-I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/>
              <a:t>capital_losses</a:t>
            </a:r>
            <a:r>
              <a:rPr lang="it-IT" dirty="0"/>
              <a:t>: </a:t>
            </a:r>
            <a:r>
              <a:rPr lang="it-IT" i="1" dirty="0"/>
              <a:t>numerico intero</a:t>
            </a:r>
            <a:endParaRPr lang="it-I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/>
              <a:t>state_prev_res</a:t>
            </a:r>
            <a:r>
              <a:rPr lang="it-IT" dirty="0"/>
              <a:t>: </a:t>
            </a:r>
            <a:r>
              <a:rPr lang="it-IT" i="1" dirty="0"/>
              <a:t>nominale</a:t>
            </a:r>
            <a:endParaRPr lang="it-I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/>
              <a:t>det_hh_summ</a:t>
            </a:r>
            <a:r>
              <a:rPr lang="it-IT" dirty="0"/>
              <a:t>: </a:t>
            </a:r>
            <a:r>
              <a:rPr lang="it-IT" i="1" dirty="0"/>
              <a:t>nominale</a:t>
            </a:r>
            <a:endParaRPr lang="it-I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det_hh_fam_stat</a:t>
            </a:r>
            <a:r>
              <a:rPr lang="en-US" dirty="0"/>
              <a:t>: </a:t>
            </a:r>
            <a:r>
              <a:rPr lang="en-US" i="1" dirty="0" err="1"/>
              <a:t>nominale</a:t>
            </a:r>
            <a:endParaRPr lang="it-I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fam_under_18: </a:t>
            </a:r>
            <a:r>
              <a:rPr lang="it-IT" i="1" dirty="0"/>
              <a:t>nominale</a:t>
            </a:r>
            <a:endParaRPr lang="it-I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/>
              <a:t>country_self</a:t>
            </a:r>
            <a:r>
              <a:rPr lang="it-IT" dirty="0"/>
              <a:t>: </a:t>
            </a:r>
            <a:r>
              <a:rPr lang="it-IT" i="1" dirty="0"/>
              <a:t>nominale</a:t>
            </a:r>
            <a:endParaRPr lang="it-I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/>
              <a:t>year</a:t>
            </a:r>
            <a:r>
              <a:rPr lang="it-IT" dirty="0"/>
              <a:t>: </a:t>
            </a:r>
            <a:r>
              <a:rPr lang="it-IT" i="1" dirty="0"/>
              <a:t>numerico intero</a:t>
            </a:r>
            <a:endParaRPr lang="it-I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b="1" dirty="0"/>
              <a:t>income_50k</a:t>
            </a:r>
            <a:r>
              <a:rPr lang="it-IT" dirty="0"/>
              <a:t>: </a:t>
            </a:r>
            <a:r>
              <a:rPr lang="it-IT" i="1" dirty="0"/>
              <a:t>nominale</a:t>
            </a:r>
            <a:endParaRPr lang="it-I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/>
              <a:t>YoB</a:t>
            </a:r>
            <a:r>
              <a:rPr lang="it-IT" dirty="0"/>
              <a:t>: </a:t>
            </a:r>
            <a:r>
              <a:rPr lang="it-IT" i="1" dirty="0"/>
              <a:t>numerico intero</a:t>
            </a:r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F861D870-5521-43DD-93A9-9AEE9812064F}"/>
              </a:ext>
            </a:extLst>
          </p:cNvPr>
          <p:cNvSpPr/>
          <p:nvPr/>
        </p:nvSpPr>
        <p:spPr>
          <a:xfrm>
            <a:off x="6560598" y="3794791"/>
            <a:ext cx="10535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8596FAE-E0C1-4158-B0BF-FBECF360F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745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82507F-5C8E-4160-AE2C-6D230E17B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Misure di qualità e completezza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829E37-6A20-4EDC-999C-403E2C63B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i="1" dirty="0" err="1"/>
              <a:t>det_hh_fam_stat</a:t>
            </a:r>
            <a:r>
              <a:rPr lang="it-IT" i="1" dirty="0"/>
              <a:t> </a:t>
            </a:r>
            <a:r>
              <a:rPr lang="it-IT" dirty="0"/>
              <a:t>in quanto di difficile integrazione con il set di dati «</a:t>
            </a:r>
            <a:r>
              <a:rPr lang="it-IT" dirty="0" err="1"/>
              <a:t>Adult</a:t>
            </a:r>
            <a:r>
              <a:rPr lang="it-IT" dirty="0"/>
              <a:t>»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0350FD1-5784-4A38-AB13-E69B84BDA0D9}"/>
              </a:ext>
            </a:extLst>
          </p:cNvPr>
          <p:cNvSpPr txBox="1"/>
          <p:nvPr/>
        </p:nvSpPr>
        <p:spPr>
          <a:xfrm>
            <a:off x="2589212" y="1649968"/>
            <a:ext cx="514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 err="1">
                <a:solidFill>
                  <a:schemeClr val="accent2"/>
                </a:solidFill>
              </a:rPr>
              <a:t>Pertinence</a:t>
            </a:r>
            <a:r>
              <a:rPr lang="it-IT" b="1" i="1" dirty="0">
                <a:solidFill>
                  <a:schemeClr val="accent2"/>
                </a:solidFill>
              </a:rPr>
              <a:t> e </a:t>
            </a:r>
            <a:r>
              <a:rPr lang="it-IT" b="1" i="1" dirty="0" err="1">
                <a:solidFill>
                  <a:schemeClr val="accent2"/>
                </a:solidFill>
              </a:rPr>
              <a:t>readability</a:t>
            </a:r>
            <a:r>
              <a:rPr lang="it-IT" b="1" i="1" dirty="0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06260FF-A2D2-4F8B-9672-5CD79704AFE0}"/>
              </a:ext>
            </a:extLst>
          </p:cNvPr>
          <p:cNvSpPr txBox="1"/>
          <p:nvPr/>
        </p:nvSpPr>
        <p:spPr>
          <a:xfrm>
            <a:off x="2589212" y="2760959"/>
            <a:ext cx="514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>
                <a:solidFill>
                  <a:schemeClr val="accent2"/>
                </a:solidFill>
              </a:rPr>
              <a:t>Completezza: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0C64FD7-452E-48A9-A2F7-B33B797E2E12}"/>
              </a:ext>
            </a:extLst>
          </p:cNvPr>
          <p:cNvSpPr txBox="1"/>
          <p:nvPr/>
        </p:nvSpPr>
        <p:spPr>
          <a:xfrm>
            <a:off x="2941472" y="3890922"/>
            <a:ext cx="33677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/>
              <a:t>Workclass</a:t>
            </a:r>
            <a:r>
              <a:rPr lang="it-IT" dirty="0"/>
              <a:t>: 0%  (0)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/>
              <a:t>Education</a:t>
            </a:r>
            <a:r>
              <a:rPr lang="it-IT" dirty="0"/>
              <a:t>: 0%  (0)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/>
              <a:t>Marital_status</a:t>
            </a:r>
            <a:r>
              <a:rPr lang="it-IT" dirty="0"/>
              <a:t>: 0%  (0)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/>
              <a:t>occupation</a:t>
            </a:r>
            <a:r>
              <a:rPr lang="it-IT" dirty="0"/>
              <a:t>: 0%  (0)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race: 0%  (0)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gender: 0%  (0)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/>
              <a:t>full_or_part_emp</a:t>
            </a:r>
            <a:r>
              <a:rPr lang="it-IT" dirty="0"/>
              <a:t>: 0%  (0)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capital_gains</a:t>
            </a:r>
            <a:r>
              <a:rPr lang="it-IT" dirty="0"/>
              <a:t>: 0%  (0)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capital_losses</a:t>
            </a:r>
            <a:r>
              <a:rPr lang="it-IT" dirty="0"/>
              <a:t>: 0%  (0)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BAB179B-4DEB-45B6-B07B-5287A4B00BE3}"/>
              </a:ext>
            </a:extLst>
          </p:cNvPr>
          <p:cNvSpPr txBox="1"/>
          <p:nvPr/>
        </p:nvSpPr>
        <p:spPr>
          <a:xfrm>
            <a:off x="6309177" y="3890922"/>
            <a:ext cx="4139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</a:rPr>
              <a:t>state_prev_res</a:t>
            </a:r>
            <a:r>
              <a:rPr lang="it-IT" dirty="0"/>
              <a:t>: ~91%  (13697)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/>
              <a:t>det_hh_summ</a:t>
            </a:r>
            <a:r>
              <a:rPr lang="it-IT" dirty="0"/>
              <a:t>: 0%  (0)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FF0000"/>
                </a:solidFill>
              </a:rPr>
              <a:t>fam_under_18</a:t>
            </a:r>
            <a:r>
              <a:rPr lang="it-IT" dirty="0"/>
              <a:t>: ~98%  (14634)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/>
              <a:t>country_self</a:t>
            </a:r>
            <a:r>
              <a:rPr lang="it-IT" dirty="0"/>
              <a:t>: ~2%  (278)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 err="1"/>
              <a:t>year</a:t>
            </a:r>
            <a:r>
              <a:rPr lang="it-IT" dirty="0"/>
              <a:t>: 0%  (0)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b="1" dirty="0"/>
              <a:t>income_50k:</a:t>
            </a:r>
            <a:r>
              <a:rPr lang="it-IT" dirty="0"/>
              <a:t> 0%  (0)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YoB</a:t>
            </a:r>
            <a:r>
              <a:rPr lang="it-IT" dirty="0"/>
              <a:t>: 0%  (0)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/>
              <a:t>Totale missing </a:t>
            </a:r>
            <a:r>
              <a:rPr lang="it-IT" dirty="0" err="1"/>
              <a:t>values</a:t>
            </a:r>
            <a:r>
              <a:rPr lang="it-IT" dirty="0"/>
              <a:t>: ~11% (28609)</a:t>
            </a:r>
          </a:p>
          <a:p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C84A23B-BCB8-4BB4-95FC-1E1F3F0B548F}"/>
              </a:ext>
            </a:extLst>
          </p:cNvPr>
          <p:cNvSpPr txBox="1"/>
          <p:nvPr/>
        </p:nvSpPr>
        <p:spPr>
          <a:xfrm>
            <a:off x="2589212" y="3244591"/>
            <a:ext cx="3080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Numero di missing </a:t>
            </a:r>
            <a:r>
              <a:rPr lang="it-IT" dirty="0" err="1"/>
              <a:t>values</a:t>
            </a:r>
            <a:r>
              <a:rPr lang="it-IT" dirty="0"/>
              <a:t>:</a:t>
            </a:r>
          </a:p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C5C2F00-2817-4D02-BE0E-241804EA8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456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FDB73B-3DFE-4FE8-8D0A-EBA32712A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Risoluzione missing </a:t>
            </a:r>
            <a:r>
              <a:rPr lang="it-IT" b="1" dirty="0" err="1"/>
              <a:t>values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FB957E-D9BF-40C9-B81D-09541A140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26959"/>
            <a:ext cx="8915400" cy="510466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it-IT" sz="3300" dirty="0"/>
              <a:t>L’attributo </a:t>
            </a:r>
            <a:r>
              <a:rPr lang="it-IT" sz="3300" i="1" dirty="0" err="1"/>
              <a:t>state_prev_res</a:t>
            </a:r>
            <a:r>
              <a:rPr lang="it-IT" sz="3300" i="1" dirty="0"/>
              <a:t> </a:t>
            </a:r>
            <a:r>
              <a:rPr lang="it-IT" sz="3300" dirty="0"/>
              <a:t>rappresenta lo stato di residenza prima di un’emigrazione da parte dell’individuo, l’elevato numero di missing </a:t>
            </a:r>
            <a:r>
              <a:rPr lang="it-IT" sz="3300" dirty="0" err="1"/>
              <a:t>values</a:t>
            </a:r>
            <a:r>
              <a:rPr lang="it-IT" sz="3300" dirty="0"/>
              <a:t> è dovuto al fatto che la maggior parte dei soggetti registrati non ha cambiato stato di residenza.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t-IT" sz="3300" b="1" dirty="0"/>
              <a:t>Sono stati sostituiti i valori mancanti con la stringa ‘</a:t>
            </a:r>
            <a:r>
              <a:rPr lang="it-IT" sz="3300" b="1" i="1" dirty="0"/>
              <a:t>non </a:t>
            </a:r>
            <a:r>
              <a:rPr lang="it-IT" sz="3300" b="1" i="1" dirty="0" err="1"/>
              <a:t>mover</a:t>
            </a:r>
            <a:r>
              <a:rPr lang="it-IT" sz="3300" b="1" dirty="0"/>
              <a:t>’.</a:t>
            </a:r>
          </a:p>
          <a:p>
            <a:pPr>
              <a:lnSpc>
                <a:spcPct val="120000"/>
              </a:lnSpc>
            </a:pPr>
            <a:r>
              <a:rPr lang="it-IT" sz="3300" dirty="0"/>
              <a:t>L’attributo </a:t>
            </a:r>
            <a:r>
              <a:rPr lang="it-IT" sz="3300" i="1" dirty="0"/>
              <a:t>fam_under_18 </a:t>
            </a:r>
            <a:r>
              <a:rPr lang="it-IT" sz="3300" dirty="0"/>
              <a:t>indica la condizione familiare di un soggetto minorenne, l’elevato numero di missing </a:t>
            </a:r>
            <a:r>
              <a:rPr lang="it-IT" sz="3300" dirty="0" err="1"/>
              <a:t>values</a:t>
            </a:r>
            <a:r>
              <a:rPr lang="it-IT" sz="3300" dirty="0"/>
              <a:t> è dovuto al fatto che la maggior parte degli individui registrati non sono minorenni.</a:t>
            </a:r>
          </a:p>
          <a:p>
            <a:pPr marL="0" indent="0">
              <a:buNone/>
            </a:pPr>
            <a:r>
              <a:rPr lang="it-IT" sz="3300" b="1" dirty="0"/>
              <a:t>Se l’individuo è maggiorenne sono stati sostituiti i valori mancanti con la stringa ‘</a:t>
            </a:r>
            <a:r>
              <a:rPr lang="it-IT" sz="3300" b="1" i="1" dirty="0" err="1"/>
              <a:t>adult</a:t>
            </a:r>
            <a:r>
              <a:rPr lang="it-IT" sz="3300" b="1" i="1" dirty="0"/>
              <a:t>’</a:t>
            </a:r>
            <a:r>
              <a:rPr lang="it-IT" sz="3300" b="1" dirty="0"/>
              <a:t>.</a:t>
            </a:r>
          </a:p>
          <a:p>
            <a:pPr marL="0" indent="0">
              <a:buNone/>
            </a:pPr>
            <a:endParaRPr lang="it-IT" sz="3300" dirty="0"/>
          </a:p>
          <a:p>
            <a:pPr marL="0" indent="0">
              <a:buNone/>
            </a:pPr>
            <a:r>
              <a:rPr lang="it-IT" sz="3300" dirty="0"/>
              <a:t>Numero di missing </a:t>
            </a:r>
            <a:r>
              <a:rPr lang="it-IT" sz="3300" dirty="0" err="1"/>
              <a:t>values</a:t>
            </a:r>
            <a:r>
              <a:rPr lang="it-IT" sz="3300" dirty="0"/>
              <a:t> successivamente alle modifiche: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3300" dirty="0" err="1"/>
              <a:t>state_prev_res</a:t>
            </a:r>
            <a:r>
              <a:rPr lang="it-IT" sz="3300" dirty="0"/>
              <a:t>: 0% (0)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3300" dirty="0"/>
              <a:t>fam_under_18: 0.07% (11)</a:t>
            </a:r>
            <a:endParaRPr lang="it-IT" sz="33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sz="3300" dirty="0"/>
              <a:t>Numero totale di missing </a:t>
            </a:r>
            <a:r>
              <a:rPr lang="it-IT" sz="3300" dirty="0" err="1"/>
              <a:t>values</a:t>
            </a:r>
            <a:r>
              <a:rPr lang="it-IT" sz="3300" dirty="0"/>
              <a:t>: &lt;1% (289)</a:t>
            </a:r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DFDCA01-EDD8-45E0-95BD-54B18AC2B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681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47C3A7-3083-44B7-A3DF-BB96E8E6E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Processo di integrazione</a:t>
            </a:r>
            <a:br>
              <a:rPr lang="it-IT" b="1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2B4EA6-192E-40B2-BEA4-63EA50167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40637"/>
            <a:ext cx="8915400" cy="3777622"/>
          </a:xfrm>
        </p:spPr>
        <p:txBody>
          <a:bodyPr/>
          <a:lstStyle/>
          <a:p>
            <a:pPr marL="0" lvl="0" indent="0">
              <a:buNone/>
            </a:pPr>
            <a:r>
              <a:rPr lang="it-IT" dirty="0"/>
              <a:t>Operazioni svolte attraverso il </a:t>
            </a:r>
            <a:r>
              <a:rPr lang="it-IT" dirty="0" err="1"/>
              <a:t>tool</a:t>
            </a:r>
            <a:r>
              <a:rPr lang="it-IT" dirty="0"/>
              <a:t> gratuito </a:t>
            </a:r>
            <a:r>
              <a:rPr lang="it-IT" dirty="0" err="1"/>
              <a:t>Talend</a:t>
            </a:r>
            <a:r>
              <a:rPr lang="it-IT" dirty="0"/>
              <a:t> Data </a:t>
            </a:r>
            <a:r>
              <a:rPr lang="it-IT" dirty="0" err="1"/>
              <a:t>Preparation</a:t>
            </a:r>
            <a:r>
              <a:rPr lang="it-IT" dirty="0"/>
              <a:t>:</a:t>
            </a:r>
          </a:p>
          <a:p>
            <a:pPr marL="0" lvl="0" indent="0">
              <a:buNone/>
            </a:pPr>
            <a:endParaRPr lang="it-IT" dirty="0"/>
          </a:p>
          <a:p>
            <a:pPr marL="0" lvl="0" indent="0">
              <a:buNone/>
            </a:pPr>
            <a:endParaRPr lang="it-IT" dirty="0"/>
          </a:p>
          <a:p>
            <a:pPr lvl="0"/>
            <a:r>
              <a:rPr lang="it-IT" dirty="0"/>
              <a:t>Attributi in comune fra dataset rinominato con stesso identificativo</a:t>
            </a:r>
            <a:br>
              <a:rPr lang="it-IT" dirty="0"/>
            </a:br>
            <a:endParaRPr lang="it-IT" dirty="0"/>
          </a:p>
          <a:p>
            <a:pPr lvl="0"/>
            <a:r>
              <a:rPr lang="it-IT" dirty="0"/>
              <a:t>sono stati fatti corrispondere i valori degli attributi con stessa semantica ma </a:t>
            </a:r>
            <a:r>
              <a:rPr lang="it-IT" b="1" dirty="0"/>
              <a:t>differente sintassi </a:t>
            </a:r>
            <a:r>
              <a:rPr lang="it-IT" dirty="0"/>
              <a:t>(eliminazione maiuscole, simboli e utilizzo della funzione di </a:t>
            </a:r>
            <a:r>
              <a:rPr lang="it-IT" dirty="0" err="1"/>
              <a:t>replace</a:t>
            </a:r>
            <a:r>
              <a:rPr lang="it-IT" dirty="0"/>
              <a:t>).  </a:t>
            </a:r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D2BE42D-BE3E-42E9-B8E2-3C2BBB41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775252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Personalizzato 4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C00000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1659</TotalTime>
  <Words>1596</Words>
  <Application>Microsoft Office PowerPoint</Application>
  <PresentationFormat>Widescreen</PresentationFormat>
  <Paragraphs>256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8" baseType="lpstr">
      <vt:lpstr>AR ESSENCE</vt:lpstr>
      <vt:lpstr>Arial</vt:lpstr>
      <vt:lpstr>Calibri</vt:lpstr>
      <vt:lpstr>Century Gothic</vt:lpstr>
      <vt:lpstr>Courier New</vt:lpstr>
      <vt:lpstr>Wingdings</vt:lpstr>
      <vt:lpstr>Wingdings 3</vt:lpstr>
      <vt:lpstr>Filo</vt:lpstr>
      <vt:lpstr>PROGETTO DT-ML</vt:lpstr>
      <vt:lpstr>Dominio</vt:lpstr>
      <vt:lpstr>Descrizione dei dataset </vt:lpstr>
      <vt:lpstr>Adult Data Set </vt:lpstr>
      <vt:lpstr>Misure di qualità e completezza</vt:lpstr>
      <vt:lpstr>Census-income Data Set   </vt:lpstr>
      <vt:lpstr>Misure di qualità e completezza</vt:lpstr>
      <vt:lpstr>Risoluzione missing values</vt:lpstr>
      <vt:lpstr>Processo di integrazione </vt:lpstr>
      <vt:lpstr>Eterogeneità Adult Data Set</vt:lpstr>
      <vt:lpstr>Eterogeneità Census-income Data Set</vt:lpstr>
      <vt:lpstr>Merge dei dataset </vt:lpstr>
      <vt:lpstr>MergedAdultCensus Data Set </vt:lpstr>
      <vt:lpstr>Misure di qualità e completezza</vt:lpstr>
      <vt:lpstr>Creazione dei training set</vt:lpstr>
      <vt:lpstr>Analisi esplorativa del training set</vt:lpstr>
      <vt:lpstr>Descrizione e motivazione dei modelli di machine learning utilizzati  </vt:lpstr>
      <vt:lpstr>Stima delle misure di performance SVM</vt:lpstr>
      <vt:lpstr>Stima delle misure di performance Naive Bayes</vt:lpstr>
      <vt:lpstr>Analisi dei risultati ottenuti e 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DT-ML</dc:title>
  <dc:creator>gianluca puleri</dc:creator>
  <cp:lastModifiedBy>gianluca puleri</cp:lastModifiedBy>
  <cp:revision>26</cp:revision>
  <dcterms:created xsi:type="dcterms:W3CDTF">2019-02-06T16:32:09Z</dcterms:created>
  <dcterms:modified xsi:type="dcterms:W3CDTF">2019-02-18T14:29:23Z</dcterms:modified>
</cp:coreProperties>
</file>