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76" r:id="rId8"/>
    <p:sldId id="265" r:id="rId9"/>
    <p:sldId id="261" r:id="rId10"/>
    <p:sldId id="268" r:id="rId11"/>
    <p:sldId id="270" r:id="rId12"/>
    <p:sldId id="277" r:id="rId13"/>
    <p:sldId id="266" r:id="rId14"/>
    <p:sldId id="269" r:id="rId15"/>
    <p:sldId id="271" r:id="rId16"/>
    <p:sldId id="272" r:id="rId17"/>
    <p:sldId id="278" r:id="rId18"/>
    <p:sldId id="267" r:id="rId19"/>
    <p:sldId id="273" r:id="rId20"/>
    <p:sldId id="274" r:id="rId21"/>
    <p:sldId id="275" r:id="rId22"/>
    <p:sldId id="262" r:id="rId23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38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138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Afbeelding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0800" y="5192000"/>
            <a:ext cx="9154800" cy="1667099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39752" y="1196979"/>
            <a:ext cx="8064500" cy="2160017"/>
          </a:xfrm>
        </p:spPr>
        <p:txBody>
          <a:bodyPr lIns="72000" rIns="72000" anchor="b" anchorCtr="0">
            <a:noAutofit/>
          </a:bodyPr>
          <a:lstStyle>
            <a:lvl1pPr algn="l">
              <a:defRPr sz="2700" b="1"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GB" noProof="0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539752" y="3645024"/>
            <a:ext cx="8064500" cy="1656184"/>
          </a:xfrm>
        </p:spPr>
        <p:txBody>
          <a:bodyPr lIns="72000" rIns="7200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950">
                <a:solidFill>
                  <a:schemeClr val="accent3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noProof="0"/>
              <a:t>Fare clic per modificare lo stile del sottotitolo dello schema</a:t>
            </a:r>
            <a:endParaRPr lang="en-GB" noProof="0" dirty="0"/>
          </a:p>
        </p:txBody>
      </p:sp>
      <p:sp>
        <p:nvSpPr>
          <p:cNvPr id="4" name="Rectangle 3"/>
          <p:cNvSpPr/>
          <p:nvPr/>
        </p:nvSpPr>
        <p:spPr>
          <a:xfrm>
            <a:off x="251521" y="6021288"/>
            <a:ext cx="3528392" cy="7200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76324" y="4437112"/>
            <a:ext cx="4296196" cy="3319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583010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fbeelding full page zonder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0" y="0"/>
            <a:ext cx="9144000" cy="6769306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 dirty="0"/>
              <a:t>Click on the pictogram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insert</a:t>
            </a:r>
            <a:r>
              <a:rPr lang="nl-NL" dirty="0"/>
              <a:t> </a:t>
            </a:r>
            <a:r>
              <a:rPr lang="nl-NL" dirty="0" err="1"/>
              <a:t>an</a:t>
            </a:r>
            <a:r>
              <a:rPr lang="nl-NL" dirty="0"/>
              <a:t> image</a:t>
            </a:r>
          </a:p>
        </p:txBody>
      </p:sp>
      <p:sp>
        <p:nvSpPr>
          <p:cNvPr id="12" name="Tijdelijke aanduiding voor afbeelding 11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6024562"/>
            <a:ext cx="9162000" cy="833438"/>
          </a:xfr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nl-BE" dirty="0"/>
              <a:t>Copy the small bleu </a:t>
            </a:r>
            <a:r>
              <a:rPr lang="nl-BE" dirty="0" err="1"/>
              <a:t>footer</a:t>
            </a:r>
            <a:r>
              <a:rPr lang="nl-BE" dirty="0"/>
              <a:t> </a:t>
            </a:r>
            <a:r>
              <a:rPr lang="nl-BE" dirty="0" err="1"/>
              <a:t>from</a:t>
            </a:r>
            <a:r>
              <a:rPr lang="nl-BE" dirty="0"/>
              <a:t> </a:t>
            </a:r>
            <a:r>
              <a:rPr lang="nl-BE" dirty="0" err="1"/>
              <a:t>another</a:t>
            </a:r>
            <a:r>
              <a:rPr lang="nl-BE" dirty="0"/>
              <a:t> slide </a:t>
            </a:r>
            <a:r>
              <a:rPr lang="nl-BE" dirty="0" err="1"/>
              <a:t>and</a:t>
            </a:r>
            <a:r>
              <a:rPr lang="nl-BE" dirty="0"/>
              <a:t> paste </a:t>
            </a:r>
            <a:r>
              <a:rPr lang="nl-BE" dirty="0" err="1"/>
              <a:t>it</a:t>
            </a:r>
            <a:r>
              <a:rPr lang="nl-BE" dirty="0"/>
              <a:t> </a:t>
            </a:r>
            <a:r>
              <a:rPr lang="nl-BE" dirty="0" err="1"/>
              <a:t>here</a:t>
            </a:r>
            <a:r>
              <a:rPr lang="nl-BE" dirty="0"/>
              <a:t>. Make </a:t>
            </a:r>
            <a:r>
              <a:rPr lang="nl-BE" dirty="0" err="1"/>
              <a:t>sure</a:t>
            </a:r>
            <a:r>
              <a:rPr lang="nl-BE" dirty="0"/>
              <a:t> </a:t>
            </a:r>
            <a:r>
              <a:rPr lang="nl-BE" dirty="0" err="1"/>
              <a:t>that</a:t>
            </a:r>
            <a:r>
              <a:rPr lang="nl-BE" dirty="0"/>
              <a:t> the picture is </a:t>
            </a:r>
            <a:r>
              <a:rPr lang="nl-BE" dirty="0" err="1"/>
              <a:t>positioned</a:t>
            </a:r>
            <a:r>
              <a:rPr lang="nl-BE" dirty="0"/>
              <a:t> </a:t>
            </a:r>
            <a:r>
              <a:rPr lang="nl-BE" dirty="0" err="1"/>
              <a:t>behind</a:t>
            </a:r>
            <a:r>
              <a:rPr lang="nl-BE" dirty="0"/>
              <a:t> the </a:t>
            </a:r>
            <a:r>
              <a:rPr lang="nl-BE" dirty="0" err="1"/>
              <a:t>footer</a:t>
            </a:r>
            <a:r>
              <a:rPr lang="nl-BE" dirty="0"/>
              <a:t>.</a:t>
            </a:r>
            <a:endParaRPr lang="nl-NL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8A92E-5FF9-8143-81B3-CCB531513398}" type="datetimeFigureOut">
              <a:rPr lang="en-US" smtClean="0"/>
              <a:t>1/16/2020</a:t>
            </a:fld>
            <a:endParaRPr lang="en-US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83076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fbeelding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 dirty="0"/>
              <a:t>Click on the pictogram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insert</a:t>
            </a:r>
            <a:r>
              <a:rPr lang="nl-NL" dirty="0"/>
              <a:t> </a:t>
            </a:r>
            <a:r>
              <a:rPr lang="nl-NL" dirty="0" err="1"/>
              <a:t>an</a:t>
            </a:r>
            <a:r>
              <a:rPr lang="nl-NL" dirty="0"/>
              <a:t> image</a:t>
            </a:r>
          </a:p>
          <a:p>
            <a:endParaRPr lang="nl-NL" dirty="0"/>
          </a:p>
        </p:txBody>
      </p:sp>
      <p:sp>
        <p:nvSpPr>
          <p:cNvPr id="12" name="Tijdelijke aanduiding voor afbeelding 11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6024562"/>
            <a:ext cx="9162000" cy="833438"/>
          </a:xfr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nl-BE" dirty="0"/>
              <a:t>Copy the small bleu </a:t>
            </a:r>
            <a:r>
              <a:rPr lang="nl-BE" dirty="0" err="1"/>
              <a:t>footer</a:t>
            </a:r>
            <a:r>
              <a:rPr lang="nl-BE" dirty="0"/>
              <a:t> </a:t>
            </a:r>
            <a:r>
              <a:rPr lang="nl-BE" dirty="0" err="1"/>
              <a:t>from</a:t>
            </a:r>
            <a:r>
              <a:rPr lang="nl-BE" dirty="0"/>
              <a:t> </a:t>
            </a:r>
            <a:r>
              <a:rPr lang="nl-BE" dirty="0" err="1"/>
              <a:t>another</a:t>
            </a:r>
            <a:r>
              <a:rPr lang="nl-BE" dirty="0"/>
              <a:t> slide </a:t>
            </a:r>
            <a:r>
              <a:rPr lang="nl-BE" dirty="0" err="1"/>
              <a:t>and</a:t>
            </a:r>
            <a:r>
              <a:rPr lang="nl-BE" dirty="0"/>
              <a:t> paste </a:t>
            </a:r>
            <a:r>
              <a:rPr lang="nl-BE" dirty="0" err="1"/>
              <a:t>it</a:t>
            </a:r>
            <a:r>
              <a:rPr lang="nl-BE" dirty="0"/>
              <a:t> </a:t>
            </a:r>
            <a:r>
              <a:rPr lang="nl-BE" dirty="0" err="1"/>
              <a:t>here</a:t>
            </a:r>
            <a:r>
              <a:rPr lang="nl-BE" dirty="0"/>
              <a:t>. Make </a:t>
            </a:r>
            <a:r>
              <a:rPr lang="nl-BE" dirty="0" err="1"/>
              <a:t>sure</a:t>
            </a:r>
            <a:r>
              <a:rPr lang="nl-BE" dirty="0"/>
              <a:t> </a:t>
            </a:r>
            <a:r>
              <a:rPr lang="nl-BE" dirty="0" err="1"/>
              <a:t>that</a:t>
            </a:r>
            <a:r>
              <a:rPr lang="nl-BE" dirty="0"/>
              <a:t> the picture is </a:t>
            </a:r>
            <a:r>
              <a:rPr lang="nl-BE" dirty="0" err="1"/>
              <a:t>positioned</a:t>
            </a:r>
            <a:r>
              <a:rPr lang="nl-BE" dirty="0"/>
              <a:t> </a:t>
            </a:r>
            <a:r>
              <a:rPr lang="nl-BE" dirty="0" err="1"/>
              <a:t>behind</a:t>
            </a:r>
            <a:r>
              <a:rPr lang="nl-BE" dirty="0"/>
              <a:t> the </a:t>
            </a:r>
            <a:r>
              <a:rPr lang="nl-BE" dirty="0" err="1"/>
              <a:t>footer</a:t>
            </a:r>
            <a:r>
              <a:rPr lang="nl-BE" dirty="0"/>
              <a:t>.</a:t>
            </a:r>
            <a:endParaRPr lang="nl-NL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8A92E-5FF9-8143-81B3-CCB531513398}" type="datetimeFigureOut">
              <a:rPr lang="en-US" smtClean="0"/>
              <a:t>1/16/2020</a:t>
            </a:fld>
            <a:endParaRPr lang="en-US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8" name="Ondertitel 2"/>
          <p:cNvSpPr>
            <a:spLocks noGrp="1"/>
          </p:cNvSpPr>
          <p:nvPr>
            <p:ph type="subTitle" idx="14" hasCustomPrompt="1"/>
          </p:nvPr>
        </p:nvSpPr>
        <p:spPr>
          <a:xfrm>
            <a:off x="539750" y="3645024"/>
            <a:ext cx="4032000" cy="372785"/>
          </a:xfrm>
          <a:solidFill>
            <a:schemeClr val="accent4">
              <a:alpha val="75000"/>
            </a:schemeClr>
          </a:solidFill>
        </p:spPr>
        <p:txBody>
          <a:bodyPr lIns="72000" tIns="36000" rIns="72000" bIns="36000">
            <a:spAutoFit/>
          </a:bodyPr>
          <a:lstStyle>
            <a:lvl1pPr marL="0" indent="0" algn="l">
              <a:buNone/>
              <a:defRPr sz="1950">
                <a:solidFill>
                  <a:schemeClr val="bg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insert</a:t>
            </a:r>
            <a:r>
              <a:rPr lang="nl-NL" dirty="0"/>
              <a:t> </a:t>
            </a:r>
            <a:r>
              <a:rPr lang="nl-NL" dirty="0" err="1"/>
              <a:t>text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1595894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, tekst en afbeelding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4644009" y="0"/>
            <a:ext cx="4499992" cy="6769306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 dirty="0"/>
              <a:t>Click on the pictogram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insert</a:t>
            </a:r>
            <a:r>
              <a:rPr lang="nl-NL" dirty="0"/>
              <a:t> </a:t>
            </a:r>
            <a:r>
              <a:rPr lang="nl-NL" dirty="0" err="1"/>
              <a:t>an</a:t>
            </a:r>
            <a:r>
              <a:rPr lang="nl-NL" dirty="0"/>
              <a:t> image</a:t>
            </a:r>
          </a:p>
        </p:txBody>
      </p:sp>
      <p:sp>
        <p:nvSpPr>
          <p:cNvPr id="12" name="Tijdelijke aanduiding voor afbeelding 11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6024562"/>
            <a:ext cx="9162000" cy="833438"/>
          </a:xfr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nl-BE" dirty="0"/>
              <a:t>Copy the small bleu </a:t>
            </a:r>
            <a:r>
              <a:rPr lang="nl-BE" dirty="0" err="1"/>
              <a:t>footer</a:t>
            </a:r>
            <a:r>
              <a:rPr lang="nl-BE" dirty="0"/>
              <a:t> </a:t>
            </a:r>
            <a:r>
              <a:rPr lang="nl-BE" dirty="0" err="1"/>
              <a:t>from</a:t>
            </a:r>
            <a:r>
              <a:rPr lang="nl-BE" dirty="0"/>
              <a:t> </a:t>
            </a:r>
            <a:r>
              <a:rPr lang="nl-BE" dirty="0" err="1"/>
              <a:t>another</a:t>
            </a:r>
            <a:r>
              <a:rPr lang="nl-BE" dirty="0"/>
              <a:t> slide </a:t>
            </a:r>
            <a:r>
              <a:rPr lang="nl-BE" dirty="0" err="1"/>
              <a:t>and</a:t>
            </a:r>
            <a:r>
              <a:rPr lang="nl-BE" dirty="0"/>
              <a:t> paste </a:t>
            </a:r>
            <a:r>
              <a:rPr lang="nl-BE" dirty="0" err="1"/>
              <a:t>it</a:t>
            </a:r>
            <a:r>
              <a:rPr lang="nl-BE" dirty="0"/>
              <a:t> </a:t>
            </a:r>
            <a:r>
              <a:rPr lang="nl-BE" dirty="0" err="1"/>
              <a:t>here</a:t>
            </a:r>
            <a:r>
              <a:rPr lang="nl-BE" dirty="0"/>
              <a:t>. Make </a:t>
            </a:r>
            <a:r>
              <a:rPr lang="nl-BE" dirty="0" err="1"/>
              <a:t>sure</a:t>
            </a:r>
            <a:r>
              <a:rPr lang="nl-BE" dirty="0"/>
              <a:t> </a:t>
            </a:r>
            <a:r>
              <a:rPr lang="nl-BE" dirty="0" err="1"/>
              <a:t>that</a:t>
            </a:r>
            <a:r>
              <a:rPr lang="nl-BE" dirty="0"/>
              <a:t> the picture is </a:t>
            </a:r>
            <a:r>
              <a:rPr lang="nl-BE" dirty="0" err="1"/>
              <a:t>positioned</a:t>
            </a:r>
            <a:r>
              <a:rPr lang="nl-BE" dirty="0"/>
              <a:t> </a:t>
            </a:r>
            <a:r>
              <a:rPr lang="nl-BE" dirty="0" err="1"/>
              <a:t>behind</a:t>
            </a:r>
            <a:r>
              <a:rPr lang="nl-BE" dirty="0"/>
              <a:t> the </a:t>
            </a:r>
            <a:r>
              <a:rPr lang="nl-BE" dirty="0" err="1"/>
              <a:t>footer</a:t>
            </a:r>
            <a:r>
              <a:rPr lang="nl-BE" dirty="0"/>
              <a:t>.</a:t>
            </a:r>
            <a:endParaRPr lang="nl-NL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8A92E-5FF9-8143-81B3-CCB531513398}" type="datetimeFigureOut">
              <a:rPr lang="en-US" smtClean="0"/>
              <a:t>1/16/2020</a:t>
            </a:fld>
            <a:endParaRPr lang="en-US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11" name="Titel 1"/>
          <p:cNvSpPr>
            <a:spLocks noGrp="1"/>
          </p:cNvSpPr>
          <p:nvPr>
            <p:ph type="title"/>
          </p:nvPr>
        </p:nvSpPr>
        <p:spPr>
          <a:xfrm>
            <a:off x="540000" y="360004"/>
            <a:ext cx="3960000" cy="936105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nl-NL" dirty="0"/>
          </a:p>
        </p:txBody>
      </p:sp>
      <p:sp>
        <p:nvSpPr>
          <p:cNvPr id="13" name="Tijdelijke aanduiding voor inhoud 2"/>
          <p:cNvSpPr>
            <a:spLocks noGrp="1"/>
          </p:cNvSpPr>
          <p:nvPr>
            <p:ph sz="half" idx="14"/>
          </p:nvPr>
        </p:nvSpPr>
        <p:spPr>
          <a:xfrm>
            <a:off x="540001" y="1440000"/>
            <a:ext cx="3960242" cy="4860000"/>
          </a:xfrm>
        </p:spPr>
        <p:txBody>
          <a:bodyPr/>
          <a:lstStyle>
            <a:lvl1pPr>
              <a:defRPr sz="1800"/>
            </a:lvl1pPr>
            <a:lvl2pPr marL="214313" indent="-214313">
              <a:defRPr sz="1500"/>
            </a:lvl2pPr>
            <a:lvl3pPr marL="403622" indent="-171450">
              <a:defRPr sz="1350"/>
            </a:lvl3pPr>
            <a:lvl4pPr marL="603647" indent="-171450">
              <a:defRPr sz="1200"/>
            </a:lvl4pPr>
            <a:lvl5pPr marL="813197" indent="-171450">
              <a:defRPr sz="12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4857606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, tekst en afbeelding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0" y="0"/>
            <a:ext cx="4499992" cy="6769306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 dirty="0"/>
              <a:t>Click on the pictogram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insert</a:t>
            </a:r>
            <a:r>
              <a:rPr lang="nl-NL" dirty="0"/>
              <a:t> </a:t>
            </a:r>
            <a:r>
              <a:rPr lang="nl-NL" dirty="0" err="1"/>
              <a:t>an</a:t>
            </a:r>
            <a:r>
              <a:rPr lang="nl-NL" dirty="0"/>
              <a:t> image</a:t>
            </a:r>
          </a:p>
        </p:txBody>
      </p:sp>
      <p:sp>
        <p:nvSpPr>
          <p:cNvPr id="12" name="Tijdelijke aanduiding voor afbeelding 11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6024562"/>
            <a:ext cx="9162000" cy="833438"/>
          </a:xfr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nl-BE" dirty="0"/>
              <a:t>Copy the small bleu </a:t>
            </a:r>
            <a:r>
              <a:rPr lang="nl-BE" dirty="0" err="1"/>
              <a:t>footer</a:t>
            </a:r>
            <a:r>
              <a:rPr lang="nl-BE" dirty="0"/>
              <a:t> </a:t>
            </a:r>
            <a:r>
              <a:rPr lang="nl-BE" dirty="0" err="1"/>
              <a:t>from</a:t>
            </a:r>
            <a:r>
              <a:rPr lang="nl-BE" dirty="0"/>
              <a:t> </a:t>
            </a:r>
            <a:r>
              <a:rPr lang="nl-BE" dirty="0" err="1"/>
              <a:t>another</a:t>
            </a:r>
            <a:r>
              <a:rPr lang="nl-BE" dirty="0"/>
              <a:t> slide </a:t>
            </a:r>
            <a:r>
              <a:rPr lang="nl-BE" dirty="0" err="1"/>
              <a:t>and</a:t>
            </a:r>
            <a:r>
              <a:rPr lang="nl-BE" dirty="0"/>
              <a:t> paste </a:t>
            </a:r>
            <a:r>
              <a:rPr lang="nl-BE" dirty="0" err="1"/>
              <a:t>it</a:t>
            </a:r>
            <a:r>
              <a:rPr lang="nl-BE" dirty="0"/>
              <a:t> </a:t>
            </a:r>
            <a:r>
              <a:rPr lang="nl-BE" dirty="0" err="1"/>
              <a:t>here</a:t>
            </a:r>
            <a:r>
              <a:rPr lang="nl-BE" dirty="0"/>
              <a:t>. Make </a:t>
            </a:r>
            <a:r>
              <a:rPr lang="nl-BE" dirty="0" err="1"/>
              <a:t>sure</a:t>
            </a:r>
            <a:r>
              <a:rPr lang="nl-BE" dirty="0"/>
              <a:t> </a:t>
            </a:r>
            <a:r>
              <a:rPr lang="nl-BE" dirty="0" err="1"/>
              <a:t>that</a:t>
            </a:r>
            <a:r>
              <a:rPr lang="nl-BE" dirty="0"/>
              <a:t> the picture is </a:t>
            </a:r>
            <a:r>
              <a:rPr lang="nl-BE" dirty="0" err="1"/>
              <a:t>positioned</a:t>
            </a:r>
            <a:r>
              <a:rPr lang="nl-BE" dirty="0"/>
              <a:t> </a:t>
            </a:r>
            <a:r>
              <a:rPr lang="nl-BE" dirty="0" err="1"/>
              <a:t>behind</a:t>
            </a:r>
            <a:r>
              <a:rPr lang="nl-BE" dirty="0"/>
              <a:t> the </a:t>
            </a:r>
            <a:r>
              <a:rPr lang="nl-BE" dirty="0" err="1"/>
              <a:t>footer</a:t>
            </a:r>
            <a:r>
              <a:rPr lang="nl-BE" dirty="0"/>
              <a:t>.</a:t>
            </a:r>
            <a:endParaRPr lang="nl-NL" dirty="0"/>
          </a:p>
          <a:p>
            <a:endParaRPr lang="nl-NL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8A92E-5FF9-8143-81B3-CCB531513398}" type="datetimeFigureOut">
              <a:rPr lang="en-US" smtClean="0"/>
              <a:t>1/16/2020</a:t>
            </a:fld>
            <a:endParaRPr lang="en-US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4860000" y="360004"/>
            <a:ext cx="3960000" cy="936105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nl-NL" dirty="0"/>
          </a:p>
        </p:txBody>
      </p:sp>
      <p:sp>
        <p:nvSpPr>
          <p:cNvPr id="9" name="Tijdelijke aanduiding voor inhoud 2"/>
          <p:cNvSpPr>
            <a:spLocks noGrp="1"/>
          </p:cNvSpPr>
          <p:nvPr>
            <p:ph sz="half" idx="14"/>
          </p:nvPr>
        </p:nvSpPr>
        <p:spPr>
          <a:xfrm>
            <a:off x="4860001" y="1440000"/>
            <a:ext cx="3960242" cy="4680000"/>
          </a:xfrm>
        </p:spPr>
        <p:txBody>
          <a:bodyPr/>
          <a:lstStyle>
            <a:lvl1pPr>
              <a:defRPr sz="1800"/>
            </a:lvl1pPr>
            <a:lvl2pPr marL="214313" indent="-214313">
              <a:defRPr sz="1500"/>
            </a:lvl2pPr>
            <a:lvl3pPr marL="403622" indent="-171450">
              <a:defRPr sz="1350"/>
            </a:lvl3pPr>
            <a:lvl4pPr marL="603647" indent="-171450">
              <a:defRPr sz="1200"/>
            </a:lvl4pPr>
            <a:lvl5pPr marL="813197" indent="-171450">
              <a:defRPr sz="12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706752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dia afbeelding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jdelijke aanduiding voor afbeelding 10"/>
          <p:cNvSpPr>
            <a:spLocks noGrp="1"/>
          </p:cNvSpPr>
          <p:nvPr>
            <p:ph type="pic" sz="quarter" idx="14" hasCustomPrompt="1"/>
          </p:nvPr>
        </p:nvSpPr>
        <p:spPr>
          <a:xfrm>
            <a:off x="-9246" y="-6037"/>
            <a:ext cx="9153245" cy="6852793"/>
          </a:xfrm>
        </p:spPr>
        <p:txBody>
          <a:bodyPr/>
          <a:lstStyle>
            <a:lvl1pPr>
              <a:defRPr/>
            </a:lvl1pPr>
          </a:lstStyle>
          <a:p>
            <a:r>
              <a:rPr lang="nl-NL" dirty="0"/>
              <a:t>Click on the pictogram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insert</a:t>
            </a:r>
            <a:r>
              <a:rPr lang="nl-NL" dirty="0"/>
              <a:t> </a:t>
            </a:r>
            <a:r>
              <a:rPr lang="nl-NL" dirty="0" err="1"/>
              <a:t>an</a:t>
            </a:r>
            <a:r>
              <a:rPr lang="nl-NL" dirty="0"/>
              <a:t> image</a:t>
            </a:r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3" hasCustomPrompt="1"/>
          </p:nvPr>
        </p:nvSpPr>
        <p:spPr>
          <a:xfrm>
            <a:off x="-9245" y="5197563"/>
            <a:ext cx="9162000" cy="1662617"/>
          </a:xfrm>
        </p:spPr>
        <p:txBody>
          <a:bodyPr/>
          <a:lstStyle>
            <a:lvl1pPr>
              <a:defRPr baseline="0"/>
            </a:lvl1pPr>
          </a:lstStyle>
          <a:p>
            <a:r>
              <a:rPr lang="nl-BE" dirty="0"/>
              <a:t>Copy the large, bleu </a:t>
            </a:r>
            <a:r>
              <a:rPr lang="nl-BE" dirty="0" err="1"/>
              <a:t>curved</a:t>
            </a:r>
            <a:r>
              <a:rPr lang="nl-BE" dirty="0"/>
              <a:t> logo </a:t>
            </a:r>
            <a:r>
              <a:rPr lang="nl-BE" dirty="0" err="1"/>
              <a:t>footer</a:t>
            </a:r>
            <a:r>
              <a:rPr lang="nl-BE" dirty="0"/>
              <a:t> </a:t>
            </a:r>
            <a:r>
              <a:rPr lang="nl-BE" dirty="0" err="1"/>
              <a:t>from</a:t>
            </a:r>
            <a:r>
              <a:rPr lang="nl-BE" dirty="0"/>
              <a:t> </a:t>
            </a:r>
            <a:r>
              <a:rPr lang="nl-BE" dirty="0" err="1"/>
              <a:t>another</a:t>
            </a:r>
            <a:r>
              <a:rPr lang="nl-BE" dirty="0"/>
              <a:t> slide </a:t>
            </a:r>
            <a:r>
              <a:rPr lang="nl-BE" dirty="0" err="1"/>
              <a:t>and</a:t>
            </a:r>
            <a:r>
              <a:rPr lang="nl-BE" dirty="0"/>
              <a:t> paste </a:t>
            </a:r>
            <a:r>
              <a:rPr lang="nl-BE" dirty="0" err="1"/>
              <a:t>it</a:t>
            </a:r>
            <a:r>
              <a:rPr lang="nl-BE" dirty="0"/>
              <a:t> </a:t>
            </a:r>
            <a:r>
              <a:rPr lang="nl-BE" dirty="0" err="1"/>
              <a:t>here</a:t>
            </a:r>
            <a:r>
              <a:rPr lang="nl-BE" dirty="0"/>
              <a:t>. Make </a:t>
            </a:r>
            <a:r>
              <a:rPr lang="nl-BE" dirty="0" err="1"/>
              <a:t>sure</a:t>
            </a:r>
            <a:r>
              <a:rPr lang="nl-BE" dirty="0"/>
              <a:t> </a:t>
            </a:r>
            <a:r>
              <a:rPr lang="nl-BE" dirty="0" err="1"/>
              <a:t>that</a:t>
            </a:r>
            <a:r>
              <a:rPr lang="nl-BE" dirty="0"/>
              <a:t> the picture is </a:t>
            </a:r>
            <a:r>
              <a:rPr lang="nl-BE" dirty="0" err="1"/>
              <a:t>positioned</a:t>
            </a:r>
            <a:r>
              <a:rPr lang="nl-BE" dirty="0"/>
              <a:t> </a:t>
            </a:r>
            <a:r>
              <a:rPr lang="nl-BE" dirty="0" err="1"/>
              <a:t>behind</a:t>
            </a:r>
            <a:r>
              <a:rPr lang="nl-BE" dirty="0"/>
              <a:t> the </a:t>
            </a:r>
            <a:r>
              <a:rPr lang="nl-BE" dirty="0" err="1"/>
              <a:t>footer</a:t>
            </a:r>
            <a:r>
              <a:rPr lang="nl-BE" dirty="0"/>
              <a:t>.</a:t>
            </a:r>
            <a:endParaRPr lang="nl-NL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39752" y="2868796"/>
            <a:ext cx="8064500" cy="488201"/>
          </a:xfrm>
          <a:solidFill>
            <a:schemeClr val="accent4">
              <a:alpha val="75000"/>
            </a:schemeClr>
          </a:solidFill>
        </p:spPr>
        <p:txBody>
          <a:bodyPr lIns="72000" tIns="36000" rIns="72000" bIns="36000" anchor="b" anchorCtr="0">
            <a:spAutoFit/>
          </a:bodyPr>
          <a:lstStyle>
            <a:lvl1pPr algn="l">
              <a:defRPr sz="2700" b="1">
                <a:solidFill>
                  <a:schemeClr val="bg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539752" y="3645024"/>
            <a:ext cx="8064500" cy="372785"/>
          </a:xfrm>
          <a:solidFill>
            <a:schemeClr val="accent4">
              <a:alpha val="75000"/>
            </a:schemeClr>
          </a:solidFill>
        </p:spPr>
        <p:txBody>
          <a:bodyPr lIns="72000" tIns="36000" rIns="72000" bIns="36000">
            <a:spAutoFit/>
          </a:bodyPr>
          <a:lstStyle>
            <a:lvl1pPr marL="0" indent="0" algn="l">
              <a:buNone/>
              <a:defRPr sz="1950">
                <a:solidFill>
                  <a:schemeClr val="bg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5535906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024566"/>
            <a:ext cx="9162000" cy="835079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9752" y="1700808"/>
            <a:ext cx="8064500" cy="1656184"/>
          </a:xfrm>
        </p:spPr>
        <p:txBody>
          <a:bodyPr lIns="72000" rIns="72000" anchor="b" anchorCtr="0">
            <a:noAutofit/>
          </a:bodyPr>
          <a:lstStyle>
            <a:lvl1pPr algn="l">
              <a:defRPr sz="2700" b="1" cap="none"/>
            </a:lvl1pPr>
          </a:lstStyle>
          <a:p>
            <a:r>
              <a:rPr lang="it-IT"/>
              <a:t>Fare clic per modificare lo stile del titolo dello schema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39752" y="1196979"/>
            <a:ext cx="8064500" cy="503833"/>
          </a:xfrm>
        </p:spPr>
        <p:txBody>
          <a:bodyPr lIns="72000" rIns="72000" anchor="b">
            <a:noAutofit/>
          </a:bodyPr>
          <a:lstStyle>
            <a:lvl1pPr marL="0" indent="0">
              <a:buNone/>
              <a:defRPr sz="195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8A92E-5FF9-8143-81B3-CCB531513398}" type="datetimeFigureOut">
              <a:rPr lang="en-US" smtClean="0"/>
              <a:t>1/16/2020</a:t>
            </a:fld>
            <a:endParaRPr lang="en-US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908903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024566"/>
            <a:ext cx="9162000" cy="835079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noProof="0"/>
              <a:t>Fare clic per modificare lo stile del titolo dello schema</a:t>
            </a:r>
            <a:endParaRPr lang="en-GB" noProof="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39554" y="1196976"/>
            <a:ext cx="8064896" cy="4895850"/>
          </a:xfrm>
        </p:spPr>
        <p:txBody>
          <a:bodyPr/>
          <a:lstStyle>
            <a:lvl2pPr marL="162000" indent="-162000">
              <a:defRPr sz="1950"/>
            </a:lvl2pPr>
            <a:lvl3pPr marL="432000" indent="-162000">
              <a:defRPr sz="1800"/>
            </a:lvl3pPr>
            <a:lvl4pPr marL="702000" indent="-162000">
              <a:defRPr sz="1650"/>
            </a:lvl4pPr>
            <a:lvl5pPr marL="972000" indent="-162000"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8A92E-5FF9-8143-81B3-CCB531513398}" type="datetimeFigureOut">
              <a:rPr lang="en-US" smtClean="0"/>
              <a:t>1/16/2020</a:t>
            </a:fld>
            <a:endParaRPr lang="en-US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88762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024566"/>
            <a:ext cx="9162000" cy="835079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539752" y="1196976"/>
            <a:ext cx="3960242" cy="4895849"/>
          </a:xfrm>
        </p:spPr>
        <p:txBody>
          <a:bodyPr/>
          <a:lstStyle>
            <a:lvl1pPr>
              <a:defRPr sz="2100"/>
            </a:lvl1pPr>
            <a:lvl2pPr marL="214313" indent="-214313">
              <a:defRPr sz="1800"/>
            </a:lvl2pPr>
            <a:lvl3pPr marL="403622" indent="-171450">
              <a:defRPr sz="1500"/>
            </a:lvl3pPr>
            <a:lvl4pPr marL="603647" indent="-171450">
              <a:defRPr sz="1350"/>
            </a:lvl4pPr>
            <a:lvl5pPr marL="813197" indent="-171450"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nl-NL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4010" y="1196976"/>
            <a:ext cx="3960242" cy="4895849"/>
          </a:xfrm>
        </p:spPr>
        <p:txBody>
          <a:bodyPr/>
          <a:lstStyle>
            <a:lvl1pPr>
              <a:defRPr sz="2100"/>
            </a:lvl1pPr>
            <a:lvl2pPr marL="214313" indent="-214313">
              <a:defRPr sz="1800"/>
            </a:lvl2pPr>
            <a:lvl3pPr marL="403622" indent="-171450">
              <a:defRPr sz="1500"/>
            </a:lvl3pPr>
            <a:lvl4pPr marL="603647" indent="-171450">
              <a:defRPr sz="1350"/>
            </a:lvl4pPr>
            <a:lvl5pPr marL="813197" indent="-171450"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nl-NL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8A92E-5FF9-8143-81B3-CCB531513398}" type="datetimeFigureOut">
              <a:rPr lang="en-US" smtClean="0"/>
              <a:t>1/16/2020</a:t>
            </a:fld>
            <a:endParaRPr lang="en-US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19020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024566"/>
            <a:ext cx="9162000" cy="835079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 hasCustomPrompt="1"/>
          </p:nvPr>
        </p:nvSpPr>
        <p:spPr>
          <a:xfrm>
            <a:off x="539554" y="1196979"/>
            <a:ext cx="3957836" cy="791865"/>
          </a:xfrm>
          <a:solidFill>
            <a:schemeClr val="accent4"/>
          </a:solidFill>
        </p:spPr>
        <p:txBody>
          <a:bodyPr lIns="72000" rIns="72000" anchor="b"/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539554" y="2060852"/>
            <a:ext cx="3957836" cy="4031977"/>
          </a:xfrm>
        </p:spPr>
        <p:txBody>
          <a:bodyPr/>
          <a:lstStyle>
            <a:lvl1pPr>
              <a:defRPr sz="1800"/>
            </a:lvl1pPr>
            <a:lvl2pPr marL="214313" indent="-214313">
              <a:defRPr sz="1500"/>
            </a:lvl2pPr>
            <a:lvl3pPr marL="403622" indent="-171450">
              <a:defRPr sz="1350"/>
            </a:lvl3pPr>
            <a:lvl4pPr marL="603647" indent="-171450">
              <a:defRPr sz="1200"/>
            </a:lvl4pPr>
            <a:lvl5pPr marL="813197" indent="-171450"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nl-NL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7" y="1196979"/>
            <a:ext cx="3959225" cy="791865"/>
          </a:xfrm>
          <a:solidFill>
            <a:schemeClr val="accent4"/>
          </a:solidFill>
        </p:spPr>
        <p:txBody>
          <a:bodyPr lIns="72000" rIns="72000" anchor="b"/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7" y="2060852"/>
            <a:ext cx="3959225" cy="4031977"/>
          </a:xfrm>
        </p:spPr>
        <p:txBody>
          <a:bodyPr/>
          <a:lstStyle>
            <a:lvl1pPr>
              <a:defRPr sz="1800"/>
            </a:lvl1pPr>
            <a:lvl2pPr marL="214313" indent="-214313">
              <a:defRPr sz="1500"/>
            </a:lvl2pPr>
            <a:lvl3pPr marL="403622" indent="-171450">
              <a:defRPr sz="1350"/>
            </a:lvl3pPr>
            <a:lvl4pPr marL="603647" indent="-171450">
              <a:defRPr sz="1200"/>
            </a:lvl4pPr>
            <a:lvl5pPr marL="813197" indent="-171450"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nl-NL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8A92E-5FF9-8143-81B3-CCB531513398}" type="datetimeFigureOut">
              <a:rPr lang="en-US" smtClean="0"/>
              <a:t>1/16/2020</a:t>
            </a:fld>
            <a:endParaRPr lang="en-US" dirty="0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834534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024566"/>
            <a:ext cx="9162000" cy="835079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nl-NL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8A92E-5FF9-8143-81B3-CCB531513398}" type="datetimeFigureOut">
              <a:rPr lang="en-US" smtClean="0"/>
              <a:t>1/16/2020</a:t>
            </a:fld>
            <a:endParaRPr lang="en-US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687030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024566"/>
            <a:ext cx="9162000" cy="835079"/>
          </a:xfrm>
          <a:prstGeom prst="rect">
            <a:avLst/>
          </a:prstGeom>
        </p:spPr>
      </p:pic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8A92E-5FF9-8143-81B3-CCB531513398}" type="datetimeFigureOut">
              <a:rPr lang="en-US" smtClean="0"/>
              <a:t>1/16/2020</a:t>
            </a:fld>
            <a:endParaRPr lang="en-US" dirty="0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277494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024566"/>
            <a:ext cx="9162000" cy="835079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9752" y="5013176"/>
            <a:ext cx="8064500" cy="566738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it-IT"/>
              <a:t>Fare clic per modificare lo stile del titolo dello schema</a:t>
            </a:r>
            <a:endParaRPr lang="nl-NL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539752" y="5590459"/>
            <a:ext cx="8064500" cy="326619"/>
          </a:xfrm>
        </p:spPr>
        <p:txBody>
          <a:bodyPr>
            <a:spAutoFit/>
          </a:bodyPr>
          <a:lstStyle>
            <a:lvl1pPr marL="0" indent="0">
              <a:buNone/>
              <a:defRPr sz="1650">
                <a:solidFill>
                  <a:schemeClr val="accent3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8A92E-5FF9-8143-81B3-CCB531513398}" type="datetimeFigureOut">
              <a:rPr lang="en-US" smtClean="0"/>
              <a:t>1/16/2020</a:t>
            </a:fld>
            <a:endParaRPr lang="en-US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10" name="Tijdelijke aanduiding voor inhoud 9"/>
          <p:cNvSpPr>
            <a:spLocks noGrp="1"/>
          </p:cNvSpPr>
          <p:nvPr>
            <p:ph sz="quarter" idx="13" hasCustomPrompt="1"/>
          </p:nvPr>
        </p:nvSpPr>
        <p:spPr>
          <a:xfrm>
            <a:off x="545668" y="4"/>
            <a:ext cx="8058582" cy="4984577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/>
              <a:t>Click on the pictogram to insert an illustration, a graph, a table or a movie</a:t>
            </a:r>
          </a:p>
        </p:txBody>
      </p:sp>
    </p:spTree>
    <p:extLst>
      <p:ext uri="{BB962C8B-B14F-4D97-AF65-F5344CB8AC3E}">
        <p14:creationId xmlns:p14="http://schemas.microsoft.com/office/powerpoint/2010/main" val="375157887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39554" y="116636"/>
            <a:ext cx="8064896" cy="936105"/>
          </a:xfrm>
          <a:prstGeom prst="rect">
            <a:avLst/>
          </a:prstGeom>
        </p:spPr>
        <p:txBody>
          <a:bodyPr vert="horz" lIns="0" tIns="36000" rIns="0" bIns="36000" rtlCol="0" anchor="ctr">
            <a:normAutofit/>
          </a:bodyPr>
          <a:lstStyle/>
          <a:p>
            <a:r>
              <a:rPr lang="it-IT" noProof="0"/>
              <a:t>Fare clic per modificare lo stile del titolo dello schema</a:t>
            </a:r>
            <a:endParaRPr lang="en-GB" noProof="0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39554" y="1196976"/>
            <a:ext cx="8064896" cy="4895850"/>
          </a:xfrm>
          <a:prstGeom prst="rect">
            <a:avLst/>
          </a:prstGeom>
        </p:spPr>
        <p:txBody>
          <a:bodyPr vert="horz" lIns="0" tIns="36000" rIns="0" bIns="36000" rtlCol="0">
            <a:no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 noProof="0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7236297" y="6327740"/>
            <a:ext cx="1008112" cy="2270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4CD8A92E-5FF9-8143-81B3-CCB531513398}" type="datetimeFigureOut">
              <a:rPr lang="en-US" smtClean="0"/>
              <a:t>1/16/2020</a:t>
            </a:fld>
            <a:endParaRPr lang="en-US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5220072" y="6562118"/>
            <a:ext cx="3024336" cy="2071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-4356" y="6602885"/>
            <a:ext cx="461556" cy="2572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836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</p:sldLayoutIdLst>
  <p:hf sldNum="0" hdr="0" ftr="0" dt="0"/>
  <p:txStyles>
    <p:titleStyle>
      <a:lvl1pPr algn="l" defTabSz="685800" rtl="0" eaLnBrk="1" latinLnBrk="0" hangingPunct="1">
        <a:spcBef>
          <a:spcPct val="0"/>
        </a:spcBef>
        <a:buNone/>
        <a:defRPr sz="27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spcBef>
          <a:spcPct val="20000"/>
        </a:spcBef>
        <a:buFontTx/>
        <a:buNone/>
        <a:defRPr sz="1950" kern="1200">
          <a:solidFill>
            <a:schemeClr val="tx2"/>
          </a:solidFill>
          <a:latin typeface="+mn-lt"/>
          <a:ea typeface="+mn-ea"/>
          <a:cs typeface="+mn-cs"/>
        </a:defRPr>
      </a:lvl1pPr>
      <a:lvl2pPr marL="534591" indent="-214313" algn="l" defTabSz="685800" rtl="0" eaLnBrk="1" latinLnBrk="0" hangingPunct="1">
        <a:spcBef>
          <a:spcPct val="20000"/>
        </a:spcBef>
        <a:buSzPct val="85000"/>
        <a:buFont typeface="Wingdings" panose="05000000000000000000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813197" indent="-171450" algn="l" defTabSz="685800" rtl="0" eaLnBrk="1" latinLnBrk="0" hangingPunct="1">
        <a:spcBef>
          <a:spcPct val="20000"/>
        </a:spcBef>
        <a:buSzPct val="85000"/>
        <a:buFont typeface="Wingdings" panose="05000000000000000000" pitchFamily="2" charset="2"/>
        <a:buChar char="§"/>
        <a:defRPr sz="1650" kern="1200">
          <a:solidFill>
            <a:schemeClr val="tx2"/>
          </a:solidFill>
          <a:latin typeface="+mn-lt"/>
          <a:ea typeface="+mn-ea"/>
          <a:cs typeface="+mn-cs"/>
        </a:defRPr>
      </a:lvl3pPr>
      <a:lvl4pPr marL="1075135" indent="-171450" algn="l" defTabSz="685800" rtl="0" eaLnBrk="1" latinLnBrk="0" hangingPunct="1">
        <a:spcBef>
          <a:spcPct val="20000"/>
        </a:spcBef>
        <a:buSzPct val="85000"/>
        <a:buFont typeface="Wingdings" panose="05000000000000000000" pitchFamily="2" charset="2"/>
        <a:buChar char="§"/>
        <a:defRPr sz="1500" kern="1200">
          <a:solidFill>
            <a:schemeClr val="tx2"/>
          </a:solidFill>
          <a:latin typeface="+mn-lt"/>
          <a:ea typeface="+mn-ea"/>
          <a:cs typeface="+mn-cs"/>
        </a:defRPr>
      </a:lvl4pPr>
      <a:lvl5pPr marL="1347788" indent="-171450" algn="l" defTabSz="685800" rtl="0" eaLnBrk="1" latinLnBrk="0" hangingPunct="1">
        <a:spcBef>
          <a:spcPct val="20000"/>
        </a:spcBef>
        <a:buSzPct val="85000"/>
        <a:buFont typeface="Wingdings" panose="05000000000000000000" pitchFamily="2" charset="2"/>
        <a:buChar char="§"/>
        <a:defRPr sz="1500" kern="1200">
          <a:solidFill>
            <a:schemeClr val="tx2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2DA5FAD-96EE-4929-B582-DFB7BB49B4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804" y="715061"/>
            <a:ext cx="7696335" cy="1906073"/>
          </a:xfrm>
        </p:spPr>
        <p:txBody>
          <a:bodyPr>
            <a:normAutofit fontScale="90000"/>
          </a:bodyPr>
          <a:lstStyle/>
          <a:p>
            <a:br>
              <a:rPr lang="it-IT" sz="4050" dirty="0"/>
            </a:br>
            <a:r>
              <a:rPr lang="en-US" sz="4050" dirty="0"/>
              <a:t>6TiSCH and TSCH for Contiki: Analyzing energy consumption, joining process and range capabilities </a:t>
            </a:r>
            <a:endParaRPr lang="it-IT" sz="4050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C115034-CD2B-429E-A812-273BAA8E07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69829" y="3891832"/>
            <a:ext cx="6421310" cy="733216"/>
          </a:xfrm>
        </p:spPr>
        <p:txBody>
          <a:bodyPr/>
          <a:lstStyle/>
          <a:p>
            <a:r>
              <a:rPr lang="it-IT" dirty="0">
                <a:solidFill>
                  <a:schemeClr val="bg2">
                    <a:lumMod val="50000"/>
                  </a:schemeClr>
                </a:solidFill>
              </a:rPr>
              <a:t>Simone Monti – Simone.Monti@student.uantwerpen.be</a:t>
            </a:r>
          </a:p>
          <a:p>
            <a:r>
              <a:rPr lang="it-IT" dirty="0">
                <a:solidFill>
                  <a:schemeClr val="bg2">
                    <a:lumMod val="50000"/>
                  </a:schemeClr>
                </a:solidFill>
              </a:rPr>
              <a:t>Gianluca Puleri – Gianluca.Puleri@student.uantwerpen.be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742518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614F183A-0640-4195-A9E6-573263EF2D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6561" y="2034851"/>
            <a:ext cx="3904953" cy="3611347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576CBA5F-BDA5-4F9F-BC69-3242611EF2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486" y="2034850"/>
            <a:ext cx="3904954" cy="3611348"/>
          </a:xfrm>
          <a:prstGeom prst="rect">
            <a:avLst/>
          </a:prstGeom>
        </p:spPr>
      </p:pic>
      <p:sp>
        <p:nvSpPr>
          <p:cNvPr id="6" name="Titolo 1">
            <a:extLst>
              <a:ext uri="{FF2B5EF4-FFF2-40B4-BE49-F238E27FC236}">
                <a16:creationId xmlns:a16="http://schemas.microsoft.com/office/drawing/2014/main" id="{07B9DE16-4C2D-4FEB-8D1E-1E866DDFEA42}"/>
              </a:ext>
            </a:extLst>
          </p:cNvPr>
          <p:cNvSpPr txBox="1">
            <a:spLocks/>
          </p:cNvSpPr>
          <p:nvPr/>
        </p:nvSpPr>
        <p:spPr>
          <a:xfrm>
            <a:off x="672486" y="428903"/>
            <a:ext cx="7867832" cy="1291700"/>
          </a:xfrm>
          <a:prstGeom prst="rect">
            <a:avLst/>
          </a:prstGeom>
        </p:spPr>
        <p:txBody>
          <a:bodyPr vert="horz" lIns="0" tIns="36000" rIns="0" bIns="36000" rtlCol="0" anchor="ctr">
            <a:normAutofit/>
          </a:bodyPr>
          <a:lstStyle>
            <a:lvl1pPr algn="l" defTabSz="685800" rtl="0" eaLnBrk="1" latinLnBrk="0" hangingPunct="1">
              <a:spcBef>
                <a:spcPct val="0"/>
              </a:spcBef>
              <a:buNone/>
              <a:defRPr sz="27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3600"/>
              <a:t>Results and conclusions (1° analysis)</a:t>
            </a:r>
            <a:endParaRPr lang="it-IT" sz="3600" dirty="0"/>
          </a:p>
        </p:txBody>
      </p:sp>
    </p:spTree>
    <p:extLst>
      <p:ext uri="{BB962C8B-B14F-4D97-AF65-F5344CB8AC3E}">
        <p14:creationId xmlns:p14="http://schemas.microsoft.com/office/powerpoint/2010/main" val="40285702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4D2D0947-2F67-405C-93D1-201780A0F8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486" y="1907411"/>
            <a:ext cx="7140119" cy="2587960"/>
          </a:xfrm>
        </p:spPr>
        <p:txBody>
          <a:bodyPr>
            <a:noAutofit/>
          </a:bodyPr>
          <a:lstStyle/>
          <a:p>
            <a:pPr marL="457200" indent="-4572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it-IT" sz="2800" dirty="0">
                <a:solidFill>
                  <a:srgbClr val="FF0000"/>
                </a:solidFill>
              </a:rPr>
              <a:t>No </a:t>
            </a:r>
            <a:r>
              <a:rPr lang="it-IT" sz="2800" dirty="0" err="1">
                <a:solidFill>
                  <a:srgbClr val="FF0000"/>
                </a:solidFill>
              </a:rPr>
              <a:t>difference</a:t>
            </a:r>
            <a:r>
              <a:rPr lang="it-IT" sz="2800" dirty="0">
                <a:solidFill>
                  <a:srgbClr val="FF0000"/>
                </a:solidFill>
              </a:rPr>
              <a:t> </a:t>
            </a:r>
            <a:r>
              <a:rPr lang="it-IT" sz="2800" dirty="0">
                <a:solidFill>
                  <a:srgbClr val="2A3838"/>
                </a:solidFill>
              </a:rPr>
              <a:t>in energy </a:t>
            </a:r>
            <a:r>
              <a:rPr lang="it-IT" sz="2800" dirty="0" err="1">
                <a:solidFill>
                  <a:srgbClr val="2A3838"/>
                </a:solidFill>
              </a:rPr>
              <a:t>consumption</a:t>
            </a:r>
            <a:r>
              <a:rPr lang="it-IT" sz="2800" dirty="0">
                <a:solidFill>
                  <a:srgbClr val="2A3838"/>
                </a:solidFill>
              </a:rPr>
              <a:t>:</a:t>
            </a:r>
          </a:p>
          <a:p>
            <a:pPr lvl="3"/>
            <a:r>
              <a:rPr lang="it-IT" sz="2500" dirty="0" err="1">
                <a:solidFill>
                  <a:schemeClr val="bg1">
                    <a:lumMod val="50000"/>
                  </a:schemeClr>
                </a:solidFill>
              </a:rPr>
              <a:t>Leaf</a:t>
            </a:r>
            <a:r>
              <a:rPr lang="it-IT" sz="2500" dirty="0">
                <a:solidFill>
                  <a:schemeClr val="bg1">
                    <a:lumMod val="50000"/>
                  </a:schemeClr>
                </a:solidFill>
              </a:rPr>
              <a:t> vs. root</a:t>
            </a:r>
          </a:p>
          <a:p>
            <a:pPr lvl="3"/>
            <a:r>
              <a:rPr lang="it-IT" sz="2500" dirty="0">
                <a:solidFill>
                  <a:schemeClr val="bg1">
                    <a:lumMod val="50000"/>
                  </a:schemeClr>
                </a:solidFill>
              </a:rPr>
              <a:t>6TiSCH vs. TSCH</a:t>
            </a:r>
          </a:p>
          <a:p>
            <a:pPr lvl="1"/>
            <a:endParaRPr lang="it-IT" sz="2800" dirty="0">
              <a:solidFill>
                <a:schemeClr val="bg2">
                  <a:lumMod val="2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dirty="0" err="1">
                <a:solidFill>
                  <a:srgbClr val="2A3838"/>
                </a:solidFill>
              </a:rPr>
              <a:t>Motivation</a:t>
            </a:r>
            <a:r>
              <a:rPr lang="it-IT" sz="28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it-IT" sz="28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it-IT" sz="2800" dirty="0" err="1">
                <a:solidFill>
                  <a:srgbClr val="FF0000"/>
                </a:solidFill>
                <a:sym typeface="Wingdings" panose="05000000000000000000" pitchFamily="2" charset="2"/>
              </a:rPr>
              <a:t>analysis</a:t>
            </a:r>
            <a:r>
              <a:rPr lang="it-IT" sz="2800" dirty="0">
                <a:solidFill>
                  <a:srgbClr val="FF0000"/>
                </a:solidFill>
                <a:sym typeface="Wingdings" panose="05000000000000000000" pitchFamily="2" charset="2"/>
              </a:rPr>
              <a:t> after network </a:t>
            </a:r>
            <a:r>
              <a:rPr lang="it-IT" sz="2800" dirty="0" err="1">
                <a:solidFill>
                  <a:srgbClr val="FF0000"/>
                </a:solidFill>
                <a:sym typeface="Wingdings" panose="05000000000000000000" pitchFamily="2" charset="2"/>
              </a:rPr>
              <a:t>convergence</a:t>
            </a:r>
            <a:endParaRPr lang="it-IT" sz="2800" dirty="0">
              <a:solidFill>
                <a:srgbClr val="FF0000"/>
              </a:solidFill>
            </a:endParaRPr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66A5133C-4C8E-47CB-9F1A-59BADE77922C}"/>
              </a:ext>
            </a:extLst>
          </p:cNvPr>
          <p:cNvSpPr txBox="1">
            <a:spLocks/>
          </p:cNvSpPr>
          <p:nvPr/>
        </p:nvSpPr>
        <p:spPr>
          <a:xfrm>
            <a:off x="672486" y="428903"/>
            <a:ext cx="7867832" cy="1291700"/>
          </a:xfrm>
          <a:prstGeom prst="rect">
            <a:avLst/>
          </a:prstGeom>
        </p:spPr>
        <p:txBody>
          <a:bodyPr vert="horz" lIns="0" tIns="36000" rIns="0" bIns="36000" rtlCol="0" anchor="ctr">
            <a:normAutofit/>
          </a:bodyPr>
          <a:lstStyle>
            <a:lvl1pPr algn="l" defTabSz="685800" rtl="0" eaLnBrk="1" latinLnBrk="0" hangingPunct="1">
              <a:spcBef>
                <a:spcPct val="0"/>
              </a:spcBef>
              <a:buNone/>
              <a:defRPr sz="27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3600" dirty="0" err="1"/>
              <a:t>Results</a:t>
            </a:r>
            <a:r>
              <a:rPr lang="it-IT" sz="3600" dirty="0"/>
              <a:t> and </a:t>
            </a:r>
            <a:r>
              <a:rPr lang="it-IT" sz="3600" dirty="0" err="1"/>
              <a:t>conclusions</a:t>
            </a:r>
            <a:r>
              <a:rPr lang="it-IT" sz="3600" dirty="0"/>
              <a:t> (1° </a:t>
            </a:r>
            <a:r>
              <a:rPr lang="it-IT" sz="3600" dirty="0" err="1"/>
              <a:t>analysis</a:t>
            </a:r>
            <a:r>
              <a:rPr lang="it-IT" sz="3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960458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4048BFE-B614-4D7B-AE33-975A39E21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385" y="608384"/>
            <a:ext cx="7140119" cy="786926"/>
          </a:xfrm>
        </p:spPr>
        <p:txBody>
          <a:bodyPr>
            <a:normAutofit/>
          </a:bodyPr>
          <a:lstStyle/>
          <a:p>
            <a:r>
              <a:rPr lang="it-IT" sz="3600" dirty="0" err="1"/>
              <a:t>Problem</a:t>
            </a:r>
            <a:r>
              <a:rPr lang="it-IT" sz="3600" dirty="0"/>
              <a:t> </a:t>
            </a:r>
            <a:r>
              <a:rPr lang="it-IT" sz="3600" dirty="0" err="1"/>
              <a:t>statements</a:t>
            </a:r>
            <a:endParaRPr lang="it-IT" sz="360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3852B49-F303-462B-B5F1-FDEA406229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385" y="1767587"/>
            <a:ext cx="7140119" cy="4153819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rgbClr val="2A3838"/>
                </a:solidFill>
              </a:rPr>
              <a:t>Energy </a:t>
            </a:r>
            <a:r>
              <a:rPr lang="it-IT" sz="2400" dirty="0" err="1">
                <a:solidFill>
                  <a:srgbClr val="2A3838"/>
                </a:solidFill>
              </a:rPr>
              <a:t>consumption</a:t>
            </a:r>
            <a:endParaRPr lang="it-IT" sz="2400" dirty="0">
              <a:solidFill>
                <a:srgbClr val="2A3838"/>
              </a:solidFill>
            </a:endParaRPr>
          </a:p>
          <a:p>
            <a:pPr lvl="3"/>
            <a:r>
              <a:rPr lang="en-US" sz="2100" dirty="0">
                <a:solidFill>
                  <a:schemeClr val="bg1">
                    <a:lumMod val="50000"/>
                  </a:schemeClr>
                </a:solidFill>
              </a:rPr>
              <a:t>6TiSCH stack vs. TSCH MAC layer (leaf node vs. root node on both scenarios)</a:t>
            </a:r>
            <a:endParaRPr lang="it-IT" sz="2100" dirty="0">
              <a:solidFill>
                <a:schemeClr val="bg1">
                  <a:lumMod val="50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it-IT" sz="800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 err="1">
                <a:solidFill>
                  <a:srgbClr val="2A3838"/>
                </a:solidFill>
              </a:rPr>
              <a:t>Joining</a:t>
            </a:r>
            <a:r>
              <a:rPr lang="it-IT" sz="2400" dirty="0">
                <a:solidFill>
                  <a:srgbClr val="2A3838"/>
                </a:solidFill>
              </a:rPr>
              <a:t> </a:t>
            </a:r>
            <a:r>
              <a:rPr lang="it-IT" sz="2400" dirty="0" err="1">
                <a:solidFill>
                  <a:srgbClr val="2A3838"/>
                </a:solidFill>
              </a:rPr>
              <a:t>process</a:t>
            </a:r>
            <a:endParaRPr lang="it-IT" sz="2400" dirty="0">
              <a:solidFill>
                <a:srgbClr val="2A3838"/>
              </a:solidFill>
            </a:endParaRPr>
          </a:p>
          <a:p>
            <a:pPr lvl="3"/>
            <a:r>
              <a:rPr lang="en-US" sz="2100" dirty="0">
                <a:solidFill>
                  <a:schemeClr val="bg1">
                    <a:lumMod val="50000"/>
                  </a:schemeClr>
                </a:solidFill>
              </a:rPr>
              <a:t>Leaf node vs. root node </a:t>
            </a:r>
          </a:p>
          <a:p>
            <a:pPr lvl="3"/>
            <a:r>
              <a:rPr lang="en-US" sz="2100" dirty="0">
                <a:solidFill>
                  <a:schemeClr val="bg1">
                    <a:lumMod val="50000"/>
                  </a:schemeClr>
                </a:solidFill>
              </a:rPr>
              <a:t>Influence of some parameters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it-IT" sz="800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rgbClr val="2A3838"/>
                </a:solidFill>
              </a:rPr>
              <a:t>Range capabilities </a:t>
            </a:r>
          </a:p>
          <a:p>
            <a:pPr lvl="3"/>
            <a:r>
              <a:rPr lang="it-IT" sz="2100" dirty="0" err="1">
                <a:solidFill>
                  <a:schemeClr val="bg1">
                    <a:lumMod val="50000"/>
                  </a:schemeClr>
                </a:solidFill>
              </a:rPr>
              <a:t>Influence</a:t>
            </a:r>
            <a:r>
              <a:rPr lang="it-IT" sz="2100" dirty="0">
                <a:solidFill>
                  <a:schemeClr val="bg1">
                    <a:lumMod val="50000"/>
                  </a:schemeClr>
                </a:solidFill>
              </a:rPr>
              <a:t> of transmission </a:t>
            </a:r>
            <a:r>
              <a:rPr lang="it-IT" sz="2100" dirty="0" err="1">
                <a:solidFill>
                  <a:schemeClr val="bg1">
                    <a:lumMod val="50000"/>
                  </a:schemeClr>
                </a:solidFill>
              </a:rPr>
              <a:t>distance</a:t>
            </a:r>
            <a:endParaRPr lang="it-IT" sz="2100" dirty="0">
              <a:solidFill>
                <a:schemeClr val="bg1">
                  <a:lumMod val="50000"/>
                </a:schemeClr>
              </a:solidFill>
            </a:endParaRPr>
          </a:p>
          <a:p>
            <a:pPr lvl="3"/>
            <a:r>
              <a:rPr lang="en-US" sz="2100" dirty="0">
                <a:solidFill>
                  <a:schemeClr val="bg1">
                    <a:lumMod val="50000"/>
                  </a:schemeClr>
                </a:solidFill>
              </a:rPr>
              <a:t>Influence of transmission parameter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3125FF88-E793-4D24-A627-5AD61F310C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7214" y="3022844"/>
            <a:ext cx="1863068" cy="2157832"/>
          </a:xfrm>
          <a:prstGeom prst="rect">
            <a:avLst/>
          </a:prstGeom>
        </p:spPr>
      </p:pic>
      <p:sp>
        <p:nvSpPr>
          <p:cNvPr id="5" name="Rettangolo 4">
            <a:extLst>
              <a:ext uri="{FF2B5EF4-FFF2-40B4-BE49-F238E27FC236}">
                <a16:creationId xmlns:a16="http://schemas.microsoft.com/office/drawing/2014/main" id="{61EACE1B-7603-4CAF-8855-6E7D7417B6C9}"/>
              </a:ext>
            </a:extLst>
          </p:cNvPr>
          <p:cNvSpPr/>
          <p:nvPr/>
        </p:nvSpPr>
        <p:spPr>
          <a:xfrm>
            <a:off x="5827214" y="4585872"/>
            <a:ext cx="1716586" cy="266330"/>
          </a:xfrm>
          <a:prstGeom prst="rect">
            <a:avLst/>
          </a:prstGeom>
          <a:solidFill>
            <a:srgbClr val="FF0000">
              <a:alpha val="4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8376E5B5-A37E-4C00-ADB8-920AC6310E64}"/>
              </a:ext>
            </a:extLst>
          </p:cNvPr>
          <p:cNvSpPr/>
          <p:nvPr/>
        </p:nvSpPr>
        <p:spPr>
          <a:xfrm>
            <a:off x="541538" y="3022844"/>
            <a:ext cx="4243526" cy="12345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612618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9ED2416-9121-4CC2-958A-11A976D663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875" y="2007285"/>
            <a:ext cx="7575726" cy="2587960"/>
          </a:xfrm>
        </p:spPr>
        <p:txBody>
          <a:bodyPr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dirty="0">
                <a:solidFill>
                  <a:srgbClr val="2A3838"/>
                </a:solidFill>
              </a:rPr>
              <a:t>Set TSCH </a:t>
            </a:r>
            <a:r>
              <a:rPr lang="it-IT" sz="2800" dirty="0" err="1">
                <a:solidFill>
                  <a:srgbClr val="2A3838"/>
                </a:solidFill>
              </a:rPr>
              <a:t>layer</a:t>
            </a:r>
            <a:endParaRPr lang="it-IT" sz="2800" dirty="0">
              <a:solidFill>
                <a:srgbClr val="2A3838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2800" dirty="0">
              <a:solidFill>
                <a:schemeClr val="bg2">
                  <a:lumMod val="2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dirty="0" err="1">
                <a:solidFill>
                  <a:srgbClr val="2A3838"/>
                </a:solidFill>
              </a:rPr>
              <a:t>Calculate</a:t>
            </a:r>
            <a:r>
              <a:rPr lang="it-IT" sz="28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it-IT" sz="2800" dirty="0">
                <a:solidFill>
                  <a:srgbClr val="FF0000"/>
                </a:solidFill>
              </a:rPr>
              <a:t>energy </a:t>
            </a:r>
            <a:r>
              <a:rPr lang="it-IT" sz="2800" dirty="0" err="1">
                <a:solidFill>
                  <a:srgbClr val="FF0000"/>
                </a:solidFill>
              </a:rPr>
              <a:t>consumption</a:t>
            </a:r>
            <a:r>
              <a:rPr lang="it-IT" sz="2800" dirty="0">
                <a:solidFill>
                  <a:srgbClr val="FF0000"/>
                </a:solidFill>
              </a:rPr>
              <a:t>/</a:t>
            </a:r>
            <a:r>
              <a:rPr lang="it-IT" sz="2800" dirty="0" err="1">
                <a:solidFill>
                  <a:srgbClr val="FF0000"/>
                </a:solidFill>
              </a:rPr>
              <a:t>joining</a:t>
            </a:r>
            <a:r>
              <a:rPr lang="it-IT" sz="2800" dirty="0">
                <a:solidFill>
                  <a:srgbClr val="FF0000"/>
                </a:solidFill>
              </a:rPr>
              <a:t> time </a:t>
            </a:r>
            <a:r>
              <a:rPr lang="it-IT" sz="2800" b="1" dirty="0" err="1">
                <a:solidFill>
                  <a:srgbClr val="2A3838"/>
                </a:solidFill>
              </a:rPr>
              <a:t>before</a:t>
            </a:r>
            <a:r>
              <a:rPr lang="it-IT" sz="2800" b="1" dirty="0">
                <a:solidFill>
                  <a:srgbClr val="2A3838"/>
                </a:solidFill>
              </a:rPr>
              <a:t>/after </a:t>
            </a:r>
            <a:r>
              <a:rPr lang="it-IT" sz="2800" dirty="0">
                <a:solidFill>
                  <a:srgbClr val="2A3838"/>
                </a:solidFill>
              </a:rPr>
              <a:t>connection:</a:t>
            </a:r>
          </a:p>
          <a:p>
            <a:pPr lvl="3"/>
            <a:r>
              <a:rPr lang="it-IT" sz="2500" dirty="0" err="1">
                <a:solidFill>
                  <a:schemeClr val="bg1">
                    <a:lumMod val="50000"/>
                  </a:schemeClr>
                </a:solidFill>
              </a:rPr>
              <a:t>Leaf</a:t>
            </a:r>
            <a:r>
              <a:rPr lang="it-IT" sz="2500" dirty="0">
                <a:solidFill>
                  <a:schemeClr val="bg1">
                    <a:lumMod val="50000"/>
                  </a:schemeClr>
                </a:solidFill>
              </a:rPr>
              <a:t> vs. root</a:t>
            </a:r>
          </a:p>
          <a:p>
            <a:pPr lvl="3"/>
            <a:r>
              <a:rPr lang="it-IT" sz="2500" dirty="0">
                <a:solidFill>
                  <a:schemeClr val="bg1">
                    <a:lumMod val="50000"/>
                  </a:schemeClr>
                </a:solidFill>
              </a:rPr>
              <a:t>EB </a:t>
            </a:r>
            <a:r>
              <a:rPr lang="it-IT" sz="2500" dirty="0" err="1">
                <a:solidFill>
                  <a:schemeClr val="bg1">
                    <a:lumMod val="50000"/>
                  </a:schemeClr>
                </a:solidFill>
              </a:rPr>
              <a:t>period</a:t>
            </a:r>
            <a:r>
              <a:rPr lang="it-IT" sz="2500" dirty="0">
                <a:solidFill>
                  <a:schemeClr val="bg1">
                    <a:lumMod val="50000"/>
                  </a:schemeClr>
                </a:solidFill>
              </a:rPr>
              <a:t> and Channel </a:t>
            </a:r>
            <a:r>
              <a:rPr lang="it-IT" sz="2500" dirty="0" err="1">
                <a:solidFill>
                  <a:schemeClr val="bg1">
                    <a:lumMod val="50000"/>
                  </a:schemeClr>
                </a:solidFill>
              </a:rPr>
              <a:t>Hopping</a:t>
            </a:r>
            <a:r>
              <a:rPr lang="it-IT" sz="25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it-IT" sz="2500" dirty="0" err="1">
                <a:solidFill>
                  <a:schemeClr val="bg1">
                    <a:lumMod val="50000"/>
                  </a:schemeClr>
                </a:solidFill>
              </a:rPr>
              <a:t>Sequence</a:t>
            </a:r>
            <a:endParaRPr lang="it-IT" sz="25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08FD5F45-3CFB-4496-BAED-08A2210C0B2C}"/>
              </a:ext>
            </a:extLst>
          </p:cNvPr>
          <p:cNvSpPr txBox="1">
            <a:spLocks/>
          </p:cNvSpPr>
          <p:nvPr/>
        </p:nvSpPr>
        <p:spPr>
          <a:xfrm>
            <a:off x="653875" y="654993"/>
            <a:ext cx="7140119" cy="786926"/>
          </a:xfrm>
          <a:prstGeom prst="rect">
            <a:avLst/>
          </a:prstGeom>
        </p:spPr>
        <p:txBody>
          <a:bodyPr vert="horz" lIns="0" tIns="36000" rIns="0" bIns="36000" rtlCol="0" anchor="ctr">
            <a:normAutofit/>
          </a:bodyPr>
          <a:lstStyle>
            <a:lvl1pPr algn="l" defTabSz="685800" rtl="0" eaLnBrk="1" latinLnBrk="0" hangingPunct="1">
              <a:spcBef>
                <a:spcPct val="0"/>
              </a:spcBef>
              <a:buNone/>
              <a:defRPr sz="27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3600" dirty="0"/>
              <a:t>Experiment set-up (2° </a:t>
            </a:r>
            <a:r>
              <a:rPr lang="it-IT" sz="3600" dirty="0" err="1"/>
              <a:t>analysis</a:t>
            </a:r>
            <a:r>
              <a:rPr lang="it-IT" sz="3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404953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F0F896D0-4812-4DE6-9CDD-A8C339D18B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3788" y="1720603"/>
            <a:ext cx="5436424" cy="4066783"/>
          </a:xfrm>
          <a:prstGeom prst="rect">
            <a:avLst/>
          </a:prstGeom>
        </p:spPr>
      </p:pic>
      <p:sp>
        <p:nvSpPr>
          <p:cNvPr id="5" name="Titolo 1">
            <a:extLst>
              <a:ext uri="{FF2B5EF4-FFF2-40B4-BE49-F238E27FC236}">
                <a16:creationId xmlns:a16="http://schemas.microsoft.com/office/drawing/2014/main" id="{268A2BB4-F0EE-4119-9005-D53B2BCEFA03}"/>
              </a:ext>
            </a:extLst>
          </p:cNvPr>
          <p:cNvSpPr txBox="1">
            <a:spLocks/>
          </p:cNvSpPr>
          <p:nvPr/>
        </p:nvSpPr>
        <p:spPr>
          <a:xfrm>
            <a:off x="672486" y="428903"/>
            <a:ext cx="7867832" cy="1291700"/>
          </a:xfrm>
          <a:prstGeom prst="rect">
            <a:avLst/>
          </a:prstGeom>
        </p:spPr>
        <p:txBody>
          <a:bodyPr vert="horz" lIns="0" tIns="36000" rIns="0" bIns="36000" rtlCol="0" anchor="ctr">
            <a:normAutofit/>
          </a:bodyPr>
          <a:lstStyle>
            <a:lvl1pPr algn="l" defTabSz="685800" rtl="0" eaLnBrk="1" latinLnBrk="0" hangingPunct="1">
              <a:spcBef>
                <a:spcPct val="0"/>
              </a:spcBef>
              <a:buNone/>
              <a:defRPr sz="27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3600" dirty="0" err="1"/>
              <a:t>Results</a:t>
            </a:r>
            <a:r>
              <a:rPr lang="it-IT" sz="3600" dirty="0"/>
              <a:t> and </a:t>
            </a:r>
            <a:r>
              <a:rPr lang="it-IT" sz="3600" dirty="0" err="1"/>
              <a:t>conclusions</a:t>
            </a:r>
            <a:r>
              <a:rPr lang="it-IT" sz="3600" dirty="0"/>
              <a:t> (2° </a:t>
            </a:r>
            <a:r>
              <a:rPr lang="it-IT" sz="3600" dirty="0" err="1"/>
              <a:t>analysis</a:t>
            </a:r>
            <a:r>
              <a:rPr lang="it-IT" sz="3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784894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C16358BE-60BF-4B75-95D0-C9E09365E0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487" y="2034850"/>
            <a:ext cx="3899514" cy="3504815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6AD88654-64C4-49F9-A522-6EDCAC0849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6402" y="2034851"/>
            <a:ext cx="3899514" cy="3504814"/>
          </a:xfrm>
          <a:prstGeom prst="rect">
            <a:avLst/>
          </a:prstGeom>
        </p:spPr>
      </p:pic>
      <p:sp>
        <p:nvSpPr>
          <p:cNvPr id="5" name="Titolo 1">
            <a:extLst>
              <a:ext uri="{FF2B5EF4-FFF2-40B4-BE49-F238E27FC236}">
                <a16:creationId xmlns:a16="http://schemas.microsoft.com/office/drawing/2014/main" id="{B5FFF8A3-B648-4742-A46E-DF90EB8F7B76}"/>
              </a:ext>
            </a:extLst>
          </p:cNvPr>
          <p:cNvSpPr txBox="1">
            <a:spLocks/>
          </p:cNvSpPr>
          <p:nvPr/>
        </p:nvSpPr>
        <p:spPr>
          <a:xfrm>
            <a:off x="672486" y="428903"/>
            <a:ext cx="7867832" cy="1291700"/>
          </a:xfrm>
          <a:prstGeom prst="rect">
            <a:avLst/>
          </a:prstGeom>
        </p:spPr>
        <p:txBody>
          <a:bodyPr vert="horz" lIns="0" tIns="36000" rIns="0" bIns="36000" rtlCol="0" anchor="ctr">
            <a:normAutofit/>
          </a:bodyPr>
          <a:lstStyle>
            <a:lvl1pPr algn="l" defTabSz="685800" rtl="0" eaLnBrk="1" latinLnBrk="0" hangingPunct="1">
              <a:spcBef>
                <a:spcPct val="0"/>
              </a:spcBef>
              <a:buNone/>
              <a:defRPr sz="27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3600" dirty="0" err="1"/>
              <a:t>Results</a:t>
            </a:r>
            <a:r>
              <a:rPr lang="it-IT" sz="3600" dirty="0"/>
              <a:t> and </a:t>
            </a:r>
            <a:r>
              <a:rPr lang="it-IT" sz="3600" dirty="0" err="1"/>
              <a:t>conclusions</a:t>
            </a:r>
            <a:r>
              <a:rPr lang="it-IT" sz="3600" dirty="0"/>
              <a:t> (2° </a:t>
            </a:r>
            <a:r>
              <a:rPr lang="it-IT" sz="3600" dirty="0" err="1"/>
              <a:t>analysis</a:t>
            </a:r>
            <a:r>
              <a:rPr lang="it-IT" sz="3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812777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4D2D0947-2F67-405C-93D1-201780A0F8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486" y="1907411"/>
            <a:ext cx="7140119" cy="2587960"/>
          </a:xfrm>
        </p:spPr>
        <p:txBody>
          <a:bodyPr>
            <a:noAutofit/>
          </a:bodyPr>
          <a:lstStyle/>
          <a:p>
            <a:pPr marL="457200" indent="-4572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it-IT" sz="2800" dirty="0" err="1">
                <a:solidFill>
                  <a:srgbClr val="FF0000"/>
                </a:solidFill>
              </a:rPr>
              <a:t>Marked</a:t>
            </a:r>
            <a:r>
              <a:rPr lang="it-IT" sz="2800" dirty="0">
                <a:solidFill>
                  <a:srgbClr val="FF0000"/>
                </a:solidFill>
              </a:rPr>
              <a:t> </a:t>
            </a:r>
            <a:r>
              <a:rPr lang="it-IT" sz="2800" dirty="0" err="1">
                <a:solidFill>
                  <a:srgbClr val="FF0000"/>
                </a:solidFill>
              </a:rPr>
              <a:t>differences</a:t>
            </a:r>
            <a:r>
              <a:rPr lang="it-IT" sz="2800" dirty="0">
                <a:solidFill>
                  <a:srgbClr val="FF0000"/>
                </a:solidFill>
              </a:rPr>
              <a:t> </a:t>
            </a:r>
            <a:r>
              <a:rPr lang="it-IT" sz="2800" dirty="0">
                <a:solidFill>
                  <a:srgbClr val="2A3838"/>
                </a:solidFill>
              </a:rPr>
              <a:t>in </a:t>
            </a:r>
            <a:r>
              <a:rPr lang="it-IT" sz="2800" dirty="0" err="1">
                <a:solidFill>
                  <a:srgbClr val="2A3838"/>
                </a:solidFill>
              </a:rPr>
              <a:t>joining</a:t>
            </a:r>
            <a:r>
              <a:rPr lang="it-IT" sz="2800" dirty="0">
                <a:solidFill>
                  <a:srgbClr val="2A3838"/>
                </a:solidFill>
              </a:rPr>
              <a:t> time and energy </a:t>
            </a:r>
            <a:r>
              <a:rPr lang="it-IT" sz="2800" dirty="0" err="1">
                <a:solidFill>
                  <a:srgbClr val="2A3838"/>
                </a:solidFill>
              </a:rPr>
              <a:t>consumption</a:t>
            </a:r>
            <a:r>
              <a:rPr lang="it-IT" sz="2800" dirty="0">
                <a:solidFill>
                  <a:srgbClr val="2A3838"/>
                </a:solidFill>
              </a:rPr>
              <a:t>:</a:t>
            </a:r>
          </a:p>
          <a:p>
            <a:pPr lvl="3"/>
            <a:r>
              <a:rPr lang="it-IT" sz="2500" dirty="0">
                <a:solidFill>
                  <a:schemeClr val="bg1">
                    <a:lumMod val="50000"/>
                  </a:schemeClr>
                </a:solidFill>
              </a:rPr>
              <a:t>EB </a:t>
            </a:r>
            <a:r>
              <a:rPr lang="it-IT" sz="2500" dirty="0" err="1">
                <a:solidFill>
                  <a:schemeClr val="bg1">
                    <a:lumMod val="50000"/>
                  </a:schemeClr>
                </a:solidFill>
              </a:rPr>
              <a:t>period</a:t>
            </a:r>
            <a:endParaRPr lang="it-IT" sz="2500" dirty="0">
              <a:solidFill>
                <a:schemeClr val="bg1">
                  <a:lumMod val="50000"/>
                </a:schemeClr>
              </a:solidFill>
            </a:endParaRPr>
          </a:p>
          <a:p>
            <a:pPr lvl="3"/>
            <a:r>
              <a:rPr lang="it-IT" sz="2500" dirty="0">
                <a:solidFill>
                  <a:schemeClr val="bg1">
                    <a:lumMod val="50000"/>
                  </a:schemeClr>
                </a:solidFill>
              </a:rPr>
              <a:t>Channel </a:t>
            </a:r>
            <a:r>
              <a:rPr lang="it-IT" sz="2500" dirty="0" err="1">
                <a:solidFill>
                  <a:schemeClr val="bg1">
                    <a:lumMod val="50000"/>
                  </a:schemeClr>
                </a:solidFill>
              </a:rPr>
              <a:t>Hopping</a:t>
            </a:r>
            <a:r>
              <a:rPr lang="it-IT" sz="25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it-IT" sz="2500" dirty="0" err="1">
                <a:solidFill>
                  <a:schemeClr val="bg1">
                    <a:lumMod val="50000"/>
                  </a:schemeClr>
                </a:solidFill>
              </a:rPr>
              <a:t>Sequence</a:t>
            </a:r>
            <a:endParaRPr lang="it-IT" sz="2500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endParaRPr lang="it-IT" sz="2800" dirty="0">
              <a:solidFill>
                <a:schemeClr val="bg2">
                  <a:lumMod val="2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dirty="0" err="1">
                <a:solidFill>
                  <a:srgbClr val="2A3838"/>
                </a:solidFill>
              </a:rPr>
              <a:t>Motivation</a:t>
            </a:r>
            <a:r>
              <a:rPr lang="it-IT" sz="28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it-IT" sz="28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it-IT" sz="2800" dirty="0">
                <a:solidFill>
                  <a:srgbClr val="FF0000"/>
                </a:solidFill>
                <a:sym typeface="Wingdings" panose="05000000000000000000" pitchFamily="2" charset="2"/>
              </a:rPr>
              <a:t>key </a:t>
            </a:r>
            <a:r>
              <a:rPr lang="it-IT" sz="2800" dirty="0" err="1">
                <a:solidFill>
                  <a:srgbClr val="FF0000"/>
                </a:solidFill>
                <a:sym typeface="Wingdings" panose="05000000000000000000" pitchFamily="2" charset="2"/>
              </a:rPr>
              <a:t>role</a:t>
            </a:r>
            <a:r>
              <a:rPr lang="it-IT" sz="2800" dirty="0">
                <a:solidFill>
                  <a:srgbClr val="FF0000"/>
                </a:solidFill>
                <a:sym typeface="Wingdings" panose="05000000000000000000" pitchFamily="2" charset="2"/>
              </a:rPr>
              <a:t> of </a:t>
            </a:r>
            <a:r>
              <a:rPr lang="it-IT" sz="2800" dirty="0" err="1">
                <a:solidFill>
                  <a:srgbClr val="FF0000"/>
                </a:solidFill>
                <a:sym typeface="Wingdings" panose="05000000000000000000" pitchFamily="2" charset="2"/>
              </a:rPr>
              <a:t>these</a:t>
            </a:r>
            <a:r>
              <a:rPr lang="it-IT" sz="2800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it-IT" sz="2800" dirty="0" err="1">
                <a:solidFill>
                  <a:srgbClr val="FF0000"/>
                </a:solidFill>
                <a:sym typeface="Wingdings" panose="05000000000000000000" pitchFamily="2" charset="2"/>
              </a:rPr>
              <a:t>parameters</a:t>
            </a:r>
            <a:endParaRPr lang="it-IT" sz="2800" dirty="0">
              <a:solidFill>
                <a:srgbClr val="FF0000"/>
              </a:solidFill>
            </a:endParaRPr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CBE11F56-C35B-4711-94F2-DC26F8D133B0}"/>
              </a:ext>
            </a:extLst>
          </p:cNvPr>
          <p:cNvSpPr txBox="1">
            <a:spLocks/>
          </p:cNvSpPr>
          <p:nvPr/>
        </p:nvSpPr>
        <p:spPr>
          <a:xfrm>
            <a:off x="672486" y="428903"/>
            <a:ext cx="7867832" cy="1291700"/>
          </a:xfrm>
          <a:prstGeom prst="rect">
            <a:avLst/>
          </a:prstGeom>
        </p:spPr>
        <p:txBody>
          <a:bodyPr vert="horz" lIns="0" tIns="36000" rIns="0" bIns="36000" rtlCol="0" anchor="ctr">
            <a:normAutofit/>
          </a:bodyPr>
          <a:lstStyle>
            <a:lvl1pPr algn="l" defTabSz="685800" rtl="0" eaLnBrk="1" latinLnBrk="0" hangingPunct="1">
              <a:spcBef>
                <a:spcPct val="0"/>
              </a:spcBef>
              <a:buNone/>
              <a:defRPr sz="27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3600" dirty="0" err="1"/>
              <a:t>Results</a:t>
            </a:r>
            <a:r>
              <a:rPr lang="it-IT" sz="3600" dirty="0"/>
              <a:t> and </a:t>
            </a:r>
            <a:r>
              <a:rPr lang="it-IT" sz="3600" dirty="0" err="1"/>
              <a:t>conclusions</a:t>
            </a:r>
            <a:r>
              <a:rPr lang="it-IT" sz="3600" dirty="0"/>
              <a:t> (2° </a:t>
            </a:r>
            <a:r>
              <a:rPr lang="it-IT" sz="3600" dirty="0" err="1"/>
              <a:t>analysis</a:t>
            </a:r>
            <a:r>
              <a:rPr lang="it-IT" sz="3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081532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4048BFE-B614-4D7B-AE33-975A39E21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385" y="608384"/>
            <a:ext cx="7140119" cy="786926"/>
          </a:xfrm>
        </p:spPr>
        <p:txBody>
          <a:bodyPr>
            <a:normAutofit/>
          </a:bodyPr>
          <a:lstStyle/>
          <a:p>
            <a:r>
              <a:rPr lang="it-IT" sz="3600" dirty="0" err="1"/>
              <a:t>Problem</a:t>
            </a:r>
            <a:r>
              <a:rPr lang="it-IT" sz="3600" dirty="0"/>
              <a:t> </a:t>
            </a:r>
            <a:r>
              <a:rPr lang="it-IT" sz="3600" dirty="0" err="1"/>
              <a:t>statements</a:t>
            </a:r>
            <a:endParaRPr lang="it-IT" sz="360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3852B49-F303-462B-B5F1-FDEA406229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385" y="1767587"/>
            <a:ext cx="7140119" cy="4153819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rgbClr val="2A3838"/>
                </a:solidFill>
              </a:rPr>
              <a:t>Energy </a:t>
            </a:r>
            <a:r>
              <a:rPr lang="it-IT" sz="2400" dirty="0" err="1">
                <a:solidFill>
                  <a:srgbClr val="2A3838"/>
                </a:solidFill>
              </a:rPr>
              <a:t>consumption</a:t>
            </a:r>
            <a:endParaRPr lang="it-IT" sz="2400" dirty="0">
              <a:solidFill>
                <a:srgbClr val="2A3838"/>
              </a:solidFill>
            </a:endParaRPr>
          </a:p>
          <a:p>
            <a:pPr lvl="3"/>
            <a:r>
              <a:rPr lang="en-US" sz="2100" dirty="0">
                <a:solidFill>
                  <a:schemeClr val="bg1">
                    <a:lumMod val="50000"/>
                  </a:schemeClr>
                </a:solidFill>
              </a:rPr>
              <a:t>6TiSCH stack vs. TSCH MAC layer (leaf node vs. root node on both scenarios)</a:t>
            </a:r>
            <a:endParaRPr lang="it-IT" sz="2100" dirty="0">
              <a:solidFill>
                <a:schemeClr val="bg1">
                  <a:lumMod val="50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it-IT" sz="800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 err="1">
                <a:solidFill>
                  <a:srgbClr val="2A3838"/>
                </a:solidFill>
              </a:rPr>
              <a:t>Joining</a:t>
            </a:r>
            <a:r>
              <a:rPr lang="it-IT" sz="2400" dirty="0">
                <a:solidFill>
                  <a:srgbClr val="2A3838"/>
                </a:solidFill>
              </a:rPr>
              <a:t> </a:t>
            </a:r>
            <a:r>
              <a:rPr lang="it-IT" sz="2400" dirty="0" err="1">
                <a:solidFill>
                  <a:srgbClr val="2A3838"/>
                </a:solidFill>
              </a:rPr>
              <a:t>process</a:t>
            </a:r>
            <a:endParaRPr lang="it-IT" sz="2400" dirty="0">
              <a:solidFill>
                <a:srgbClr val="2A3838"/>
              </a:solidFill>
            </a:endParaRPr>
          </a:p>
          <a:p>
            <a:pPr lvl="3"/>
            <a:r>
              <a:rPr lang="en-US" sz="2100" dirty="0">
                <a:solidFill>
                  <a:schemeClr val="bg1">
                    <a:lumMod val="50000"/>
                  </a:schemeClr>
                </a:solidFill>
              </a:rPr>
              <a:t>Leaf node vs. root node </a:t>
            </a:r>
          </a:p>
          <a:p>
            <a:pPr lvl="3"/>
            <a:r>
              <a:rPr lang="en-US" sz="2100" dirty="0">
                <a:solidFill>
                  <a:schemeClr val="bg1">
                    <a:lumMod val="50000"/>
                  </a:schemeClr>
                </a:solidFill>
              </a:rPr>
              <a:t>Influence of some parameters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it-IT" sz="800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rgbClr val="2A3838"/>
                </a:solidFill>
              </a:rPr>
              <a:t>Range capabilities </a:t>
            </a:r>
          </a:p>
          <a:p>
            <a:pPr lvl="3"/>
            <a:r>
              <a:rPr lang="it-IT" sz="2100" dirty="0" err="1">
                <a:solidFill>
                  <a:schemeClr val="bg1">
                    <a:lumMod val="50000"/>
                  </a:schemeClr>
                </a:solidFill>
              </a:rPr>
              <a:t>Influence</a:t>
            </a:r>
            <a:r>
              <a:rPr lang="it-IT" sz="2100" dirty="0">
                <a:solidFill>
                  <a:schemeClr val="bg1">
                    <a:lumMod val="50000"/>
                  </a:schemeClr>
                </a:solidFill>
              </a:rPr>
              <a:t> of transmission </a:t>
            </a:r>
            <a:r>
              <a:rPr lang="it-IT" sz="2100" dirty="0" err="1">
                <a:solidFill>
                  <a:schemeClr val="bg1">
                    <a:lumMod val="50000"/>
                  </a:schemeClr>
                </a:solidFill>
              </a:rPr>
              <a:t>distance</a:t>
            </a:r>
            <a:endParaRPr lang="it-IT" sz="2100" dirty="0">
              <a:solidFill>
                <a:schemeClr val="bg1">
                  <a:lumMod val="50000"/>
                </a:schemeClr>
              </a:solidFill>
            </a:endParaRPr>
          </a:p>
          <a:p>
            <a:pPr lvl="3"/>
            <a:r>
              <a:rPr lang="en-US" sz="2100" dirty="0">
                <a:solidFill>
                  <a:schemeClr val="bg1">
                    <a:lumMod val="50000"/>
                  </a:schemeClr>
                </a:solidFill>
              </a:rPr>
              <a:t>Influence of transmission parameter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3125FF88-E793-4D24-A627-5AD61F310C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7214" y="3022844"/>
            <a:ext cx="1863068" cy="2157832"/>
          </a:xfrm>
          <a:prstGeom prst="rect">
            <a:avLst/>
          </a:prstGeom>
        </p:spPr>
      </p:pic>
      <p:sp>
        <p:nvSpPr>
          <p:cNvPr id="5" name="Rettangolo 4">
            <a:extLst>
              <a:ext uri="{FF2B5EF4-FFF2-40B4-BE49-F238E27FC236}">
                <a16:creationId xmlns:a16="http://schemas.microsoft.com/office/drawing/2014/main" id="{61EACE1B-7603-4CAF-8855-6E7D7417B6C9}"/>
              </a:ext>
            </a:extLst>
          </p:cNvPr>
          <p:cNvSpPr/>
          <p:nvPr/>
        </p:nvSpPr>
        <p:spPr>
          <a:xfrm>
            <a:off x="5827214" y="4585872"/>
            <a:ext cx="1716586" cy="266330"/>
          </a:xfrm>
          <a:prstGeom prst="rect">
            <a:avLst/>
          </a:prstGeom>
          <a:solidFill>
            <a:srgbClr val="FF0000">
              <a:alpha val="4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6A03F973-8B31-4307-AE53-6FF5A7EF5214}"/>
              </a:ext>
            </a:extLst>
          </p:cNvPr>
          <p:cNvSpPr/>
          <p:nvPr/>
        </p:nvSpPr>
        <p:spPr>
          <a:xfrm>
            <a:off x="603682" y="4416638"/>
            <a:ext cx="4829452" cy="12345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81926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9ED2416-9121-4CC2-958A-11A976D663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874" y="1820854"/>
            <a:ext cx="7140119" cy="2587960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dirty="0">
                <a:solidFill>
                  <a:srgbClr val="2A3838"/>
                </a:solidFill>
              </a:rPr>
              <a:t>Set TSCH </a:t>
            </a:r>
            <a:r>
              <a:rPr lang="it-IT" sz="2800" dirty="0" err="1">
                <a:solidFill>
                  <a:srgbClr val="2A3838"/>
                </a:solidFill>
              </a:rPr>
              <a:t>layer</a:t>
            </a:r>
            <a:r>
              <a:rPr lang="it-IT" sz="2800" dirty="0">
                <a:solidFill>
                  <a:srgbClr val="2A3838"/>
                </a:solidFill>
              </a:rPr>
              <a:t> and </a:t>
            </a:r>
            <a:r>
              <a:rPr lang="en-US" sz="2800" dirty="0">
                <a:solidFill>
                  <a:srgbClr val="2A3838"/>
                </a:solidFill>
              </a:rPr>
              <a:t>statically allocate one dedicated cell </a:t>
            </a:r>
            <a:endParaRPr lang="it-IT" sz="2800" dirty="0">
              <a:solidFill>
                <a:srgbClr val="2A3838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it-IT" sz="2800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dirty="0" err="1">
                <a:solidFill>
                  <a:srgbClr val="2A3838"/>
                </a:solidFill>
              </a:rPr>
              <a:t>Calculate</a:t>
            </a:r>
            <a:r>
              <a:rPr lang="it-IT" sz="28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it-IT" sz="2800" dirty="0">
                <a:solidFill>
                  <a:srgbClr val="FF0000"/>
                </a:solidFill>
              </a:rPr>
              <a:t>energy </a:t>
            </a:r>
            <a:r>
              <a:rPr lang="it-IT" sz="2800" dirty="0" err="1">
                <a:solidFill>
                  <a:srgbClr val="FF0000"/>
                </a:solidFill>
              </a:rPr>
              <a:t>consumption</a:t>
            </a:r>
            <a:r>
              <a:rPr lang="it-IT" sz="2800" dirty="0">
                <a:solidFill>
                  <a:srgbClr val="FF0000"/>
                </a:solidFill>
              </a:rPr>
              <a:t>/range capabilities </a:t>
            </a:r>
            <a:r>
              <a:rPr lang="it-IT" sz="2800" b="1" dirty="0">
                <a:solidFill>
                  <a:srgbClr val="2A3838"/>
                </a:solidFill>
              </a:rPr>
              <a:t>after</a:t>
            </a:r>
            <a:r>
              <a:rPr lang="it-IT" sz="2800" dirty="0">
                <a:solidFill>
                  <a:srgbClr val="2A3838"/>
                </a:solidFill>
              </a:rPr>
              <a:t> connection:</a:t>
            </a:r>
          </a:p>
          <a:p>
            <a:pPr lvl="3"/>
            <a:r>
              <a:rPr lang="it-IT" sz="2500" dirty="0" err="1">
                <a:solidFill>
                  <a:schemeClr val="bg1">
                    <a:lumMod val="50000"/>
                  </a:schemeClr>
                </a:solidFill>
              </a:rPr>
              <a:t>Leaf</a:t>
            </a:r>
            <a:r>
              <a:rPr lang="it-IT" sz="2500" dirty="0">
                <a:solidFill>
                  <a:schemeClr val="bg1">
                    <a:lumMod val="50000"/>
                  </a:schemeClr>
                </a:solidFill>
              </a:rPr>
              <a:t> vs. root</a:t>
            </a:r>
          </a:p>
          <a:p>
            <a:pPr lvl="3"/>
            <a:r>
              <a:rPr lang="it-IT" sz="2500" dirty="0">
                <a:solidFill>
                  <a:schemeClr val="bg1">
                    <a:lumMod val="50000"/>
                  </a:schemeClr>
                </a:solidFill>
              </a:rPr>
              <a:t>Transmission power </a:t>
            </a:r>
            <a:r>
              <a:rPr lang="it-IT" sz="2500" dirty="0" err="1">
                <a:solidFill>
                  <a:schemeClr val="bg1">
                    <a:lumMod val="50000"/>
                  </a:schemeClr>
                </a:solidFill>
              </a:rPr>
              <a:t>values</a:t>
            </a:r>
            <a:endParaRPr lang="it-IT" sz="25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1EBB10A6-E3C4-4F50-8179-5E2BE9338DBA}"/>
              </a:ext>
            </a:extLst>
          </p:cNvPr>
          <p:cNvSpPr txBox="1">
            <a:spLocks/>
          </p:cNvSpPr>
          <p:nvPr/>
        </p:nvSpPr>
        <p:spPr>
          <a:xfrm>
            <a:off x="653875" y="654993"/>
            <a:ext cx="7140119" cy="786926"/>
          </a:xfrm>
          <a:prstGeom prst="rect">
            <a:avLst/>
          </a:prstGeom>
        </p:spPr>
        <p:txBody>
          <a:bodyPr vert="horz" lIns="0" tIns="36000" rIns="0" bIns="36000" rtlCol="0" anchor="ctr">
            <a:normAutofit/>
          </a:bodyPr>
          <a:lstStyle>
            <a:lvl1pPr algn="l" defTabSz="685800" rtl="0" eaLnBrk="1" latinLnBrk="0" hangingPunct="1">
              <a:spcBef>
                <a:spcPct val="0"/>
              </a:spcBef>
              <a:buNone/>
              <a:defRPr sz="27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3600" dirty="0"/>
              <a:t>Experiment set-up (3° </a:t>
            </a:r>
            <a:r>
              <a:rPr lang="it-IT" sz="3600" dirty="0" err="1"/>
              <a:t>analysis</a:t>
            </a:r>
            <a:r>
              <a:rPr lang="it-IT" sz="3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466373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3BFF2636-5566-42F6-88DA-79BB5198A0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486" y="2034851"/>
            <a:ext cx="3899514" cy="3377329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F30BDDC6-15E0-4C14-A27F-D5749C37A6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6402" y="2034852"/>
            <a:ext cx="3899514" cy="3377328"/>
          </a:xfrm>
          <a:prstGeom prst="rect">
            <a:avLst/>
          </a:prstGeom>
        </p:spPr>
      </p:pic>
      <p:sp>
        <p:nvSpPr>
          <p:cNvPr id="6" name="Titolo 1">
            <a:extLst>
              <a:ext uri="{FF2B5EF4-FFF2-40B4-BE49-F238E27FC236}">
                <a16:creationId xmlns:a16="http://schemas.microsoft.com/office/drawing/2014/main" id="{E555B71B-3592-4965-9008-CC4B4CD00A31}"/>
              </a:ext>
            </a:extLst>
          </p:cNvPr>
          <p:cNvSpPr txBox="1">
            <a:spLocks/>
          </p:cNvSpPr>
          <p:nvPr/>
        </p:nvSpPr>
        <p:spPr>
          <a:xfrm>
            <a:off x="672486" y="428903"/>
            <a:ext cx="7867832" cy="1291700"/>
          </a:xfrm>
          <a:prstGeom prst="rect">
            <a:avLst/>
          </a:prstGeom>
        </p:spPr>
        <p:txBody>
          <a:bodyPr vert="horz" lIns="0" tIns="36000" rIns="0" bIns="36000" rtlCol="0" anchor="ctr">
            <a:normAutofit/>
          </a:bodyPr>
          <a:lstStyle>
            <a:lvl1pPr algn="l" defTabSz="685800" rtl="0" eaLnBrk="1" latinLnBrk="0" hangingPunct="1">
              <a:spcBef>
                <a:spcPct val="0"/>
              </a:spcBef>
              <a:buNone/>
              <a:defRPr sz="27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3600" dirty="0" err="1"/>
              <a:t>Results</a:t>
            </a:r>
            <a:r>
              <a:rPr lang="it-IT" sz="3600" dirty="0"/>
              <a:t> and </a:t>
            </a:r>
            <a:r>
              <a:rPr lang="it-IT" sz="3600" dirty="0" err="1"/>
              <a:t>conclusions</a:t>
            </a:r>
            <a:r>
              <a:rPr lang="it-IT" sz="3600" dirty="0"/>
              <a:t> (3° </a:t>
            </a:r>
            <a:r>
              <a:rPr lang="it-IT" sz="3600" dirty="0" err="1"/>
              <a:t>analysis</a:t>
            </a:r>
            <a:r>
              <a:rPr lang="it-IT" sz="3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52242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4048BFE-B614-4D7B-AE33-975A39E21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385" y="608384"/>
            <a:ext cx="7140119" cy="786926"/>
          </a:xfrm>
        </p:spPr>
        <p:txBody>
          <a:bodyPr>
            <a:normAutofit/>
          </a:bodyPr>
          <a:lstStyle/>
          <a:p>
            <a:r>
              <a:rPr lang="it-IT" sz="3600" dirty="0" err="1"/>
              <a:t>Problem</a:t>
            </a:r>
            <a:r>
              <a:rPr lang="it-IT" sz="3600" dirty="0"/>
              <a:t> </a:t>
            </a:r>
            <a:r>
              <a:rPr lang="it-IT" sz="3600" dirty="0" err="1"/>
              <a:t>statements</a:t>
            </a:r>
            <a:endParaRPr lang="it-IT" sz="360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3852B49-F303-462B-B5F1-FDEA406229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385" y="1767587"/>
            <a:ext cx="7140119" cy="4153819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rgbClr val="2A3838"/>
                </a:solidFill>
              </a:rPr>
              <a:t>Energy </a:t>
            </a:r>
            <a:r>
              <a:rPr lang="it-IT" sz="2400" dirty="0" err="1">
                <a:solidFill>
                  <a:srgbClr val="2A3838"/>
                </a:solidFill>
              </a:rPr>
              <a:t>consumption</a:t>
            </a:r>
            <a:endParaRPr lang="it-IT" sz="2400" dirty="0">
              <a:solidFill>
                <a:srgbClr val="2A3838"/>
              </a:solidFill>
            </a:endParaRPr>
          </a:p>
          <a:p>
            <a:pPr lvl="3"/>
            <a:r>
              <a:rPr lang="en-US" sz="2100" dirty="0">
                <a:solidFill>
                  <a:schemeClr val="bg1">
                    <a:lumMod val="50000"/>
                  </a:schemeClr>
                </a:solidFill>
              </a:rPr>
              <a:t>6TiSCH stack vs. TSCH MAC layer (leaf node vs. root node on both scenarios)</a:t>
            </a:r>
            <a:endParaRPr lang="it-IT" sz="2100" dirty="0">
              <a:solidFill>
                <a:schemeClr val="bg1">
                  <a:lumMod val="50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it-IT" sz="800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 err="1">
                <a:solidFill>
                  <a:srgbClr val="2A3838"/>
                </a:solidFill>
              </a:rPr>
              <a:t>Joining</a:t>
            </a:r>
            <a:r>
              <a:rPr lang="it-IT" sz="2400" dirty="0">
                <a:solidFill>
                  <a:srgbClr val="2A3838"/>
                </a:solidFill>
              </a:rPr>
              <a:t> </a:t>
            </a:r>
            <a:r>
              <a:rPr lang="it-IT" sz="2400" dirty="0" err="1">
                <a:solidFill>
                  <a:srgbClr val="2A3838"/>
                </a:solidFill>
              </a:rPr>
              <a:t>process</a:t>
            </a:r>
            <a:endParaRPr lang="it-IT" sz="2400" dirty="0">
              <a:solidFill>
                <a:srgbClr val="2A3838"/>
              </a:solidFill>
            </a:endParaRPr>
          </a:p>
          <a:p>
            <a:pPr lvl="3"/>
            <a:r>
              <a:rPr lang="en-US" sz="2100" dirty="0">
                <a:solidFill>
                  <a:schemeClr val="bg1">
                    <a:lumMod val="50000"/>
                  </a:schemeClr>
                </a:solidFill>
              </a:rPr>
              <a:t>Leaf node vs. root node </a:t>
            </a:r>
          </a:p>
          <a:p>
            <a:pPr lvl="3"/>
            <a:r>
              <a:rPr lang="en-US" sz="2100" dirty="0">
                <a:solidFill>
                  <a:schemeClr val="bg1">
                    <a:lumMod val="50000"/>
                  </a:schemeClr>
                </a:solidFill>
              </a:rPr>
              <a:t>Influence of some parameters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it-IT" sz="800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rgbClr val="2A3838"/>
                </a:solidFill>
              </a:rPr>
              <a:t>Range capabilities </a:t>
            </a:r>
          </a:p>
          <a:p>
            <a:pPr lvl="3"/>
            <a:r>
              <a:rPr lang="it-IT" sz="2100" dirty="0" err="1">
                <a:solidFill>
                  <a:schemeClr val="bg1">
                    <a:lumMod val="50000"/>
                  </a:schemeClr>
                </a:solidFill>
              </a:rPr>
              <a:t>Influence</a:t>
            </a:r>
            <a:r>
              <a:rPr lang="it-IT" sz="2100" dirty="0">
                <a:solidFill>
                  <a:schemeClr val="bg1">
                    <a:lumMod val="50000"/>
                  </a:schemeClr>
                </a:solidFill>
              </a:rPr>
              <a:t> of transmission </a:t>
            </a:r>
            <a:r>
              <a:rPr lang="it-IT" sz="2100" dirty="0" err="1">
                <a:solidFill>
                  <a:schemeClr val="bg1">
                    <a:lumMod val="50000"/>
                  </a:schemeClr>
                </a:solidFill>
              </a:rPr>
              <a:t>distance</a:t>
            </a:r>
            <a:endParaRPr lang="it-IT" sz="2100" dirty="0">
              <a:solidFill>
                <a:schemeClr val="bg1">
                  <a:lumMod val="50000"/>
                </a:schemeClr>
              </a:solidFill>
            </a:endParaRPr>
          </a:p>
          <a:p>
            <a:pPr lvl="3"/>
            <a:r>
              <a:rPr lang="en-US" sz="2100" dirty="0">
                <a:solidFill>
                  <a:schemeClr val="bg1">
                    <a:lumMod val="50000"/>
                  </a:schemeClr>
                </a:solidFill>
              </a:rPr>
              <a:t>Influence of transmission parameter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3125FF88-E793-4D24-A627-5AD61F310C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7214" y="3022844"/>
            <a:ext cx="1863068" cy="2157832"/>
          </a:xfrm>
          <a:prstGeom prst="rect">
            <a:avLst/>
          </a:prstGeom>
        </p:spPr>
      </p:pic>
      <p:sp>
        <p:nvSpPr>
          <p:cNvPr id="5" name="Rettangolo 4">
            <a:extLst>
              <a:ext uri="{FF2B5EF4-FFF2-40B4-BE49-F238E27FC236}">
                <a16:creationId xmlns:a16="http://schemas.microsoft.com/office/drawing/2014/main" id="{61EACE1B-7603-4CAF-8855-6E7D7417B6C9}"/>
              </a:ext>
            </a:extLst>
          </p:cNvPr>
          <p:cNvSpPr/>
          <p:nvPr/>
        </p:nvSpPr>
        <p:spPr>
          <a:xfrm>
            <a:off x="5827214" y="4585872"/>
            <a:ext cx="1716586" cy="266330"/>
          </a:xfrm>
          <a:prstGeom prst="rect">
            <a:avLst/>
          </a:prstGeom>
          <a:solidFill>
            <a:srgbClr val="FF0000">
              <a:alpha val="4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</p:spTree>
    <p:extLst>
      <p:ext uri="{BB962C8B-B14F-4D97-AF65-F5344CB8AC3E}">
        <p14:creationId xmlns:p14="http://schemas.microsoft.com/office/powerpoint/2010/main" val="39659179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74FE5FAD-6609-4516-9330-8FDCF10029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486" y="2034851"/>
            <a:ext cx="3899514" cy="3377329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A8175AC3-53D5-492A-9419-B33BDEBF20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9" y="2034851"/>
            <a:ext cx="3899513" cy="3377328"/>
          </a:xfrm>
          <a:prstGeom prst="rect">
            <a:avLst/>
          </a:prstGeom>
        </p:spPr>
      </p:pic>
      <p:sp>
        <p:nvSpPr>
          <p:cNvPr id="5" name="Titolo 1">
            <a:extLst>
              <a:ext uri="{FF2B5EF4-FFF2-40B4-BE49-F238E27FC236}">
                <a16:creationId xmlns:a16="http://schemas.microsoft.com/office/drawing/2014/main" id="{F291C5A1-06F9-47C0-A6AF-D9EB9E6DABEF}"/>
              </a:ext>
            </a:extLst>
          </p:cNvPr>
          <p:cNvSpPr txBox="1">
            <a:spLocks/>
          </p:cNvSpPr>
          <p:nvPr/>
        </p:nvSpPr>
        <p:spPr>
          <a:xfrm>
            <a:off x="672486" y="428903"/>
            <a:ext cx="7867832" cy="1291700"/>
          </a:xfrm>
          <a:prstGeom prst="rect">
            <a:avLst/>
          </a:prstGeom>
        </p:spPr>
        <p:txBody>
          <a:bodyPr vert="horz" lIns="0" tIns="36000" rIns="0" bIns="36000" rtlCol="0" anchor="ctr">
            <a:normAutofit/>
          </a:bodyPr>
          <a:lstStyle>
            <a:lvl1pPr algn="l" defTabSz="685800" rtl="0" eaLnBrk="1" latinLnBrk="0" hangingPunct="1">
              <a:spcBef>
                <a:spcPct val="0"/>
              </a:spcBef>
              <a:buNone/>
              <a:defRPr sz="27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3600" dirty="0" err="1"/>
              <a:t>Results</a:t>
            </a:r>
            <a:r>
              <a:rPr lang="it-IT" sz="3600" dirty="0"/>
              <a:t> and </a:t>
            </a:r>
            <a:r>
              <a:rPr lang="it-IT" sz="3600" dirty="0" err="1"/>
              <a:t>conclusions</a:t>
            </a:r>
            <a:r>
              <a:rPr lang="it-IT" sz="3600" dirty="0"/>
              <a:t> (3° </a:t>
            </a:r>
            <a:r>
              <a:rPr lang="it-IT" sz="3600" dirty="0" err="1"/>
              <a:t>analysis</a:t>
            </a:r>
            <a:r>
              <a:rPr lang="it-IT" sz="3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981493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4D2D0947-2F67-405C-93D1-201780A0F8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486" y="1867461"/>
            <a:ext cx="7140119" cy="4195988"/>
          </a:xfrm>
        </p:spPr>
        <p:txBody>
          <a:bodyPr>
            <a:normAutofit fontScale="925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rgbClr val="2A3838"/>
                </a:solidFill>
              </a:rPr>
              <a:t>Energy </a:t>
            </a:r>
            <a:r>
              <a:rPr lang="it-IT" sz="2400" dirty="0" err="1">
                <a:solidFill>
                  <a:srgbClr val="2A3838"/>
                </a:solidFill>
              </a:rPr>
              <a:t>consumption</a:t>
            </a:r>
            <a:r>
              <a:rPr lang="it-IT" sz="2400" dirty="0">
                <a:solidFill>
                  <a:srgbClr val="2A3838"/>
                </a:solidFill>
              </a:rPr>
              <a:t>:</a:t>
            </a:r>
          </a:p>
          <a:p>
            <a:pPr lvl="3"/>
            <a:r>
              <a:rPr lang="it-IT" sz="2100" dirty="0">
                <a:solidFill>
                  <a:srgbClr val="FF0000"/>
                </a:solidFill>
              </a:rPr>
              <a:t>Root </a:t>
            </a:r>
            <a:r>
              <a:rPr lang="it-IT" sz="2100" dirty="0" err="1">
                <a:solidFill>
                  <a:srgbClr val="FF0000"/>
                </a:solidFill>
              </a:rPr>
              <a:t>consumes</a:t>
            </a:r>
            <a:r>
              <a:rPr lang="it-IT" sz="2100" dirty="0">
                <a:solidFill>
                  <a:srgbClr val="FF0000"/>
                </a:solidFill>
              </a:rPr>
              <a:t> more </a:t>
            </a:r>
            <a:r>
              <a:rPr lang="it-IT" sz="2100" dirty="0" err="1">
                <a:solidFill>
                  <a:schemeClr val="bg1">
                    <a:lumMod val="50000"/>
                  </a:schemeClr>
                </a:solidFill>
              </a:rPr>
              <a:t>than</a:t>
            </a:r>
            <a:r>
              <a:rPr lang="it-IT" sz="21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it-IT" sz="2100" dirty="0" err="1">
                <a:solidFill>
                  <a:schemeClr val="bg1">
                    <a:lumMod val="50000"/>
                  </a:schemeClr>
                </a:solidFill>
              </a:rPr>
              <a:t>leaf</a:t>
            </a:r>
            <a:endParaRPr lang="it-IT" sz="2100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endParaRPr lang="it-IT" sz="2400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 err="1">
                <a:solidFill>
                  <a:srgbClr val="2A3838"/>
                </a:solidFill>
              </a:rPr>
              <a:t>Motivation</a:t>
            </a:r>
            <a:r>
              <a:rPr lang="it-IT" sz="2400" dirty="0">
                <a:solidFill>
                  <a:srgbClr val="2A3838"/>
                </a:solidFill>
              </a:rPr>
              <a:t> </a:t>
            </a:r>
            <a:r>
              <a:rPr lang="it-IT" sz="2400" dirty="0">
                <a:solidFill>
                  <a:srgbClr val="2A3838"/>
                </a:solidFill>
                <a:sym typeface="Wingdings" panose="05000000000000000000" pitchFamily="2" charset="2"/>
              </a:rPr>
              <a:t></a:t>
            </a:r>
            <a:r>
              <a:rPr lang="it-IT" sz="24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it-IT" sz="2400" dirty="0">
                <a:solidFill>
                  <a:srgbClr val="FF0000"/>
                </a:solidFill>
                <a:sym typeface="Wingdings" panose="05000000000000000000" pitchFamily="2" charset="2"/>
              </a:rPr>
              <a:t>root </a:t>
            </a:r>
            <a:r>
              <a:rPr 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continuously listen for incoming packets</a:t>
            </a:r>
            <a:r>
              <a:rPr lang="it-IT" sz="2400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it-IT" sz="2400" dirty="0">
              <a:solidFill>
                <a:schemeClr val="bg2">
                  <a:lumMod val="25000"/>
                </a:schemeClr>
              </a:solidFill>
              <a:sym typeface="Wingdings" panose="05000000000000000000" pitchFamily="2" charset="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it-IT" sz="2400" dirty="0">
              <a:solidFill>
                <a:schemeClr val="bg2">
                  <a:lumMod val="25000"/>
                </a:schemeClr>
              </a:solidFill>
              <a:sym typeface="Wingdings" panose="05000000000000000000" pitchFamily="2" charset="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it-IT" sz="2400" dirty="0">
              <a:solidFill>
                <a:schemeClr val="bg2">
                  <a:lumMod val="25000"/>
                </a:schemeClr>
              </a:solidFill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rgbClr val="2A3838"/>
                </a:solidFill>
                <a:sym typeface="Wingdings" panose="05000000000000000000" pitchFamily="2" charset="2"/>
              </a:rPr>
              <a:t>Range capabilities over </a:t>
            </a:r>
            <a:r>
              <a:rPr lang="it-IT" sz="2400" dirty="0" err="1">
                <a:solidFill>
                  <a:srgbClr val="2A3838"/>
                </a:solidFill>
                <a:sym typeface="Wingdings" panose="05000000000000000000" pitchFamily="2" charset="2"/>
              </a:rPr>
              <a:t>different</a:t>
            </a:r>
            <a:r>
              <a:rPr lang="it-IT" sz="2400" dirty="0">
                <a:solidFill>
                  <a:srgbClr val="2A3838"/>
                </a:solidFill>
                <a:sym typeface="Wingdings" panose="05000000000000000000" pitchFamily="2" charset="2"/>
              </a:rPr>
              <a:t> TX power </a:t>
            </a:r>
            <a:r>
              <a:rPr lang="it-IT" sz="2400" dirty="0" err="1">
                <a:solidFill>
                  <a:srgbClr val="2A3838"/>
                </a:solidFill>
                <a:sym typeface="Wingdings" panose="05000000000000000000" pitchFamily="2" charset="2"/>
              </a:rPr>
              <a:t>values</a:t>
            </a:r>
            <a:r>
              <a:rPr lang="it-IT" sz="2400" dirty="0">
                <a:solidFill>
                  <a:srgbClr val="2A3838"/>
                </a:solidFill>
                <a:sym typeface="Wingdings" panose="05000000000000000000" pitchFamily="2" charset="2"/>
              </a:rPr>
              <a:t>:</a:t>
            </a:r>
          </a:p>
          <a:p>
            <a:pPr lvl="3"/>
            <a:r>
              <a:rPr lang="it-IT" sz="2100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Throughput, </a:t>
            </a:r>
            <a:r>
              <a:rPr lang="it-IT" sz="2100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latency</a:t>
            </a:r>
            <a:r>
              <a:rPr lang="it-IT" sz="2100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and </a:t>
            </a:r>
            <a:r>
              <a:rPr lang="it-IT" sz="2100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kbit</a:t>
            </a:r>
            <a:r>
              <a:rPr lang="it-IT" sz="2100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/Joule </a:t>
            </a:r>
            <a:r>
              <a:rPr lang="it-IT" sz="2100" dirty="0">
                <a:solidFill>
                  <a:srgbClr val="FF0000"/>
                </a:solidFill>
                <a:sym typeface="Wingdings" panose="05000000000000000000" pitchFamily="2" charset="2"/>
              </a:rPr>
              <a:t>are the </a:t>
            </a:r>
            <a:r>
              <a:rPr lang="it-IT" sz="2100" dirty="0" err="1">
                <a:solidFill>
                  <a:srgbClr val="FF0000"/>
                </a:solidFill>
                <a:sym typeface="Wingdings" panose="05000000000000000000" pitchFamily="2" charset="2"/>
              </a:rPr>
              <a:t>same</a:t>
            </a:r>
            <a:endParaRPr lang="it-IT" sz="2100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lvl="1"/>
            <a:endParaRPr lang="it-IT" sz="2400" dirty="0">
              <a:solidFill>
                <a:schemeClr val="bg2">
                  <a:lumMod val="25000"/>
                </a:schemeClr>
              </a:solidFill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 err="1">
                <a:solidFill>
                  <a:srgbClr val="2A3838"/>
                </a:solidFill>
              </a:rPr>
              <a:t>Motivation</a:t>
            </a:r>
            <a:r>
              <a:rPr lang="it-IT" sz="2400" dirty="0">
                <a:solidFill>
                  <a:srgbClr val="2A3838"/>
                </a:solidFill>
              </a:rPr>
              <a:t> </a:t>
            </a:r>
            <a:r>
              <a:rPr lang="it-IT" sz="2400" dirty="0">
                <a:solidFill>
                  <a:srgbClr val="2A3838"/>
                </a:solidFill>
                <a:sym typeface="Wingdings" panose="05000000000000000000" pitchFamily="2" charset="2"/>
              </a:rPr>
              <a:t></a:t>
            </a:r>
            <a:r>
              <a:rPr lang="it-IT" sz="24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it-IT" sz="2400" dirty="0">
                <a:solidFill>
                  <a:srgbClr val="FF0000"/>
                </a:solidFill>
                <a:sym typeface="Wingdings" panose="05000000000000000000" pitchFamily="2" charset="2"/>
              </a:rPr>
              <a:t>low </a:t>
            </a:r>
            <a:r>
              <a:rPr lang="it-IT" sz="2400" dirty="0" err="1">
                <a:solidFill>
                  <a:srgbClr val="FF0000"/>
                </a:solidFill>
                <a:sym typeface="Wingdings" panose="05000000000000000000" pitchFamily="2" charset="2"/>
              </a:rPr>
              <a:t>distance</a:t>
            </a:r>
            <a:endParaRPr lang="it-IT" sz="2400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endParaRPr lang="it-IT" sz="1800" dirty="0"/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F9EE100D-9FDC-4442-B59F-78D4727116BF}"/>
              </a:ext>
            </a:extLst>
          </p:cNvPr>
          <p:cNvSpPr txBox="1">
            <a:spLocks/>
          </p:cNvSpPr>
          <p:nvPr/>
        </p:nvSpPr>
        <p:spPr>
          <a:xfrm>
            <a:off x="672486" y="428903"/>
            <a:ext cx="7867832" cy="1291700"/>
          </a:xfrm>
          <a:prstGeom prst="rect">
            <a:avLst/>
          </a:prstGeom>
        </p:spPr>
        <p:txBody>
          <a:bodyPr vert="horz" lIns="0" tIns="36000" rIns="0" bIns="36000" rtlCol="0" anchor="ctr">
            <a:normAutofit/>
          </a:bodyPr>
          <a:lstStyle>
            <a:lvl1pPr algn="l" defTabSz="685800" rtl="0" eaLnBrk="1" latinLnBrk="0" hangingPunct="1">
              <a:spcBef>
                <a:spcPct val="0"/>
              </a:spcBef>
              <a:buNone/>
              <a:defRPr sz="27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3600" dirty="0" err="1"/>
              <a:t>Results</a:t>
            </a:r>
            <a:r>
              <a:rPr lang="it-IT" sz="3600" dirty="0"/>
              <a:t> and </a:t>
            </a:r>
            <a:r>
              <a:rPr lang="it-IT" sz="3600" dirty="0" err="1"/>
              <a:t>conclusions</a:t>
            </a:r>
            <a:r>
              <a:rPr lang="it-IT" sz="3600" dirty="0"/>
              <a:t> (3° </a:t>
            </a:r>
            <a:r>
              <a:rPr lang="it-IT" sz="3600" dirty="0" err="1"/>
              <a:t>analysis</a:t>
            </a:r>
            <a:r>
              <a:rPr lang="it-IT" sz="3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743093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8C62DC9-642C-4DBD-8EFD-6D1485F06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486" y="1936262"/>
            <a:ext cx="7140119" cy="3914122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rgbClr val="2A3838"/>
                </a:solidFill>
              </a:rPr>
              <a:t>Energy </a:t>
            </a:r>
            <a:r>
              <a:rPr lang="it-IT" sz="2400" dirty="0" err="1">
                <a:solidFill>
                  <a:srgbClr val="2A3838"/>
                </a:solidFill>
              </a:rPr>
              <a:t>consumption</a:t>
            </a:r>
            <a:r>
              <a:rPr lang="it-IT" sz="2400" dirty="0">
                <a:solidFill>
                  <a:srgbClr val="2A3838"/>
                </a:solidFill>
              </a:rPr>
              <a:t> </a:t>
            </a:r>
            <a:r>
              <a:rPr lang="it-IT" sz="2400" dirty="0">
                <a:solidFill>
                  <a:srgbClr val="2A3838"/>
                </a:solidFill>
                <a:sym typeface="Wingdings" panose="05000000000000000000" pitchFamily="2" charset="2"/>
              </a:rPr>
              <a:t> </a:t>
            </a:r>
            <a:r>
              <a:rPr lang="it-IT" sz="2400" dirty="0" err="1">
                <a:solidFill>
                  <a:srgbClr val="FF0000"/>
                </a:solidFill>
                <a:sym typeface="Wingdings" panose="05000000000000000000" pitchFamily="2" charset="2"/>
              </a:rPr>
              <a:t>differences</a:t>
            </a:r>
            <a:r>
              <a:rPr lang="it-IT" sz="2400" dirty="0">
                <a:solidFill>
                  <a:srgbClr val="FF0000"/>
                </a:solidFill>
              </a:rPr>
              <a:t> </a:t>
            </a:r>
            <a:r>
              <a:rPr lang="it-IT" sz="2400" dirty="0" err="1">
                <a:solidFill>
                  <a:srgbClr val="FF0000"/>
                </a:solidFill>
              </a:rPr>
              <a:t>only</a:t>
            </a:r>
            <a:r>
              <a:rPr lang="it-IT" sz="2400" dirty="0">
                <a:solidFill>
                  <a:srgbClr val="FF0000"/>
                </a:solidFill>
              </a:rPr>
              <a:t> </a:t>
            </a:r>
            <a:r>
              <a:rPr lang="it-IT" sz="2400" dirty="0" err="1">
                <a:solidFill>
                  <a:srgbClr val="FF0000"/>
                </a:solidFill>
              </a:rPr>
              <a:t>before</a:t>
            </a:r>
            <a:r>
              <a:rPr lang="it-IT" sz="2400" dirty="0">
                <a:solidFill>
                  <a:srgbClr val="FF0000"/>
                </a:solidFill>
              </a:rPr>
              <a:t> connection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400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 err="1">
                <a:solidFill>
                  <a:srgbClr val="2A3838"/>
                </a:solidFill>
              </a:rPr>
              <a:t>Joining</a:t>
            </a:r>
            <a:r>
              <a:rPr lang="it-IT" sz="2400" dirty="0">
                <a:solidFill>
                  <a:srgbClr val="2A3838"/>
                </a:solidFill>
              </a:rPr>
              <a:t> time </a:t>
            </a:r>
            <a:r>
              <a:rPr lang="it-IT" sz="2400" dirty="0">
                <a:solidFill>
                  <a:srgbClr val="2A3838"/>
                </a:solidFill>
                <a:sym typeface="Wingdings" panose="05000000000000000000" pitchFamily="2" charset="2"/>
              </a:rPr>
              <a:t> </a:t>
            </a:r>
            <a:r>
              <a:rPr lang="it-IT" sz="2400" dirty="0" err="1">
                <a:solidFill>
                  <a:srgbClr val="FF0000"/>
                </a:solidFill>
                <a:sym typeface="Wingdings" panose="05000000000000000000" pitchFamily="2" charset="2"/>
              </a:rPr>
              <a:t>dependent</a:t>
            </a:r>
            <a:r>
              <a:rPr lang="it-IT" sz="2400" dirty="0">
                <a:solidFill>
                  <a:srgbClr val="FF0000"/>
                </a:solidFill>
                <a:sym typeface="Wingdings" panose="05000000000000000000" pitchFamily="2" charset="2"/>
              </a:rPr>
              <a:t> on </a:t>
            </a:r>
            <a:r>
              <a:rPr lang="it-IT" sz="2400" dirty="0">
                <a:solidFill>
                  <a:srgbClr val="FF0000"/>
                </a:solidFill>
              </a:rPr>
              <a:t>EB </a:t>
            </a:r>
            <a:r>
              <a:rPr lang="it-IT" sz="2400" dirty="0" err="1">
                <a:solidFill>
                  <a:srgbClr val="FF0000"/>
                </a:solidFill>
              </a:rPr>
              <a:t>period</a:t>
            </a:r>
            <a:r>
              <a:rPr lang="it-IT" sz="2400" dirty="0">
                <a:solidFill>
                  <a:srgbClr val="FF0000"/>
                </a:solidFill>
              </a:rPr>
              <a:t> and Channel </a:t>
            </a:r>
            <a:r>
              <a:rPr lang="it-IT" sz="2400" dirty="0" err="1">
                <a:solidFill>
                  <a:srgbClr val="FF0000"/>
                </a:solidFill>
              </a:rPr>
              <a:t>Hopping</a:t>
            </a:r>
            <a:r>
              <a:rPr lang="it-IT" sz="2400" dirty="0">
                <a:solidFill>
                  <a:srgbClr val="FF0000"/>
                </a:solidFill>
              </a:rPr>
              <a:t> </a:t>
            </a:r>
            <a:r>
              <a:rPr lang="it-IT" sz="2400" dirty="0" err="1">
                <a:solidFill>
                  <a:srgbClr val="FF0000"/>
                </a:solidFill>
              </a:rPr>
              <a:t>Sequence</a:t>
            </a:r>
            <a:endParaRPr lang="it-IT" sz="2400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400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rgbClr val="2A3838"/>
                </a:solidFill>
              </a:rPr>
              <a:t>Range capabilities </a:t>
            </a:r>
            <a:r>
              <a:rPr lang="it-IT" sz="2400" dirty="0">
                <a:solidFill>
                  <a:srgbClr val="2A3838"/>
                </a:solidFill>
                <a:sym typeface="Wingdings" panose="05000000000000000000" pitchFamily="2" charset="2"/>
              </a:rPr>
              <a:t> </a:t>
            </a:r>
            <a:r>
              <a:rPr 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extremely good at the expense of the short distance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65E4ED29-E5D6-4BE8-A908-16D3D291D850}"/>
              </a:ext>
            </a:extLst>
          </p:cNvPr>
          <p:cNvSpPr txBox="1">
            <a:spLocks/>
          </p:cNvSpPr>
          <p:nvPr/>
        </p:nvSpPr>
        <p:spPr>
          <a:xfrm>
            <a:off x="672486" y="428903"/>
            <a:ext cx="7867832" cy="1291700"/>
          </a:xfrm>
          <a:prstGeom prst="rect">
            <a:avLst/>
          </a:prstGeom>
        </p:spPr>
        <p:txBody>
          <a:bodyPr vert="horz" lIns="0" tIns="36000" rIns="0" bIns="36000" rtlCol="0" anchor="ctr">
            <a:normAutofit/>
          </a:bodyPr>
          <a:lstStyle>
            <a:lvl1pPr algn="l" defTabSz="685800" rtl="0" eaLnBrk="1" latinLnBrk="0" hangingPunct="1">
              <a:spcBef>
                <a:spcPct val="0"/>
              </a:spcBef>
              <a:buNone/>
              <a:defRPr sz="27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3600" dirty="0" err="1"/>
              <a:t>Conclusions</a:t>
            </a:r>
            <a:endParaRPr lang="it-IT" sz="3600" dirty="0"/>
          </a:p>
        </p:txBody>
      </p:sp>
    </p:spTree>
    <p:extLst>
      <p:ext uri="{BB962C8B-B14F-4D97-AF65-F5344CB8AC3E}">
        <p14:creationId xmlns:p14="http://schemas.microsoft.com/office/powerpoint/2010/main" val="1339653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66A9383-E0ED-413E-ADE5-E1A569F35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985" y="640706"/>
            <a:ext cx="7140119" cy="786926"/>
          </a:xfrm>
        </p:spPr>
        <p:txBody>
          <a:bodyPr>
            <a:normAutofit/>
          </a:bodyPr>
          <a:lstStyle/>
          <a:p>
            <a:r>
              <a:rPr lang="it-IT" sz="3600" dirty="0" err="1"/>
              <a:t>Motivations</a:t>
            </a:r>
            <a:endParaRPr lang="it-IT" sz="360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66E4ED6-BA97-48C1-9CF9-110B82F6A0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985" y="1785336"/>
            <a:ext cx="7140119" cy="434025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 err="1">
                <a:solidFill>
                  <a:srgbClr val="2A3838"/>
                </a:solidFill>
              </a:rPr>
              <a:t>Optimize</a:t>
            </a:r>
            <a:r>
              <a:rPr lang="it-IT" sz="2400" dirty="0">
                <a:solidFill>
                  <a:srgbClr val="2A3838"/>
                </a:solidFill>
              </a:rPr>
              <a:t> the </a:t>
            </a:r>
            <a:r>
              <a:rPr lang="it-IT" sz="2400" b="1" dirty="0">
                <a:solidFill>
                  <a:srgbClr val="FF0000"/>
                </a:solidFill>
              </a:rPr>
              <a:t>energy </a:t>
            </a:r>
            <a:r>
              <a:rPr lang="it-IT" sz="2400" b="1" dirty="0" err="1">
                <a:solidFill>
                  <a:srgbClr val="FF0000"/>
                </a:solidFill>
              </a:rPr>
              <a:t>consumption</a:t>
            </a:r>
            <a:r>
              <a:rPr lang="it-IT" sz="2400" b="1" dirty="0">
                <a:solidFill>
                  <a:srgbClr val="FF0000"/>
                </a:solidFill>
              </a:rPr>
              <a:t> </a:t>
            </a:r>
            <a:r>
              <a:rPr lang="it-IT" sz="2400" dirty="0" err="1">
                <a:solidFill>
                  <a:srgbClr val="2A3838"/>
                </a:solidFill>
              </a:rPr>
              <a:t>among</a:t>
            </a:r>
            <a:r>
              <a:rPr lang="it-IT" sz="2400" dirty="0">
                <a:solidFill>
                  <a:srgbClr val="2A3838"/>
                </a:solidFill>
              </a:rPr>
              <a:t> wireless devices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400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400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 err="1">
                <a:solidFill>
                  <a:srgbClr val="2A3838"/>
                </a:solidFill>
              </a:rPr>
              <a:t>Optimize</a:t>
            </a:r>
            <a:r>
              <a:rPr lang="it-IT" sz="2400" dirty="0">
                <a:solidFill>
                  <a:srgbClr val="2A3838"/>
                </a:solidFill>
              </a:rPr>
              <a:t> the </a:t>
            </a:r>
            <a:r>
              <a:rPr lang="it-IT" sz="2400" b="1" dirty="0" err="1">
                <a:solidFill>
                  <a:srgbClr val="FF0000"/>
                </a:solidFill>
              </a:rPr>
              <a:t>joining</a:t>
            </a:r>
            <a:r>
              <a:rPr lang="it-IT" sz="2400" b="1" dirty="0">
                <a:solidFill>
                  <a:srgbClr val="FF0000"/>
                </a:solidFill>
              </a:rPr>
              <a:t> time </a:t>
            </a:r>
            <a:r>
              <a:rPr lang="it-IT" sz="2400" dirty="0" err="1">
                <a:solidFill>
                  <a:srgbClr val="2A3838"/>
                </a:solidFill>
              </a:rPr>
              <a:t>needed</a:t>
            </a:r>
            <a:r>
              <a:rPr lang="it-IT" sz="2400" dirty="0">
                <a:solidFill>
                  <a:srgbClr val="2A3838"/>
                </a:solidFill>
              </a:rPr>
              <a:t> to </a:t>
            </a:r>
            <a:r>
              <a:rPr lang="it-IT" sz="2400" dirty="0" err="1">
                <a:solidFill>
                  <a:srgbClr val="2A3838"/>
                </a:solidFill>
              </a:rPr>
              <a:t>connect</a:t>
            </a:r>
            <a:r>
              <a:rPr lang="it-IT" sz="2400" dirty="0">
                <a:solidFill>
                  <a:srgbClr val="2A3838"/>
                </a:solidFill>
              </a:rPr>
              <a:t> the devices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400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400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rgbClr val="2A3838"/>
                </a:solidFill>
              </a:rPr>
              <a:t>Study the reliability and energy </a:t>
            </a:r>
            <a:r>
              <a:rPr lang="it-IT" sz="2400" dirty="0" err="1">
                <a:solidFill>
                  <a:srgbClr val="2A3838"/>
                </a:solidFill>
              </a:rPr>
              <a:t>efficiency</a:t>
            </a:r>
            <a:r>
              <a:rPr lang="it-IT" sz="2400" dirty="0">
                <a:solidFill>
                  <a:srgbClr val="2A3838"/>
                </a:solidFill>
              </a:rPr>
              <a:t> of </a:t>
            </a:r>
            <a:r>
              <a:rPr lang="it-IT" sz="2400" b="1" dirty="0">
                <a:solidFill>
                  <a:srgbClr val="FF0000"/>
                </a:solidFill>
              </a:rPr>
              <a:t>TSCH</a:t>
            </a:r>
          </a:p>
        </p:txBody>
      </p:sp>
      <p:pic>
        <p:nvPicPr>
          <p:cNvPr id="1034" name="Picture 10" descr="Risultato immagini per transparent clock icon&quot;">
            <a:extLst>
              <a:ext uri="{FF2B5EF4-FFF2-40B4-BE49-F238E27FC236}">
                <a16:creationId xmlns:a16="http://schemas.microsoft.com/office/drawing/2014/main" id="{CE0EB7AF-7C1A-49D4-8EE2-F94EAD536C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1557" y="3499954"/>
            <a:ext cx="1132458" cy="1132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Risultato immagini per transparent reliabilty icon">
            <a:extLst>
              <a:ext uri="{FF2B5EF4-FFF2-40B4-BE49-F238E27FC236}">
                <a16:creationId xmlns:a16="http://schemas.microsoft.com/office/drawing/2014/main" id="{8462A7C8-AA84-4EC2-A03C-8D44D6AC12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1584" y="5099478"/>
            <a:ext cx="977039" cy="1026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Risultato immagini per transparent energy saving icon">
            <a:extLst>
              <a:ext uri="{FF2B5EF4-FFF2-40B4-BE49-F238E27FC236}">
                <a16:creationId xmlns:a16="http://schemas.microsoft.com/office/drawing/2014/main" id="{6085EC58-D6FA-4F33-819F-88196624E7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1997" y="1783074"/>
            <a:ext cx="1132458" cy="10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960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660B9FE-25EE-447D-BC0A-77D546056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629" y="646114"/>
            <a:ext cx="7140119" cy="786926"/>
          </a:xfrm>
        </p:spPr>
        <p:txBody>
          <a:bodyPr>
            <a:normAutofit/>
          </a:bodyPr>
          <a:lstStyle/>
          <a:p>
            <a:r>
              <a:rPr lang="it-IT" sz="3600" dirty="0" err="1"/>
              <a:t>Related</a:t>
            </a:r>
            <a:r>
              <a:rPr lang="it-IT" sz="3600" dirty="0"/>
              <a:t> works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AC7B392-C6A9-4D1F-92F9-595FBFC975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629" y="1758073"/>
            <a:ext cx="7504705" cy="4453813"/>
          </a:xfrm>
        </p:spPr>
        <p:txBody>
          <a:bodyPr>
            <a:normAutofit/>
          </a:bodyPr>
          <a:lstStyle/>
          <a:p>
            <a:r>
              <a:rPr lang="en-US" sz="2200" dirty="0">
                <a:solidFill>
                  <a:srgbClr val="2A3838"/>
                </a:solidFill>
              </a:rPr>
              <a:t>Work related to TSCH, energy consumption and range capabilities:</a:t>
            </a:r>
          </a:p>
          <a:p>
            <a:endParaRPr lang="en-US" sz="800" dirty="0">
              <a:solidFill>
                <a:srgbClr val="2A3838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200" dirty="0">
                <a:solidFill>
                  <a:srgbClr val="2A3838"/>
                </a:solidFill>
              </a:rPr>
              <a:t>Xavier </a:t>
            </a:r>
            <a:r>
              <a:rPr lang="it-IT" sz="2200" dirty="0" err="1">
                <a:solidFill>
                  <a:srgbClr val="2A3838"/>
                </a:solidFill>
              </a:rPr>
              <a:t>Vilajosana</a:t>
            </a:r>
            <a:r>
              <a:rPr lang="it-IT" sz="2200" dirty="0">
                <a:solidFill>
                  <a:srgbClr val="2A3838"/>
                </a:solidFill>
              </a:rPr>
              <a:t>, A </a:t>
            </a:r>
            <a:r>
              <a:rPr lang="it-IT" sz="2200" dirty="0" err="1">
                <a:solidFill>
                  <a:srgbClr val="2A3838"/>
                </a:solidFill>
              </a:rPr>
              <a:t>Realistic</a:t>
            </a:r>
            <a:r>
              <a:rPr lang="it-IT" sz="2200" dirty="0">
                <a:solidFill>
                  <a:srgbClr val="2A3838"/>
                </a:solidFill>
              </a:rPr>
              <a:t> Energy </a:t>
            </a:r>
            <a:r>
              <a:rPr lang="it-IT" sz="2200" dirty="0" err="1">
                <a:solidFill>
                  <a:srgbClr val="2A3838"/>
                </a:solidFill>
              </a:rPr>
              <a:t>Consumption</a:t>
            </a:r>
            <a:r>
              <a:rPr lang="it-IT" sz="2200" dirty="0">
                <a:solidFill>
                  <a:srgbClr val="2A3838"/>
                </a:solidFill>
              </a:rPr>
              <a:t> Model for TSCH Networks</a:t>
            </a:r>
          </a:p>
          <a:p>
            <a:pPr lvl="3"/>
            <a:r>
              <a:rPr lang="it-IT" sz="1900" dirty="0">
                <a:solidFill>
                  <a:schemeClr val="bg1">
                    <a:lumMod val="50000"/>
                  </a:schemeClr>
                </a:solidFill>
              </a:rPr>
              <a:t>Energy </a:t>
            </a:r>
            <a:r>
              <a:rPr lang="it-IT" sz="1900" dirty="0" err="1">
                <a:solidFill>
                  <a:schemeClr val="bg1">
                    <a:lumMod val="50000"/>
                  </a:schemeClr>
                </a:solidFill>
              </a:rPr>
              <a:t>consumption</a:t>
            </a:r>
            <a:r>
              <a:rPr lang="it-IT" sz="1900" dirty="0">
                <a:solidFill>
                  <a:schemeClr val="bg1">
                    <a:lumMod val="50000"/>
                  </a:schemeClr>
                </a:solidFill>
              </a:rPr>
              <a:t> model</a:t>
            </a:r>
          </a:p>
          <a:p>
            <a:pPr lvl="1"/>
            <a:endParaRPr lang="it-IT" sz="800" dirty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200" dirty="0">
                <a:solidFill>
                  <a:srgbClr val="2A3838"/>
                </a:solidFill>
              </a:rPr>
              <a:t>Glenn </a:t>
            </a:r>
            <a:r>
              <a:rPr lang="it-IT" sz="2200" dirty="0" err="1">
                <a:solidFill>
                  <a:srgbClr val="2A3838"/>
                </a:solidFill>
              </a:rPr>
              <a:t>Daneels</a:t>
            </a:r>
            <a:r>
              <a:rPr lang="it-IT" sz="2200" dirty="0">
                <a:solidFill>
                  <a:srgbClr val="2A3838"/>
                </a:solidFill>
              </a:rPr>
              <a:t>, Accurate Energy </a:t>
            </a:r>
            <a:r>
              <a:rPr lang="it-IT" sz="2200" dirty="0" err="1">
                <a:solidFill>
                  <a:srgbClr val="2A3838"/>
                </a:solidFill>
              </a:rPr>
              <a:t>Consumption</a:t>
            </a:r>
            <a:r>
              <a:rPr lang="it-IT" sz="2200" dirty="0">
                <a:solidFill>
                  <a:srgbClr val="2A3838"/>
                </a:solidFill>
              </a:rPr>
              <a:t> </a:t>
            </a:r>
            <a:r>
              <a:rPr lang="it-IT" sz="2200" dirty="0" err="1">
                <a:solidFill>
                  <a:srgbClr val="2A3838"/>
                </a:solidFill>
              </a:rPr>
              <a:t>Modeling</a:t>
            </a:r>
            <a:r>
              <a:rPr lang="it-IT" sz="2200" dirty="0">
                <a:solidFill>
                  <a:srgbClr val="2A3838"/>
                </a:solidFill>
              </a:rPr>
              <a:t> of IEEE 802.15.4e TSCH Using Dual-Band </a:t>
            </a:r>
            <a:r>
              <a:rPr lang="it-IT" sz="2200" dirty="0" err="1">
                <a:solidFill>
                  <a:srgbClr val="2A3838"/>
                </a:solidFill>
              </a:rPr>
              <a:t>OpenMote</a:t>
            </a:r>
            <a:r>
              <a:rPr lang="it-IT" sz="2200" dirty="0">
                <a:solidFill>
                  <a:srgbClr val="2A3838"/>
                </a:solidFill>
              </a:rPr>
              <a:t> Hardware</a:t>
            </a:r>
          </a:p>
          <a:p>
            <a:pPr lvl="3"/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Model with an extra time slot type, extended set of states per time slot</a:t>
            </a:r>
          </a:p>
          <a:p>
            <a:pPr lvl="1"/>
            <a:endParaRPr lang="it-IT" sz="800" dirty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200" dirty="0" err="1">
                <a:solidFill>
                  <a:srgbClr val="2A3838"/>
                </a:solidFill>
              </a:rPr>
              <a:t>Renan</a:t>
            </a:r>
            <a:r>
              <a:rPr lang="it-IT" sz="2200" dirty="0">
                <a:solidFill>
                  <a:srgbClr val="2A3838"/>
                </a:solidFill>
              </a:rPr>
              <a:t> C. A. Alves, IEEE 802.15.4e TSCH Mode Performance Analysis</a:t>
            </a:r>
          </a:p>
          <a:p>
            <a:pPr lvl="3"/>
            <a:r>
              <a:rPr lang="it-IT" sz="1900" dirty="0" err="1">
                <a:solidFill>
                  <a:schemeClr val="bg1">
                    <a:lumMod val="50000"/>
                  </a:schemeClr>
                </a:solidFill>
              </a:rPr>
              <a:t>Latency</a:t>
            </a:r>
            <a:r>
              <a:rPr lang="it-IT" sz="1900" dirty="0">
                <a:solidFill>
                  <a:schemeClr val="bg1">
                    <a:lumMod val="50000"/>
                  </a:schemeClr>
                </a:solidFill>
              </a:rPr>
              <a:t> and </a:t>
            </a:r>
            <a:r>
              <a:rPr lang="it-IT" sz="1900" dirty="0" err="1">
                <a:solidFill>
                  <a:schemeClr val="bg1">
                    <a:lumMod val="50000"/>
                  </a:schemeClr>
                </a:solidFill>
              </a:rPr>
              <a:t>association</a:t>
            </a:r>
            <a:r>
              <a:rPr lang="it-IT" sz="1900" dirty="0">
                <a:solidFill>
                  <a:schemeClr val="bg1">
                    <a:lumMod val="50000"/>
                  </a:schemeClr>
                </a:solidFill>
              </a:rPr>
              <a:t> time in a </a:t>
            </a:r>
            <a:r>
              <a:rPr lang="it-IT" sz="1900" dirty="0" err="1">
                <a:solidFill>
                  <a:schemeClr val="bg1">
                    <a:lumMod val="50000"/>
                  </a:schemeClr>
                </a:solidFill>
              </a:rPr>
              <a:t>simulated</a:t>
            </a:r>
            <a:r>
              <a:rPr lang="it-IT" sz="19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it-IT" sz="1900" dirty="0" err="1">
                <a:solidFill>
                  <a:schemeClr val="bg1">
                    <a:lumMod val="50000"/>
                  </a:schemeClr>
                </a:solidFill>
              </a:rPr>
              <a:t>environment</a:t>
            </a:r>
            <a:endParaRPr lang="it-IT" sz="19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4169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38936F3-58A5-4C54-98AF-22E303634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532" y="625792"/>
            <a:ext cx="7140119" cy="786926"/>
          </a:xfrm>
        </p:spPr>
        <p:txBody>
          <a:bodyPr>
            <a:normAutofit/>
          </a:bodyPr>
          <a:lstStyle/>
          <a:p>
            <a:r>
              <a:rPr lang="it-IT" sz="3600" dirty="0" err="1"/>
              <a:t>Contribution</a:t>
            </a:r>
            <a:endParaRPr lang="it-IT" sz="360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820150B-DBD3-423C-9DCA-8B2D84D72D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532" y="1774247"/>
            <a:ext cx="4048218" cy="4191547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2A3838"/>
                </a:solidFill>
              </a:rPr>
              <a:t>Analysis of several parameters: </a:t>
            </a:r>
          </a:p>
          <a:p>
            <a:pPr lvl="3"/>
            <a:r>
              <a:rPr lang="en-US" sz="2300" dirty="0">
                <a:solidFill>
                  <a:schemeClr val="bg1">
                    <a:lumMod val="50000"/>
                  </a:schemeClr>
                </a:solidFill>
              </a:rPr>
              <a:t>EB period</a:t>
            </a:r>
          </a:p>
          <a:p>
            <a:pPr lvl="3"/>
            <a:r>
              <a:rPr lang="en-US" sz="2300" dirty="0">
                <a:solidFill>
                  <a:schemeClr val="bg1">
                    <a:lumMod val="50000"/>
                  </a:schemeClr>
                </a:solidFill>
              </a:rPr>
              <a:t>Channel hopping sequence</a:t>
            </a:r>
          </a:p>
          <a:p>
            <a:pPr lvl="3"/>
            <a:endParaRPr lang="en-US" sz="2100" dirty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2A3838"/>
                </a:solidFill>
              </a:rPr>
              <a:t>Use of a real environment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2A3838"/>
                </a:solidFill>
              </a:rPr>
              <a:t>Analyses of the joining time</a:t>
            </a:r>
          </a:p>
        </p:txBody>
      </p:sp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F48CBE95-686D-4F9A-B97E-A35BE373B9C1}"/>
              </a:ext>
            </a:extLst>
          </p:cNvPr>
          <p:cNvSpPr txBox="1">
            <a:spLocks/>
          </p:cNvSpPr>
          <p:nvPr/>
        </p:nvSpPr>
        <p:spPr>
          <a:xfrm>
            <a:off x="4793942" y="1774247"/>
            <a:ext cx="3480046" cy="4191546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ClrTx/>
            </a:pPr>
            <a:endParaRPr lang="it-IT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F94E3807-5875-475D-B22C-307AC0BD5B51}"/>
              </a:ext>
            </a:extLst>
          </p:cNvPr>
          <p:cNvSpPr txBox="1">
            <a:spLocks/>
          </p:cNvSpPr>
          <p:nvPr/>
        </p:nvSpPr>
        <p:spPr>
          <a:xfrm>
            <a:off x="4879131" y="1774247"/>
            <a:ext cx="4048217" cy="4191547"/>
          </a:xfrm>
          <a:prstGeom prst="rect">
            <a:avLst/>
          </a:prstGeom>
        </p:spPr>
        <p:txBody>
          <a:bodyPr vert="horz" lIns="0" tIns="36000" rIns="0" bIns="36000" rtlCol="0">
            <a:noAutofit/>
          </a:bodyPr>
          <a:lstStyle>
            <a:lvl1pPr marL="0" indent="0" algn="l" defTabSz="685800" rtl="0" eaLnBrk="1" latinLnBrk="0" hangingPunct="1">
              <a:spcBef>
                <a:spcPct val="20000"/>
              </a:spcBef>
              <a:buFontTx/>
              <a:buNone/>
              <a:defRPr sz="19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62000" indent="-162000" algn="l" defTabSz="685800" rtl="0" eaLnBrk="1" latinLnBrk="0" hangingPunct="1">
              <a:spcBef>
                <a:spcPct val="20000"/>
              </a:spcBef>
              <a:buSzPct val="85000"/>
              <a:buFont typeface="Wingdings" panose="05000000000000000000" pitchFamily="2" charset="2"/>
              <a:buChar char="§"/>
              <a:defRPr sz="19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32000" indent="-162000" algn="l" defTabSz="685800" rtl="0" eaLnBrk="1" latinLnBrk="0" hangingPunct="1">
              <a:spcBef>
                <a:spcPct val="20000"/>
              </a:spcBef>
              <a:buSzPct val="85000"/>
              <a:buFont typeface="Wingdings" panose="05000000000000000000" pitchFamily="2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702000" indent="-162000" algn="l" defTabSz="685800" rtl="0" eaLnBrk="1" latinLnBrk="0" hangingPunct="1">
              <a:spcBef>
                <a:spcPct val="20000"/>
              </a:spcBef>
              <a:buSzPct val="85000"/>
              <a:buFont typeface="Wingdings" panose="05000000000000000000" pitchFamily="2" charset="2"/>
              <a:buChar char="§"/>
              <a:defRPr sz="16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972000" indent="-162000" algn="l" defTabSz="685800" rtl="0" eaLnBrk="1" latinLnBrk="0" hangingPunct="1">
              <a:spcBef>
                <a:spcPct val="20000"/>
              </a:spcBef>
              <a:buSzPct val="85000"/>
              <a:buFont typeface="Wingdings" panose="05000000000000000000" pitchFamily="2" charset="2"/>
              <a:buChar char="§"/>
              <a:defRPr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2A3838"/>
                </a:solidFill>
              </a:rPr>
              <a:t>Analyses range capabilities:</a:t>
            </a:r>
          </a:p>
          <a:p>
            <a:pPr lvl="3"/>
            <a:r>
              <a:rPr lang="en-US" sz="2300" dirty="0">
                <a:solidFill>
                  <a:schemeClr val="bg1">
                    <a:lumMod val="50000"/>
                  </a:schemeClr>
                </a:solidFill>
              </a:rPr>
              <a:t>Latency</a:t>
            </a:r>
          </a:p>
          <a:p>
            <a:pPr lvl="3"/>
            <a:r>
              <a:rPr lang="en-US" sz="2300" dirty="0">
                <a:solidFill>
                  <a:schemeClr val="bg1">
                    <a:lumMod val="50000"/>
                  </a:schemeClr>
                </a:solidFill>
              </a:rPr>
              <a:t>Throughput</a:t>
            </a:r>
          </a:p>
          <a:p>
            <a:pPr lvl="3"/>
            <a:r>
              <a:rPr lang="en-US" sz="2300" dirty="0">
                <a:solidFill>
                  <a:schemeClr val="bg1">
                    <a:lumMod val="50000"/>
                  </a:schemeClr>
                </a:solidFill>
              </a:rPr>
              <a:t>Energy consumption</a:t>
            </a:r>
            <a:endParaRPr lang="en-US" sz="23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1231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D1A6669-D3B5-4030-B031-58A385FD4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841" y="663870"/>
            <a:ext cx="7140119" cy="786926"/>
          </a:xfrm>
        </p:spPr>
        <p:txBody>
          <a:bodyPr>
            <a:normAutofit/>
          </a:bodyPr>
          <a:lstStyle/>
          <a:p>
            <a:r>
              <a:rPr lang="it-IT" sz="3600" dirty="0"/>
              <a:t>Experiment set-up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9ED2416-9121-4CC2-958A-11A976D663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840" y="1804246"/>
            <a:ext cx="7823457" cy="4276957"/>
          </a:xfrm>
        </p:spPr>
        <p:txBody>
          <a:bodyPr>
            <a:normAutofit/>
          </a:bodyPr>
          <a:lstStyle/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it-IT" sz="2600" dirty="0" err="1">
                <a:solidFill>
                  <a:srgbClr val="FF0000"/>
                </a:solidFill>
              </a:rPr>
              <a:t>Contiki</a:t>
            </a:r>
            <a:r>
              <a:rPr lang="it-IT" sz="2600" dirty="0">
                <a:solidFill>
                  <a:srgbClr val="FF0000"/>
                </a:solidFill>
              </a:rPr>
              <a:t>-NG</a:t>
            </a:r>
            <a:r>
              <a:rPr lang="it-IT" sz="2600" dirty="0">
                <a:solidFill>
                  <a:schemeClr val="tx1"/>
                </a:solidFill>
              </a:rPr>
              <a:t> </a:t>
            </a:r>
            <a:r>
              <a:rPr lang="it-IT" sz="2600" dirty="0">
                <a:solidFill>
                  <a:srgbClr val="2A3838"/>
                </a:solidFill>
              </a:rPr>
              <a:t>with </a:t>
            </a:r>
            <a:r>
              <a:rPr lang="it-IT" sz="2600" dirty="0" err="1">
                <a:solidFill>
                  <a:srgbClr val="2A3838"/>
                </a:solidFill>
              </a:rPr>
              <a:t>Energest</a:t>
            </a:r>
            <a:r>
              <a:rPr lang="it-IT" sz="2600" dirty="0">
                <a:solidFill>
                  <a:srgbClr val="2A3838"/>
                </a:solidFill>
              </a:rPr>
              <a:t> </a:t>
            </a:r>
            <a:r>
              <a:rPr lang="it-IT" sz="2600" dirty="0" err="1">
                <a:solidFill>
                  <a:srgbClr val="2A3838"/>
                </a:solidFill>
              </a:rPr>
              <a:t>module</a:t>
            </a:r>
            <a:endParaRPr lang="it-IT" sz="2600" dirty="0">
              <a:solidFill>
                <a:srgbClr val="2A3838"/>
              </a:solidFill>
            </a:endParaRP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it-IT" sz="2600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it-IT" sz="2600" dirty="0">
                <a:solidFill>
                  <a:srgbClr val="2A3838"/>
                </a:solidFill>
              </a:rPr>
              <a:t>Use of </a:t>
            </a:r>
            <a:r>
              <a:rPr lang="it-IT" sz="2600" dirty="0" err="1">
                <a:solidFill>
                  <a:srgbClr val="2A3838"/>
                </a:solidFill>
              </a:rPr>
              <a:t>two</a:t>
            </a:r>
            <a:r>
              <a:rPr lang="it-IT" sz="2600" dirty="0">
                <a:solidFill>
                  <a:srgbClr val="2A3838"/>
                </a:solidFill>
              </a:rPr>
              <a:t> </a:t>
            </a:r>
            <a:r>
              <a:rPr lang="it-IT" sz="2600" dirty="0" err="1">
                <a:solidFill>
                  <a:srgbClr val="FF0000"/>
                </a:solidFill>
              </a:rPr>
              <a:t>Zolertia</a:t>
            </a:r>
            <a:r>
              <a:rPr lang="it-IT" sz="2600" dirty="0">
                <a:solidFill>
                  <a:srgbClr val="FF0000"/>
                </a:solidFill>
              </a:rPr>
              <a:t> Re-</a:t>
            </a:r>
            <a:r>
              <a:rPr lang="it-IT" sz="2600" dirty="0" err="1">
                <a:solidFill>
                  <a:srgbClr val="FF0000"/>
                </a:solidFill>
              </a:rPr>
              <a:t>Motes</a:t>
            </a:r>
            <a:r>
              <a:rPr lang="it-IT" sz="2600" dirty="0">
                <a:solidFill>
                  <a:srgbClr val="FF0000"/>
                </a:solidFill>
              </a:rPr>
              <a:t> </a:t>
            </a:r>
            <a:r>
              <a:rPr lang="it-IT" sz="2600" dirty="0">
                <a:solidFill>
                  <a:srgbClr val="2A3838"/>
                </a:solidFill>
              </a:rPr>
              <a:t>(2.4 GHz)</a:t>
            </a:r>
          </a:p>
          <a:p>
            <a:pPr lvl="3"/>
            <a:r>
              <a:rPr lang="en-US" sz="2300" dirty="0">
                <a:solidFill>
                  <a:schemeClr val="bg1">
                    <a:lumMod val="50000"/>
                  </a:schemeClr>
                </a:solidFill>
              </a:rPr>
              <a:t>Root</a:t>
            </a:r>
          </a:p>
          <a:p>
            <a:pPr lvl="3"/>
            <a:r>
              <a:rPr lang="en-US" sz="2300" dirty="0">
                <a:solidFill>
                  <a:schemeClr val="bg1">
                    <a:lumMod val="50000"/>
                  </a:schemeClr>
                </a:solidFill>
              </a:rPr>
              <a:t>Leaf</a:t>
            </a: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it-IT" sz="2600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2A3838"/>
                </a:solidFill>
              </a:rPr>
              <a:t>Repetition</a:t>
            </a:r>
            <a:r>
              <a:rPr lang="it-IT" sz="2600" dirty="0">
                <a:solidFill>
                  <a:srgbClr val="2A3838"/>
                </a:solidFill>
              </a:rPr>
              <a:t> of </a:t>
            </a:r>
            <a:r>
              <a:rPr lang="it-IT" sz="2600" dirty="0" err="1">
                <a:solidFill>
                  <a:srgbClr val="2A3838"/>
                </a:solidFill>
              </a:rPr>
              <a:t>analyses</a:t>
            </a:r>
            <a:r>
              <a:rPr lang="it-IT" sz="2600" dirty="0">
                <a:solidFill>
                  <a:srgbClr val="2A3838"/>
                </a:solidFill>
              </a:rPr>
              <a:t> </a:t>
            </a:r>
            <a:r>
              <a:rPr lang="it-IT" sz="2600" dirty="0">
                <a:solidFill>
                  <a:srgbClr val="FF0000"/>
                </a:solidFill>
              </a:rPr>
              <a:t>3 times</a:t>
            </a: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it-IT" sz="2600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it-IT" sz="2600" dirty="0" err="1">
                <a:solidFill>
                  <a:srgbClr val="2A3838"/>
                </a:solidFill>
              </a:rPr>
              <a:t>Calculation</a:t>
            </a:r>
            <a:r>
              <a:rPr lang="it-IT" sz="2600" dirty="0">
                <a:solidFill>
                  <a:srgbClr val="2A3838"/>
                </a:solidFill>
              </a:rPr>
              <a:t> of </a:t>
            </a:r>
            <a:r>
              <a:rPr lang="it-IT" sz="2600" dirty="0" err="1">
                <a:solidFill>
                  <a:srgbClr val="FF0000"/>
                </a:solidFill>
              </a:rPr>
              <a:t>average</a:t>
            </a:r>
            <a:r>
              <a:rPr lang="it-IT" sz="26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it-IT" sz="2600" dirty="0">
                <a:solidFill>
                  <a:srgbClr val="2A3838"/>
                </a:solidFill>
              </a:rPr>
              <a:t>and</a:t>
            </a:r>
            <a:r>
              <a:rPr lang="it-IT" sz="26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it-IT" sz="2600" dirty="0">
                <a:solidFill>
                  <a:srgbClr val="FF0000"/>
                </a:solidFill>
              </a:rPr>
              <a:t>standard </a:t>
            </a:r>
            <a:r>
              <a:rPr lang="it-IT" sz="2600" dirty="0" err="1">
                <a:solidFill>
                  <a:srgbClr val="FF0000"/>
                </a:solidFill>
              </a:rPr>
              <a:t>deviation</a:t>
            </a:r>
            <a:endParaRPr lang="it-IT" sz="2600" dirty="0">
              <a:solidFill>
                <a:srgbClr val="FF0000"/>
              </a:solidFill>
            </a:endParaRPr>
          </a:p>
        </p:txBody>
      </p:sp>
      <p:pic>
        <p:nvPicPr>
          <p:cNvPr id="2050" name="Picture 2" descr="Risultato immagini per contiki ng">
            <a:extLst>
              <a:ext uri="{FF2B5EF4-FFF2-40B4-BE49-F238E27FC236}">
                <a16:creationId xmlns:a16="http://schemas.microsoft.com/office/drawing/2014/main" id="{5885A8ED-9857-4B0C-954F-3BB67F64B0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2085" y="1253831"/>
            <a:ext cx="2064544" cy="1243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Risultato immagini per rete a stella">
            <a:extLst>
              <a:ext uri="{FF2B5EF4-FFF2-40B4-BE49-F238E27FC236}">
                <a16:creationId xmlns:a16="http://schemas.microsoft.com/office/drawing/2014/main" id="{09E72ADB-5407-4469-8706-86D00D95F4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6543" y="3164660"/>
            <a:ext cx="2460086" cy="2392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B19D0E15-94AD-48E3-8E3E-A632E62B035D}"/>
              </a:ext>
            </a:extLst>
          </p:cNvPr>
          <p:cNvSpPr txBox="1"/>
          <p:nvPr/>
        </p:nvSpPr>
        <p:spPr>
          <a:xfrm>
            <a:off x="6633840" y="4176490"/>
            <a:ext cx="905522" cy="269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50" b="1" dirty="0">
                <a:solidFill>
                  <a:srgbClr val="FF0000"/>
                </a:solidFill>
              </a:rPr>
              <a:t>ROOT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54114098-64A1-428B-8070-81FB6D824ACE}"/>
              </a:ext>
            </a:extLst>
          </p:cNvPr>
          <p:cNvSpPr txBox="1"/>
          <p:nvPr/>
        </p:nvSpPr>
        <p:spPr>
          <a:xfrm>
            <a:off x="5854085" y="3673420"/>
            <a:ext cx="905522" cy="269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50" b="1" dirty="0">
                <a:solidFill>
                  <a:srgbClr val="FF0000"/>
                </a:solidFill>
              </a:rPr>
              <a:t>LEAF</a:t>
            </a:r>
          </a:p>
        </p:txBody>
      </p:sp>
      <p:sp>
        <p:nvSpPr>
          <p:cNvPr id="5" name="Ovale 4">
            <a:extLst>
              <a:ext uri="{FF2B5EF4-FFF2-40B4-BE49-F238E27FC236}">
                <a16:creationId xmlns:a16="http://schemas.microsoft.com/office/drawing/2014/main" id="{7F5A45AE-0B94-475E-9731-5FA97DEB184B}"/>
              </a:ext>
            </a:extLst>
          </p:cNvPr>
          <p:cNvSpPr/>
          <p:nvPr/>
        </p:nvSpPr>
        <p:spPr>
          <a:xfrm rot="1584649">
            <a:off x="5654724" y="3711481"/>
            <a:ext cx="1633491" cy="86401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943651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4048BFE-B614-4D7B-AE33-975A39E21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385" y="608384"/>
            <a:ext cx="7140119" cy="786926"/>
          </a:xfrm>
        </p:spPr>
        <p:txBody>
          <a:bodyPr>
            <a:normAutofit/>
          </a:bodyPr>
          <a:lstStyle/>
          <a:p>
            <a:r>
              <a:rPr lang="it-IT" sz="3600" dirty="0" err="1"/>
              <a:t>Problem</a:t>
            </a:r>
            <a:r>
              <a:rPr lang="it-IT" sz="3600" dirty="0"/>
              <a:t> </a:t>
            </a:r>
            <a:r>
              <a:rPr lang="it-IT" sz="3600" dirty="0" err="1"/>
              <a:t>statements</a:t>
            </a:r>
            <a:endParaRPr lang="it-IT" sz="360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3852B49-F303-462B-B5F1-FDEA406229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385" y="1767587"/>
            <a:ext cx="7140119" cy="4153819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rgbClr val="2A3838"/>
                </a:solidFill>
              </a:rPr>
              <a:t>Energy </a:t>
            </a:r>
            <a:r>
              <a:rPr lang="it-IT" sz="2400" dirty="0" err="1">
                <a:solidFill>
                  <a:srgbClr val="2A3838"/>
                </a:solidFill>
              </a:rPr>
              <a:t>consumption</a:t>
            </a:r>
            <a:endParaRPr lang="it-IT" sz="2400" dirty="0">
              <a:solidFill>
                <a:srgbClr val="2A3838"/>
              </a:solidFill>
            </a:endParaRPr>
          </a:p>
          <a:p>
            <a:pPr lvl="3"/>
            <a:r>
              <a:rPr lang="en-US" sz="2100" dirty="0">
                <a:solidFill>
                  <a:schemeClr val="bg1">
                    <a:lumMod val="50000"/>
                  </a:schemeClr>
                </a:solidFill>
              </a:rPr>
              <a:t>6TiSCH stack vs. TSCH MAC layer (leaf node vs. root node on both scenarios)</a:t>
            </a:r>
            <a:endParaRPr lang="it-IT" sz="2100" dirty="0">
              <a:solidFill>
                <a:schemeClr val="bg1">
                  <a:lumMod val="50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it-IT" sz="800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 err="1">
                <a:solidFill>
                  <a:srgbClr val="2A3838"/>
                </a:solidFill>
              </a:rPr>
              <a:t>Joining</a:t>
            </a:r>
            <a:r>
              <a:rPr lang="it-IT" sz="2400" dirty="0">
                <a:solidFill>
                  <a:srgbClr val="2A3838"/>
                </a:solidFill>
              </a:rPr>
              <a:t> </a:t>
            </a:r>
            <a:r>
              <a:rPr lang="it-IT" sz="2400" dirty="0" err="1">
                <a:solidFill>
                  <a:srgbClr val="2A3838"/>
                </a:solidFill>
              </a:rPr>
              <a:t>process</a:t>
            </a:r>
            <a:endParaRPr lang="it-IT" sz="2400" dirty="0">
              <a:solidFill>
                <a:srgbClr val="2A3838"/>
              </a:solidFill>
            </a:endParaRPr>
          </a:p>
          <a:p>
            <a:pPr lvl="3"/>
            <a:r>
              <a:rPr lang="en-US" sz="2100" dirty="0">
                <a:solidFill>
                  <a:schemeClr val="bg1">
                    <a:lumMod val="50000"/>
                  </a:schemeClr>
                </a:solidFill>
              </a:rPr>
              <a:t>Leaf node vs. root node </a:t>
            </a:r>
          </a:p>
          <a:p>
            <a:pPr lvl="3"/>
            <a:r>
              <a:rPr lang="en-US" sz="2100" dirty="0">
                <a:solidFill>
                  <a:schemeClr val="bg1">
                    <a:lumMod val="50000"/>
                  </a:schemeClr>
                </a:solidFill>
              </a:rPr>
              <a:t>Influence of some parameters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it-IT" sz="800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rgbClr val="2A3838"/>
                </a:solidFill>
              </a:rPr>
              <a:t>Range capabilities </a:t>
            </a:r>
          </a:p>
          <a:p>
            <a:pPr lvl="3"/>
            <a:r>
              <a:rPr lang="it-IT" sz="2100" dirty="0" err="1">
                <a:solidFill>
                  <a:schemeClr val="bg1">
                    <a:lumMod val="50000"/>
                  </a:schemeClr>
                </a:solidFill>
              </a:rPr>
              <a:t>Influence</a:t>
            </a:r>
            <a:r>
              <a:rPr lang="it-IT" sz="2100" dirty="0">
                <a:solidFill>
                  <a:schemeClr val="bg1">
                    <a:lumMod val="50000"/>
                  </a:schemeClr>
                </a:solidFill>
              </a:rPr>
              <a:t> of transmission </a:t>
            </a:r>
            <a:r>
              <a:rPr lang="it-IT" sz="2100" dirty="0" err="1">
                <a:solidFill>
                  <a:schemeClr val="bg1">
                    <a:lumMod val="50000"/>
                  </a:schemeClr>
                </a:solidFill>
              </a:rPr>
              <a:t>distance</a:t>
            </a:r>
            <a:endParaRPr lang="it-IT" sz="2100" dirty="0">
              <a:solidFill>
                <a:schemeClr val="bg1">
                  <a:lumMod val="50000"/>
                </a:schemeClr>
              </a:solidFill>
            </a:endParaRPr>
          </a:p>
          <a:p>
            <a:pPr lvl="3"/>
            <a:r>
              <a:rPr lang="en-US" sz="2100" dirty="0">
                <a:solidFill>
                  <a:schemeClr val="bg1">
                    <a:lumMod val="50000"/>
                  </a:schemeClr>
                </a:solidFill>
              </a:rPr>
              <a:t>Influence of transmission parameter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3125FF88-E793-4D24-A627-5AD61F310C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7214" y="3022844"/>
            <a:ext cx="1863068" cy="2157832"/>
          </a:xfrm>
          <a:prstGeom prst="rect">
            <a:avLst/>
          </a:prstGeom>
        </p:spPr>
      </p:pic>
      <p:sp>
        <p:nvSpPr>
          <p:cNvPr id="5" name="Rettangolo 4">
            <a:extLst>
              <a:ext uri="{FF2B5EF4-FFF2-40B4-BE49-F238E27FC236}">
                <a16:creationId xmlns:a16="http://schemas.microsoft.com/office/drawing/2014/main" id="{61EACE1B-7603-4CAF-8855-6E7D7417B6C9}"/>
              </a:ext>
            </a:extLst>
          </p:cNvPr>
          <p:cNvSpPr/>
          <p:nvPr/>
        </p:nvSpPr>
        <p:spPr>
          <a:xfrm>
            <a:off x="5827214" y="4585872"/>
            <a:ext cx="1716586" cy="266330"/>
          </a:xfrm>
          <a:prstGeom prst="rect">
            <a:avLst/>
          </a:prstGeom>
          <a:solidFill>
            <a:srgbClr val="FF0000">
              <a:alpha val="4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C8E295AA-6A2F-415F-A614-40790F6E3247}"/>
              </a:ext>
            </a:extLst>
          </p:cNvPr>
          <p:cNvSpPr/>
          <p:nvPr/>
        </p:nvSpPr>
        <p:spPr>
          <a:xfrm>
            <a:off x="541538" y="1767587"/>
            <a:ext cx="7287966" cy="11265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59819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D1A6669-D3B5-4030-B031-58A385FD4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875" y="654993"/>
            <a:ext cx="7140119" cy="786926"/>
          </a:xfrm>
        </p:spPr>
        <p:txBody>
          <a:bodyPr>
            <a:normAutofit/>
          </a:bodyPr>
          <a:lstStyle/>
          <a:p>
            <a:r>
              <a:rPr lang="it-IT" sz="3600" dirty="0"/>
              <a:t>Experiment set-up (1° </a:t>
            </a:r>
            <a:r>
              <a:rPr lang="it-IT" sz="3600" dirty="0" err="1"/>
              <a:t>analysis</a:t>
            </a:r>
            <a:r>
              <a:rPr lang="it-IT" sz="3600" dirty="0"/>
              <a:t>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9ED2416-9121-4CC2-958A-11A976D663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875" y="2131572"/>
            <a:ext cx="7140119" cy="4215962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800" dirty="0">
                <a:solidFill>
                  <a:srgbClr val="2A3838"/>
                </a:solidFill>
              </a:rPr>
              <a:t>Set 6TiSCH </a:t>
            </a:r>
            <a:r>
              <a:rPr lang="it-IT" sz="2800" dirty="0" err="1">
                <a:solidFill>
                  <a:srgbClr val="2A3838"/>
                </a:solidFill>
              </a:rPr>
              <a:t>stack</a:t>
            </a:r>
            <a:r>
              <a:rPr lang="it-IT" sz="2800" dirty="0">
                <a:solidFill>
                  <a:srgbClr val="2A3838"/>
                </a:solidFill>
              </a:rPr>
              <a:t> and TSCH </a:t>
            </a:r>
            <a:r>
              <a:rPr lang="it-IT" sz="2800" dirty="0" err="1">
                <a:solidFill>
                  <a:srgbClr val="2A3838"/>
                </a:solidFill>
              </a:rPr>
              <a:t>layer</a:t>
            </a:r>
            <a:endParaRPr lang="it-IT" sz="2800" dirty="0">
              <a:solidFill>
                <a:srgbClr val="2A3838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800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800" dirty="0" err="1">
                <a:solidFill>
                  <a:srgbClr val="2A3838"/>
                </a:solidFill>
              </a:rPr>
              <a:t>Calculate</a:t>
            </a:r>
            <a:r>
              <a:rPr lang="it-IT" sz="28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it-IT" sz="2800" dirty="0">
                <a:solidFill>
                  <a:srgbClr val="FF0000"/>
                </a:solidFill>
              </a:rPr>
              <a:t>energy </a:t>
            </a:r>
            <a:r>
              <a:rPr lang="it-IT" sz="2800" dirty="0" err="1">
                <a:solidFill>
                  <a:srgbClr val="FF0000"/>
                </a:solidFill>
              </a:rPr>
              <a:t>consumption</a:t>
            </a:r>
            <a:r>
              <a:rPr lang="it-IT" sz="2800" dirty="0">
                <a:solidFill>
                  <a:srgbClr val="FF0000"/>
                </a:solidFill>
              </a:rPr>
              <a:t> </a:t>
            </a:r>
            <a:r>
              <a:rPr lang="it-IT" sz="2800" b="1" dirty="0">
                <a:solidFill>
                  <a:srgbClr val="2A3838"/>
                </a:solidFill>
              </a:rPr>
              <a:t>after</a:t>
            </a:r>
            <a:r>
              <a:rPr lang="it-IT" sz="2800" dirty="0">
                <a:solidFill>
                  <a:srgbClr val="2A3838"/>
                </a:solidFill>
              </a:rPr>
              <a:t> connection:</a:t>
            </a:r>
          </a:p>
          <a:p>
            <a:pPr lvl="3"/>
            <a:r>
              <a:rPr lang="it-IT" sz="2400" dirty="0" err="1">
                <a:solidFill>
                  <a:schemeClr val="bg1">
                    <a:lumMod val="50000"/>
                  </a:schemeClr>
                </a:solidFill>
              </a:rPr>
              <a:t>Leaf</a:t>
            </a:r>
            <a:r>
              <a:rPr lang="it-IT" sz="2400" dirty="0">
                <a:solidFill>
                  <a:schemeClr val="bg1">
                    <a:lumMod val="50000"/>
                  </a:schemeClr>
                </a:solidFill>
              </a:rPr>
              <a:t> vs. root</a:t>
            </a:r>
          </a:p>
          <a:p>
            <a:pPr lvl="3"/>
            <a:r>
              <a:rPr lang="it-IT" sz="2400" dirty="0">
                <a:solidFill>
                  <a:schemeClr val="bg1">
                    <a:lumMod val="50000"/>
                  </a:schemeClr>
                </a:solidFill>
              </a:rPr>
              <a:t>6TiSCH vs. TSCH</a:t>
            </a:r>
          </a:p>
        </p:txBody>
      </p:sp>
    </p:spTree>
    <p:extLst>
      <p:ext uri="{BB962C8B-B14F-4D97-AF65-F5344CB8AC3E}">
        <p14:creationId xmlns:p14="http://schemas.microsoft.com/office/powerpoint/2010/main" val="34140546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E632C0C-6880-4952-A169-8E7A54C41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486" y="428903"/>
            <a:ext cx="7867832" cy="1291700"/>
          </a:xfrm>
        </p:spPr>
        <p:txBody>
          <a:bodyPr>
            <a:normAutofit/>
          </a:bodyPr>
          <a:lstStyle/>
          <a:p>
            <a:r>
              <a:rPr lang="it-IT" sz="3600" dirty="0" err="1"/>
              <a:t>Results</a:t>
            </a:r>
            <a:r>
              <a:rPr lang="it-IT" sz="3600" dirty="0"/>
              <a:t> and </a:t>
            </a:r>
            <a:r>
              <a:rPr lang="it-IT" sz="3600" dirty="0" err="1"/>
              <a:t>conclusions</a:t>
            </a:r>
            <a:r>
              <a:rPr lang="it-IT" sz="3600" dirty="0"/>
              <a:t> (1° </a:t>
            </a:r>
            <a:r>
              <a:rPr lang="it-IT" sz="3600" dirty="0" err="1"/>
              <a:t>analysis</a:t>
            </a:r>
            <a:r>
              <a:rPr lang="it-IT" sz="3600" dirty="0"/>
              <a:t>)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2247B585-D7D4-447D-8564-36D964B867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486" y="2037080"/>
            <a:ext cx="3899514" cy="3599342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35F72166-4F90-4944-9E8D-BDD52EEFF4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037079"/>
            <a:ext cx="3899517" cy="3599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133533"/>
      </p:ext>
    </p:extLst>
  </p:cSld>
  <p:clrMapOvr>
    <a:masterClrMapping/>
  </p:clrMapOvr>
</p:sld>
</file>

<file path=ppt/theme/theme1.xml><?xml version="1.0" encoding="utf-8"?>
<a:theme xmlns:a="http://schemas.openxmlformats.org/drawingml/2006/main" name="Tema1">
  <a:themeElements>
    <a:clrScheme name="UA">
      <a:dk1>
        <a:sysClr val="windowText" lastClr="000000"/>
      </a:dk1>
      <a:lt1>
        <a:sysClr val="window" lastClr="FFFFFF"/>
      </a:lt1>
      <a:dk2>
        <a:srgbClr val="004466"/>
      </a:dk2>
      <a:lt2>
        <a:srgbClr val="BBCCCC"/>
      </a:lt2>
      <a:accent1>
        <a:srgbClr val="004466"/>
      </a:accent1>
      <a:accent2>
        <a:srgbClr val="881133"/>
      </a:accent2>
      <a:accent3>
        <a:srgbClr val="889999"/>
      </a:accent3>
      <a:accent4>
        <a:srgbClr val="3399CC"/>
      </a:accent4>
      <a:accent5>
        <a:srgbClr val="DD9911"/>
      </a:accent5>
      <a:accent6>
        <a:srgbClr val="AAAA00"/>
      </a:accent6>
      <a:hlink>
        <a:srgbClr val="004466"/>
      </a:hlink>
      <a:folHlink>
        <a:srgbClr val="881133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1" id="{75E762D8-547F-43C0-A06C-4E3C9808B513}" vid="{2F082ABA-F327-45A1-A71E-E0AEEC39091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Tema1</Template>
  <TotalTime>356</TotalTime>
  <Words>634</Words>
  <Application>Microsoft Office PowerPoint</Application>
  <PresentationFormat>Presentazione su schermo (4:3)</PresentationFormat>
  <Paragraphs>144</Paragraphs>
  <Slides>22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22</vt:i4>
      </vt:variant>
    </vt:vector>
  </HeadingPairs>
  <TitlesOfParts>
    <vt:vector size="26" baseType="lpstr">
      <vt:lpstr>Arial</vt:lpstr>
      <vt:lpstr>Calibri</vt:lpstr>
      <vt:lpstr>Wingdings</vt:lpstr>
      <vt:lpstr>Tema1</vt:lpstr>
      <vt:lpstr> 6TiSCH and TSCH for Contiki: Analyzing energy consumption, joining process and range capabilities </vt:lpstr>
      <vt:lpstr>Problem statements</vt:lpstr>
      <vt:lpstr>Motivations</vt:lpstr>
      <vt:lpstr>Related works</vt:lpstr>
      <vt:lpstr>Contribution</vt:lpstr>
      <vt:lpstr>Experiment set-up</vt:lpstr>
      <vt:lpstr>Problem statements</vt:lpstr>
      <vt:lpstr>Experiment set-up (1° analysis)</vt:lpstr>
      <vt:lpstr>Results and conclusions (1° analysis)</vt:lpstr>
      <vt:lpstr>Presentazione standard di PowerPoint</vt:lpstr>
      <vt:lpstr>Presentazione standard di PowerPoint</vt:lpstr>
      <vt:lpstr>Problem statements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Problem statements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6TiSCH and TSCH for Contiki: Analysing energy consumption, joining process and range capabilities </dc:title>
  <dc:creator>g.puleri@campus.unimib.it</dc:creator>
  <cp:lastModifiedBy>g.puleri@campus.unimib.it</cp:lastModifiedBy>
  <cp:revision>33</cp:revision>
  <dcterms:created xsi:type="dcterms:W3CDTF">2020-01-12T15:58:32Z</dcterms:created>
  <dcterms:modified xsi:type="dcterms:W3CDTF">2020-01-16T15:49:30Z</dcterms:modified>
</cp:coreProperties>
</file>