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69" r:id="rId3"/>
    <p:sldId id="299" r:id="rId4"/>
    <p:sldId id="302" r:id="rId5"/>
    <p:sldId id="301" r:id="rId6"/>
    <p:sldId id="280" r:id="rId7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9"/>
      <p:bold r:id="rId10"/>
      <p:italic r:id="rId11"/>
      <p:boldItalic r:id="rId12"/>
    </p:embeddedFont>
    <p:embeddedFont>
      <p:font typeface="Roboto Condensed Light" panose="020B0604020202020204" charset="0"/>
      <p:regular r:id="rId13"/>
      <p:bold r:id="rId14"/>
      <p:italic r:id="rId15"/>
      <p:boldItalic r:id="rId16"/>
    </p:embeddedFont>
    <p:embeddedFont>
      <p:font typeface="Squada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47456D"/>
    <a:srgbClr val="281E49"/>
    <a:srgbClr val="6E9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C0C73-6008-910E-5FB2-1D164691A0F2}" v="3" dt="2020-03-09T14:05:03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57095241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57095241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57095241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57095241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27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57095241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57095241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275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55e7858a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55e7858a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b0/ly7kryl14qz_wcnlydt514ww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3997430" y="0"/>
            <a:ext cx="4689370" cy="2897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dirty="0" err="1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BlueFace</a:t>
            </a:r>
            <a:r>
              <a:rPr lang="it-IT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</a:t>
            </a:r>
            <a:r>
              <a:rPr lang="it-IT" dirty="0" err="1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Secure</a:t>
            </a:r>
            <a:r>
              <a:rPr lang="it-IT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Lock </a:t>
            </a:r>
            <a:endParaRPr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3C28A81-240E-D746-BABB-ADF5B32DFC3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6" name="Google Shape;302;p43">
            <a:extLst>
              <a:ext uri="{FF2B5EF4-FFF2-40B4-BE49-F238E27FC236}">
                <a16:creationId xmlns:a16="http://schemas.microsoft.com/office/drawing/2014/main" id="{2BE136E8-D0BF-194A-986E-CD3150CE1A56}"/>
              </a:ext>
            </a:extLst>
          </p:cNvPr>
          <p:cNvSpPr txBox="1">
            <a:spLocks/>
          </p:cNvSpPr>
          <p:nvPr/>
        </p:nvSpPr>
        <p:spPr>
          <a:xfrm flipH="1">
            <a:off x="229929" y="3634523"/>
            <a:ext cx="3270739" cy="132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it-IT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Squada One"/>
                <a:ea typeface="Squada One"/>
                <a:cs typeface="Squada One"/>
                <a:sym typeface="Squada One"/>
              </a:rPr>
              <a:t>Antonio Boffa </a:t>
            </a:r>
          </a:p>
          <a:p>
            <a:pPr marL="0" indent="0"/>
            <a:r>
              <a:rPr lang="it-IT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Squada One"/>
                <a:ea typeface="Squada One"/>
                <a:cs typeface="Squada One"/>
                <a:sym typeface="Squada One"/>
              </a:rPr>
              <a:t>Jacopo Massa </a:t>
            </a:r>
          </a:p>
          <a:p>
            <a:pPr marL="0" indent="0"/>
            <a:r>
              <a:rPr lang="it-IT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Squada One"/>
                <a:ea typeface="Squada One"/>
                <a:cs typeface="Squada One"/>
                <a:sym typeface="Squada One"/>
              </a:rPr>
              <a:t>Elena Lepri </a:t>
            </a:r>
          </a:p>
          <a:p>
            <a:pPr marL="0" indent="0"/>
            <a:r>
              <a:rPr lang="it-IT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Squada One"/>
                <a:ea typeface="Squada One"/>
                <a:cs typeface="Squada One"/>
                <a:sym typeface="Squada One"/>
              </a:rPr>
              <a:t>Giovanni Bartolomeo</a:t>
            </a:r>
          </a:p>
          <a:p>
            <a:pPr marL="0" indent="0"/>
            <a:r>
              <a:rPr lang="it-IT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Squada One"/>
                <a:ea typeface="Squada One"/>
                <a:cs typeface="Squada One"/>
                <a:sym typeface="Squada One"/>
              </a:rPr>
              <a:t>Giulio Purgatorio </a:t>
            </a:r>
          </a:p>
          <a:p>
            <a:pPr marL="0" indent="0"/>
            <a:endParaRPr lang="it-IT" dirty="0">
              <a:effectLst>
                <a:outerShdw blurRad="50800" dist="50800" dir="5400000" algn="ctr" rotWithShape="0">
                  <a:schemeClr val="bg1"/>
                </a:outerShdw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6A5946-ED17-FF4C-8D09-BF5FC5D1DD6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8F588DD-4248-E84E-AA32-8E8BCEE34124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EDD3A76-5A0D-E341-9C8A-D409E1E0840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3C70C35-B2F8-2B4E-8BDC-9CE06C27959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195A240-5E6F-0145-AF20-B478C2C355F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52DA12C-74B0-F649-AC91-85C3CD65303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>
            <a:extLst>
              <a:ext uri="{FF2B5EF4-FFF2-40B4-BE49-F238E27FC236}">
                <a16:creationId xmlns:a16="http://schemas.microsoft.com/office/drawing/2014/main" id="{F316689B-DC7D-3540-85A0-A579D090B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30" y="3262568"/>
            <a:ext cx="3708400" cy="11557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8338E83-3CAD-1F43-BC5C-FCE9E282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254" y="2363218"/>
            <a:ext cx="3708400" cy="11557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83350BA-A767-484B-B986-86C2B406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30" y="1460498"/>
            <a:ext cx="3708400" cy="1155700"/>
          </a:xfrm>
          <a:prstGeom prst="rect">
            <a:avLst/>
          </a:prstGeom>
        </p:spPr>
      </p:pic>
      <p:sp>
        <p:nvSpPr>
          <p:cNvPr id="521" name="Google Shape;521;p56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1748294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PROBLEM</a:t>
            </a:r>
            <a:endParaRPr dirty="0"/>
          </a:p>
        </p:txBody>
      </p:sp>
      <p:sp>
        <p:nvSpPr>
          <p:cNvPr id="522" name="Google Shape;522;p56"/>
          <p:cNvSpPr txBox="1">
            <a:spLocks noGrp="1"/>
          </p:cNvSpPr>
          <p:nvPr>
            <p:ph type="subTitle" idx="4294967295"/>
          </p:nvPr>
        </p:nvSpPr>
        <p:spPr>
          <a:xfrm>
            <a:off x="5126250" y="1788900"/>
            <a:ext cx="19566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Who</a:t>
            </a: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 can </a:t>
            </a:r>
            <a:r>
              <a:rPr lang="it-IT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access</a:t>
            </a: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 a room</a:t>
            </a:r>
            <a:endParaRPr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3" name="Google Shape;523;p56"/>
          <p:cNvSpPr txBox="1">
            <a:spLocks noGrp="1"/>
          </p:cNvSpPr>
          <p:nvPr>
            <p:ph type="subTitle" idx="4294967295"/>
          </p:nvPr>
        </p:nvSpPr>
        <p:spPr>
          <a:xfrm>
            <a:off x="5141150" y="3552825"/>
            <a:ext cx="19566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Multi-</a:t>
            </a:r>
            <a:r>
              <a:rPr lang="it-IT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factor</a:t>
            </a: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authentication</a:t>
            </a:r>
            <a:endParaRPr lang="it-IT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4" name="Google Shape;524;p56"/>
          <p:cNvSpPr txBox="1">
            <a:spLocks noGrp="1"/>
          </p:cNvSpPr>
          <p:nvPr>
            <p:ph type="ctrTitle" idx="4294967295"/>
          </p:nvPr>
        </p:nvSpPr>
        <p:spPr>
          <a:xfrm>
            <a:off x="1335254" y="2278059"/>
            <a:ext cx="1577521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1"/>
                </a:solidFill>
              </a:rPr>
              <a:t>ACCESS POLICIES</a:t>
            </a:r>
            <a:endParaRPr sz="1800" dirty="0"/>
          </a:p>
        </p:txBody>
      </p:sp>
      <p:sp>
        <p:nvSpPr>
          <p:cNvPr id="525" name="Google Shape;525;p56"/>
          <p:cNvSpPr txBox="1">
            <a:spLocks noGrp="1"/>
          </p:cNvSpPr>
          <p:nvPr>
            <p:ph type="subTitle" idx="4294967295"/>
          </p:nvPr>
        </p:nvSpPr>
        <p:spPr>
          <a:xfrm>
            <a:off x="1335253" y="2684718"/>
            <a:ext cx="2453561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User-</a:t>
            </a:r>
            <a:r>
              <a:rPr lang="it-IT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defined</a:t>
            </a: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 &amp; re-</a:t>
            </a:r>
            <a:r>
              <a:rPr lang="it-IT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configurable</a:t>
            </a: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policies</a:t>
            </a:r>
            <a:endParaRPr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6" name="Google Shape;526;p56"/>
          <p:cNvSpPr txBox="1">
            <a:spLocks noGrp="1"/>
          </p:cNvSpPr>
          <p:nvPr>
            <p:ph type="ctrTitle" idx="4294967295"/>
          </p:nvPr>
        </p:nvSpPr>
        <p:spPr>
          <a:xfrm>
            <a:off x="5266592" y="1351118"/>
            <a:ext cx="1816267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1"/>
                </a:solidFill>
              </a:rPr>
              <a:t>ACCESS CONTROL</a:t>
            </a:r>
            <a:endParaRPr sz="1800" dirty="0"/>
          </a:p>
        </p:txBody>
      </p:sp>
      <p:sp>
        <p:nvSpPr>
          <p:cNvPr id="527" name="Google Shape;527;p56"/>
          <p:cNvSpPr txBox="1">
            <a:spLocks noGrp="1"/>
          </p:cNvSpPr>
          <p:nvPr>
            <p:ph type="ctrTitle" idx="4294967295"/>
          </p:nvPr>
        </p:nvSpPr>
        <p:spPr>
          <a:xfrm>
            <a:off x="5539449" y="3137893"/>
            <a:ext cx="155831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1"/>
                </a:solidFill>
              </a:rPr>
              <a:t>SECURITY LEVELS</a:t>
            </a:r>
            <a:endParaRPr sz="1800" dirty="0"/>
          </a:p>
        </p:txBody>
      </p:sp>
      <p:grpSp>
        <p:nvGrpSpPr>
          <p:cNvPr id="48" name="Google Shape;8744;p83">
            <a:extLst>
              <a:ext uri="{FF2B5EF4-FFF2-40B4-BE49-F238E27FC236}">
                <a16:creationId xmlns:a16="http://schemas.microsoft.com/office/drawing/2014/main" id="{8437E512-7CDB-C545-B4D1-15314AD1FF76}"/>
              </a:ext>
            </a:extLst>
          </p:cNvPr>
          <p:cNvGrpSpPr/>
          <p:nvPr/>
        </p:nvGrpSpPr>
        <p:grpSpPr>
          <a:xfrm>
            <a:off x="4370650" y="2740874"/>
            <a:ext cx="402700" cy="397020"/>
            <a:chOff x="1049375" y="2318350"/>
            <a:chExt cx="298525" cy="295400"/>
          </a:xfrm>
          <a:solidFill>
            <a:schemeClr val="bg2"/>
          </a:solidFill>
        </p:grpSpPr>
        <p:sp>
          <p:nvSpPr>
            <p:cNvPr id="49" name="Google Shape;8745;p83">
              <a:extLst>
                <a:ext uri="{FF2B5EF4-FFF2-40B4-BE49-F238E27FC236}">
                  <a16:creationId xmlns:a16="http://schemas.microsoft.com/office/drawing/2014/main" id="{CF95F74E-E2B7-2C4E-B3AB-DF02A5FE3849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746;p83">
              <a:extLst>
                <a:ext uri="{FF2B5EF4-FFF2-40B4-BE49-F238E27FC236}">
                  <a16:creationId xmlns:a16="http://schemas.microsoft.com/office/drawing/2014/main" id="{113D3FC7-CFEC-6C40-ADAB-A2C413EBD0AE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747;p83">
              <a:extLst>
                <a:ext uri="{FF2B5EF4-FFF2-40B4-BE49-F238E27FC236}">
                  <a16:creationId xmlns:a16="http://schemas.microsoft.com/office/drawing/2014/main" id="{8F135B3A-7ECE-FC47-9CD9-1EEA5CF1204C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748;p83">
              <a:extLst>
                <a:ext uri="{FF2B5EF4-FFF2-40B4-BE49-F238E27FC236}">
                  <a16:creationId xmlns:a16="http://schemas.microsoft.com/office/drawing/2014/main" id="{49371402-E506-3843-AD97-E6709431DF66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8298;p82">
            <a:extLst>
              <a:ext uri="{FF2B5EF4-FFF2-40B4-BE49-F238E27FC236}">
                <a16:creationId xmlns:a16="http://schemas.microsoft.com/office/drawing/2014/main" id="{A438436B-4CFE-7244-8903-FB04C06C1C22}"/>
              </a:ext>
            </a:extLst>
          </p:cNvPr>
          <p:cNvGrpSpPr/>
          <p:nvPr/>
        </p:nvGrpSpPr>
        <p:grpSpPr>
          <a:xfrm>
            <a:off x="3831710" y="3693438"/>
            <a:ext cx="327823" cy="328582"/>
            <a:chOff x="-3120168" y="2408950"/>
            <a:chExt cx="291450" cy="292125"/>
          </a:xfrm>
          <a:solidFill>
            <a:schemeClr val="bg2"/>
          </a:solidFill>
        </p:grpSpPr>
        <p:sp>
          <p:nvSpPr>
            <p:cNvPr id="54" name="Google Shape;8299;p82">
              <a:extLst>
                <a:ext uri="{FF2B5EF4-FFF2-40B4-BE49-F238E27FC236}">
                  <a16:creationId xmlns:a16="http://schemas.microsoft.com/office/drawing/2014/main" id="{1D856375-3D7F-CC48-83D8-EFDD2B6DEB28}"/>
                </a:ext>
              </a:extLst>
            </p:cNvPr>
            <p:cNvSpPr/>
            <p:nvPr/>
          </p:nvSpPr>
          <p:spPr>
            <a:xfrm>
              <a:off x="-3120168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300;p82">
              <a:extLst>
                <a:ext uri="{FF2B5EF4-FFF2-40B4-BE49-F238E27FC236}">
                  <a16:creationId xmlns:a16="http://schemas.microsoft.com/office/drawing/2014/main" id="{039CA138-A975-1842-A6C4-3A8DD503FE13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301;p82">
              <a:extLst>
                <a:ext uri="{FF2B5EF4-FFF2-40B4-BE49-F238E27FC236}">
                  <a16:creationId xmlns:a16="http://schemas.microsoft.com/office/drawing/2014/main" id="{D676AC2D-8B3B-654F-8C10-273B862CBFAC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302;p82">
              <a:extLst>
                <a:ext uri="{FF2B5EF4-FFF2-40B4-BE49-F238E27FC236}">
                  <a16:creationId xmlns:a16="http://schemas.microsoft.com/office/drawing/2014/main" id="{1FA3E195-2AE9-514B-A9B6-7C8640CB6554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303;p82">
              <a:extLst>
                <a:ext uri="{FF2B5EF4-FFF2-40B4-BE49-F238E27FC236}">
                  <a16:creationId xmlns:a16="http://schemas.microsoft.com/office/drawing/2014/main" id="{AC71C8C6-4CC0-264B-87DB-A2682A4AF11E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767;p76">
            <a:extLst>
              <a:ext uri="{FF2B5EF4-FFF2-40B4-BE49-F238E27FC236}">
                <a16:creationId xmlns:a16="http://schemas.microsoft.com/office/drawing/2014/main" id="{373AE18B-38E3-164B-AE13-878EFE5FB72C}"/>
              </a:ext>
            </a:extLst>
          </p:cNvPr>
          <p:cNvGrpSpPr/>
          <p:nvPr/>
        </p:nvGrpSpPr>
        <p:grpSpPr>
          <a:xfrm>
            <a:off x="3788815" y="1823625"/>
            <a:ext cx="419823" cy="422703"/>
            <a:chOff x="-48633950" y="1972600"/>
            <a:chExt cx="300100" cy="300900"/>
          </a:xfrm>
          <a:solidFill>
            <a:schemeClr val="bg2"/>
          </a:solidFill>
        </p:grpSpPr>
        <p:sp>
          <p:nvSpPr>
            <p:cNvPr id="60" name="Google Shape;5768;p76">
              <a:extLst>
                <a:ext uri="{FF2B5EF4-FFF2-40B4-BE49-F238E27FC236}">
                  <a16:creationId xmlns:a16="http://schemas.microsoft.com/office/drawing/2014/main" id="{326D3E31-3177-D446-BC50-C4B462EE0FF5}"/>
                </a:ext>
              </a:extLst>
            </p:cNvPr>
            <p:cNvSpPr/>
            <p:nvPr/>
          </p:nvSpPr>
          <p:spPr>
            <a:xfrm>
              <a:off x="-48633950" y="19726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1418" y="756"/>
                  </a:moveTo>
                  <a:lnTo>
                    <a:pt x="1418" y="1481"/>
                  </a:lnTo>
                  <a:lnTo>
                    <a:pt x="693" y="1481"/>
                  </a:lnTo>
                  <a:lnTo>
                    <a:pt x="693" y="756"/>
                  </a:lnTo>
                  <a:close/>
                  <a:moveTo>
                    <a:pt x="11310" y="756"/>
                  </a:moveTo>
                  <a:lnTo>
                    <a:pt x="11310" y="1481"/>
                  </a:lnTo>
                  <a:lnTo>
                    <a:pt x="10586" y="1481"/>
                  </a:lnTo>
                  <a:lnTo>
                    <a:pt x="10586" y="756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5293"/>
                  </a:lnTo>
                  <a:cubicBezTo>
                    <a:pt x="10365" y="5104"/>
                    <a:pt x="10050" y="4915"/>
                    <a:pt x="9672" y="4663"/>
                  </a:cubicBezTo>
                  <a:cubicBezTo>
                    <a:pt x="8822" y="4159"/>
                    <a:pt x="7530" y="3560"/>
                    <a:pt x="6018" y="3560"/>
                  </a:cubicBezTo>
                  <a:cubicBezTo>
                    <a:pt x="4537" y="3560"/>
                    <a:pt x="3214" y="4159"/>
                    <a:pt x="2363" y="4663"/>
                  </a:cubicBezTo>
                  <a:cubicBezTo>
                    <a:pt x="2017" y="4852"/>
                    <a:pt x="1701" y="5104"/>
                    <a:pt x="1449" y="5293"/>
                  </a:cubicBezTo>
                  <a:lnTo>
                    <a:pt x="1449" y="2143"/>
                  </a:lnTo>
                  <a:lnTo>
                    <a:pt x="1764" y="2143"/>
                  </a:lnTo>
                  <a:cubicBezTo>
                    <a:pt x="1954" y="2143"/>
                    <a:pt x="2111" y="1985"/>
                    <a:pt x="2111" y="1796"/>
                  </a:cubicBezTo>
                  <a:lnTo>
                    <a:pt x="2111" y="1418"/>
                  </a:lnTo>
                  <a:close/>
                  <a:moveTo>
                    <a:pt x="8065" y="4695"/>
                  </a:moveTo>
                  <a:cubicBezTo>
                    <a:pt x="8538" y="4915"/>
                    <a:pt x="8979" y="5104"/>
                    <a:pt x="9326" y="5293"/>
                  </a:cubicBezTo>
                  <a:cubicBezTo>
                    <a:pt x="9798" y="5577"/>
                    <a:pt x="10208" y="5860"/>
                    <a:pt x="10428" y="6049"/>
                  </a:cubicBezTo>
                  <a:cubicBezTo>
                    <a:pt x="10208" y="6238"/>
                    <a:pt x="9798" y="6522"/>
                    <a:pt x="9326" y="6805"/>
                  </a:cubicBezTo>
                  <a:cubicBezTo>
                    <a:pt x="8979" y="6994"/>
                    <a:pt x="8570" y="7215"/>
                    <a:pt x="8065" y="7372"/>
                  </a:cubicBezTo>
                  <a:cubicBezTo>
                    <a:pt x="8349" y="6994"/>
                    <a:pt x="8475" y="6522"/>
                    <a:pt x="8475" y="6049"/>
                  </a:cubicBezTo>
                  <a:cubicBezTo>
                    <a:pt x="8475" y="5514"/>
                    <a:pt x="8318" y="5104"/>
                    <a:pt x="8065" y="4695"/>
                  </a:cubicBezTo>
                  <a:close/>
                  <a:moveTo>
                    <a:pt x="3970" y="4726"/>
                  </a:moveTo>
                  <a:cubicBezTo>
                    <a:pt x="3718" y="5136"/>
                    <a:pt x="3592" y="5608"/>
                    <a:pt x="3592" y="6081"/>
                  </a:cubicBezTo>
                  <a:cubicBezTo>
                    <a:pt x="3529" y="6553"/>
                    <a:pt x="3686" y="7026"/>
                    <a:pt x="3970" y="7435"/>
                  </a:cubicBezTo>
                  <a:cubicBezTo>
                    <a:pt x="3497" y="7215"/>
                    <a:pt x="3056" y="7026"/>
                    <a:pt x="2710" y="6837"/>
                  </a:cubicBezTo>
                  <a:cubicBezTo>
                    <a:pt x="2237" y="6553"/>
                    <a:pt x="1859" y="6270"/>
                    <a:pt x="1607" y="6081"/>
                  </a:cubicBezTo>
                  <a:cubicBezTo>
                    <a:pt x="1859" y="5892"/>
                    <a:pt x="2237" y="5608"/>
                    <a:pt x="2710" y="5325"/>
                  </a:cubicBezTo>
                  <a:cubicBezTo>
                    <a:pt x="3056" y="5136"/>
                    <a:pt x="3466" y="4915"/>
                    <a:pt x="3970" y="4726"/>
                  </a:cubicBezTo>
                  <a:close/>
                  <a:moveTo>
                    <a:pt x="6018" y="4285"/>
                  </a:moveTo>
                  <a:cubicBezTo>
                    <a:pt x="6994" y="4285"/>
                    <a:pt x="7782" y="5073"/>
                    <a:pt x="7782" y="6049"/>
                  </a:cubicBezTo>
                  <a:cubicBezTo>
                    <a:pt x="7782" y="7026"/>
                    <a:pt x="6994" y="7814"/>
                    <a:pt x="6018" y="7814"/>
                  </a:cubicBezTo>
                  <a:cubicBezTo>
                    <a:pt x="5041" y="7814"/>
                    <a:pt x="4253" y="7026"/>
                    <a:pt x="4253" y="6049"/>
                  </a:cubicBezTo>
                  <a:cubicBezTo>
                    <a:pt x="4253" y="5073"/>
                    <a:pt x="5041" y="4285"/>
                    <a:pt x="6018" y="4285"/>
                  </a:cubicBezTo>
                  <a:close/>
                  <a:moveTo>
                    <a:pt x="10554" y="6805"/>
                  </a:moveTo>
                  <a:lnTo>
                    <a:pt x="10554" y="9956"/>
                  </a:lnTo>
                  <a:lnTo>
                    <a:pt x="10239" y="9956"/>
                  </a:lnTo>
                  <a:cubicBezTo>
                    <a:pt x="10050" y="9956"/>
                    <a:pt x="9893" y="10113"/>
                    <a:pt x="9893" y="10302"/>
                  </a:cubicBezTo>
                  <a:lnTo>
                    <a:pt x="9893" y="10649"/>
                  </a:lnTo>
                  <a:lnTo>
                    <a:pt x="2143" y="10649"/>
                  </a:lnTo>
                  <a:lnTo>
                    <a:pt x="2143" y="10302"/>
                  </a:lnTo>
                  <a:cubicBezTo>
                    <a:pt x="2143" y="10113"/>
                    <a:pt x="1985" y="9956"/>
                    <a:pt x="1764" y="9956"/>
                  </a:cubicBezTo>
                  <a:lnTo>
                    <a:pt x="1418" y="9956"/>
                  </a:lnTo>
                  <a:lnTo>
                    <a:pt x="1418" y="6805"/>
                  </a:lnTo>
                  <a:cubicBezTo>
                    <a:pt x="1670" y="6994"/>
                    <a:pt x="1985" y="7183"/>
                    <a:pt x="2332" y="7435"/>
                  </a:cubicBezTo>
                  <a:cubicBezTo>
                    <a:pt x="3182" y="7940"/>
                    <a:pt x="4505" y="8538"/>
                    <a:pt x="5986" y="8538"/>
                  </a:cubicBezTo>
                  <a:cubicBezTo>
                    <a:pt x="7498" y="8538"/>
                    <a:pt x="8790" y="7940"/>
                    <a:pt x="9641" y="7435"/>
                  </a:cubicBezTo>
                  <a:cubicBezTo>
                    <a:pt x="10019" y="7215"/>
                    <a:pt x="10334" y="6994"/>
                    <a:pt x="10554" y="6805"/>
                  </a:cubicBezTo>
                  <a:close/>
                  <a:moveTo>
                    <a:pt x="1418" y="10617"/>
                  </a:moveTo>
                  <a:lnTo>
                    <a:pt x="1418" y="11311"/>
                  </a:lnTo>
                  <a:lnTo>
                    <a:pt x="693" y="11311"/>
                  </a:lnTo>
                  <a:lnTo>
                    <a:pt x="693" y="10617"/>
                  </a:lnTo>
                  <a:close/>
                  <a:moveTo>
                    <a:pt x="11310" y="10617"/>
                  </a:moveTo>
                  <a:lnTo>
                    <a:pt x="11310" y="11311"/>
                  </a:lnTo>
                  <a:lnTo>
                    <a:pt x="10586" y="11311"/>
                  </a:lnTo>
                  <a:lnTo>
                    <a:pt x="10586" y="10617"/>
                  </a:lnTo>
                  <a:close/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0"/>
                    <a:pt x="0" y="10239"/>
                  </a:cubicBezTo>
                  <a:lnTo>
                    <a:pt x="0" y="11657"/>
                  </a:lnTo>
                  <a:cubicBezTo>
                    <a:pt x="0" y="11878"/>
                    <a:pt x="158" y="12035"/>
                    <a:pt x="347" y="12035"/>
                  </a:cubicBezTo>
                  <a:lnTo>
                    <a:pt x="1764" y="12035"/>
                  </a:lnTo>
                  <a:cubicBezTo>
                    <a:pt x="1954" y="12035"/>
                    <a:pt x="2111" y="11878"/>
                    <a:pt x="2111" y="11657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7"/>
                  </a:lnTo>
                  <a:cubicBezTo>
                    <a:pt x="9893" y="11878"/>
                    <a:pt x="10050" y="12035"/>
                    <a:pt x="10239" y="12035"/>
                  </a:cubicBezTo>
                  <a:lnTo>
                    <a:pt x="11657" y="12035"/>
                  </a:lnTo>
                  <a:cubicBezTo>
                    <a:pt x="11846" y="12035"/>
                    <a:pt x="12004" y="11878"/>
                    <a:pt x="12004" y="11657"/>
                  </a:cubicBezTo>
                  <a:lnTo>
                    <a:pt x="12004" y="10239"/>
                  </a:lnTo>
                  <a:cubicBezTo>
                    <a:pt x="12004" y="10050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43"/>
                  </a:lnTo>
                  <a:lnTo>
                    <a:pt x="11657" y="2143"/>
                  </a:lnTo>
                  <a:cubicBezTo>
                    <a:pt x="11846" y="2143"/>
                    <a:pt x="12004" y="1985"/>
                    <a:pt x="12004" y="1796"/>
                  </a:cubicBezTo>
                  <a:lnTo>
                    <a:pt x="12004" y="378"/>
                  </a:lnTo>
                  <a:cubicBezTo>
                    <a:pt x="12004" y="189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89"/>
                    <a:pt x="9893" y="378"/>
                  </a:cubicBezTo>
                  <a:lnTo>
                    <a:pt x="9893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89"/>
                    <a:pt x="1954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769;p76">
              <a:extLst>
                <a:ext uri="{FF2B5EF4-FFF2-40B4-BE49-F238E27FC236}">
                  <a16:creationId xmlns:a16="http://schemas.microsoft.com/office/drawing/2014/main" id="{5FB29EE5-E2D3-5840-8D18-5A8D2C8AD400}"/>
                </a:ext>
              </a:extLst>
            </p:cNvPr>
            <p:cNvSpPr/>
            <p:nvPr/>
          </p:nvSpPr>
          <p:spPr>
            <a:xfrm>
              <a:off x="-48509525" y="2097050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041" y="725"/>
                  </a:moveTo>
                  <a:cubicBezTo>
                    <a:pt x="1230" y="725"/>
                    <a:pt x="1387" y="882"/>
                    <a:pt x="1387" y="1071"/>
                  </a:cubicBezTo>
                  <a:cubicBezTo>
                    <a:pt x="1387" y="1260"/>
                    <a:pt x="1230" y="1418"/>
                    <a:pt x="1041" y="1418"/>
                  </a:cubicBezTo>
                  <a:cubicBezTo>
                    <a:pt x="852" y="1418"/>
                    <a:pt x="694" y="1260"/>
                    <a:pt x="694" y="1071"/>
                  </a:cubicBezTo>
                  <a:cubicBezTo>
                    <a:pt x="694" y="882"/>
                    <a:pt x="852" y="725"/>
                    <a:pt x="1041" y="725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71"/>
                  </a:cubicBezTo>
                  <a:cubicBezTo>
                    <a:pt x="1" y="1670"/>
                    <a:pt x="442" y="2111"/>
                    <a:pt x="1041" y="2111"/>
                  </a:cubicBezTo>
                  <a:cubicBezTo>
                    <a:pt x="1639" y="2111"/>
                    <a:pt x="2112" y="1670"/>
                    <a:pt x="2112" y="1071"/>
                  </a:cubicBezTo>
                  <a:cubicBezTo>
                    <a:pt x="2112" y="473"/>
                    <a:pt x="1639" y="0"/>
                    <a:pt x="10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  <p:bldP spid="522" grpId="0" build="p"/>
      <p:bldP spid="523" grpId="0" build="p"/>
      <p:bldP spid="524" grpId="0"/>
      <p:bldP spid="525" grpId="0" build="p"/>
      <p:bldP spid="526" grpId="0"/>
      <p:bldP spid="5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magine 54">
            <a:extLst>
              <a:ext uri="{FF2B5EF4-FFF2-40B4-BE49-F238E27FC236}">
                <a16:creationId xmlns:a16="http://schemas.microsoft.com/office/drawing/2014/main" id="{6E98F3B7-8EC3-0049-93EE-D20EBF219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30" y="3262568"/>
            <a:ext cx="3708400" cy="1155700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A8919ABE-894F-7D43-82DD-D20DFD56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30" y="1460498"/>
            <a:ext cx="3708400" cy="1155700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0D3E02E3-A608-6B49-A47D-5C38804D4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254" y="2363218"/>
            <a:ext cx="3708400" cy="1155700"/>
          </a:xfrm>
          <a:prstGeom prst="rect">
            <a:avLst/>
          </a:prstGeom>
        </p:spPr>
      </p:pic>
      <p:sp>
        <p:nvSpPr>
          <p:cNvPr id="521" name="Google Shape;521;p56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USE CASE</a:t>
            </a:r>
            <a:endParaRPr dirty="0"/>
          </a:p>
        </p:txBody>
      </p:sp>
      <p:sp>
        <p:nvSpPr>
          <p:cNvPr id="522" name="Google Shape;522;p56"/>
          <p:cNvSpPr txBox="1">
            <a:spLocks noGrp="1"/>
          </p:cNvSpPr>
          <p:nvPr>
            <p:ph type="subTitle" idx="4294967295"/>
          </p:nvPr>
        </p:nvSpPr>
        <p:spPr>
          <a:xfrm>
            <a:off x="5126250" y="1788900"/>
            <a:ext cx="19566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Office</a:t>
            </a:r>
          </a:p>
          <a:p>
            <a:pPr marL="171450" indent="-171450" algn="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</a:p>
          <a:p>
            <a:pPr marL="171450" indent="-171450" algn="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3" name="Google Shape;523;p56"/>
          <p:cNvSpPr txBox="1">
            <a:spLocks noGrp="1"/>
          </p:cNvSpPr>
          <p:nvPr>
            <p:ph type="subTitle" idx="4294967295"/>
          </p:nvPr>
        </p:nvSpPr>
        <p:spPr>
          <a:xfrm>
            <a:off x="5357888" y="3599452"/>
            <a:ext cx="19566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Web Dashboard</a:t>
            </a:r>
          </a:p>
        </p:txBody>
      </p:sp>
      <p:sp>
        <p:nvSpPr>
          <p:cNvPr id="526" name="Google Shape;526;p56"/>
          <p:cNvSpPr txBox="1">
            <a:spLocks noGrp="1"/>
          </p:cNvSpPr>
          <p:nvPr>
            <p:ph type="ctrTitle" idx="4294967295"/>
          </p:nvPr>
        </p:nvSpPr>
        <p:spPr>
          <a:xfrm>
            <a:off x="5199530" y="1351118"/>
            <a:ext cx="188333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1"/>
                </a:solidFill>
              </a:rPr>
              <a:t>ROOM MANAGEMENT</a:t>
            </a:r>
            <a:endParaRPr sz="1800" dirty="0"/>
          </a:p>
        </p:txBody>
      </p:sp>
      <p:sp>
        <p:nvSpPr>
          <p:cNvPr id="527" name="Google Shape;527;p56"/>
          <p:cNvSpPr txBox="1">
            <a:spLocks noGrp="1"/>
          </p:cNvSpPr>
          <p:nvPr>
            <p:ph type="ctrTitle" idx="4294967295"/>
          </p:nvPr>
        </p:nvSpPr>
        <p:spPr>
          <a:xfrm>
            <a:off x="5357888" y="3137893"/>
            <a:ext cx="1739871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1"/>
                </a:solidFill>
              </a:rPr>
              <a:t>REMOTE CONTROL</a:t>
            </a:r>
            <a:endParaRPr sz="1800" dirty="0"/>
          </a:p>
        </p:txBody>
      </p:sp>
      <p:grpSp>
        <p:nvGrpSpPr>
          <p:cNvPr id="57" name="Google Shape;8744;p83">
            <a:extLst>
              <a:ext uri="{FF2B5EF4-FFF2-40B4-BE49-F238E27FC236}">
                <a16:creationId xmlns:a16="http://schemas.microsoft.com/office/drawing/2014/main" id="{F42BD203-5EE8-2B48-98B2-FE1367731700}"/>
              </a:ext>
            </a:extLst>
          </p:cNvPr>
          <p:cNvGrpSpPr/>
          <p:nvPr/>
        </p:nvGrpSpPr>
        <p:grpSpPr>
          <a:xfrm>
            <a:off x="4370650" y="2740874"/>
            <a:ext cx="402700" cy="397020"/>
            <a:chOff x="1049375" y="2318350"/>
            <a:chExt cx="298525" cy="295400"/>
          </a:xfrm>
          <a:solidFill>
            <a:schemeClr val="bg2"/>
          </a:solidFill>
        </p:grpSpPr>
        <p:sp>
          <p:nvSpPr>
            <p:cNvPr id="58" name="Google Shape;8745;p83">
              <a:extLst>
                <a:ext uri="{FF2B5EF4-FFF2-40B4-BE49-F238E27FC236}">
                  <a16:creationId xmlns:a16="http://schemas.microsoft.com/office/drawing/2014/main" id="{9F3813C0-C261-2D48-9A5F-EB7AD2162575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746;p83">
              <a:extLst>
                <a:ext uri="{FF2B5EF4-FFF2-40B4-BE49-F238E27FC236}">
                  <a16:creationId xmlns:a16="http://schemas.microsoft.com/office/drawing/2014/main" id="{74EA13FE-9F6C-8540-9DA4-720B03411E7B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747;p83">
              <a:extLst>
                <a:ext uri="{FF2B5EF4-FFF2-40B4-BE49-F238E27FC236}">
                  <a16:creationId xmlns:a16="http://schemas.microsoft.com/office/drawing/2014/main" id="{B74F519F-83A1-944A-8E59-ABD85B09F070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748;p83">
              <a:extLst>
                <a:ext uri="{FF2B5EF4-FFF2-40B4-BE49-F238E27FC236}">
                  <a16:creationId xmlns:a16="http://schemas.microsoft.com/office/drawing/2014/main" id="{89D60F64-CAE3-BA44-97D5-446ED9436D70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8298;p82">
            <a:extLst>
              <a:ext uri="{FF2B5EF4-FFF2-40B4-BE49-F238E27FC236}">
                <a16:creationId xmlns:a16="http://schemas.microsoft.com/office/drawing/2014/main" id="{FA0FCEEF-201E-4D46-BE58-5ECD9F770543}"/>
              </a:ext>
            </a:extLst>
          </p:cNvPr>
          <p:cNvGrpSpPr/>
          <p:nvPr/>
        </p:nvGrpSpPr>
        <p:grpSpPr>
          <a:xfrm>
            <a:off x="3831710" y="3693438"/>
            <a:ext cx="327823" cy="328582"/>
            <a:chOff x="-3120168" y="2408950"/>
            <a:chExt cx="291450" cy="292125"/>
          </a:xfrm>
          <a:solidFill>
            <a:schemeClr val="bg2"/>
          </a:solidFill>
        </p:grpSpPr>
        <p:sp>
          <p:nvSpPr>
            <p:cNvPr id="63" name="Google Shape;8299;p82">
              <a:extLst>
                <a:ext uri="{FF2B5EF4-FFF2-40B4-BE49-F238E27FC236}">
                  <a16:creationId xmlns:a16="http://schemas.microsoft.com/office/drawing/2014/main" id="{C1EA7A37-D467-EE4D-B171-85007B8871AC}"/>
                </a:ext>
              </a:extLst>
            </p:cNvPr>
            <p:cNvSpPr/>
            <p:nvPr/>
          </p:nvSpPr>
          <p:spPr>
            <a:xfrm>
              <a:off x="-3120168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300;p82">
              <a:extLst>
                <a:ext uri="{FF2B5EF4-FFF2-40B4-BE49-F238E27FC236}">
                  <a16:creationId xmlns:a16="http://schemas.microsoft.com/office/drawing/2014/main" id="{519499E3-52D2-3E49-B3E5-BDB6C7F42ABC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301;p82">
              <a:extLst>
                <a:ext uri="{FF2B5EF4-FFF2-40B4-BE49-F238E27FC236}">
                  <a16:creationId xmlns:a16="http://schemas.microsoft.com/office/drawing/2014/main" id="{A0939EC3-2E09-9B4A-B101-5D922F3A92FC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02;p82">
              <a:extLst>
                <a:ext uri="{FF2B5EF4-FFF2-40B4-BE49-F238E27FC236}">
                  <a16:creationId xmlns:a16="http://schemas.microsoft.com/office/drawing/2014/main" id="{DD81F41C-A810-D44F-91AB-AA3450139D41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03;p82">
              <a:extLst>
                <a:ext uri="{FF2B5EF4-FFF2-40B4-BE49-F238E27FC236}">
                  <a16:creationId xmlns:a16="http://schemas.microsoft.com/office/drawing/2014/main" id="{8B120945-0C69-7440-AE7E-F2FB73B9D400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5767;p76">
            <a:extLst>
              <a:ext uri="{FF2B5EF4-FFF2-40B4-BE49-F238E27FC236}">
                <a16:creationId xmlns:a16="http://schemas.microsoft.com/office/drawing/2014/main" id="{8789540C-0FBC-5D43-92FC-91DDE0D743E5}"/>
              </a:ext>
            </a:extLst>
          </p:cNvPr>
          <p:cNvGrpSpPr/>
          <p:nvPr/>
        </p:nvGrpSpPr>
        <p:grpSpPr>
          <a:xfrm>
            <a:off x="3788815" y="1823625"/>
            <a:ext cx="419823" cy="422703"/>
            <a:chOff x="-48633950" y="1972600"/>
            <a:chExt cx="300100" cy="300900"/>
          </a:xfrm>
          <a:solidFill>
            <a:schemeClr val="bg2"/>
          </a:solidFill>
        </p:grpSpPr>
        <p:sp>
          <p:nvSpPr>
            <p:cNvPr id="69" name="Google Shape;5768;p76">
              <a:extLst>
                <a:ext uri="{FF2B5EF4-FFF2-40B4-BE49-F238E27FC236}">
                  <a16:creationId xmlns:a16="http://schemas.microsoft.com/office/drawing/2014/main" id="{D3D53762-B871-C74C-B740-3D14DC4FE0CC}"/>
                </a:ext>
              </a:extLst>
            </p:cNvPr>
            <p:cNvSpPr/>
            <p:nvPr/>
          </p:nvSpPr>
          <p:spPr>
            <a:xfrm>
              <a:off x="-48633950" y="19726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1418" y="756"/>
                  </a:moveTo>
                  <a:lnTo>
                    <a:pt x="1418" y="1481"/>
                  </a:lnTo>
                  <a:lnTo>
                    <a:pt x="693" y="1481"/>
                  </a:lnTo>
                  <a:lnTo>
                    <a:pt x="693" y="756"/>
                  </a:lnTo>
                  <a:close/>
                  <a:moveTo>
                    <a:pt x="11310" y="756"/>
                  </a:moveTo>
                  <a:lnTo>
                    <a:pt x="11310" y="1481"/>
                  </a:lnTo>
                  <a:lnTo>
                    <a:pt x="10586" y="1481"/>
                  </a:lnTo>
                  <a:lnTo>
                    <a:pt x="10586" y="756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5293"/>
                  </a:lnTo>
                  <a:cubicBezTo>
                    <a:pt x="10365" y="5104"/>
                    <a:pt x="10050" y="4915"/>
                    <a:pt x="9672" y="4663"/>
                  </a:cubicBezTo>
                  <a:cubicBezTo>
                    <a:pt x="8822" y="4159"/>
                    <a:pt x="7530" y="3560"/>
                    <a:pt x="6018" y="3560"/>
                  </a:cubicBezTo>
                  <a:cubicBezTo>
                    <a:pt x="4537" y="3560"/>
                    <a:pt x="3214" y="4159"/>
                    <a:pt x="2363" y="4663"/>
                  </a:cubicBezTo>
                  <a:cubicBezTo>
                    <a:pt x="2017" y="4852"/>
                    <a:pt x="1701" y="5104"/>
                    <a:pt x="1449" y="5293"/>
                  </a:cubicBezTo>
                  <a:lnTo>
                    <a:pt x="1449" y="2143"/>
                  </a:lnTo>
                  <a:lnTo>
                    <a:pt x="1764" y="2143"/>
                  </a:lnTo>
                  <a:cubicBezTo>
                    <a:pt x="1954" y="2143"/>
                    <a:pt x="2111" y="1985"/>
                    <a:pt x="2111" y="1796"/>
                  </a:cubicBezTo>
                  <a:lnTo>
                    <a:pt x="2111" y="1418"/>
                  </a:lnTo>
                  <a:close/>
                  <a:moveTo>
                    <a:pt x="8065" y="4695"/>
                  </a:moveTo>
                  <a:cubicBezTo>
                    <a:pt x="8538" y="4915"/>
                    <a:pt x="8979" y="5104"/>
                    <a:pt x="9326" y="5293"/>
                  </a:cubicBezTo>
                  <a:cubicBezTo>
                    <a:pt x="9798" y="5577"/>
                    <a:pt x="10208" y="5860"/>
                    <a:pt x="10428" y="6049"/>
                  </a:cubicBezTo>
                  <a:cubicBezTo>
                    <a:pt x="10208" y="6238"/>
                    <a:pt x="9798" y="6522"/>
                    <a:pt x="9326" y="6805"/>
                  </a:cubicBezTo>
                  <a:cubicBezTo>
                    <a:pt x="8979" y="6994"/>
                    <a:pt x="8570" y="7215"/>
                    <a:pt x="8065" y="7372"/>
                  </a:cubicBezTo>
                  <a:cubicBezTo>
                    <a:pt x="8349" y="6994"/>
                    <a:pt x="8475" y="6522"/>
                    <a:pt x="8475" y="6049"/>
                  </a:cubicBezTo>
                  <a:cubicBezTo>
                    <a:pt x="8475" y="5514"/>
                    <a:pt x="8318" y="5104"/>
                    <a:pt x="8065" y="4695"/>
                  </a:cubicBezTo>
                  <a:close/>
                  <a:moveTo>
                    <a:pt x="3970" y="4726"/>
                  </a:moveTo>
                  <a:cubicBezTo>
                    <a:pt x="3718" y="5136"/>
                    <a:pt x="3592" y="5608"/>
                    <a:pt x="3592" y="6081"/>
                  </a:cubicBezTo>
                  <a:cubicBezTo>
                    <a:pt x="3529" y="6553"/>
                    <a:pt x="3686" y="7026"/>
                    <a:pt x="3970" y="7435"/>
                  </a:cubicBezTo>
                  <a:cubicBezTo>
                    <a:pt x="3497" y="7215"/>
                    <a:pt x="3056" y="7026"/>
                    <a:pt x="2710" y="6837"/>
                  </a:cubicBezTo>
                  <a:cubicBezTo>
                    <a:pt x="2237" y="6553"/>
                    <a:pt x="1859" y="6270"/>
                    <a:pt x="1607" y="6081"/>
                  </a:cubicBezTo>
                  <a:cubicBezTo>
                    <a:pt x="1859" y="5892"/>
                    <a:pt x="2237" y="5608"/>
                    <a:pt x="2710" y="5325"/>
                  </a:cubicBezTo>
                  <a:cubicBezTo>
                    <a:pt x="3056" y="5136"/>
                    <a:pt x="3466" y="4915"/>
                    <a:pt x="3970" y="4726"/>
                  </a:cubicBezTo>
                  <a:close/>
                  <a:moveTo>
                    <a:pt x="6018" y="4285"/>
                  </a:moveTo>
                  <a:cubicBezTo>
                    <a:pt x="6994" y="4285"/>
                    <a:pt x="7782" y="5073"/>
                    <a:pt x="7782" y="6049"/>
                  </a:cubicBezTo>
                  <a:cubicBezTo>
                    <a:pt x="7782" y="7026"/>
                    <a:pt x="6994" y="7814"/>
                    <a:pt x="6018" y="7814"/>
                  </a:cubicBezTo>
                  <a:cubicBezTo>
                    <a:pt x="5041" y="7814"/>
                    <a:pt x="4253" y="7026"/>
                    <a:pt x="4253" y="6049"/>
                  </a:cubicBezTo>
                  <a:cubicBezTo>
                    <a:pt x="4253" y="5073"/>
                    <a:pt x="5041" y="4285"/>
                    <a:pt x="6018" y="4285"/>
                  </a:cubicBezTo>
                  <a:close/>
                  <a:moveTo>
                    <a:pt x="10554" y="6805"/>
                  </a:moveTo>
                  <a:lnTo>
                    <a:pt x="10554" y="9956"/>
                  </a:lnTo>
                  <a:lnTo>
                    <a:pt x="10239" y="9956"/>
                  </a:lnTo>
                  <a:cubicBezTo>
                    <a:pt x="10050" y="9956"/>
                    <a:pt x="9893" y="10113"/>
                    <a:pt x="9893" y="10302"/>
                  </a:cubicBezTo>
                  <a:lnTo>
                    <a:pt x="9893" y="10649"/>
                  </a:lnTo>
                  <a:lnTo>
                    <a:pt x="2143" y="10649"/>
                  </a:lnTo>
                  <a:lnTo>
                    <a:pt x="2143" y="10302"/>
                  </a:lnTo>
                  <a:cubicBezTo>
                    <a:pt x="2143" y="10113"/>
                    <a:pt x="1985" y="9956"/>
                    <a:pt x="1764" y="9956"/>
                  </a:cubicBezTo>
                  <a:lnTo>
                    <a:pt x="1418" y="9956"/>
                  </a:lnTo>
                  <a:lnTo>
                    <a:pt x="1418" y="6805"/>
                  </a:lnTo>
                  <a:cubicBezTo>
                    <a:pt x="1670" y="6994"/>
                    <a:pt x="1985" y="7183"/>
                    <a:pt x="2332" y="7435"/>
                  </a:cubicBezTo>
                  <a:cubicBezTo>
                    <a:pt x="3182" y="7940"/>
                    <a:pt x="4505" y="8538"/>
                    <a:pt x="5986" y="8538"/>
                  </a:cubicBezTo>
                  <a:cubicBezTo>
                    <a:pt x="7498" y="8538"/>
                    <a:pt x="8790" y="7940"/>
                    <a:pt x="9641" y="7435"/>
                  </a:cubicBezTo>
                  <a:cubicBezTo>
                    <a:pt x="10019" y="7215"/>
                    <a:pt x="10334" y="6994"/>
                    <a:pt x="10554" y="6805"/>
                  </a:cubicBezTo>
                  <a:close/>
                  <a:moveTo>
                    <a:pt x="1418" y="10617"/>
                  </a:moveTo>
                  <a:lnTo>
                    <a:pt x="1418" y="11311"/>
                  </a:lnTo>
                  <a:lnTo>
                    <a:pt x="693" y="11311"/>
                  </a:lnTo>
                  <a:lnTo>
                    <a:pt x="693" y="10617"/>
                  </a:lnTo>
                  <a:close/>
                  <a:moveTo>
                    <a:pt x="11310" y="10617"/>
                  </a:moveTo>
                  <a:lnTo>
                    <a:pt x="11310" y="11311"/>
                  </a:lnTo>
                  <a:lnTo>
                    <a:pt x="10586" y="11311"/>
                  </a:lnTo>
                  <a:lnTo>
                    <a:pt x="10586" y="10617"/>
                  </a:lnTo>
                  <a:close/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0"/>
                    <a:pt x="0" y="10239"/>
                  </a:cubicBezTo>
                  <a:lnTo>
                    <a:pt x="0" y="11657"/>
                  </a:lnTo>
                  <a:cubicBezTo>
                    <a:pt x="0" y="11878"/>
                    <a:pt x="158" y="12035"/>
                    <a:pt x="347" y="12035"/>
                  </a:cubicBezTo>
                  <a:lnTo>
                    <a:pt x="1764" y="12035"/>
                  </a:lnTo>
                  <a:cubicBezTo>
                    <a:pt x="1954" y="12035"/>
                    <a:pt x="2111" y="11878"/>
                    <a:pt x="2111" y="11657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7"/>
                  </a:lnTo>
                  <a:cubicBezTo>
                    <a:pt x="9893" y="11878"/>
                    <a:pt x="10050" y="12035"/>
                    <a:pt x="10239" y="12035"/>
                  </a:cubicBezTo>
                  <a:lnTo>
                    <a:pt x="11657" y="12035"/>
                  </a:lnTo>
                  <a:cubicBezTo>
                    <a:pt x="11846" y="12035"/>
                    <a:pt x="12004" y="11878"/>
                    <a:pt x="12004" y="11657"/>
                  </a:cubicBezTo>
                  <a:lnTo>
                    <a:pt x="12004" y="10239"/>
                  </a:lnTo>
                  <a:cubicBezTo>
                    <a:pt x="12004" y="10050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43"/>
                  </a:lnTo>
                  <a:lnTo>
                    <a:pt x="11657" y="2143"/>
                  </a:lnTo>
                  <a:cubicBezTo>
                    <a:pt x="11846" y="2143"/>
                    <a:pt x="12004" y="1985"/>
                    <a:pt x="12004" y="1796"/>
                  </a:cubicBezTo>
                  <a:lnTo>
                    <a:pt x="12004" y="378"/>
                  </a:lnTo>
                  <a:cubicBezTo>
                    <a:pt x="12004" y="189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89"/>
                    <a:pt x="9893" y="378"/>
                  </a:cubicBezTo>
                  <a:lnTo>
                    <a:pt x="9893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89"/>
                    <a:pt x="1954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769;p76">
              <a:extLst>
                <a:ext uri="{FF2B5EF4-FFF2-40B4-BE49-F238E27FC236}">
                  <a16:creationId xmlns:a16="http://schemas.microsoft.com/office/drawing/2014/main" id="{A67E4E38-FD6F-9B44-937B-E66FC4B3B602}"/>
                </a:ext>
              </a:extLst>
            </p:cNvPr>
            <p:cNvSpPr/>
            <p:nvPr/>
          </p:nvSpPr>
          <p:spPr>
            <a:xfrm>
              <a:off x="-48509525" y="2097050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041" y="725"/>
                  </a:moveTo>
                  <a:cubicBezTo>
                    <a:pt x="1230" y="725"/>
                    <a:pt x="1387" y="882"/>
                    <a:pt x="1387" y="1071"/>
                  </a:cubicBezTo>
                  <a:cubicBezTo>
                    <a:pt x="1387" y="1260"/>
                    <a:pt x="1230" y="1418"/>
                    <a:pt x="1041" y="1418"/>
                  </a:cubicBezTo>
                  <a:cubicBezTo>
                    <a:pt x="852" y="1418"/>
                    <a:pt x="694" y="1260"/>
                    <a:pt x="694" y="1071"/>
                  </a:cubicBezTo>
                  <a:cubicBezTo>
                    <a:pt x="694" y="882"/>
                    <a:pt x="852" y="725"/>
                    <a:pt x="1041" y="725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71"/>
                  </a:cubicBezTo>
                  <a:cubicBezTo>
                    <a:pt x="1" y="1670"/>
                    <a:pt x="442" y="2111"/>
                    <a:pt x="1041" y="2111"/>
                  </a:cubicBezTo>
                  <a:cubicBezTo>
                    <a:pt x="1639" y="2111"/>
                    <a:pt x="2112" y="1670"/>
                    <a:pt x="2112" y="1071"/>
                  </a:cubicBezTo>
                  <a:cubicBezTo>
                    <a:pt x="2112" y="473"/>
                    <a:pt x="1639" y="0"/>
                    <a:pt x="10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524;p56">
            <a:extLst>
              <a:ext uri="{FF2B5EF4-FFF2-40B4-BE49-F238E27FC236}">
                <a16:creationId xmlns:a16="http://schemas.microsoft.com/office/drawing/2014/main" id="{930A29CD-561E-4242-B56C-16F59475803E}"/>
              </a:ext>
            </a:extLst>
          </p:cNvPr>
          <p:cNvSpPr txBox="1">
            <a:spLocks/>
          </p:cNvSpPr>
          <p:nvPr/>
        </p:nvSpPr>
        <p:spPr>
          <a:xfrm>
            <a:off x="1260091" y="2278059"/>
            <a:ext cx="262535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it-IT" sz="1800" dirty="0">
                <a:solidFill>
                  <a:schemeClr val="lt1"/>
                </a:solidFill>
              </a:rPr>
              <a:t>MONITORING &amp; REPORTING</a:t>
            </a:r>
            <a:endParaRPr lang="it-IT" sz="1800" dirty="0"/>
          </a:p>
        </p:txBody>
      </p:sp>
      <p:sp>
        <p:nvSpPr>
          <p:cNvPr id="73" name="Google Shape;525;p56">
            <a:extLst>
              <a:ext uri="{FF2B5EF4-FFF2-40B4-BE49-F238E27FC236}">
                <a16:creationId xmlns:a16="http://schemas.microsoft.com/office/drawing/2014/main" id="{AC721179-28B3-AB42-9E87-1653FD889930}"/>
              </a:ext>
            </a:extLst>
          </p:cNvPr>
          <p:cNvSpPr txBox="1">
            <a:spLocks/>
          </p:cNvSpPr>
          <p:nvPr/>
        </p:nvSpPr>
        <p:spPr>
          <a:xfrm>
            <a:off x="1335254" y="2684718"/>
            <a:ext cx="2211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Bluetooth </a:t>
            </a:r>
            <a:r>
              <a:rPr lang="it-IT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inquiry</a:t>
            </a:r>
            <a:endParaRPr lang="it-IT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Room-by-room </a:t>
            </a:r>
            <a:r>
              <a:rPr lang="it-IT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movements</a:t>
            </a:r>
            <a:r>
              <a:rPr lang="it-IT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1" name="Google Shape;521;p56">
            <a:extLst>
              <a:ext uri="{FF2B5EF4-FFF2-40B4-BE49-F238E27FC236}">
                <a16:creationId xmlns:a16="http://schemas.microsoft.com/office/drawing/2014/main" id="{3C05D717-93BF-4742-A3D9-446766911D8D}"/>
              </a:ext>
            </a:extLst>
          </p:cNvPr>
          <p:cNvSpPr txBox="1">
            <a:spLocks/>
          </p:cNvSpPr>
          <p:nvPr/>
        </p:nvSpPr>
        <p:spPr>
          <a:xfrm flipH="1">
            <a:off x="1412474" y="4456342"/>
            <a:ext cx="5494118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it-IT" sz="2800" i="1" dirty="0"/>
              <a:t>… </a:t>
            </a:r>
            <a:r>
              <a:rPr lang="it-IT" sz="28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30509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  <p:bldP spid="522" grpId="0" build="p"/>
      <p:bldP spid="523" grpId="0" build="p"/>
      <p:bldP spid="526" grpId="0"/>
      <p:bldP spid="527" grpId="0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E95AB-1CBD-F14D-8AA0-3559CBC86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DESIGN ASPECTS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479705-3197-0043-A673-7D4245AC28AA}"/>
              </a:ext>
            </a:extLst>
          </p:cNvPr>
          <p:cNvSpPr txBox="1"/>
          <p:nvPr/>
        </p:nvSpPr>
        <p:spPr>
          <a:xfrm>
            <a:off x="749100" y="1237130"/>
            <a:ext cx="2778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lt1"/>
                </a:solidFill>
                <a:latin typeface="Squada One"/>
                <a:sym typeface="Squada One"/>
              </a:rPr>
              <a:t>MULTI-FACTOR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Face </a:t>
            </a:r>
            <a:r>
              <a:rPr lang="it-IT" sz="1200" i="1" dirty="0" err="1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recognition</a:t>
            </a: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 </a:t>
            </a:r>
            <a:r>
              <a:rPr lang="it-IT" dirty="0"/>
              <a:t>✔</a:t>
            </a:r>
            <a:endParaRPr lang="it-IT" sz="1200" i="1" dirty="0">
              <a:solidFill>
                <a:srgbClr val="FFFFFF"/>
              </a:solidFill>
              <a:latin typeface="Helvetica" panose="020B0604020202020204" pitchFamily="34" charset="0"/>
              <a:ea typeface="Roboto Condensed Light"/>
              <a:sym typeface="Squada 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Bluetooth </a:t>
            </a:r>
            <a:r>
              <a:rPr lang="it-IT" dirty="0"/>
              <a:t>✔</a:t>
            </a:r>
            <a:endParaRPr lang="it-IT" sz="1200" i="1" dirty="0">
              <a:solidFill>
                <a:srgbClr val="FFFFFF"/>
              </a:solidFill>
              <a:latin typeface="Helvetica" panose="020B0604020202020204" pitchFamily="34" charset="0"/>
              <a:ea typeface="Roboto Condensed Light"/>
              <a:sym typeface="Squada 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NFC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i="1" dirty="0" err="1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One</a:t>
            </a: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-time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i="1" dirty="0">
              <a:solidFill>
                <a:srgbClr val="FFFFFF"/>
              </a:solidFill>
              <a:latin typeface="Helvetica" panose="020B0604020202020204" pitchFamily="34" charset="0"/>
              <a:ea typeface="Roboto Condensed Light"/>
              <a:sym typeface="Squada One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D2002D-E851-8341-BBCE-37BD26D3F474}"/>
              </a:ext>
            </a:extLst>
          </p:cNvPr>
          <p:cNvSpPr txBox="1"/>
          <p:nvPr/>
        </p:nvSpPr>
        <p:spPr>
          <a:xfrm>
            <a:off x="4572000" y="1237130"/>
            <a:ext cx="2366353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lt1"/>
                </a:solidFill>
                <a:latin typeface="Squada One"/>
                <a:sym typeface="Squada One"/>
              </a:rPr>
              <a:t>MODULARITY</a:t>
            </a:r>
            <a:br>
              <a:rPr lang="it-IT" sz="1800" dirty="0">
                <a:solidFill>
                  <a:schemeClr val="lt1"/>
                </a:solidFill>
                <a:latin typeface="Squada One"/>
                <a:sym typeface="Squada One"/>
              </a:rPr>
            </a:br>
            <a:r>
              <a:rPr lang="it-IT" dirty="0">
                <a:solidFill>
                  <a:schemeClr val="lt1"/>
                </a:solidFill>
                <a:latin typeface="Squada One"/>
                <a:sym typeface="Squada One"/>
              </a:rPr>
              <a:t>DOOR SIDE:</a:t>
            </a:r>
            <a:endParaRPr lang="it-IT" sz="1800" dirty="0">
              <a:solidFill>
                <a:schemeClr val="lt1"/>
              </a:solidFill>
              <a:latin typeface="Squada One"/>
              <a:sym typeface="Squada 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Camera 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Smart Lock 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Bluetooth </a:t>
            </a:r>
            <a:r>
              <a:rPr lang="it-IT" sz="1200" i="1" dirty="0" err="1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Discovery</a:t>
            </a: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 service</a:t>
            </a:r>
          </a:p>
          <a:p>
            <a:pPr>
              <a:lnSpc>
                <a:spcPct val="150000"/>
              </a:lnSpc>
            </a:pPr>
            <a:endParaRPr lang="it-IT" sz="1200" i="1" dirty="0">
              <a:solidFill>
                <a:srgbClr val="FFFFFF"/>
              </a:solidFill>
              <a:latin typeface="Helvetica" panose="020B0604020202020204" pitchFamily="34" charset="0"/>
              <a:ea typeface="Roboto Condensed Light"/>
              <a:sym typeface="Squada One"/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lt1"/>
                </a:solidFill>
                <a:latin typeface="Squada One"/>
                <a:sym typeface="Squada One"/>
              </a:rPr>
              <a:t>SERVER SIDE:</a:t>
            </a:r>
            <a:endParaRPr lang="it-IT" i="1" dirty="0">
              <a:solidFill>
                <a:srgbClr val="FFFFFF"/>
              </a:solidFill>
              <a:latin typeface="Helvetica" panose="020B0604020202020204" pitchFamily="34" charset="0"/>
              <a:ea typeface="Roboto Condensed Light"/>
              <a:sym typeface="Squada O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Face </a:t>
            </a:r>
            <a:r>
              <a:rPr lang="it-IT" sz="1200" i="1" dirty="0" err="1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Comparison</a:t>
            </a: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 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Data </a:t>
            </a:r>
            <a:r>
              <a:rPr lang="it-IT" sz="1200" i="1" dirty="0" err="1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storage</a:t>
            </a: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 (</a:t>
            </a:r>
            <a:r>
              <a:rPr lang="it-IT" sz="1200" i="1" dirty="0" err="1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noSQL</a:t>
            </a: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i="1" dirty="0" err="1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Monitoring</a:t>
            </a: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 &amp; </a:t>
            </a:r>
            <a:r>
              <a:rPr lang="it-IT" sz="1200" i="1" dirty="0" err="1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Logging</a:t>
            </a:r>
            <a:endParaRPr lang="it-IT" sz="1200" i="1" dirty="0">
              <a:solidFill>
                <a:srgbClr val="FFFFFF"/>
              </a:solidFill>
              <a:latin typeface="Helvetica" panose="020B0604020202020204" pitchFamily="34" charset="0"/>
              <a:ea typeface="Roboto Condensed Light"/>
              <a:sym typeface="Squada O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i="1" dirty="0">
              <a:solidFill>
                <a:srgbClr val="FFFFFF"/>
              </a:solidFill>
              <a:latin typeface="Helvetica" panose="020B0604020202020204" pitchFamily="34" charset="0"/>
              <a:ea typeface="Roboto Condensed Light"/>
              <a:sym typeface="Squada O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9D3CD3-91B0-0843-AD42-A27DD1F764A3}"/>
              </a:ext>
            </a:extLst>
          </p:cNvPr>
          <p:cNvSpPr txBox="1"/>
          <p:nvPr/>
        </p:nvSpPr>
        <p:spPr>
          <a:xfrm>
            <a:off x="749099" y="3057261"/>
            <a:ext cx="3384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lt1"/>
                </a:solidFill>
                <a:latin typeface="Squada One"/>
                <a:sym typeface="Squada One"/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MQTT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i="1" dirty="0">
              <a:solidFill>
                <a:srgbClr val="FFFFFF"/>
              </a:solidFill>
              <a:latin typeface="Helvetica" panose="020B0604020202020204" pitchFamily="34" charset="0"/>
              <a:ea typeface="Roboto Condensed Light"/>
              <a:sym typeface="Squada O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An MQTT Client for </a:t>
            </a:r>
            <a:r>
              <a:rPr lang="it-IT" sz="1200" i="1" dirty="0" err="1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each</a:t>
            </a:r>
            <a:r>
              <a:rPr lang="it-IT" sz="1200" i="1" dirty="0">
                <a:solidFill>
                  <a:srgbClr val="FFFFFF"/>
                </a:solidFill>
                <a:latin typeface="Helvetica" panose="020B0604020202020204" pitchFamily="34" charset="0"/>
                <a:ea typeface="Roboto Condensed Light"/>
                <a:sym typeface="Squada One"/>
              </a:rPr>
              <a:t> door-side service</a:t>
            </a:r>
          </a:p>
        </p:txBody>
      </p:sp>
    </p:spTree>
    <p:extLst>
      <p:ext uri="{BB962C8B-B14F-4D97-AF65-F5344CB8AC3E}">
        <p14:creationId xmlns:p14="http://schemas.microsoft.com/office/powerpoint/2010/main" val="835864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2A5D2CA-BE4B-9449-82B6-7BF1790E4CB4}"/>
              </a:ext>
            </a:extLst>
          </p:cNvPr>
          <p:cNvSpPr/>
          <p:nvPr/>
        </p:nvSpPr>
        <p:spPr>
          <a:xfrm>
            <a:off x="331694" y="249123"/>
            <a:ext cx="8480612" cy="138241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06679035-EB6F-A24F-959D-DBFD9BFC6D10}"/>
              </a:ext>
            </a:extLst>
          </p:cNvPr>
          <p:cNvSpPr/>
          <p:nvPr/>
        </p:nvSpPr>
        <p:spPr>
          <a:xfrm>
            <a:off x="2510117" y="3724675"/>
            <a:ext cx="4123765" cy="11385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4A70B3A3-E2F1-2B42-B050-87EA3FCE311F}"/>
              </a:ext>
            </a:extLst>
          </p:cNvPr>
          <p:cNvSpPr/>
          <p:nvPr/>
        </p:nvSpPr>
        <p:spPr>
          <a:xfrm>
            <a:off x="331694" y="3724675"/>
            <a:ext cx="1425389" cy="11385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AA9F9956-F9F8-1040-8329-7AB82CE272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4297" y="3971219"/>
            <a:ext cx="769487" cy="645427"/>
          </a:xfrm>
          <a:prstGeom prst="rect">
            <a:avLst/>
          </a:prstGeom>
        </p:spPr>
      </p:pic>
      <p:pic>
        <p:nvPicPr>
          <p:cNvPr id="5" name="Immagine 4" descr="Immagine che contiene orologio, segnale, disegnando&#10;&#10;Descrizione generata automaticamente">
            <a:extLst>
              <a:ext uri="{FF2B5EF4-FFF2-40B4-BE49-F238E27FC236}">
                <a16:creationId xmlns:a16="http://schemas.microsoft.com/office/drawing/2014/main" id="{477F23ED-BA3F-634D-8188-89A09E3C02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56" r="10392"/>
          <a:stretch/>
        </p:blipFill>
        <p:spPr>
          <a:xfrm>
            <a:off x="3950923" y="1993995"/>
            <a:ext cx="1139965" cy="1058119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AB5621D2-A862-2842-BEF8-D8F9C5B9D825}"/>
              </a:ext>
            </a:extLst>
          </p:cNvPr>
          <p:cNvSpPr/>
          <p:nvPr/>
        </p:nvSpPr>
        <p:spPr>
          <a:xfrm>
            <a:off x="876807" y="455955"/>
            <a:ext cx="967545" cy="977153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0FC8C82A-6D3D-4440-A642-3BAE1933B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041" y="627734"/>
            <a:ext cx="633594" cy="633594"/>
          </a:xfrm>
          <a:prstGeom prst="rect">
            <a:avLst/>
          </a:prstGeom>
        </p:spPr>
      </p:pic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E305435A-8F22-744D-9130-0A44B998016B}"/>
              </a:ext>
            </a:extLst>
          </p:cNvPr>
          <p:cNvSpPr/>
          <p:nvPr/>
        </p:nvSpPr>
        <p:spPr>
          <a:xfrm>
            <a:off x="3950924" y="414607"/>
            <a:ext cx="1139964" cy="101850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D71EADE2-34CC-8A4E-B02F-83746937730C}"/>
              </a:ext>
            </a:extLst>
          </p:cNvPr>
          <p:cNvSpPr/>
          <p:nvPr/>
        </p:nvSpPr>
        <p:spPr>
          <a:xfrm>
            <a:off x="7215391" y="446990"/>
            <a:ext cx="967545" cy="977153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44582907-F37E-694C-88E7-B57AC9C5F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527" y="404640"/>
            <a:ext cx="1018501" cy="101850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39FF2E5B-8F71-D548-AED0-5FA677D7B74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6458" y="529116"/>
            <a:ext cx="659522" cy="812899"/>
          </a:xfrm>
          <a:prstGeom prst="rect">
            <a:avLst/>
          </a:prstGeom>
        </p:spPr>
      </p:pic>
      <p:cxnSp>
        <p:nvCxnSpPr>
          <p:cNvPr id="8" name="Connettore 4 7">
            <a:extLst>
              <a:ext uri="{FF2B5EF4-FFF2-40B4-BE49-F238E27FC236}">
                <a16:creationId xmlns:a16="http://schemas.microsoft.com/office/drawing/2014/main" id="{05A8D6A1-3542-F54F-8469-364E91CE897C}"/>
              </a:ext>
            </a:extLst>
          </p:cNvPr>
          <p:cNvCxnSpPr>
            <a:stCxn id="6" idx="2"/>
            <a:endCxn id="5" idx="1"/>
          </p:cNvCxnSpPr>
          <p:nvPr/>
        </p:nvCxnSpPr>
        <p:spPr>
          <a:xfrm rot="16200000" flipH="1">
            <a:off x="2110778" y="682909"/>
            <a:ext cx="1089947" cy="25903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92CE69-AC36-254A-8E49-EA6E7281F633}"/>
              </a:ext>
            </a:extLst>
          </p:cNvPr>
          <p:cNvSpPr txBox="1"/>
          <p:nvPr/>
        </p:nvSpPr>
        <p:spPr>
          <a:xfrm>
            <a:off x="1694315" y="2279827"/>
            <a:ext cx="1492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C00000"/>
                </a:solidFill>
                <a:latin typeface="American Typewriter" panose="02090604020004020304" pitchFamily="18" charset="77"/>
              </a:rPr>
              <a:t>door/&lt;</a:t>
            </a:r>
            <a:r>
              <a:rPr lang="it-IT" sz="1200" dirty="0" err="1">
                <a:solidFill>
                  <a:srgbClr val="C00000"/>
                </a:solidFill>
                <a:latin typeface="American Typewriter" panose="02090604020004020304" pitchFamily="18" charset="77"/>
              </a:rPr>
              <a:t>room_id</a:t>
            </a:r>
            <a:r>
              <a:rPr lang="it-IT" sz="1200" dirty="0">
                <a:solidFill>
                  <a:srgbClr val="C00000"/>
                </a:solidFill>
                <a:latin typeface="American Typewriter" panose="02090604020004020304" pitchFamily="18" charset="77"/>
              </a:rPr>
              <a:t>&gt;/</a:t>
            </a:r>
            <a:r>
              <a:rPr lang="it-IT" sz="1200" dirty="0" err="1">
                <a:solidFill>
                  <a:srgbClr val="C00000"/>
                </a:solidFill>
                <a:latin typeface="American Typewriter" panose="02090604020004020304" pitchFamily="18" charset="77"/>
              </a:rPr>
              <a:t>discover</a:t>
            </a:r>
            <a:endParaRPr lang="it-IT" sz="1200" dirty="0">
              <a:solidFill>
                <a:srgbClr val="C00000"/>
              </a:solidFill>
              <a:latin typeface="American Typewriter" panose="02090604020004020304" pitchFamily="18" charset="77"/>
            </a:endParaRPr>
          </a:p>
        </p:txBody>
      </p:sp>
      <p:cxnSp>
        <p:nvCxnSpPr>
          <p:cNvPr id="60" name="Connettore 4 59">
            <a:extLst>
              <a:ext uri="{FF2B5EF4-FFF2-40B4-BE49-F238E27FC236}">
                <a16:creationId xmlns:a16="http://schemas.microsoft.com/office/drawing/2014/main" id="{AF22FADF-4D15-1F4F-8EEE-92E53BAF2521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>
            <a:off x="5955026" y="560005"/>
            <a:ext cx="880000" cy="26082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065E4A2-208D-3E4B-B020-F8E88043C00E}"/>
              </a:ext>
            </a:extLst>
          </p:cNvPr>
          <p:cNvSpPr txBox="1"/>
          <p:nvPr/>
        </p:nvSpPr>
        <p:spPr>
          <a:xfrm>
            <a:off x="5557351" y="2025919"/>
            <a:ext cx="200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002060"/>
                </a:solidFill>
                <a:latin typeface="American Typewriter" panose="02090604020004020304" pitchFamily="18" charset="77"/>
              </a:rPr>
              <a:t>bluetooth</a:t>
            </a:r>
            <a:r>
              <a:rPr lang="it-IT" sz="1200" dirty="0">
                <a:solidFill>
                  <a:srgbClr val="002060"/>
                </a:solidFill>
                <a:latin typeface="American Typewriter" panose="02090604020004020304" pitchFamily="18" charset="77"/>
              </a:rPr>
              <a:t>/</a:t>
            </a:r>
            <a:r>
              <a:rPr lang="it-IT" sz="1200" dirty="0" err="1">
                <a:solidFill>
                  <a:srgbClr val="002060"/>
                </a:solidFill>
                <a:latin typeface="American Typewriter" panose="02090604020004020304" pitchFamily="18" charset="77"/>
              </a:rPr>
              <a:t>discover</a:t>
            </a:r>
            <a:endParaRPr lang="it-IT" sz="1200" dirty="0">
              <a:solidFill>
                <a:srgbClr val="002060"/>
              </a:solidFill>
              <a:latin typeface="American Typewriter" panose="02090604020004020304" pitchFamily="18" charset="77"/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45ADFAB-45CE-244D-AB78-B713F28EE9E7}"/>
              </a:ext>
            </a:extLst>
          </p:cNvPr>
          <p:cNvCxnSpPr>
            <a:stCxn id="5" idx="0"/>
            <a:endCxn id="44" idx="2"/>
          </p:cNvCxnSpPr>
          <p:nvPr/>
        </p:nvCxnSpPr>
        <p:spPr>
          <a:xfrm flipV="1">
            <a:off x="4520906" y="1433108"/>
            <a:ext cx="0" cy="56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D148C8BC-549D-3A49-A5C1-233B246C15AB}"/>
              </a:ext>
            </a:extLst>
          </p:cNvPr>
          <p:cNvSpPr/>
          <p:nvPr/>
        </p:nvSpPr>
        <p:spPr>
          <a:xfrm>
            <a:off x="7386917" y="3724675"/>
            <a:ext cx="1425389" cy="11385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0A5D8736-B530-B842-B3AA-FADAF0EBB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8036" y="3698035"/>
            <a:ext cx="1195888" cy="1219616"/>
          </a:xfrm>
          <a:prstGeom prst="rect">
            <a:avLst/>
          </a:prstGeom>
        </p:spPr>
      </p:pic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8B2459A5-F5D5-5E44-8E5C-132A30A40E22}"/>
              </a:ext>
            </a:extLst>
          </p:cNvPr>
          <p:cNvSpPr/>
          <p:nvPr/>
        </p:nvSpPr>
        <p:spPr>
          <a:xfrm>
            <a:off x="2631237" y="3810301"/>
            <a:ext cx="967545" cy="977153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DDF24FCE-AD53-B14A-BCCD-4DC55E87D959}"/>
              </a:ext>
            </a:extLst>
          </p:cNvPr>
          <p:cNvSpPr/>
          <p:nvPr/>
        </p:nvSpPr>
        <p:spPr>
          <a:xfrm>
            <a:off x="4025512" y="3810301"/>
            <a:ext cx="967545" cy="977153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43" name="Immagine 42" descr="Immagine che contiene segnale, cibo, maglietta, disegnando&#10;&#10;Descrizione generata automaticamente">
            <a:extLst>
              <a:ext uri="{FF2B5EF4-FFF2-40B4-BE49-F238E27FC236}">
                <a16:creationId xmlns:a16="http://schemas.microsoft.com/office/drawing/2014/main" id="{EF22E312-4CEB-1B44-A76A-69B3A92BDE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418" r="13842"/>
          <a:stretch/>
        </p:blipFill>
        <p:spPr>
          <a:xfrm>
            <a:off x="4117047" y="3821612"/>
            <a:ext cx="801702" cy="965842"/>
          </a:xfrm>
          <a:prstGeom prst="rect">
            <a:avLst/>
          </a:prstGeom>
        </p:spPr>
      </p:pic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72FFAA78-6937-E14A-916E-69331BDF8DEE}"/>
              </a:ext>
            </a:extLst>
          </p:cNvPr>
          <p:cNvSpPr/>
          <p:nvPr/>
        </p:nvSpPr>
        <p:spPr>
          <a:xfrm>
            <a:off x="5456554" y="3799700"/>
            <a:ext cx="967545" cy="977153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46938E5-EC6F-6F4E-9D2D-8C706E69AB87}"/>
              </a:ext>
            </a:extLst>
          </p:cNvPr>
          <p:cNvCxnSpPr>
            <a:stCxn id="5" idx="2"/>
            <a:endCxn id="43" idx="0"/>
          </p:cNvCxnSpPr>
          <p:nvPr/>
        </p:nvCxnSpPr>
        <p:spPr>
          <a:xfrm flipH="1">
            <a:off x="4517898" y="3052114"/>
            <a:ext cx="3008" cy="769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B7F81525-C76D-694C-A5CA-532CAF39483E}"/>
              </a:ext>
            </a:extLst>
          </p:cNvPr>
          <p:cNvSpPr txBox="1"/>
          <p:nvPr/>
        </p:nvSpPr>
        <p:spPr>
          <a:xfrm>
            <a:off x="3598782" y="3321357"/>
            <a:ext cx="1958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002060"/>
                </a:solidFill>
                <a:latin typeface="American Typewriter" panose="02090604020004020304" pitchFamily="18" charset="77"/>
              </a:rPr>
              <a:t>bluetooth</a:t>
            </a:r>
            <a:r>
              <a:rPr lang="it-IT" sz="1200" dirty="0">
                <a:solidFill>
                  <a:srgbClr val="002060"/>
                </a:solidFill>
                <a:latin typeface="American Typewriter" panose="02090604020004020304" pitchFamily="18" charset="77"/>
              </a:rPr>
              <a:t>/</a:t>
            </a:r>
            <a:r>
              <a:rPr lang="it-IT" sz="1200" dirty="0" err="1">
                <a:solidFill>
                  <a:srgbClr val="002060"/>
                </a:solidFill>
                <a:latin typeface="American Typewriter" panose="02090604020004020304" pitchFamily="18" charset="77"/>
              </a:rPr>
              <a:t>discover</a:t>
            </a:r>
            <a:endParaRPr lang="it-IT" sz="1200" dirty="0">
              <a:solidFill>
                <a:srgbClr val="002060"/>
              </a:solidFill>
              <a:latin typeface="American Typewriter" panose="02090604020004020304" pitchFamily="18" charset="77"/>
            </a:endParaRP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67E562AC-A6D8-1247-8FC4-CD4702A57F79}"/>
              </a:ext>
            </a:extLst>
          </p:cNvPr>
          <p:cNvCxnSpPr>
            <a:cxnSpLocks/>
            <a:stCxn id="36" idx="3"/>
            <a:endCxn id="68" idx="1"/>
          </p:cNvCxnSpPr>
          <p:nvPr/>
        </p:nvCxnSpPr>
        <p:spPr>
          <a:xfrm>
            <a:off x="6633882" y="4293934"/>
            <a:ext cx="7530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Immagine 71">
            <a:extLst>
              <a:ext uri="{FF2B5EF4-FFF2-40B4-BE49-F238E27FC236}">
                <a16:creationId xmlns:a16="http://schemas.microsoft.com/office/drawing/2014/main" id="{CD2CB32A-826F-6742-B1C0-3B36E6A512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6277"/>
                    </a14:imgEffect>
                    <a14:imgEffect>
                      <a14:saturation sat="228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7352" y="3905302"/>
            <a:ext cx="765948" cy="765948"/>
          </a:xfrm>
          <a:prstGeom prst="rect">
            <a:avLst/>
          </a:prstGeom>
        </p:spPr>
      </p:pic>
      <p:cxnSp>
        <p:nvCxnSpPr>
          <p:cNvPr id="514" name="Connettore 2 513">
            <a:extLst>
              <a:ext uri="{FF2B5EF4-FFF2-40B4-BE49-F238E27FC236}">
                <a16:creationId xmlns:a16="http://schemas.microsoft.com/office/drawing/2014/main" id="{EEF342E4-80CE-2B4E-8207-B1E746AF9FE2}"/>
              </a:ext>
            </a:extLst>
          </p:cNvPr>
          <p:cNvCxnSpPr>
            <a:cxnSpLocks/>
            <a:stCxn id="78" idx="1"/>
            <a:endCxn id="37" idx="3"/>
          </p:cNvCxnSpPr>
          <p:nvPr/>
        </p:nvCxnSpPr>
        <p:spPr>
          <a:xfrm flipH="1" flipV="1">
            <a:off x="1757083" y="4293934"/>
            <a:ext cx="874154" cy="4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4 100">
            <a:extLst>
              <a:ext uri="{FF2B5EF4-FFF2-40B4-BE49-F238E27FC236}">
                <a16:creationId xmlns:a16="http://schemas.microsoft.com/office/drawing/2014/main" id="{30999FF1-8E8B-F54A-B242-914BEE88EE25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V="1">
            <a:off x="5010501" y="2603442"/>
            <a:ext cx="1276646" cy="11158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Connettore 4 117">
            <a:extLst>
              <a:ext uri="{FF2B5EF4-FFF2-40B4-BE49-F238E27FC236}">
                <a16:creationId xmlns:a16="http://schemas.microsoft.com/office/drawing/2014/main" id="{D5058953-FEE2-5E4D-A4E9-E65F447684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22747" y="2958831"/>
            <a:ext cx="1025485" cy="612147"/>
          </a:xfrm>
          <a:prstGeom prst="bentConnector3">
            <a:avLst>
              <a:gd name="adj1" fmla="val -70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C5CEBA34-E494-6846-B22E-8FC085F6E0DA}"/>
              </a:ext>
            </a:extLst>
          </p:cNvPr>
          <p:cNvSpPr txBox="1"/>
          <p:nvPr/>
        </p:nvSpPr>
        <p:spPr>
          <a:xfrm>
            <a:off x="5824309" y="2540586"/>
            <a:ext cx="156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FF00"/>
                </a:solidFill>
                <a:latin typeface="American Typewriter" panose="02090604020004020304" pitchFamily="18" charset="77"/>
              </a:rPr>
              <a:t>door/&lt;</a:t>
            </a:r>
            <a:r>
              <a:rPr lang="it-IT" sz="1200" dirty="0" err="1">
                <a:solidFill>
                  <a:srgbClr val="FFFF00"/>
                </a:solidFill>
                <a:latin typeface="American Typewriter" panose="02090604020004020304" pitchFamily="18" charset="77"/>
              </a:rPr>
              <a:t>room_id</a:t>
            </a:r>
            <a:r>
              <a:rPr lang="it-IT" sz="1200" dirty="0">
                <a:solidFill>
                  <a:srgbClr val="FFFF00"/>
                </a:solidFill>
                <a:latin typeface="American Typewriter" panose="02090604020004020304" pitchFamily="18" charset="77"/>
              </a:rPr>
              <a:t>&gt;/open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CEFBC414-18F1-7243-88F5-D90B3DDEE7A3}"/>
              </a:ext>
            </a:extLst>
          </p:cNvPr>
          <p:cNvSpPr txBox="1"/>
          <p:nvPr/>
        </p:nvSpPr>
        <p:spPr>
          <a:xfrm>
            <a:off x="4855474" y="2916885"/>
            <a:ext cx="156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C00000"/>
                </a:solidFill>
                <a:latin typeface="American Typewriter" panose="02090604020004020304" pitchFamily="18" charset="77"/>
              </a:rPr>
              <a:t>door/&lt;</a:t>
            </a:r>
            <a:r>
              <a:rPr lang="it-IT" sz="1200" dirty="0" err="1">
                <a:solidFill>
                  <a:srgbClr val="C00000"/>
                </a:solidFill>
                <a:latin typeface="American Typewriter" panose="02090604020004020304" pitchFamily="18" charset="77"/>
              </a:rPr>
              <a:t>room_id</a:t>
            </a:r>
            <a:r>
              <a:rPr lang="it-IT" sz="1200" dirty="0">
                <a:solidFill>
                  <a:srgbClr val="C00000"/>
                </a:solidFill>
                <a:latin typeface="American Typewriter" panose="02090604020004020304" pitchFamily="18" charset="77"/>
              </a:rPr>
              <a:t>&gt;/</a:t>
            </a:r>
            <a:r>
              <a:rPr lang="it-IT" sz="1200" dirty="0" err="1">
                <a:solidFill>
                  <a:srgbClr val="C00000"/>
                </a:solidFill>
                <a:latin typeface="American Typewriter" panose="02090604020004020304" pitchFamily="18" charset="77"/>
              </a:rPr>
              <a:t>discover</a:t>
            </a:r>
            <a:endParaRPr lang="it-IT" sz="1200" dirty="0">
              <a:solidFill>
                <a:srgbClr val="C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540" name="CasellaDiTesto 539">
            <a:extLst>
              <a:ext uri="{FF2B5EF4-FFF2-40B4-BE49-F238E27FC236}">
                <a16:creationId xmlns:a16="http://schemas.microsoft.com/office/drawing/2014/main" id="{F96549A4-AB85-C94C-ADA4-6EFE987C35D3}"/>
              </a:ext>
            </a:extLst>
          </p:cNvPr>
          <p:cNvSpPr txBox="1"/>
          <p:nvPr/>
        </p:nvSpPr>
        <p:spPr>
          <a:xfrm>
            <a:off x="303246" y="1496582"/>
            <a:ext cx="79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chemeClr val="lt1"/>
                </a:solidFill>
                <a:latin typeface="Squada One"/>
              </a:defRPr>
            </a:lvl1pPr>
          </a:lstStyle>
          <a:p>
            <a:r>
              <a:rPr lang="it-IT" dirty="0">
                <a:solidFill>
                  <a:schemeClr val="bg2"/>
                </a:solidFill>
                <a:sym typeface="Squada One"/>
              </a:rPr>
              <a:t>DOOR</a:t>
            </a:r>
            <a:r>
              <a:rPr lang="it-IT" sz="2400" dirty="0">
                <a:solidFill>
                  <a:schemeClr val="bg2"/>
                </a:solidFill>
                <a:sym typeface="Squada One"/>
              </a:rPr>
              <a:t> 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41AB2E11-B84C-E844-8C22-E1EDEA5941B8}"/>
              </a:ext>
            </a:extLst>
          </p:cNvPr>
          <p:cNvSpPr txBox="1"/>
          <p:nvPr/>
        </p:nvSpPr>
        <p:spPr>
          <a:xfrm>
            <a:off x="3760914" y="4755187"/>
            <a:ext cx="1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2"/>
                </a:solidFill>
                <a:latin typeface="Squada One"/>
                <a:sym typeface="Squada One"/>
              </a:rPr>
              <a:t>CENTRAL SERVICE</a:t>
            </a: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72954BD7-31CF-3341-9629-5634B406A84F}"/>
              </a:ext>
            </a:extLst>
          </p:cNvPr>
          <p:cNvSpPr txBox="1"/>
          <p:nvPr/>
        </p:nvSpPr>
        <p:spPr>
          <a:xfrm>
            <a:off x="7619242" y="3408509"/>
            <a:ext cx="1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2"/>
                </a:solidFill>
                <a:latin typeface="Squada One"/>
                <a:sym typeface="Squada One"/>
              </a:rPr>
              <a:t>DATABASE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9D84A606-7414-8C4B-A623-9ADD9FAAE70B}"/>
              </a:ext>
            </a:extLst>
          </p:cNvPr>
          <p:cNvSpPr txBox="1"/>
          <p:nvPr/>
        </p:nvSpPr>
        <p:spPr>
          <a:xfrm>
            <a:off x="530597" y="3430368"/>
            <a:ext cx="114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2"/>
                </a:solidFill>
                <a:latin typeface="Squada One"/>
                <a:sym typeface="Squada One"/>
              </a:rPr>
              <a:t>FRONT-END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1C242A99-7598-2445-B9F2-F14AD22422BD}"/>
              </a:ext>
            </a:extLst>
          </p:cNvPr>
          <p:cNvSpPr txBox="1"/>
          <p:nvPr/>
        </p:nvSpPr>
        <p:spPr>
          <a:xfrm>
            <a:off x="3662905" y="1620395"/>
            <a:ext cx="156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FF00"/>
                </a:solidFill>
                <a:latin typeface="American Typewriter" panose="02090604020004020304" pitchFamily="18" charset="77"/>
              </a:rPr>
              <a:t>door/&lt;</a:t>
            </a:r>
            <a:r>
              <a:rPr lang="it-IT" sz="1200" dirty="0" err="1">
                <a:solidFill>
                  <a:srgbClr val="FFFF00"/>
                </a:solidFill>
                <a:latin typeface="American Typewriter" panose="02090604020004020304" pitchFamily="18" charset="77"/>
              </a:rPr>
              <a:t>room_id</a:t>
            </a:r>
            <a:r>
              <a:rPr lang="it-IT" sz="1200" dirty="0">
                <a:solidFill>
                  <a:srgbClr val="FFFF00"/>
                </a:solidFill>
                <a:latin typeface="American Typewriter" panose="02090604020004020304" pitchFamily="18" charset="77"/>
              </a:rPr>
              <a:t>&gt;/open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CC7CD4-3091-483C-8592-0F2FB4E2DB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9095" y="3905302"/>
            <a:ext cx="642718" cy="7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4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3" grpId="0"/>
      <p:bldP spid="88" grpId="0"/>
      <p:bldP spid="122" grpId="0"/>
      <p:bldP spid="12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7"/>
          <p:cNvSpPr txBox="1">
            <a:spLocks noGrp="1"/>
          </p:cNvSpPr>
          <p:nvPr>
            <p:ph type="ctrTitle"/>
          </p:nvPr>
        </p:nvSpPr>
        <p:spPr>
          <a:xfrm flipH="1">
            <a:off x="1375550" y="3861403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effectLst>
                  <a:outerShdw blurRad="50800" dist="50800" dir="10800000" algn="ctr" rotWithShape="0">
                    <a:schemeClr val="bg1">
                      <a:alpha val="95000"/>
                    </a:schemeClr>
                  </a:outerShdw>
                </a:effectLst>
              </a:rPr>
              <a:t>THANK </a:t>
            </a:r>
            <a:r>
              <a:rPr lang="it-IT" dirty="0">
                <a:effectLst>
                  <a:outerShdw blurRad="50800" dist="50800" dir="10800000" algn="ctr" rotWithShape="0">
                    <a:schemeClr val="bg1">
                      <a:alpha val="95000"/>
                    </a:schemeClr>
                  </a:outerShdw>
                </a:effectLst>
              </a:rPr>
              <a:t>YOU FOR YOUR ATTENTION!</a:t>
            </a:r>
            <a:br>
              <a:rPr lang="it-IT" dirty="0">
                <a:effectLst>
                  <a:outerShdw blurRad="50800" dist="50800" dir="10800000" algn="ctr" rotWithShape="0">
                    <a:schemeClr val="bg1">
                      <a:alpha val="95000"/>
                    </a:schemeClr>
                  </a:outerShdw>
                </a:effectLst>
              </a:rPr>
            </a:br>
            <a:r>
              <a:rPr lang="it-IT" sz="2000" dirty="0" err="1">
                <a:effectLst>
                  <a:outerShdw blurRad="50800" dist="50800" dir="10800000" algn="ctr" rotWithShape="0">
                    <a:schemeClr val="bg1">
                      <a:alpha val="95000"/>
                    </a:schemeClr>
                  </a:outerShdw>
                </a:effectLst>
              </a:rPr>
              <a:t>Now</a:t>
            </a:r>
            <a:r>
              <a:rPr lang="it-IT" sz="2000" dirty="0">
                <a:effectLst>
                  <a:outerShdw blurRad="50800" dist="50800" dir="10800000" algn="ctr" rotWithShape="0">
                    <a:schemeClr val="bg1">
                      <a:alpha val="95000"/>
                    </a:schemeClr>
                  </a:outerShdw>
                </a:effectLst>
              </a:rPr>
              <a:t> </a:t>
            </a:r>
            <a:r>
              <a:rPr lang="it-IT" sz="2000" dirty="0" err="1">
                <a:effectLst>
                  <a:outerShdw blurRad="50800" dist="50800" dir="10800000" algn="ctr" rotWithShape="0">
                    <a:schemeClr val="bg1">
                      <a:alpha val="95000"/>
                    </a:schemeClr>
                  </a:outerShdw>
                </a:effectLst>
              </a:rPr>
              <a:t>we</a:t>
            </a:r>
            <a:r>
              <a:rPr lang="it-IT" sz="2000" dirty="0">
                <a:effectLst>
                  <a:outerShdw blurRad="50800" dist="50800" dir="10800000" algn="ctr" rotWithShape="0">
                    <a:schemeClr val="bg1">
                      <a:alpha val="95000"/>
                    </a:schemeClr>
                  </a:outerShdw>
                </a:effectLst>
              </a:rPr>
              <a:t> </a:t>
            </a:r>
            <a:r>
              <a:rPr lang="it-IT" sz="2000" dirty="0" err="1">
                <a:effectLst>
                  <a:outerShdw blurRad="50800" dist="50800" dir="10800000" algn="ctr" rotWithShape="0">
                    <a:schemeClr val="bg1">
                      <a:alpha val="95000"/>
                    </a:schemeClr>
                  </a:outerShdw>
                </a:effectLst>
              </a:rPr>
              <a:t>will</a:t>
            </a:r>
            <a:r>
              <a:rPr lang="it-IT" sz="2000" dirty="0">
                <a:effectLst>
                  <a:outerShdw blurRad="50800" dist="50800" dir="10800000" algn="ctr" rotWithShape="0">
                    <a:schemeClr val="bg1">
                      <a:alpha val="95000"/>
                    </a:schemeClr>
                  </a:outerShdw>
                </a:effectLst>
              </a:rPr>
              <a:t> </a:t>
            </a:r>
            <a:r>
              <a:rPr lang="it-IT" sz="2000" dirty="0" err="1">
                <a:effectLst>
                  <a:outerShdw blurRad="50800" dist="50800" dir="10800000" algn="ctr" rotWithShape="0">
                    <a:schemeClr val="bg1">
                      <a:alpha val="95000"/>
                    </a:schemeClr>
                  </a:outerShdw>
                </a:effectLst>
              </a:rPr>
              <a:t>present</a:t>
            </a:r>
            <a:r>
              <a:rPr lang="it-IT" sz="2000" dirty="0">
                <a:effectLst>
                  <a:outerShdw blurRad="50800" dist="50800" dir="10800000" algn="ctr" rotWithShape="0">
                    <a:schemeClr val="bg1">
                      <a:alpha val="95000"/>
                    </a:schemeClr>
                  </a:outerShdw>
                </a:effectLst>
              </a:rPr>
              <a:t> a </a:t>
            </a:r>
            <a:r>
              <a:rPr lang="it-IT" sz="2000" dirty="0" err="1">
                <a:effectLst>
                  <a:outerShdw blurRad="50800" dist="50800" dir="10800000" algn="ctr" rotWithShape="0">
                    <a:schemeClr val="bg1">
                      <a:alpha val="95000"/>
                    </a:schemeClr>
                  </a:outerShdw>
                </a:effectLst>
              </a:rPr>
              <a:t>little</a:t>
            </a:r>
            <a:r>
              <a:rPr lang="it-IT" sz="2000" dirty="0">
                <a:effectLst>
                  <a:outerShdw blurRad="50800" dist="50800" dir="10800000" algn="ctr" rotWithShape="0">
                    <a:schemeClr val="bg1">
                      <a:alpha val="95000"/>
                    </a:schemeClr>
                  </a:outerShdw>
                </a:effectLst>
              </a:rPr>
              <a:t> demo</a:t>
            </a:r>
            <a:endParaRPr dirty="0">
              <a:effectLst>
                <a:outerShdw blurRad="50800" dist="50800" dir="10800000" algn="ctr" rotWithShape="0">
                  <a:schemeClr val="bg1">
                    <a:alpha val="9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155</Words>
  <Application>Microsoft Office PowerPoint</Application>
  <PresentationFormat>Presentazione su schermo (16:9)</PresentationFormat>
  <Paragraphs>54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Righteous</vt:lpstr>
      <vt:lpstr>Squada One</vt:lpstr>
      <vt:lpstr>American Typewriter</vt:lpstr>
      <vt:lpstr>Arial</vt:lpstr>
      <vt:lpstr>Helvetica</vt:lpstr>
      <vt:lpstr>Roboto Condensed Light</vt:lpstr>
      <vt:lpstr>Tech Startup by Slidesgo</vt:lpstr>
      <vt:lpstr>BlueFace Secure Lock </vt:lpstr>
      <vt:lpstr>PROBLEM</vt:lpstr>
      <vt:lpstr>USE CASE</vt:lpstr>
      <vt:lpstr>DESIGN ASPECTS</vt:lpstr>
      <vt:lpstr>Presentazione standard di PowerPoint</vt:lpstr>
      <vt:lpstr>THANK YOU FOR YOUR ATTENTION! Now we will present a little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</dc:title>
  <cp:lastModifiedBy>Giulio Purgatorio</cp:lastModifiedBy>
  <cp:revision>52</cp:revision>
  <dcterms:modified xsi:type="dcterms:W3CDTF">2020-05-18T17:13:55Z</dcterms:modified>
</cp:coreProperties>
</file>