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4" r:id="rId3"/>
    <p:sldId id="285" r:id="rId4"/>
    <p:sldId id="286" r:id="rId5"/>
    <p:sldId id="287" r:id="rId6"/>
    <p:sldId id="300" r:id="rId7"/>
    <p:sldId id="290" r:id="rId8"/>
    <p:sldId id="291" r:id="rId9"/>
    <p:sldId id="301" r:id="rId10"/>
    <p:sldId id="293" r:id="rId11"/>
    <p:sldId id="303" r:id="rId12"/>
    <p:sldId id="304" r:id="rId13"/>
    <p:sldId id="302" r:id="rId14"/>
    <p:sldId id="294" r:id="rId15"/>
    <p:sldId id="295" r:id="rId16"/>
    <p:sldId id="296" r:id="rId17"/>
    <p:sldId id="297" r:id="rId18"/>
    <p:sldId id="284"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D9742-DE91-41CC-AE7A-DB53AA10A15B}" v="1381" dt="2021-02-14T20:21:05.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42421" autoAdjust="0"/>
  </p:normalViewPr>
  <p:slideViewPr>
    <p:cSldViewPr snapToGrid="0">
      <p:cViewPr varScale="1">
        <p:scale>
          <a:sx n="48" d="100"/>
          <a:sy n="48" d="100"/>
        </p:scale>
        <p:origin x="3414"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Purgatorio" userId="9fa739bcfd9c7476" providerId="LiveId" clId="{4F0D9742-DE91-41CC-AE7A-DB53AA10A15B}"/>
    <pc:docChg chg="undo redo custSel delSld modSld">
      <pc:chgData name="Giulio Purgatorio" userId="9fa739bcfd9c7476" providerId="LiveId" clId="{4F0D9742-DE91-41CC-AE7A-DB53AA10A15B}" dt="2021-02-14T20:38:05.576" v="4366" actId="20577"/>
      <pc:docMkLst>
        <pc:docMk/>
      </pc:docMkLst>
      <pc:sldChg chg="modNotesTx">
        <pc:chgData name="Giulio Purgatorio" userId="9fa739bcfd9c7476" providerId="LiveId" clId="{4F0D9742-DE91-41CC-AE7A-DB53AA10A15B}" dt="2021-02-11T17:51:18.790" v="900" actId="113"/>
        <pc:sldMkLst>
          <pc:docMk/>
          <pc:sldMk cId="2732481860" sldId="257"/>
        </pc:sldMkLst>
      </pc:sldChg>
      <pc:sldChg chg="modNotesTx">
        <pc:chgData name="Giulio Purgatorio" userId="9fa739bcfd9c7476" providerId="LiveId" clId="{4F0D9742-DE91-41CC-AE7A-DB53AA10A15B}" dt="2021-02-14T16:36:02.400" v="1908" actId="20577"/>
        <pc:sldMkLst>
          <pc:docMk/>
          <pc:sldMk cId="2581550112" sldId="264"/>
        </pc:sldMkLst>
      </pc:sldChg>
      <pc:sldChg chg="addSp delSp modSp mod">
        <pc:chgData name="Giulio Purgatorio" userId="9fa739bcfd9c7476" providerId="LiveId" clId="{4F0D9742-DE91-41CC-AE7A-DB53AA10A15B}" dt="2021-02-12T10:53:36.273" v="1106" actId="478"/>
        <pc:sldMkLst>
          <pc:docMk/>
          <pc:sldMk cId="2783747231" sldId="284"/>
        </pc:sldMkLst>
        <pc:picChg chg="add del mod">
          <ac:chgData name="Giulio Purgatorio" userId="9fa739bcfd9c7476" providerId="LiveId" clId="{4F0D9742-DE91-41CC-AE7A-DB53AA10A15B}" dt="2021-02-12T10:53:36.273" v="1106" actId="478"/>
          <ac:picMkLst>
            <pc:docMk/>
            <pc:sldMk cId="2783747231" sldId="284"/>
            <ac:picMk id="2" creationId="{6538644D-C989-4EEB-A95B-4C83EAA24364}"/>
          </ac:picMkLst>
        </pc:picChg>
      </pc:sldChg>
      <pc:sldChg chg="modNotesTx">
        <pc:chgData name="Giulio Purgatorio" userId="9fa739bcfd9c7476" providerId="LiveId" clId="{4F0D9742-DE91-41CC-AE7A-DB53AA10A15B}" dt="2021-02-14T16:37:55.727" v="1924" actId="20577"/>
        <pc:sldMkLst>
          <pc:docMk/>
          <pc:sldMk cId="3195651" sldId="285"/>
        </pc:sldMkLst>
      </pc:sldChg>
      <pc:sldChg chg="modSp modAnim modNotesTx">
        <pc:chgData name="Giulio Purgatorio" userId="9fa739bcfd9c7476" providerId="LiveId" clId="{4F0D9742-DE91-41CC-AE7A-DB53AA10A15B}" dt="2021-02-11T17:57:14.021" v="1015" actId="114"/>
        <pc:sldMkLst>
          <pc:docMk/>
          <pc:sldMk cId="858815377" sldId="286"/>
        </pc:sldMkLst>
        <pc:spChg chg="mod">
          <ac:chgData name="Giulio Purgatorio" userId="9fa739bcfd9c7476" providerId="LiveId" clId="{4F0D9742-DE91-41CC-AE7A-DB53AA10A15B}" dt="2021-01-31T20:49:15.431" v="849" actId="20577"/>
          <ac:spMkLst>
            <pc:docMk/>
            <pc:sldMk cId="858815377" sldId="286"/>
            <ac:spMk id="8" creationId="{8715D3D2-D477-4F1B-883C-C7FC15FA2A94}"/>
          </ac:spMkLst>
        </pc:spChg>
      </pc:sldChg>
      <pc:sldChg chg="modNotesTx">
        <pc:chgData name="Giulio Purgatorio" userId="9fa739bcfd9c7476" providerId="LiveId" clId="{4F0D9742-DE91-41CC-AE7A-DB53AA10A15B}" dt="2021-02-14T16:39:47.552" v="1931" actId="20577"/>
        <pc:sldMkLst>
          <pc:docMk/>
          <pc:sldMk cId="2340313019" sldId="287"/>
        </pc:sldMkLst>
      </pc:sldChg>
      <pc:sldChg chg="del modNotesTx">
        <pc:chgData name="Giulio Purgatorio" userId="9fa739bcfd9c7476" providerId="LiveId" clId="{4F0D9742-DE91-41CC-AE7A-DB53AA10A15B}" dt="2021-02-14T17:11:22.620" v="2191" actId="47"/>
        <pc:sldMkLst>
          <pc:docMk/>
          <pc:sldMk cId="4231828787" sldId="289"/>
        </pc:sldMkLst>
      </pc:sldChg>
      <pc:sldChg chg="addSp delSp modSp mod modAnim modNotesTx">
        <pc:chgData name="Giulio Purgatorio" userId="9fa739bcfd9c7476" providerId="LiveId" clId="{4F0D9742-DE91-41CC-AE7A-DB53AA10A15B}" dt="2021-02-14T18:19:46.839" v="2974" actId="20577"/>
        <pc:sldMkLst>
          <pc:docMk/>
          <pc:sldMk cId="364151257" sldId="290"/>
        </pc:sldMkLst>
        <pc:spChg chg="mod">
          <ac:chgData name="Giulio Purgatorio" userId="9fa739bcfd9c7476" providerId="LiveId" clId="{4F0D9742-DE91-41CC-AE7A-DB53AA10A15B}" dt="2021-02-14T17:05:32.344" v="2113" actId="1076"/>
          <ac:spMkLst>
            <pc:docMk/>
            <pc:sldMk cId="364151257" sldId="290"/>
            <ac:spMk id="10" creationId="{9E4BC937-71EE-4667-84A5-832340A9F121}"/>
          </ac:spMkLst>
        </pc:spChg>
        <pc:spChg chg="mod">
          <ac:chgData name="Giulio Purgatorio" userId="9fa739bcfd9c7476" providerId="LiveId" clId="{4F0D9742-DE91-41CC-AE7A-DB53AA10A15B}" dt="2021-02-14T17:06:17.120" v="2138" actId="14100"/>
          <ac:spMkLst>
            <pc:docMk/>
            <pc:sldMk cId="364151257" sldId="290"/>
            <ac:spMk id="11" creationId="{2BF3FE86-30DA-4C05-9880-1A3A9D0362CA}"/>
          </ac:spMkLst>
        </pc:spChg>
        <pc:spChg chg="add del mod">
          <ac:chgData name="Giulio Purgatorio" userId="9fa739bcfd9c7476" providerId="LiveId" clId="{4F0D9742-DE91-41CC-AE7A-DB53AA10A15B}" dt="2021-02-14T17:05:10.352" v="2107"/>
          <ac:spMkLst>
            <pc:docMk/>
            <pc:sldMk cId="364151257" sldId="290"/>
            <ac:spMk id="12" creationId="{D866DBF2-E66F-4C94-B704-36ADFE8930AA}"/>
          </ac:spMkLst>
        </pc:spChg>
        <pc:spChg chg="mod">
          <ac:chgData name="Giulio Purgatorio" userId="9fa739bcfd9c7476" providerId="LiveId" clId="{4F0D9742-DE91-41CC-AE7A-DB53AA10A15B}" dt="2021-02-14T17:09:04.312" v="2174" actId="1076"/>
          <ac:spMkLst>
            <pc:docMk/>
            <pc:sldMk cId="364151257" sldId="290"/>
            <ac:spMk id="13" creationId="{8C0C92C7-19C3-459B-BAE7-D27F8A2997D9}"/>
          </ac:spMkLst>
        </pc:spChg>
        <pc:picChg chg="add del mod">
          <ac:chgData name="Giulio Purgatorio" userId="9fa739bcfd9c7476" providerId="LiveId" clId="{4F0D9742-DE91-41CC-AE7A-DB53AA10A15B}" dt="2021-02-14T17:05:10.352" v="2107"/>
          <ac:picMkLst>
            <pc:docMk/>
            <pc:sldMk cId="364151257" sldId="290"/>
            <ac:picMk id="9" creationId="{B7064B59-4CD1-44A8-9D09-AE0FE9EBE789}"/>
          </ac:picMkLst>
        </pc:picChg>
        <pc:picChg chg="add mod">
          <ac:chgData name="Giulio Purgatorio" userId="9fa739bcfd9c7476" providerId="LiveId" clId="{4F0D9742-DE91-41CC-AE7A-DB53AA10A15B}" dt="2021-02-14T17:09:14.976" v="2176" actId="1076"/>
          <ac:picMkLst>
            <pc:docMk/>
            <pc:sldMk cId="364151257" sldId="290"/>
            <ac:picMk id="14" creationId="{90DD2D9F-5A1A-4394-BB31-1DCD007B8FC9}"/>
          </ac:picMkLst>
        </pc:picChg>
      </pc:sldChg>
      <pc:sldChg chg="modSp mod modAnim modNotesTx">
        <pc:chgData name="Giulio Purgatorio" userId="9fa739bcfd9c7476" providerId="LiveId" clId="{4F0D9742-DE91-41CC-AE7A-DB53AA10A15B}" dt="2021-02-14T20:31:31.433" v="4224" actId="20577"/>
        <pc:sldMkLst>
          <pc:docMk/>
          <pc:sldMk cId="3627810819" sldId="291"/>
        </pc:sldMkLst>
        <pc:spChg chg="mod">
          <ac:chgData name="Giulio Purgatorio" userId="9fa739bcfd9c7476" providerId="LiveId" clId="{4F0D9742-DE91-41CC-AE7A-DB53AA10A15B}" dt="2021-02-14T15:11:46.999" v="1242" actId="20577"/>
          <ac:spMkLst>
            <pc:docMk/>
            <pc:sldMk cId="3627810819" sldId="291"/>
            <ac:spMk id="8" creationId="{91B286AE-91F2-4B68-AFF7-CE64636AC960}"/>
          </ac:spMkLst>
        </pc:spChg>
      </pc:sldChg>
      <pc:sldChg chg="modSp mod modAnim modNotesTx">
        <pc:chgData name="Giulio Purgatorio" userId="9fa739bcfd9c7476" providerId="LiveId" clId="{4F0D9742-DE91-41CC-AE7A-DB53AA10A15B}" dt="2021-02-14T17:37:20.384" v="2666" actId="20577"/>
        <pc:sldMkLst>
          <pc:docMk/>
          <pc:sldMk cId="399513031" sldId="293"/>
        </pc:sldMkLst>
        <pc:spChg chg="mod">
          <ac:chgData name="Giulio Purgatorio" userId="9fa739bcfd9c7476" providerId="LiveId" clId="{4F0D9742-DE91-41CC-AE7A-DB53AA10A15B}" dt="2021-02-14T17:37:14.785" v="2664" actId="20577"/>
          <ac:spMkLst>
            <pc:docMk/>
            <pc:sldMk cId="399513031" sldId="293"/>
            <ac:spMk id="11" creationId="{168A3D31-7FCC-4EB4-A4E7-0BA53B320E64}"/>
          </ac:spMkLst>
        </pc:spChg>
      </pc:sldChg>
      <pc:sldChg chg="modSp mod modAnim modNotesTx">
        <pc:chgData name="Giulio Purgatorio" userId="9fa739bcfd9c7476" providerId="LiveId" clId="{4F0D9742-DE91-41CC-AE7A-DB53AA10A15B}" dt="2021-02-11T18:04:16.732" v="1084" actId="114"/>
        <pc:sldMkLst>
          <pc:docMk/>
          <pc:sldMk cId="2049907625" sldId="294"/>
        </pc:sldMkLst>
        <pc:spChg chg="mod">
          <ac:chgData name="Giulio Purgatorio" userId="9fa739bcfd9c7476" providerId="LiveId" clId="{4F0D9742-DE91-41CC-AE7A-DB53AA10A15B}" dt="2021-01-31T20:45:48.574" v="674" actId="14100"/>
          <ac:spMkLst>
            <pc:docMk/>
            <pc:sldMk cId="2049907625" sldId="294"/>
            <ac:spMk id="9" creationId="{FF21332E-92ED-45BB-AE23-A7AA75F78749}"/>
          </ac:spMkLst>
        </pc:spChg>
      </pc:sldChg>
      <pc:sldChg chg="addSp delSp modSp mod delAnim modAnim modNotesTx">
        <pc:chgData name="Giulio Purgatorio" userId="9fa739bcfd9c7476" providerId="LiveId" clId="{4F0D9742-DE91-41CC-AE7A-DB53AA10A15B}" dt="2021-02-14T17:55:34.601" v="2680" actId="115"/>
        <pc:sldMkLst>
          <pc:docMk/>
          <pc:sldMk cId="3929627311" sldId="295"/>
        </pc:sldMkLst>
        <pc:spChg chg="del">
          <ac:chgData name="Giulio Purgatorio" userId="9fa739bcfd9c7476" providerId="LiveId" clId="{4F0D9742-DE91-41CC-AE7A-DB53AA10A15B}" dt="2021-01-31T20:46:13.601" v="680" actId="478"/>
          <ac:spMkLst>
            <pc:docMk/>
            <pc:sldMk cId="3929627311" sldId="295"/>
            <ac:spMk id="12" creationId="{06EEBE10-75A7-407B-857E-D8FB7F7668B9}"/>
          </ac:spMkLst>
        </pc:spChg>
        <pc:spChg chg="del">
          <ac:chgData name="Giulio Purgatorio" userId="9fa739bcfd9c7476" providerId="LiveId" clId="{4F0D9742-DE91-41CC-AE7A-DB53AA10A15B}" dt="2021-01-31T20:46:14.152" v="681" actId="478"/>
          <ac:spMkLst>
            <pc:docMk/>
            <pc:sldMk cId="3929627311" sldId="295"/>
            <ac:spMk id="17" creationId="{AEF0B95E-E5BD-485F-BB66-D4781260BA8D}"/>
          </ac:spMkLst>
        </pc:spChg>
        <pc:picChg chg="mod">
          <ac:chgData name="Giulio Purgatorio" userId="9fa739bcfd9c7476" providerId="LiveId" clId="{4F0D9742-DE91-41CC-AE7A-DB53AA10A15B}" dt="2021-01-31T20:46:02.326" v="675" actId="1076"/>
          <ac:picMkLst>
            <pc:docMk/>
            <pc:sldMk cId="3929627311" sldId="295"/>
            <ac:picMk id="14" creationId="{920EBB16-2512-45D2-992D-11445C3FC2DD}"/>
          </ac:picMkLst>
        </pc:picChg>
        <pc:picChg chg="add mod">
          <ac:chgData name="Giulio Purgatorio" userId="9fa739bcfd9c7476" providerId="LiveId" clId="{4F0D9742-DE91-41CC-AE7A-DB53AA10A15B}" dt="2021-01-31T20:46:07.087" v="677" actId="1076"/>
          <ac:picMkLst>
            <pc:docMk/>
            <pc:sldMk cId="3929627311" sldId="295"/>
            <ac:picMk id="15" creationId="{3CBF8235-14E3-43E2-B559-485C91629D93}"/>
          </ac:picMkLst>
        </pc:picChg>
        <pc:picChg chg="add mod">
          <ac:chgData name="Giulio Purgatorio" userId="9fa739bcfd9c7476" providerId="LiveId" clId="{4F0D9742-DE91-41CC-AE7A-DB53AA10A15B}" dt="2021-01-31T20:46:10.447" v="679" actId="1076"/>
          <ac:picMkLst>
            <pc:docMk/>
            <pc:sldMk cId="3929627311" sldId="295"/>
            <ac:picMk id="16" creationId="{6EE073AF-F30A-42E1-B879-B009ED01C20A}"/>
          </ac:picMkLst>
        </pc:picChg>
      </pc:sldChg>
      <pc:sldChg chg="modSp mod modAnim modNotesTx">
        <pc:chgData name="Giulio Purgatorio" userId="9fa739bcfd9c7476" providerId="LiveId" clId="{4F0D9742-DE91-41CC-AE7A-DB53AA10A15B}" dt="2021-02-14T16:49:49.303" v="1990" actId="20577"/>
        <pc:sldMkLst>
          <pc:docMk/>
          <pc:sldMk cId="3927505097" sldId="296"/>
        </pc:sldMkLst>
        <pc:spChg chg="mod">
          <ac:chgData name="Giulio Purgatorio" userId="9fa739bcfd9c7476" providerId="LiveId" clId="{4F0D9742-DE91-41CC-AE7A-DB53AA10A15B}" dt="2021-01-31T20:53:10.158" v="879" actId="20577"/>
          <ac:spMkLst>
            <pc:docMk/>
            <pc:sldMk cId="3927505097" sldId="296"/>
            <ac:spMk id="10" creationId="{BD89E328-A15C-4DFA-B4D0-0D686E6D8249}"/>
          </ac:spMkLst>
        </pc:spChg>
        <pc:picChg chg="mod">
          <ac:chgData name="Giulio Purgatorio" userId="9fa739bcfd9c7476" providerId="LiveId" clId="{4F0D9742-DE91-41CC-AE7A-DB53AA10A15B}" dt="2021-01-31T20:48:05.046" v="825" actId="1076"/>
          <ac:picMkLst>
            <pc:docMk/>
            <pc:sldMk cId="3927505097" sldId="296"/>
            <ac:picMk id="12" creationId="{1EBC10AB-88FE-4B13-9EA9-0F89AFBEEC6A}"/>
          </ac:picMkLst>
        </pc:picChg>
      </pc:sldChg>
      <pc:sldChg chg="modNotesTx">
        <pc:chgData name="Giulio Purgatorio" userId="9fa739bcfd9c7476" providerId="LiveId" clId="{4F0D9742-DE91-41CC-AE7A-DB53AA10A15B}" dt="2021-02-11T18:06:57.357" v="1102" actId="113"/>
        <pc:sldMkLst>
          <pc:docMk/>
          <pc:sldMk cId="989616707" sldId="297"/>
        </pc:sldMkLst>
      </pc:sldChg>
      <pc:sldChg chg="modSp mod modNotesTx">
        <pc:chgData name="Giulio Purgatorio" userId="9fa739bcfd9c7476" providerId="LiveId" clId="{4F0D9742-DE91-41CC-AE7A-DB53AA10A15B}" dt="2021-02-11T17:58:14.236" v="1017" actId="114"/>
        <pc:sldMkLst>
          <pc:docMk/>
          <pc:sldMk cId="398105684" sldId="300"/>
        </pc:sldMkLst>
        <pc:spChg chg="mod">
          <ac:chgData name="Giulio Purgatorio" userId="9fa739bcfd9c7476" providerId="LiveId" clId="{4F0D9742-DE91-41CC-AE7A-DB53AA10A15B}" dt="2021-01-31T20:49:34.038" v="852" actId="1076"/>
          <ac:spMkLst>
            <pc:docMk/>
            <pc:sldMk cId="398105684" sldId="300"/>
            <ac:spMk id="14" creationId="{DF7FC2C9-B61F-41D9-8A7B-10001307B3C2}"/>
          </ac:spMkLst>
        </pc:spChg>
      </pc:sldChg>
      <pc:sldChg chg="modNotesTx">
        <pc:chgData name="Giulio Purgatorio" userId="9fa739bcfd9c7476" providerId="LiveId" clId="{4F0D9742-DE91-41CC-AE7A-DB53AA10A15B}" dt="2021-02-14T20:25:33.521" v="4184" actId="20577"/>
        <pc:sldMkLst>
          <pc:docMk/>
          <pc:sldMk cId="3014368980" sldId="301"/>
        </pc:sldMkLst>
      </pc:sldChg>
      <pc:sldChg chg="modSp mod modNotesTx">
        <pc:chgData name="Giulio Purgatorio" userId="9fa739bcfd9c7476" providerId="LiveId" clId="{4F0D9742-DE91-41CC-AE7A-DB53AA10A15B}" dt="2021-02-14T20:38:05.576" v="4366" actId="20577"/>
        <pc:sldMkLst>
          <pc:docMk/>
          <pc:sldMk cId="2502849102" sldId="302"/>
        </pc:sldMkLst>
        <pc:spChg chg="mod">
          <ac:chgData name="Giulio Purgatorio" userId="9fa739bcfd9c7476" providerId="LiveId" clId="{4F0D9742-DE91-41CC-AE7A-DB53AA10A15B}" dt="2021-01-31T20:38:46.967" v="476" actId="20577"/>
          <ac:spMkLst>
            <pc:docMk/>
            <pc:sldMk cId="2502849102" sldId="302"/>
            <ac:spMk id="8" creationId="{E280AA0E-754B-4621-BE14-9752A06AB8A4}"/>
          </ac:spMkLst>
        </pc:spChg>
      </pc:sldChg>
      <pc:sldChg chg="delSp modSp mod addAnim delAnim modAnim modNotesTx">
        <pc:chgData name="Giulio Purgatorio" userId="9fa739bcfd9c7476" providerId="LiveId" clId="{4F0D9742-DE91-41CC-AE7A-DB53AA10A15B}" dt="2021-02-14T16:45:29.167" v="1962" actId="20577"/>
        <pc:sldMkLst>
          <pc:docMk/>
          <pc:sldMk cId="3239019817" sldId="303"/>
        </pc:sldMkLst>
        <pc:spChg chg="del">
          <ac:chgData name="Giulio Purgatorio" userId="9fa739bcfd9c7476" providerId="LiveId" clId="{4F0D9742-DE91-41CC-AE7A-DB53AA10A15B}" dt="2021-01-31T20:38:25.104" v="460" actId="478"/>
          <ac:spMkLst>
            <pc:docMk/>
            <pc:sldMk cId="3239019817" sldId="303"/>
            <ac:spMk id="8" creationId="{E280AA0E-754B-4621-BE14-9752A06AB8A4}"/>
          </ac:spMkLst>
        </pc:spChg>
        <pc:spChg chg="mod">
          <ac:chgData name="Giulio Purgatorio" userId="9fa739bcfd9c7476" providerId="LiveId" clId="{4F0D9742-DE91-41CC-AE7A-DB53AA10A15B}" dt="2021-01-31T20:39:47.107" v="487" actId="313"/>
          <ac:spMkLst>
            <pc:docMk/>
            <pc:sldMk cId="3239019817" sldId="303"/>
            <ac:spMk id="11" creationId="{168A3D31-7FCC-4EB4-A4E7-0BA53B320E64}"/>
          </ac:spMkLst>
        </pc:spChg>
        <pc:picChg chg="del">
          <ac:chgData name="Giulio Purgatorio" userId="9fa739bcfd9c7476" providerId="LiveId" clId="{4F0D9742-DE91-41CC-AE7A-DB53AA10A15B}" dt="2021-01-31T20:38:52.820" v="477" actId="478"/>
          <ac:picMkLst>
            <pc:docMk/>
            <pc:sldMk cId="3239019817" sldId="303"/>
            <ac:picMk id="15" creationId="{A41F0365-9843-4A95-8380-D57C67F61F5A}"/>
          </ac:picMkLst>
        </pc:picChg>
      </pc:sldChg>
      <pc:sldChg chg="delSp modSp mod delAnim modAnim modNotesTx">
        <pc:chgData name="Giulio Purgatorio" userId="9fa739bcfd9c7476" providerId="LiveId" clId="{4F0D9742-DE91-41CC-AE7A-DB53AA10A15B}" dt="2021-02-14T17:30:41.616" v="2303" actId="20577"/>
        <pc:sldMkLst>
          <pc:docMk/>
          <pc:sldMk cId="772425234" sldId="304"/>
        </pc:sldMkLst>
        <pc:spChg chg="del">
          <ac:chgData name="Giulio Purgatorio" userId="9fa739bcfd9c7476" providerId="LiveId" clId="{4F0D9742-DE91-41CC-AE7A-DB53AA10A15B}" dt="2021-01-31T20:38:34.952" v="461" actId="478"/>
          <ac:spMkLst>
            <pc:docMk/>
            <pc:sldMk cId="772425234" sldId="304"/>
            <ac:spMk id="8" creationId="{E280AA0E-754B-4621-BE14-9752A06AB8A4}"/>
          </ac:spMkLst>
        </pc:spChg>
        <pc:spChg chg="mod">
          <ac:chgData name="Giulio Purgatorio" userId="9fa739bcfd9c7476" providerId="LiveId" clId="{4F0D9742-DE91-41CC-AE7A-DB53AA10A15B}" dt="2021-02-14T17:29:39.272" v="2200" actId="20577"/>
          <ac:spMkLst>
            <pc:docMk/>
            <pc:sldMk cId="772425234" sldId="304"/>
            <ac:spMk id="11" creationId="{168A3D31-7FCC-4EB4-A4E7-0BA53B320E64}"/>
          </ac:spMkLst>
        </pc:spChg>
        <pc:picChg chg="del">
          <ac:chgData name="Giulio Purgatorio" userId="9fa739bcfd9c7476" providerId="LiveId" clId="{4F0D9742-DE91-41CC-AE7A-DB53AA10A15B}" dt="2021-01-31T20:40:26.819" v="488" actId="478"/>
          <ac:picMkLst>
            <pc:docMk/>
            <pc:sldMk cId="772425234" sldId="304"/>
            <ac:picMk id="15" creationId="{A41F0365-9843-4A95-8380-D57C67F61F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D27F-CB93-4025-82E4-A51992248CEB}" type="datetimeFigureOut">
              <a:rPr lang="it-IT" smtClean="0"/>
              <a:t>22/02/2021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10177-C147-4ED0-89D0-341B0BE93237}" type="slidenum">
              <a:rPr lang="it-IT" smtClean="0"/>
              <a:t>‹N›</a:t>
            </a:fld>
            <a:endParaRPr lang="it-IT"/>
          </a:p>
        </p:txBody>
      </p:sp>
    </p:spTree>
    <p:extLst>
      <p:ext uri="{BB962C8B-B14F-4D97-AF65-F5344CB8AC3E}">
        <p14:creationId xmlns:p14="http://schemas.microsoft.com/office/powerpoint/2010/main" val="29795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b="1" kern="1200">
                <a:solidFill>
                  <a:schemeClr val="tx1"/>
                </a:solidFill>
                <a:effectLst/>
                <a:latin typeface="+mn-lt"/>
                <a:ea typeface="+mn-ea"/>
                <a:cs typeface="+mn-cs"/>
              </a:rPr>
              <a:t>https://ieeexplore.ieee.org/document/8668769</a:t>
            </a:r>
          </a:p>
        </p:txBody>
      </p:sp>
      <p:sp>
        <p:nvSpPr>
          <p:cNvPr id="4" name="Segnaposto numero diapositiva 3"/>
          <p:cNvSpPr>
            <a:spLocks noGrp="1"/>
          </p:cNvSpPr>
          <p:nvPr>
            <p:ph type="sldNum" sz="quarter" idx="5"/>
          </p:nvPr>
        </p:nvSpPr>
        <p:spPr/>
        <p:txBody>
          <a:bodyPr/>
          <a:lstStyle/>
          <a:p>
            <a:fld id="{5DC10177-C147-4ED0-89D0-341B0BE93237}" type="slidenum">
              <a:rPr lang="it-IT" smtClean="0"/>
              <a:t>1</a:t>
            </a:fld>
            <a:endParaRPr lang="it-IT"/>
          </a:p>
        </p:txBody>
      </p:sp>
    </p:spTree>
    <p:extLst>
      <p:ext uri="{BB962C8B-B14F-4D97-AF65-F5344CB8AC3E}">
        <p14:creationId xmlns:p14="http://schemas.microsoft.com/office/powerpoint/2010/main" val="300341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Now that we know how the protocol works, we may start talking about security. The first thing we should check is: is the CIA satisfied (where needed)? (CIA is an acronym standing for Confidentiality, Integrity and Availability). First of all, we’re trying to defend our “sensitive data”, which implies that we’re referring to Confidentiality. Access policies solve our authentication goal by defining the correct behavior of all users: if this behavior isn’t satisfied, the scheme follows a Default Deny and terminates the authentication. About Integrity and Availability, it all depends on the IoT device itself and isn’t related to the protocol.</a:t>
            </a:r>
          </a:p>
          <a:p>
            <a:r>
              <a:rPr lang="it-IT" sz="1200" b="1" kern="1200">
                <a:solidFill>
                  <a:schemeClr val="tx1"/>
                </a:solidFill>
                <a:effectLst/>
                <a:latin typeface="+mn-lt"/>
                <a:ea typeface="+mn-ea"/>
                <a:cs typeface="+mn-cs"/>
              </a:rPr>
              <a:t>Inversely, about Attributes</a:t>
            </a:r>
            <a:r>
              <a:rPr lang="it-IT" sz="1200" kern="1200">
                <a:solidFill>
                  <a:schemeClr val="tx1"/>
                </a:solidFill>
                <a:effectLst/>
                <a:latin typeface="+mn-lt"/>
                <a:ea typeface="+mn-ea"/>
                <a:cs typeface="+mn-cs"/>
              </a:rPr>
              <a:t>, we may see that we can refer to both Integrity and Availability. Integrity because attributes can’t be modified that easily due to the nature of blockchain. </a:t>
            </a:r>
          </a:p>
          <a:p>
            <a:r>
              <a:rPr lang="it-IT" sz="1200" b="1" kern="1200">
                <a:solidFill>
                  <a:schemeClr val="tx1"/>
                </a:solidFill>
                <a:effectLst/>
                <a:latin typeface="+mn-lt"/>
                <a:ea typeface="+mn-ea"/>
                <a:cs typeface="+mn-cs"/>
              </a:rPr>
              <a:t>Availability too</a:t>
            </a:r>
            <a:r>
              <a:rPr lang="it-IT" sz="1200" kern="1200">
                <a:solidFill>
                  <a:schemeClr val="tx1"/>
                </a:solidFill>
                <a:effectLst/>
                <a:latin typeface="+mn-lt"/>
                <a:ea typeface="+mn-ea"/>
                <a:cs typeface="+mn-cs"/>
              </a:rPr>
              <a:t>, because again the blockchain is a shared ledger and so anyone can access its own copy, without needing to “ask” it to others.</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10</a:t>
            </a:fld>
            <a:endParaRPr lang="it-IT"/>
          </a:p>
        </p:txBody>
      </p:sp>
    </p:spTree>
    <p:extLst>
      <p:ext uri="{BB962C8B-B14F-4D97-AF65-F5344CB8AC3E}">
        <p14:creationId xmlns:p14="http://schemas.microsoft.com/office/powerpoint/2010/main" val="48822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Then we may speak about security concerns on the Attribute Authorities side. They have two types of secret keys: the Master Private Key (which is shared across all Attribute authorities), so a leak on this would have an enormous impact, and the Secret Key used to sign transactions: a leak on this would mean that it’d be possible to sign malicious transactions, therefore enabling attributes on malicious devices. This has quite a decent impact, and it’s lowered only because of the consensus mechanism and the fact that only one block maker is elected at a time, preventing unlimited direct writes. The model doesn’t specify a way to store these important keys, therefore I suggest relying on external devices so that if the attacker is successful in compromising the node, he won’t compromise keys aswell. Possible solutions are listed and I’ve chosen the HSM, because the key never leaves the device and therefore enforces our need for isolation with the compromised host. The general mantra states that if the attacker is able to compromise a node, it shouldn’t be allowed to compromise keys as well in one shot!</a:t>
            </a:r>
          </a:p>
          <a:p>
            <a:r>
              <a:rPr lang="it-IT" sz="1200" b="1" kern="1200">
                <a:solidFill>
                  <a:schemeClr val="tx1"/>
                </a:solidFill>
                <a:effectLst/>
                <a:latin typeface="+mn-lt"/>
                <a:ea typeface="+mn-ea"/>
                <a:cs typeface="+mn-cs"/>
              </a:rPr>
              <a:t>But what happens if an Attribute Authority becomes a Byzantine node? </a:t>
            </a:r>
            <a:r>
              <a:rPr lang="it-IT" sz="1200" kern="1200">
                <a:solidFill>
                  <a:schemeClr val="tx1"/>
                </a:solidFill>
                <a:effectLst/>
                <a:latin typeface="+mn-lt"/>
                <a:ea typeface="+mn-ea"/>
                <a:cs typeface="+mn-cs"/>
              </a:rPr>
              <a:t>It’s tolerated, as long as there are at most n -1 / 3 malicious nodes: this allows the reaching of attributes distribution consensus. But let’s see what the attacker actually gains once taking control of one of these nodes. He could read the blockchain, but it’d be some kind of a waste, because any IoT device can read it aswell and they’re relatively simpler to attack. They can’t directly write on it, due to the consensus mechanism, leader election, etc. If the attacker deletes the local copy, it can be easily retrieved because it’s a shared ledger. The secret key is still safe from being recalculated even when knowing G because of the ECDLP. The worst downside is the possibility to register other malicious devices, therefore a solution could be to store in a secure way a list of devices and their timestamps so that we could confront it with the “time of the attack”: some sort of Logging, as usual, always helps.</a:t>
            </a:r>
          </a:p>
          <a:p>
            <a:r>
              <a:rPr lang="it-IT" sz="1200" b="1" kern="1200">
                <a:solidFill>
                  <a:schemeClr val="tx1"/>
                </a:solidFill>
                <a:effectLst/>
                <a:latin typeface="+mn-lt"/>
                <a:ea typeface="+mn-ea"/>
                <a:cs typeface="+mn-cs"/>
              </a:rPr>
              <a:t>A final note on this is</a:t>
            </a:r>
            <a:r>
              <a:rPr lang="it-IT" sz="1200" kern="1200">
                <a:solidFill>
                  <a:schemeClr val="tx1"/>
                </a:solidFill>
                <a:effectLst/>
                <a:latin typeface="+mn-lt"/>
                <a:ea typeface="+mn-ea"/>
                <a:cs typeface="+mn-cs"/>
              </a:rPr>
              <a:t> the consensus algorithm used, which can be changed from the standard Proof of Work to a more efficient RAFT or PBFT which also allows for the recovery of Byzantine nodes: in the RAFT example, it requires twice+1 the number of malicious nodes to recover, but this is needed because most attacks rely on escalation (so controlling more and more resources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i="1" kern="1200">
                <a:solidFill>
                  <a:schemeClr val="tx1"/>
                </a:solidFill>
                <a:effectLst/>
                <a:latin typeface="+mn-lt"/>
                <a:ea typeface="+mn-ea"/>
                <a:cs typeface="+mn-cs"/>
              </a:rPr>
              <a:t>https://rangeshsripathi.com/2017/11/20/what-is-byzantine-node/</a:t>
            </a:r>
          </a:p>
          <a:p>
            <a:pPr lvl="0"/>
            <a:endParaRPr lang="it-IT" sz="1200" i="1" kern="1200">
              <a:solidFill>
                <a:schemeClr val="tx1"/>
              </a:solidFill>
              <a:effectLst/>
              <a:latin typeface="+mn-lt"/>
              <a:ea typeface="+mn-ea"/>
              <a:cs typeface="+mn-cs"/>
            </a:endParaRPr>
          </a:p>
          <a:p>
            <a:pPr lvl="0"/>
            <a:r>
              <a:rPr lang="it-IT" sz="1200" i="1" kern="1200">
                <a:solidFill>
                  <a:schemeClr val="tx1"/>
                </a:solidFill>
                <a:effectLst/>
                <a:latin typeface="+mn-lt"/>
                <a:ea typeface="+mn-ea"/>
                <a:cs typeface="+mn-cs"/>
              </a:rPr>
              <a:t>https://medium.com/coinmonks/detail-analysis-of-raft-its-implementation-in-hyperledger-fabric-d269367a79c0		Raft</a:t>
            </a:r>
          </a:p>
          <a:p>
            <a:pPr lvl="0"/>
            <a:endParaRPr lang="it-IT" sz="1200" i="1"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https://www.researchgate.net/publication/2516268_Practical_Byzantine_Fault_Tolerance/link/575a8f9c08ae9a9c955165f9/download	PBFT</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11</a:t>
            </a:fld>
            <a:endParaRPr lang="it-IT"/>
          </a:p>
        </p:txBody>
      </p:sp>
    </p:spTree>
    <p:extLst>
      <p:ext uri="{BB962C8B-B14F-4D97-AF65-F5344CB8AC3E}">
        <p14:creationId xmlns:p14="http://schemas.microsoft.com/office/powerpoint/2010/main" val="231486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On the Device side, we do have again the private key constraint of course (as any time we’re talking about any secret key). But what happens if the device is successfully attacked? First of all, the device was (and is) producing sensitive data and that one will be leaked. The good thing is that the amount of leaked data is usually limited, therefore also the damage is: remember that the real power in IoT comes from combining </a:t>
            </a:r>
            <a:r>
              <a:rPr lang="it-IT" sz="1200" u="sng" kern="1200">
                <a:solidFill>
                  <a:schemeClr val="tx1"/>
                </a:solidFill>
                <a:effectLst/>
                <a:latin typeface="+mn-lt"/>
                <a:ea typeface="+mn-ea"/>
                <a:cs typeface="+mn-cs"/>
              </a:rPr>
              <a:t>many</a:t>
            </a:r>
            <a:r>
              <a:rPr lang="it-IT" sz="1200" kern="1200">
                <a:solidFill>
                  <a:schemeClr val="tx1"/>
                </a:solidFill>
                <a:effectLst/>
                <a:latin typeface="+mn-lt"/>
                <a:ea typeface="+mn-ea"/>
                <a:cs typeface="+mn-cs"/>
              </a:rPr>
              <a:t> informations’ resources! But if the device had enough attributes to ask to other devices for more data, the impact would increase dramatically! That’s why we defined earlier the attribute revoking, so that devices have the minimum set of attributes they needed to prevent this type of leaks.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kern="1200">
                <a:solidFill>
                  <a:schemeClr val="tx1"/>
                </a:solidFill>
                <a:effectLst/>
                <a:latin typeface="+mn-lt"/>
                <a:ea typeface="+mn-ea"/>
                <a:cs typeface="+mn-cs"/>
              </a:rPr>
              <a:t>However, the model doesn’t specify how </a:t>
            </a:r>
            <a:r>
              <a:rPr lang="it-IT" sz="1200" kern="1200">
                <a:solidFill>
                  <a:schemeClr val="tx1"/>
                </a:solidFill>
                <a:effectLst/>
                <a:latin typeface="+mn-lt"/>
                <a:ea typeface="+mn-ea"/>
                <a:cs typeface="+mn-cs"/>
              </a:rPr>
              <a:t>to recover these nodes once attacked: a simple way would be to restart the process from the registering phase, but of course this isn’t patching any vulnerability that was used in the first place, making it possible to reoccur.</a:t>
            </a:r>
            <a:endParaRPr lang="it-IT" sz="1200" b="1" kern="1200">
              <a:solidFill>
                <a:schemeClr val="tx1"/>
              </a:solidFill>
              <a:effectLst/>
              <a:latin typeface="+mn-lt"/>
              <a:ea typeface="+mn-ea"/>
              <a:cs typeface="+mn-cs"/>
            </a:endParaRPr>
          </a:p>
          <a:p>
            <a:r>
              <a:rPr lang="it-IT" sz="1200" b="1" kern="1200">
                <a:solidFill>
                  <a:schemeClr val="tx1"/>
                </a:solidFill>
                <a:effectLst/>
                <a:latin typeface="+mn-lt"/>
                <a:ea typeface="+mn-ea"/>
                <a:cs typeface="+mn-cs"/>
              </a:rPr>
              <a:t>Anyway, we must note that the attack </a:t>
            </a:r>
            <a:r>
              <a:rPr lang="it-IT" sz="1200" kern="1200">
                <a:solidFill>
                  <a:schemeClr val="tx1"/>
                </a:solidFill>
                <a:effectLst/>
                <a:latin typeface="+mn-lt"/>
                <a:ea typeface="+mn-ea"/>
                <a:cs typeface="+mn-cs"/>
              </a:rPr>
              <a:t>can’t go off by exploiting the protocol, because it’s a default deny with mathematical properties: therefore only the usual attacks, like exploiting bugs in the device itself or having physical access to it are the ways to go. We’ll see this more in depth in the next slide.</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12</a:t>
            </a:fld>
            <a:endParaRPr lang="it-IT"/>
          </a:p>
        </p:txBody>
      </p:sp>
    </p:spTree>
    <p:extLst>
      <p:ext uri="{BB962C8B-B14F-4D97-AF65-F5344CB8AC3E}">
        <p14:creationId xmlns:p14="http://schemas.microsoft.com/office/powerpoint/2010/main" val="1161166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a:solidFill>
                  <a:schemeClr val="tx1"/>
                </a:solidFill>
                <a:effectLst/>
                <a:latin typeface="+mn-lt"/>
                <a:ea typeface="+mn-ea"/>
                <a:cs typeface="+mn-cs"/>
              </a:rPr>
              <a:t>Some common attacks will now be analyzed.</a:t>
            </a:r>
          </a:p>
          <a:p>
            <a:r>
              <a:rPr lang="it-IT" sz="1200" kern="1200">
                <a:solidFill>
                  <a:schemeClr val="tx1"/>
                </a:solidFill>
                <a:effectLst/>
                <a:latin typeface="+mn-lt"/>
                <a:ea typeface="+mn-ea"/>
                <a:cs typeface="+mn-cs"/>
              </a:rPr>
              <a:t>First, to endure correct access control, the scheme must be collusion resistant. Sometimes devices may collude with each other, driven by interests, attempting authentications with others for valuable data when they aren’t supposed to receive it: so they collude and together they have the right set of attributes. Suppose for example that Bob has a specified access policy X and (Y or Z), so only X and Y or X and Z can communicate with him. Imagine also that Alice has X and Eve has Y and they collude with each other: this means they now do have enough attributes to allow the (malicious) communication. How can Bob distinguish who submitted all attributes? In our scheme, to get the address of the claimed attribute i, Bob needs to hash the corresponding public key submitted by Alice together with Alice’s ID [IDA] and encode the result as shown in blue. Although Eve may give Alice his attribute Y, the difference in ID can’t be changed. So Bob will detect that the address on the left for attribute Y is not equal to the attribute submitted by Alice which is the one on the right (owned by Eve). In this case, Bob can just terminate the authentication and thus the control scheme is collusion resistant.</a:t>
            </a:r>
          </a:p>
          <a:p>
            <a:r>
              <a:rPr lang="it-IT" sz="1200" b="1" kern="1200">
                <a:solidFill>
                  <a:schemeClr val="tx1"/>
                </a:solidFill>
                <a:effectLst/>
                <a:latin typeface="+mn-lt"/>
                <a:ea typeface="+mn-ea"/>
                <a:cs typeface="+mn-cs"/>
              </a:rPr>
              <a:t>Impersonation Resistant:</a:t>
            </a:r>
            <a:r>
              <a:rPr lang="it-IT" sz="1200" kern="1200">
                <a:solidFill>
                  <a:schemeClr val="tx1"/>
                </a:solidFill>
                <a:effectLst/>
                <a:latin typeface="+mn-lt"/>
                <a:ea typeface="+mn-ea"/>
                <a:cs typeface="+mn-cs"/>
              </a:rPr>
              <a:t> In our scheme, digital signature is a credible evidence to prove identity. As the digital signature is produced by the secret key that only the specific node should know, it’s obvious to believe that whoever has it will be thought to be who they claim to be. So, what if a malicious user intercepts a signature? In our scheme, it’d be useless in a new round because of the new randomly generated number N that needs to be signed, which will be different every time. Without the actual secret key, replaying signatures (even when correctly signed in the past), receivers can easily detect that the random number differs from the one they expected. Here’s an example: suppose we have Alice, Bob and Cindy. Bob wants to access Cindy’s data but doesn’t have the needed set of attributes; at the same time, Alice wants to access Bob’s data and she does have the right set of attributes needed by Bob. If Bob changes its access policy to match Cindy’s one and replays also the random number N given by Cindy, Alice will of course be able to respond. At this point, though, Bob can’t simply re-send the received message to Cindy, because by hashing and encoding PK||IDB Cindy would see that Bob has not the corresponding attributes. </a:t>
            </a:r>
            <a:r>
              <a:rPr lang="it-IT" sz="1200" b="1" kern="1200">
                <a:solidFill>
                  <a:schemeClr val="tx1"/>
                </a:solidFill>
                <a:effectLst/>
                <a:latin typeface="+mn-lt"/>
                <a:ea typeface="+mn-ea"/>
                <a:cs typeface="+mn-cs"/>
              </a:rPr>
              <a:t>Therefore, the scheme </a:t>
            </a:r>
            <a:r>
              <a:rPr lang="it-IT" sz="1200" kern="1200">
                <a:solidFill>
                  <a:schemeClr val="tx1"/>
                </a:solidFill>
                <a:effectLst/>
                <a:latin typeface="+mn-lt"/>
                <a:ea typeface="+mn-ea"/>
                <a:cs typeface="+mn-cs"/>
              </a:rPr>
              <a:t>is also impersonation resistant.</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13</a:t>
            </a:fld>
            <a:endParaRPr lang="it-IT"/>
          </a:p>
        </p:txBody>
      </p:sp>
    </p:spTree>
    <p:extLst>
      <p:ext uri="{BB962C8B-B14F-4D97-AF65-F5344CB8AC3E}">
        <p14:creationId xmlns:p14="http://schemas.microsoft.com/office/powerpoint/2010/main" val="1740884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From a more practical view, there’s a simulation done on AVISPA. To do so, it’s needed to first specify the protocol in High Level Protocol Specification Language that will be automatically translated into the Intermediate Format, which can be read by AVISPA tools. Then, the chosen AVISPA tool will output an analysis result based on whether the security goals are satisfied or violated. This specific simulation was done using the OFMC with an assumption such that the intruder model is a Dolev-Yao one, so he could take full control over the network (every message passes through him, he may analyze them, even modify them, send them to whoever he wants to, etc). </a:t>
            </a:r>
          </a:p>
          <a:p>
            <a:r>
              <a:rPr lang="it-IT" sz="1200" b="1" kern="1200">
                <a:solidFill>
                  <a:schemeClr val="tx1"/>
                </a:solidFill>
                <a:effectLst/>
                <a:latin typeface="+mn-lt"/>
                <a:ea typeface="+mn-ea"/>
                <a:cs typeface="+mn-cs"/>
              </a:rPr>
              <a:t>The analysis shows </a:t>
            </a:r>
            <a:r>
              <a:rPr lang="it-IT" sz="1200" kern="1200">
                <a:solidFill>
                  <a:schemeClr val="tx1"/>
                </a:solidFill>
                <a:effectLst/>
                <a:latin typeface="+mn-lt"/>
                <a:ea typeface="+mn-ea"/>
                <a:cs typeface="+mn-cs"/>
              </a:rPr>
              <a:t>how the scheme could withstand various attacks, as the previously discussed ones (e.g. impersonation attacks), but even man-in-the-middle attacks, and so on.</a:t>
            </a:r>
          </a:p>
          <a:p>
            <a:pPr lvl="0"/>
            <a:endParaRPr lang="it-IT" sz="1200" kern="1200">
              <a:solidFill>
                <a:schemeClr val="tx1"/>
              </a:solidFill>
              <a:effectLst/>
              <a:latin typeface="+mn-lt"/>
              <a:ea typeface="+mn-ea"/>
              <a:cs typeface="+mn-cs"/>
            </a:endParaRPr>
          </a:p>
          <a:p>
            <a:pPr lvl="0"/>
            <a:endParaRPr lang="it-IT" sz="1200" i="1"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http://www.avispa-project.org/</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14</a:t>
            </a:fld>
            <a:endParaRPr lang="it-IT"/>
          </a:p>
        </p:txBody>
      </p:sp>
    </p:spTree>
    <p:extLst>
      <p:ext uri="{BB962C8B-B14F-4D97-AF65-F5344CB8AC3E}">
        <p14:creationId xmlns:p14="http://schemas.microsoft.com/office/powerpoint/2010/main" val="3684294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The last step is to see if this scheme is actually doable in the resource-constrained scenario we depicted at the beginning. About storage, there are three main kinds of additional data that needs to be stored locally for each device.</a:t>
            </a:r>
          </a:p>
          <a:p>
            <a:r>
              <a:rPr lang="it-IT" sz="1200" u="sng" kern="1200">
                <a:solidFill>
                  <a:schemeClr val="tx1"/>
                </a:solidFill>
                <a:effectLst/>
                <a:latin typeface="+mn-lt"/>
                <a:ea typeface="+mn-ea"/>
                <a:cs typeface="+mn-cs"/>
              </a:rPr>
              <a:t>Global parameters</a:t>
            </a:r>
            <a:r>
              <a:rPr lang="it-IT" sz="1200" kern="1200">
                <a:solidFill>
                  <a:schemeClr val="tx1"/>
                </a:solidFill>
                <a:effectLst/>
                <a:latin typeface="+mn-lt"/>
                <a:ea typeface="+mn-ea"/>
                <a:cs typeface="+mn-cs"/>
              </a:rPr>
              <a:t>, because all entities must share the same set ___ </a:t>
            </a:r>
            <a:r>
              <a:rPr lang="it-IT" sz="1200" u="sng" kern="1200">
                <a:solidFill>
                  <a:schemeClr val="tx1"/>
                </a:solidFill>
                <a:effectLst/>
                <a:latin typeface="+mn-lt"/>
                <a:ea typeface="+mn-ea"/>
                <a:cs typeface="+mn-cs"/>
              </a:rPr>
              <a:t>[security parameter, same elliptic curve, hash functions, Master’s public key, secret key pair of the device]</a:t>
            </a:r>
            <a:r>
              <a:rPr lang="it-IT" sz="1200" kern="1200">
                <a:solidFill>
                  <a:schemeClr val="tx1"/>
                </a:solidFill>
                <a:effectLst/>
                <a:latin typeface="+mn-lt"/>
                <a:ea typeface="+mn-ea"/>
                <a:cs typeface="+mn-cs"/>
              </a:rPr>
              <a:t>. Of course these are fixed after system initialization and sizes are obviously acceptable.</a:t>
            </a:r>
          </a:p>
          <a:p>
            <a:r>
              <a:rPr lang="it-IT" sz="1200" b="1" kern="1200">
                <a:solidFill>
                  <a:schemeClr val="tx1"/>
                </a:solidFill>
                <a:effectLst/>
                <a:latin typeface="+mn-lt"/>
                <a:ea typeface="+mn-ea"/>
                <a:cs typeface="+mn-cs"/>
              </a:rPr>
              <a:t>Access policies sizes</a:t>
            </a:r>
            <a:r>
              <a:rPr lang="it-IT" sz="1200" kern="1200">
                <a:solidFill>
                  <a:schemeClr val="tx1"/>
                </a:solidFill>
                <a:effectLst/>
                <a:latin typeface="+mn-lt"/>
                <a:ea typeface="+mn-ea"/>
                <a:cs typeface="+mn-cs"/>
              </a:rPr>
              <a:t> are linear to the number of attributes. We can see easily that even with 50 attributes, the size of the policy is just less than 1 Kilobyte: this is achieved by enumerating univoquely each attribute as a number, to compress space, so that each digit occupies only 1 byte.  Therefore, even this is acceptable.</a:t>
            </a:r>
          </a:p>
          <a:p>
            <a:r>
              <a:rPr lang="it-IT" sz="1200" b="1" kern="1200">
                <a:solidFill>
                  <a:schemeClr val="tx1"/>
                </a:solidFill>
                <a:effectLst/>
                <a:latin typeface="+mn-lt"/>
                <a:ea typeface="+mn-ea"/>
                <a:cs typeface="+mn-cs"/>
              </a:rPr>
              <a:t>Finally, session keys: </a:t>
            </a:r>
            <a:r>
              <a:rPr lang="it-IT" sz="1200" kern="1200">
                <a:solidFill>
                  <a:schemeClr val="tx1"/>
                </a:solidFill>
                <a:effectLst/>
                <a:latin typeface="+mn-lt"/>
                <a:ea typeface="+mn-ea"/>
                <a:cs typeface="+mn-cs"/>
              </a:rPr>
              <a:t>each pair of participants need to first authenticate each other and agree on a session key used for subsequent communications. Simply specifying an expiration time is enough to avoid congestion, and session key can be generated by any standard protocol ___ </a:t>
            </a:r>
            <a:r>
              <a:rPr lang="it-IT" sz="1200" u="sng" kern="1200">
                <a:solidFill>
                  <a:schemeClr val="tx1"/>
                </a:solidFill>
                <a:effectLst/>
                <a:latin typeface="+mn-lt"/>
                <a:ea typeface="+mn-ea"/>
                <a:cs typeface="+mn-cs"/>
              </a:rPr>
              <a:t>[Identity-Based authentication and key agreement protocol. For example, identity-based cryptographic algorithm and then AES-128 to ensure subsequent communications]</a:t>
            </a:r>
            <a:r>
              <a:rPr lang="it-IT" sz="1200" kern="1200">
                <a:solidFill>
                  <a:schemeClr val="tx1"/>
                </a:solidFill>
                <a:effectLst/>
                <a:latin typeface="+mn-lt"/>
                <a:ea typeface="+mn-ea"/>
                <a:cs typeface="+mn-cs"/>
              </a:rPr>
              <a:t>. The storage overhead of session keys is linear to the number of communication participants and </a:t>
            </a:r>
            <a:r>
              <a:rPr lang="it-IT" sz="1200" b="1" kern="1200">
                <a:solidFill>
                  <a:schemeClr val="tx1"/>
                </a:solidFill>
                <a:effectLst/>
                <a:latin typeface="+mn-lt"/>
                <a:ea typeface="+mn-ea"/>
                <a:cs typeface="+mn-cs"/>
              </a:rPr>
              <a:t>almost negligible </a:t>
            </a:r>
            <a:r>
              <a:rPr lang="it-IT" sz="1200" kern="1200">
                <a:solidFill>
                  <a:schemeClr val="tx1"/>
                </a:solidFill>
                <a:effectLst/>
                <a:latin typeface="+mn-lt"/>
                <a:ea typeface="+mn-ea"/>
                <a:cs typeface="+mn-cs"/>
              </a:rPr>
              <a:t>in our scheme, getting at 100 participants up to 12 bytes.</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15</a:t>
            </a:fld>
            <a:endParaRPr lang="it-IT"/>
          </a:p>
        </p:txBody>
      </p:sp>
    </p:spTree>
    <p:extLst>
      <p:ext uri="{BB962C8B-B14F-4D97-AF65-F5344CB8AC3E}">
        <p14:creationId xmlns:p14="http://schemas.microsoft.com/office/powerpoint/2010/main" val="418830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A final performance to take care of is the actual computation overhead, because in the IoT-scenario there are devices that absolutely need to be as fast as possible. We saw that using each proper secret key to sign the random number selected by Bob contributes to the major computation overhead of Alice. Each secret key is corresponding to an attribute matching the access policy of Bob: hence, as the number of attributes increases, so does the computation overhead and it’s linear to the number of attributes. </a:t>
            </a:r>
          </a:p>
          <a:p>
            <a:r>
              <a:rPr lang="it-IT" sz="1200" b="1" kern="1200">
                <a:solidFill>
                  <a:schemeClr val="tx1"/>
                </a:solidFill>
                <a:effectLst/>
                <a:latin typeface="+mn-lt"/>
                <a:ea typeface="+mn-ea"/>
                <a:cs typeface="+mn-cs"/>
              </a:rPr>
              <a:t>On the Bob’s side</a:t>
            </a:r>
            <a:r>
              <a:rPr lang="it-IT" sz="1200" kern="1200">
                <a:solidFill>
                  <a:schemeClr val="tx1"/>
                </a:solidFill>
                <a:effectLst/>
                <a:latin typeface="+mn-lt"/>
                <a:ea typeface="+mn-ea"/>
                <a:cs typeface="+mn-cs"/>
              </a:rPr>
              <a:t>, he has both to: verify signatures provided by Alice and to hash each corresponding public key along with the Alice’s ID to get each address that has been issued the satisfied attribute. </a:t>
            </a:r>
            <a:r>
              <a:rPr lang="it-IT" sz="1200" b="1" kern="1200">
                <a:solidFill>
                  <a:schemeClr val="tx1"/>
                </a:solidFill>
                <a:effectLst/>
                <a:latin typeface="+mn-lt"/>
                <a:ea typeface="+mn-ea"/>
                <a:cs typeface="+mn-cs"/>
              </a:rPr>
              <a:t>So Bob’s cost is also linear </a:t>
            </a:r>
            <a:r>
              <a:rPr lang="it-IT" sz="1200" kern="1200">
                <a:solidFill>
                  <a:schemeClr val="tx1"/>
                </a:solidFill>
                <a:effectLst/>
                <a:latin typeface="+mn-lt"/>
                <a:ea typeface="+mn-ea"/>
                <a:cs typeface="+mn-cs"/>
              </a:rPr>
              <a:t>to the number of attributes owned by Alice and matches the access policy at the same time. In terms of numbers, a quality C++ implementation of this spends nearly 10 milliseconds, which is suitable in IoT scenarios. </a:t>
            </a:r>
          </a:p>
          <a:p>
            <a:r>
              <a:rPr lang="it-IT" sz="1200" b="1" kern="1200">
                <a:solidFill>
                  <a:schemeClr val="tx1"/>
                </a:solidFill>
                <a:effectLst/>
                <a:latin typeface="+mn-lt"/>
                <a:ea typeface="+mn-ea"/>
                <a:cs typeface="+mn-cs"/>
              </a:rPr>
              <a:t>If Alice, who starts </a:t>
            </a:r>
            <a:r>
              <a:rPr lang="it-IT" sz="1200" kern="1200">
                <a:solidFill>
                  <a:schemeClr val="tx1"/>
                </a:solidFill>
                <a:effectLst/>
                <a:latin typeface="+mn-lt"/>
                <a:ea typeface="+mn-ea"/>
                <a:cs typeface="+mn-cs"/>
              </a:rPr>
              <a:t>the communication, tries to spam requests in a DDOS-fashion, it’d have a limited impact because attributes would have to be calculated from Alice’s side and then be ignored after the first incorrect one, terminating authentication immediately. Furthermore, we could remember (or better, signal, due to the memory constraints) these compromised devices.</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https://www.example-code.com/cpp/ecdsa_sign_data.asp</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16</a:t>
            </a:fld>
            <a:endParaRPr lang="it-IT"/>
          </a:p>
        </p:txBody>
      </p:sp>
    </p:spTree>
    <p:extLst>
      <p:ext uri="{BB962C8B-B14F-4D97-AF65-F5344CB8AC3E}">
        <p14:creationId xmlns:p14="http://schemas.microsoft.com/office/powerpoint/2010/main" val="136628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So, recapping, we proposed a novel attribute-based access control scheme using the blockchain technology to improve the access management for resource-constrained devices in IoT. Each organization can “trust” others by the use of the blockchain and devices do not need to use their limited resources to be part of it, making it a lightweight protocol.</a:t>
            </a:r>
          </a:p>
          <a:p>
            <a:r>
              <a:rPr lang="it-IT" sz="1200" b="1" kern="1200">
                <a:solidFill>
                  <a:schemeClr val="tx1"/>
                </a:solidFill>
                <a:effectLst/>
                <a:latin typeface="+mn-lt"/>
                <a:ea typeface="+mn-ea"/>
                <a:cs typeface="+mn-cs"/>
              </a:rPr>
              <a:t>Future works or limitations </a:t>
            </a:r>
            <a:r>
              <a:rPr lang="it-IT" sz="1200" kern="1200">
                <a:solidFill>
                  <a:schemeClr val="tx1"/>
                </a:solidFill>
                <a:effectLst/>
                <a:latin typeface="+mn-lt"/>
                <a:ea typeface="+mn-ea"/>
                <a:cs typeface="+mn-cs"/>
              </a:rPr>
              <a:t>may be that the scaling, as we stated, is linear: with a very high number of attributes, this protocol wouldn’t hold. And finally, specifying a consistent definition of attributes across domains could increase complexity on policy management as the number of devices grows.</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17</a:t>
            </a:fld>
            <a:endParaRPr lang="it-IT"/>
          </a:p>
        </p:txBody>
      </p:sp>
    </p:spTree>
    <p:extLst>
      <p:ext uri="{BB962C8B-B14F-4D97-AF65-F5344CB8AC3E}">
        <p14:creationId xmlns:p14="http://schemas.microsoft.com/office/powerpoint/2010/main" val="329924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DC10177-C147-4ED0-89D0-341B0BE93237}" type="slidenum">
              <a:rPr lang="it-IT" smtClean="0"/>
              <a:t>18</a:t>
            </a:fld>
            <a:endParaRPr lang="it-IT"/>
          </a:p>
        </p:txBody>
      </p:sp>
    </p:spTree>
    <p:extLst>
      <p:ext uri="{BB962C8B-B14F-4D97-AF65-F5344CB8AC3E}">
        <p14:creationId xmlns:p14="http://schemas.microsoft.com/office/powerpoint/2010/main" val="422292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IoT is one of the most promising technologies in recent years and it ranges in a lot of different fields, as we can see in this picture on the right: we’re talking about smartphones, smart homes, smart lights, smart fridges, etc. </a:t>
            </a:r>
          </a:p>
          <a:p>
            <a:r>
              <a:rPr lang="it-IT" sz="1200" kern="1200">
                <a:solidFill>
                  <a:schemeClr val="tx1"/>
                </a:solidFill>
                <a:effectLst/>
                <a:latin typeface="+mn-lt"/>
                <a:ea typeface="+mn-ea"/>
                <a:cs typeface="+mn-cs"/>
              </a:rPr>
              <a:t>The number of devices in this field is sharply increasing and therefore has now gained attention from the security point of view: because the more a technology is used, the higher profit an attacker may gain by finding its vulnerabilities! </a:t>
            </a:r>
          </a:p>
          <a:p>
            <a:r>
              <a:rPr lang="it-IT" sz="1200" b="1" kern="1200">
                <a:solidFill>
                  <a:schemeClr val="tx1"/>
                </a:solidFill>
                <a:effectLst/>
                <a:latin typeface="+mn-lt"/>
                <a:ea typeface="+mn-ea"/>
                <a:cs typeface="+mn-cs"/>
              </a:rPr>
              <a:t>This time it’s a totally different environment </a:t>
            </a:r>
            <a:r>
              <a:rPr lang="it-IT" sz="1200" kern="1200">
                <a:solidFill>
                  <a:schemeClr val="tx1"/>
                </a:solidFill>
                <a:effectLst/>
                <a:latin typeface="+mn-lt"/>
                <a:ea typeface="+mn-ea"/>
                <a:cs typeface="+mn-cs"/>
              </a:rPr>
              <a:t>than the typical one we are used to, and this means that there are different risks, or as we like to call them, new challenges! In the lower picture, it’s possible to see the steady predicted increase for these years: in 2010, there were mostly Non-IoT devices and just a bit of IoT ones. Then in our current year, we already have surpassed the 50:50 ratio, and this trend isn’t going to stop here.</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https://iot-analytics.com/state-of-the-iot-2020-12-billion-iot-connections-surpassing-non-iot-for-the-first-time/</a:t>
            </a:r>
            <a:r>
              <a:rPr lang="it-IT" sz="1200" kern="1200">
                <a:solidFill>
                  <a:schemeClr val="tx1"/>
                </a:solidFill>
                <a:effectLst/>
                <a:latin typeface="+mn-lt"/>
                <a:ea typeface="+mn-ea"/>
                <a:cs typeface="+mn-cs"/>
              </a:rPr>
              <a:t> </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p:txBody>
      </p:sp>
      <p:sp>
        <p:nvSpPr>
          <p:cNvPr id="4" name="Segnaposto numero diapositiva 3"/>
          <p:cNvSpPr>
            <a:spLocks noGrp="1"/>
          </p:cNvSpPr>
          <p:nvPr>
            <p:ph type="sldNum" sz="quarter" idx="5"/>
          </p:nvPr>
        </p:nvSpPr>
        <p:spPr/>
        <p:txBody>
          <a:bodyPr/>
          <a:lstStyle/>
          <a:p>
            <a:fld id="{5DC10177-C147-4ED0-89D0-341B0BE93237}" type="slidenum">
              <a:rPr lang="it-IT" smtClean="0"/>
              <a:t>2</a:t>
            </a:fld>
            <a:endParaRPr lang="it-IT"/>
          </a:p>
        </p:txBody>
      </p:sp>
    </p:spTree>
    <p:extLst>
      <p:ext uri="{BB962C8B-B14F-4D97-AF65-F5344CB8AC3E}">
        <p14:creationId xmlns:p14="http://schemas.microsoft.com/office/powerpoint/2010/main" val="280653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Security in the IoT world is an afterthought. It’s already hard to create a cheap and reliable device with limited computational power, low battery consumptions, low memory usages, low overhead, that even asking for security is a tough task. The resources’ management is so strict that most IoT devices, to save power, don’t even implement a bit of encryption, or are directly exposed to the internet by opening ports from our network so that manufacturers may access them as needed (and so, this means that attackers may access them too).</a:t>
            </a:r>
          </a:p>
          <a:p>
            <a:r>
              <a:rPr lang="it-IT" sz="1200" b="1" kern="1200">
                <a:solidFill>
                  <a:schemeClr val="tx1"/>
                </a:solidFill>
                <a:effectLst/>
                <a:latin typeface="+mn-lt"/>
                <a:ea typeface="+mn-ea"/>
                <a:cs typeface="+mn-cs"/>
              </a:rPr>
              <a:t>What do we use these devices for? </a:t>
            </a:r>
            <a:r>
              <a:rPr lang="it-IT" sz="1200" kern="1200">
                <a:solidFill>
                  <a:schemeClr val="tx1"/>
                </a:solidFill>
                <a:effectLst/>
                <a:latin typeface="+mn-lt"/>
                <a:ea typeface="+mn-ea"/>
                <a:cs typeface="+mn-cs"/>
              </a:rPr>
              <a:t>They are well known today for collecting and producing data: each piece of data, on its own, may be “useless”, but when combined with a lot of other informations coming from similar sources we may get to know personal informations that we want to stay private: think of our own heart rate measured by the simplest of nowadays smartwatch, which may reveal medical problems, or geolocalization features… if these are accessed by attackers, they will know when we’re out of our house. But this data still needs to be at some point read to be used, otherwise it’s useless: and to read it, the device has to share it, and this means having the rights to access these pieces of informations.</a:t>
            </a:r>
          </a:p>
          <a:p>
            <a:r>
              <a:rPr lang="it-IT" sz="1200" b="1" kern="1200">
                <a:solidFill>
                  <a:schemeClr val="tx1"/>
                </a:solidFill>
                <a:effectLst/>
                <a:latin typeface="+mn-lt"/>
                <a:ea typeface="+mn-ea"/>
                <a:cs typeface="+mn-cs"/>
              </a:rPr>
              <a:t>In the majority of cases, </a:t>
            </a:r>
            <a:r>
              <a:rPr lang="it-IT" sz="1200" kern="1200">
                <a:solidFill>
                  <a:schemeClr val="tx1"/>
                </a:solidFill>
                <a:effectLst/>
                <a:latin typeface="+mn-lt"/>
                <a:ea typeface="+mn-ea"/>
                <a:cs typeface="+mn-cs"/>
              </a:rPr>
              <a:t>data is sent to specific systems, like specifically-built applications (see the ones on our smartphones) or even remote servers that then will handle it. But here comes our first concern: not everything that we may have on ourselves, our home, our car, will be from the same manufacturer (or at least, this isn’t required at all). And considering how “security” is dealt with in this environment, making every device collaborate with others coming from different manufacturers is really hard, and this means that it’s hard to enforce a strict security control. Of course, each competitor knows that he himself is trustable, but how can an organization trust another totally different one? Note that this doesn’t mean that it’s a “100% NO”, it’s just that they wouldn’t want to trust others UNLESS there’s a guarantee that things will go well. </a:t>
            </a:r>
          </a:p>
          <a:p>
            <a:r>
              <a:rPr lang="it-IT" sz="1200" b="1" kern="1200">
                <a:solidFill>
                  <a:schemeClr val="tx1"/>
                </a:solidFill>
                <a:effectLst/>
                <a:latin typeface="+mn-lt"/>
                <a:ea typeface="+mn-ea"/>
                <a:cs typeface="+mn-cs"/>
              </a:rPr>
              <a:t>So here we are presenting the final goal </a:t>
            </a:r>
            <a:r>
              <a:rPr lang="it-IT" sz="1200" kern="1200">
                <a:solidFill>
                  <a:schemeClr val="tx1"/>
                </a:solidFill>
                <a:effectLst/>
                <a:latin typeface="+mn-lt"/>
                <a:ea typeface="+mn-ea"/>
                <a:cs typeface="+mn-cs"/>
              </a:rPr>
              <a:t>of this presentation: share this sensitive data while preventing unauthorized accesses, which leads to the well-known problem of data leaks.</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3</a:t>
            </a:fld>
            <a:endParaRPr lang="it-IT"/>
          </a:p>
        </p:txBody>
      </p:sp>
    </p:spTree>
    <p:extLst>
      <p:ext uri="{BB962C8B-B14F-4D97-AF65-F5344CB8AC3E}">
        <p14:creationId xmlns:p14="http://schemas.microsoft.com/office/powerpoint/2010/main" val="142580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To avoid unauthorized accesses, we’re talking about access control, which is used to identify and authenticate an individual. There are many famous models, like Discretionary Access Control, Mandatory Access Control, etc. </a:t>
            </a:r>
          </a:p>
          <a:p>
            <a:r>
              <a:rPr lang="it-IT" sz="1200" b="1" kern="1200">
                <a:solidFill>
                  <a:schemeClr val="tx1"/>
                </a:solidFill>
                <a:effectLst/>
                <a:latin typeface="+mn-lt"/>
                <a:ea typeface="+mn-ea"/>
                <a:cs typeface="+mn-cs"/>
              </a:rPr>
              <a:t>The one we’ll use is the Attribute-Based Access Control</a:t>
            </a:r>
            <a:r>
              <a:rPr lang="it-IT" sz="1200" kern="1200">
                <a:solidFill>
                  <a:schemeClr val="tx1"/>
                </a:solidFill>
                <a:effectLst/>
                <a:latin typeface="+mn-lt"/>
                <a:ea typeface="+mn-ea"/>
                <a:cs typeface="+mn-cs"/>
              </a:rPr>
              <a:t>. The idea is simple: devices have attributes, while attribute authorities give and revoke them. Simple actions (like reading someone’s data) are allowed by access policies, which are boolean formulas over these attributes. </a:t>
            </a:r>
          </a:p>
          <a:p>
            <a:r>
              <a:rPr lang="it-IT" sz="1200" b="1" kern="1200">
                <a:solidFill>
                  <a:schemeClr val="tx1"/>
                </a:solidFill>
                <a:effectLst/>
                <a:latin typeface="+mn-lt"/>
                <a:ea typeface="+mn-ea"/>
                <a:cs typeface="+mn-cs"/>
              </a:rPr>
              <a:t>By managing attributes</a:t>
            </a:r>
            <a:r>
              <a:rPr lang="it-IT" sz="1200" kern="1200">
                <a:solidFill>
                  <a:schemeClr val="tx1"/>
                </a:solidFill>
                <a:effectLst/>
                <a:latin typeface="+mn-lt"/>
                <a:ea typeface="+mn-ea"/>
                <a:cs typeface="+mn-cs"/>
              </a:rPr>
              <a:t>, we simplify the access management as we needed in our IoT scenario, so we’re reducing resource consumptions. </a:t>
            </a:r>
          </a:p>
          <a:p>
            <a:r>
              <a:rPr lang="it-IT" sz="1200" b="1" kern="1200">
                <a:solidFill>
                  <a:schemeClr val="tx1"/>
                </a:solidFill>
                <a:effectLst/>
                <a:latin typeface="+mn-lt"/>
                <a:ea typeface="+mn-ea"/>
                <a:cs typeface="+mn-cs"/>
              </a:rPr>
              <a:t>But this still </a:t>
            </a:r>
            <a:r>
              <a:rPr lang="it-IT" sz="1200" kern="1200">
                <a:solidFill>
                  <a:schemeClr val="tx1"/>
                </a:solidFill>
                <a:effectLst/>
                <a:latin typeface="+mn-lt"/>
                <a:ea typeface="+mn-ea"/>
                <a:cs typeface="+mn-cs"/>
              </a:rPr>
              <a:t>doesn’t solve the “trust” problem we just spoke of.</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pPr lvl="0"/>
            <a:r>
              <a:rPr lang="it-IT" sz="1200" i="1" kern="1200">
                <a:solidFill>
                  <a:schemeClr val="tx1"/>
                </a:solidFill>
                <a:effectLst/>
                <a:latin typeface="+mn-lt"/>
                <a:ea typeface="+mn-ea"/>
                <a:cs typeface="+mn-cs"/>
              </a:rPr>
              <a:t>https://www.techotopia.com/index.php/Mandatory,_Discretionary,_Role_and_Rule_Based_Access_Control</a:t>
            </a:r>
          </a:p>
          <a:p>
            <a:pPr lvl="0"/>
            <a:endParaRPr lang="it-IT" sz="1200" i="1"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https://www.dnsstuff.com/rbac-vs-abac-access-control#what-is-abac</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4</a:t>
            </a:fld>
            <a:endParaRPr lang="it-IT"/>
          </a:p>
        </p:txBody>
      </p:sp>
    </p:spTree>
    <p:extLst>
      <p:ext uri="{BB962C8B-B14F-4D97-AF65-F5344CB8AC3E}">
        <p14:creationId xmlns:p14="http://schemas.microsoft.com/office/powerpoint/2010/main" val="291907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That’s why we introduce blockchains. This technology is well-known nowadays due to the Bitcoin arise in recent years, but it actually offers a lot more: ranging from even different cryptocurrencies (e.g. Ethereum), to be an immutable decentralized database (e.g. BigchainDB). </a:t>
            </a:r>
          </a:p>
          <a:p>
            <a:r>
              <a:rPr lang="it-IT" sz="1200" kern="1200">
                <a:solidFill>
                  <a:schemeClr val="tx1"/>
                </a:solidFill>
                <a:effectLst/>
                <a:latin typeface="+mn-lt"/>
                <a:ea typeface="+mn-ea"/>
                <a:cs typeface="+mn-cs"/>
              </a:rPr>
              <a:t>Just a general view on how it works: as the name suggests, it’s a chain of blocks. It’s only possible to append at the end of this list and that’s its strength: immutability. To be more precise, it’s possible to fork it, but it’s infeasible due to the famous requirement of “the 51% of total power”. </a:t>
            </a:r>
          </a:p>
          <a:p>
            <a:r>
              <a:rPr lang="it-IT" sz="1200" b="1" kern="1200">
                <a:solidFill>
                  <a:schemeClr val="tx1"/>
                </a:solidFill>
                <a:effectLst/>
                <a:latin typeface="+mn-lt"/>
                <a:ea typeface="+mn-ea"/>
                <a:cs typeface="+mn-cs"/>
              </a:rPr>
              <a:t>Each block is composed </a:t>
            </a:r>
            <a:r>
              <a:rPr lang="it-IT" sz="1200" kern="1200">
                <a:solidFill>
                  <a:schemeClr val="tx1"/>
                </a:solidFill>
                <a:effectLst/>
                <a:latin typeface="+mn-lt"/>
                <a:ea typeface="+mn-ea"/>
                <a:cs typeface="+mn-cs"/>
              </a:rPr>
              <a:t>of two parts, the HEAD and the BODY. The HEAD contains: </a:t>
            </a:r>
          </a:p>
          <a:p>
            <a:r>
              <a:rPr lang="it-IT" sz="1200" kern="1200">
                <a:solidFill>
                  <a:schemeClr val="tx1"/>
                </a:solidFill>
                <a:effectLst/>
                <a:latin typeface="+mn-lt"/>
                <a:ea typeface="+mn-ea"/>
                <a:cs typeface="+mn-cs"/>
              </a:rPr>
              <a:t>- the root hash of the Merkle tree ___ </a:t>
            </a:r>
            <a:r>
              <a:rPr lang="it-IT" sz="1200" i="1" u="sng" kern="1200">
                <a:solidFill>
                  <a:schemeClr val="tx1"/>
                </a:solidFill>
                <a:effectLst/>
                <a:latin typeface="+mn-lt"/>
                <a:ea typeface="+mn-ea"/>
                <a:cs typeface="+mn-cs"/>
              </a:rPr>
              <a:t>[all transactions contained in a block can be aggregated in a hash]</a:t>
            </a:r>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 the hash of the previous block (which itself accounts for the previous hash and so on), so every block is dependent on the entire blockchain history and therefore changing even one block it would be immediately apparent it had been tampered with. </a:t>
            </a:r>
          </a:p>
          <a:p>
            <a:r>
              <a:rPr lang="it-IT" sz="1200" kern="1200">
                <a:solidFill>
                  <a:schemeClr val="tx1"/>
                </a:solidFill>
                <a:effectLst/>
                <a:latin typeface="+mn-lt"/>
                <a:ea typeface="+mn-ea"/>
                <a:cs typeface="+mn-cs"/>
              </a:rPr>
              <a:t>- and many other things depending on the actual usage, like timestamps, Nonce, the Goal of the current Difficulty, etc.</a:t>
            </a:r>
          </a:p>
          <a:p>
            <a:r>
              <a:rPr lang="it-IT" sz="1200" kern="1200">
                <a:solidFill>
                  <a:schemeClr val="tx1"/>
                </a:solidFill>
                <a:effectLst/>
                <a:latin typeface="+mn-lt"/>
                <a:ea typeface="+mn-ea"/>
                <a:cs typeface="+mn-cs"/>
              </a:rPr>
              <a:t>In the BODY, instead, we find the data we’d like to save in the form of transactions: these need to be calculated through an algorithm such that it reaches a predefined objective (like a total number of consequent 0s in the final hash). Again, to put it simply and short, in the classic blockchain scenario, the first node that reaches the objective will be able to append its block to the real chain.</a:t>
            </a:r>
          </a:p>
          <a:p>
            <a:r>
              <a:rPr lang="it-IT" sz="1200" b="1" kern="1200">
                <a:solidFill>
                  <a:schemeClr val="tx1"/>
                </a:solidFill>
                <a:effectLst/>
                <a:latin typeface="+mn-lt"/>
                <a:ea typeface="+mn-ea"/>
                <a:cs typeface="+mn-cs"/>
              </a:rPr>
              <a:t>This technology </a:t>
            </a:r>
            <a:r>
              <a:rPr lang="it-IT" sz="1200" kern="1200">
                <a:solidFill>
                  <a:schemeClr val="tx1"/>
                </a:solidFill>
                <a:effectLst/>
                <a:latin typeface="+mn-lt"/>
                <a:ea typeface="+mn-ea"/>
                <a:cs typeface="+mn-cs"/>
              </a:rPr>
              <a:t>will be our database for the attributes’ history.</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https://medium.com/datadriveninvestor/what-is-a-block-in-the-blockchain-c7a420270373</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5</a:t>
            </a:fld>
            <a:endParaRPr lang="it-IT"/>
          </a:p>
        </p:txBody>
      </p:sp>
    </p:spTree>
    <p:extLst>
      <p:ext uri="{BB962C8B-B14F-4D97-AF65-F5344CB8AC3E}">
        <p14:creationId xmlns:p14="http://schemas.microsoft.com/office/powerpoint/2010/main" val="308800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Of course, blockchains then evolved in many different ways. A first classification is the triad “Public – Consortium – Private”: a generic view is shown in the picture.</a:t>
            </a:r>
          </a:p>
          <a:p>
            <a:r>
              <a:rPr lang="it-IT" sz="1200" b="1" kern="1200">
                <a:solidFill>
                  <a:schemeClr val="tx1"/>
                </a:solidFill>
                <a:effectLst/>
                <a:latin typeface="+mn-lt"/>
                <a:ea typeface="+mn-ea"/>
                <a:cs typeface="+mn-cs"/>
              </a:rPr>
              <a:t>Shortly,</a:t>
            </a:r>
            <a:r>
              <a:rPr lang="it-IT" sz="1200" kern="1200">
                <a:solidFill>
                  <a:schemeClr val="tx1"/>
                </a:solidFill>
                <a:effectLst/>
                <a:latin typeface="+mn-lt"/>
                <a:ea typeface="+mn-ea"/>
                <a:cs typeface="+mn-cs"/>
              </a:rPr>
              <a:t> public (which is the most known one) is the fully decentralized where everyone is untrusted, anyone can access data by just consulting the blockchain and everyone may take part in the consensus mechanism, which of course we can’t choose in our scenario.</a:t>
            </a:r>
          </a:p>
          <a:p>
            <a:r>
              <a:rPr lang="it-IT" sz="1200" kern="1200">
                <a:solidFill>
                  <a:schemeClr val="tx1"/>
                </a:solidFill>
                <a:effectLst/>
                <a:latin typeface="+mn-lt"/>
                <a:ea typeface="+mn-ea"/>
                <a:cs typeface="+mn-cs"/>
              </a:rPr>
              <a:t>The private one is used in </a:t>
            </a:r>
            <a:r>
              <a:rPr lang="it-IT" sz="1200" u="sng" kern="1200">
                <a:solidFill>
                  <a:schemeClr val="tx1"/>
                </a:solidFill>
                <a:effectLst/>
                <a:latin typeface="+mn-lt"/>
                <a:ea typeface="+mn-ea"/>
                <a:cs typeface="+mn-cs"/>
              </a:rPr>
              <a:t>single</a:t>
            </a:r>
            <a:r>
              <a:rPr lang="it-IT" sz="1200" kern="1200">
                <a:solidFill>
                  <a:schemeClr val="tx1"/>
                </a:solidFill>
                <a:effectLst/>
                <a:latin typeface="+mn-lt"/>
                <a:ea typeface="+mn-ea"/>
                <a:cs typeface="+mn-cs"/>
              </a:rPr>
              <a:t> organizations, when it’s needed to place restrictions on who is allowed to participate in the network and in what transactions. Even if the participation restriction would help, we need to consider that our problem requires the interaction of different organizations, so this type can’t help us, because here a single organization will look after the network.</a:t>
            </a:r>
          </a:p>
          <a:p>
            <a:r>
              <a:rPr lang="it-IT" sz="1200" kern="1200">
                <a:solidFill>
                  <a:schemeClr val="tx1"/>
                </a:solidFill>
                <a:effectLst/>
                <a:latin typeface="+mn-lt"/>
                <a:ea typeface="+mn-ea"/>
                <a:cs typeface="+mn-cs"/>
              </a:rPr>
              <a:t>Finally, in somewhat middle of these two, we have the consortium blockchain: it’s partially decentralized and allows for multiple organizations to be part of it: each organization will be represented by a set of preselected nodes that will handle all “its own” little ones. The consensus is calculated by these nodes only, not by devices themselves, and this will make the process lighter (making it faster, lower energy-consumptions, IoT devices are out of computational-intensive tasks, etc).</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https://www.blockchain-council.org/blockchain/private-blockchain-vs-consortium-blockchain-a-comparison-guide/</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6</a:t>
            </a:fld>
            <a:endParaRPr lang="it-IT"/>
          </a:p>
        </p:txBody>
      </p:sp>
    </p:spTree>
    <p:extLst>
      <p:ext uri="{BB962C8B-B14F-4D97-AF65-F5344CB8AC3E}">
        <p14:creationId xmlns:p14="http://schemas.microsoft.com/office/powerpoint/2010/main" val="995965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So, recapping, in our model we do have two main entities: attribute authorities, which are the trusted ones, and IoT devices, which are untrusted. The first ones manage the blockchain, they share the Master Private Key (and so must be securely kept), distribute attributes (through transactions), act as Key Generation Centers for IoT’s registering phase. They can both read and write on the blockchain and must agree on the same elliptic curve, where the ECDLP (which stands for Elliptic Curve Discrete Logarithm Problem, shown below in blue) must be intractable: this satisfies the principle of Open Design, which means that we know the implementation of this scheme and it’s security relies on mathematical properties, not obscurity. They also have a </a:t>
            </a:r>
            <a:r>
              <a:rPr lang="it-IT" sz="1200" u="sng" kern="1200">
                <a:solidFill>
                  <a:schemeClr val="tx1"/>
                </a:solidFill>
                <a:effectLst/>
                <a:latin typeface="+mn-lt"/>
                <a:ea typeface="+mn-ea"/>
                <a:cs typeface="+mn-cs"/>
              </a:rPr>
              <a:t>personal secret key</a:t>
            </a:r>
            <a:r>
              <a:rPr lang="it-IT" sz="1200" u="none" kern="1200">
                <a:solidFill>
                  <a:schemeClr val="tx1"/>
                </a:solidFill>
                <a:effectLst/>
                <a:latin typeface="+mn-lt"/>
                <a:ea typeface="+mn-ea"/>
                <a:cs typeface="+mn-cs"/>
              </a:rPr>
              <a:t> which will remain unknown to others</a:t>
            </a:r>
            <a:r>
              <a:rPr lang="it-IT" sz="1200" kern="1200">
                <a:solidFill>
                  <a:schemeClr val="tx1"/>
                </a:solidFill>
                <a:effectLst/>
                <a:latin typeface="+mn-lt"/>
                <a:ea typeface="+mn-ea"/>
                <a:cs typeface="+mn-cs"/>
              </a:rPr>
              <a:t>, so that noone could forge the signature of a consortium node: aaand they know the public key of each other, so that they could verify the validity of each signature.</a:t>
            </a:r>
          </a:p>
          <a:p>
            <a:r>
              <a:rPr lang="it-IT" sz="1200" b="1" kern="1200">
                <a:solidFill>
                  <a:schemeClr val="tx1"/>
                </a:solidFill>
                <a:effectLst/>
                <a:latin typeface="+mn-lt"/>
                <a:ea typeface="+mn-ea"/>
                <a:cs typeface="+mn-cs"/>
              </a:rPr>
              <a:t>Devices on the other </a:t>
            </a:r>
            <a:r>
              <a:rPr lang="it-IT" sz="1200" kern="1200">
                <a:solidFill>
                  <a:schemeClr val="tx1"/>
                </a:solidFill>
                <a:effectLst/>
                <a:latin typeface="+mn-lt"/>
                <a:ea typeface="+mn-ea"/>
                <a:cs typeface="+mn-cs"/>
              </a:rPr>
              <a:t>hand are considered untrusted because they may collude with each other to gain access to informations that they’re not supposed to read. In our scheme, they just need to hold their respective pair &lt;publickey, secretkey&gt;, because the secret key acts as a certificate of owning that specific address. As we previously said, they collect, process and share data, they do NOT verify transactions and can only read the blockchain. They will verify themselves if a device requesting to read “sensitive data” has the rights to do so, and if not they’ll just terminate the authentication. In the picture, it’s possible to see how the address is created from the Secret Key</a:t>
            </a:r>
            <a:r>
              <a:rPr lang="it-IT" sz="1400" kern="1200">
                <a:solidFill>
                  <a:schemeClr val="tx1"/>
                </a:solidFill>
                <a:effectLst/>
                <a:latin typeface="+mn-lt"/>
                <a:ea typeface="+mn-ea"/>
                <a:cs typeface="+mn-cs"/>
              </a:rPr>
              <a:t>: details are in the next slide.</a:t>
            </a:r>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pPr lvl="0"/>
            <a:r>
              <a:rPr lang="it-IT" sz="1200" i="1" kern="1200">
                <a:solidFill>
                  <a:schemeClr val="tx1"/>
                </a:solidFill>
                <a:effectLst/>
                <a:latin typeface="+mn-lt"/>
                <a:ea typeface="+mn-ea"/>
                <a:cs typeface="+mn-cs"/>
              </a:rPr>
              <a:t>https://en.wikipedia.org/wiki/Master/Session</a:t>
            </a:r>
          </a:p>
          <a:p>
            <a:pPr lvl="0"/>
            <a:endParaRPr lang="it-IT" sz="1200" i="1"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https://eprint.iacr.org/2008/099.pdf		ECDLP</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i="1"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7</a:t>
            </a:fld>
            <a:endParaRPr lang="it-IT"/>
          </a:p>
        </p:txBody>
      </p:sp>
    </p:spTree>
    <p:extLst>
      <p:ext uri="{BB962C8B-B14F-4D97-AF65-F5344CB8AC3E}">
        <p14:creationId xmlns:p14="http://schemas.microsoft.com/office/powerpoint/2010/main" val="47957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0"/>
            <a:r>
              <a:rPr lang="it-IT" sz="1200" kern="1200">
                <a:solidFill>
                  <a:schemeClr val="tx1"/>
                </a:solidFill>
                <a:effectLst/>
                <a:latin typeface="+mn-lt"/>
                <a:ea typeface="+mn-ea"/>
                <a:cs typeface="+mn-cs"/>
              </a:rPr>
              <a:t>So, the scheme constructs like this.</a:t>
            </a:r>
          </a:p>
          <a:p>
            <a:r>
              <a:rPr lang="it-IT" sz="1200" u="sng" kern="1200">
                <a:solidFill>
                  <a:schemeClr val="tx1"/>
                </a:solidFill>
                <a:effectLst/>
                <a:latin typeface="+mn-lt"/>
                <a:ea typeface="+mn-ea"/>
                <a:cs typeface="+mn-cs"/>
              </a:rPr>
              <a:t>The system initialization</a:t>
            </a:r>
            <a:r>
              <a:rPr lang="it-IT" sz="1200" kern="1200">
                <a:solidFill>
                  <a:schemeClr val="tx1"/>
                </a:solidFill>
                <a:effectLst/>
                <a:latin typeface="+mn-lt"/>
                <a:ea typeface="+mn-ea"/>
                <a:cs typeface="+mn-cs"/>
              </a:rPr>
              <a:t> algorithm takes in the security parameter lambda as input and outputs the global parameters for the system. The whole system will then agree on the same elliptic curve E, in which the ECDLP is intractable. G is an element of E with a large prime order, while H1 and H2 are two secure hash functions to map arbitrary bit string sizes into fixed ones. As we said, all attribute authorities share a Secret Key and keep it as the master private key: therefore it’s possible to create the corresponding master public key PK as SecretKey*G. These system parameters are then published as the shown tuple.</a:t>
            </a:r>
          </a:p>
          <a:p>
            <a:r>
              <a:rPr lang="it-IT" sz="1200" b="1" kern="1200">
                <a:solidFill>
                  <a:schemeClr val="tx1"/>
                </a:solidFill>
                <a:effectLst/>
                <a:latin typeface="+mn-lt"/>
                <a:ea typeface="+mn-ea"/>
                <a:cs typeface="+mn-cs"/>
              </a:rPr>
              <a:t>Registration: </a:t>
            </a:r>
            <a:r>
              <a:rPr lang="it-IT" sz="1200" kern="1200">
                <a:solidFill>
                  <a:schemeClr val="tx1"/>
                </a:solidFill>
                <a:effectLst/>
                <a:latin typeface="+mn-lt"/>
                <a:ea typeface="+mn-ea"/>
                <a:cs typeface="+mn-cs"/>
              </a:rPr>
              <a:t>Each device must have an Identity in the system: in the registration phase, the attribute authority which the device belongs to will issue a pair of public and secret key to it in a secure channel upon verification of its identity. </a:t>
            </a:r>
          </a:p>
          <a:p>
            <a:r>
              <a:rPr lang="it-IT" sz="1200" b="1" kern="1200">
                <a:solidFill>
                  <a:schemeClr val="tx1"/>
                </a:solidFill>
                <a:effectLst/>
                <a:latin typeface="+mn-lt"/>
                <a:ea typeface="+mn-ea"/>
                <a:cs typeface="+mn-cs"/>
              </a:rPr>
              <a:t>Address Creation: </a:t>
            </a:r>
            <a:r>
              <a:rPr lang="it-IT" sz="1200" kern="1200">
                <a:solidFill>
                  <a:schemeClr val="tx1"/>
                </a:solidFill>
                <a:effectLst/>
                <a:latin typeface="+mn-lt"/>
                <a:ea typeface="+mn-ea"/>
                <a:cs typeface="+mn-cs"/>
              </a:rPr>
              <a:t>To apply for an attribute i, each device generates an address by randomly choosing a secret key </a:t>
            </a:r>
            <a:r>
              <a:rPr lang="it-IT" sz="1200" u="sng" kern="1200">
                <a:solidFill>
                  <a:schemeClr val="tx1"/>
                </a:solidFill>
                <a:effectLst/>
                <a:latin typeface="+mn-lt"/>
                <a:ea typeface="+mn-ea"/>
                <a:cs typeface="+mn-cs"/>
              </a:rPr>
              <a:t>[depending on the large prime order r]</a:t>
            </a:r>
            <a:r>
              <a:rPr lang="it-IT" sz="1200" kern="1200">
                <a:solidFill>
                  <a:schemeClr val="tx1"/>
                </a:solidFill>
                <a:effectLst/>
                <a:latin typeface="+mn-lt"/>
                <a:ea typeface="+mn-ea"/>
                <a:cs typeface="+mn-cs"/>
              </a:rPr>
              <a:t> that once multiplied to G (the known element of E with a large prime order) results in the public key PK for that specific attribute i. Then the address, will simply be the Base58Check encodinng of the hash of the concatenation of PKi||ID, as shown.</a:t>
            </a:r>
          </a:p>
          <a:p>
            <a:r>
              <a:rPr lang="it-IT" sz="1200" b="1" kern="1200">
                <a:solidFill>
                  <a:schemeClr val="tx1"/>
                </a:solidFill>
                <a:effectLst/>
                <a:latin typeface="+mn-lt"/>
                <a:ea typeface="+mn-ea"/>
                <a:cs typeface="+mn-cs"/>
              </a:rPr>
              <a:t>Attribute Request:</a:t>
            </a:r>
            <a:r>
              <a:rPr lang="it-IT" sz="1200" kern="1200">
                <a:solidFill>
                  <a:schemeClr val="tx1"/>
                </a:solidFill>
                <a:effectLst/>
                <a:latin typeface="+mn-lt"/>
                <a:ea typeface="+mn-ea"/>
                <a:cs typeface="+mn-cs"/>
              </a:rPr>
              <a:t> Each attribute authority has its own pair of public and secret key. The public key is used to generate its own address AA, used in the first bullet point, and the secret key is used to sign transactions, as it’s shown in the second one. Attribute authorities, after controlling if the interacting device should be able to possess an attribute i, will generate a transaction of.. their own Address, (the given) attribute, and timestamp: all of this will be then hashed and signed through its Secret Key. Finally, the attribute authority will put all this into its own transaction pool. Consortium nodes will then periodically elect a block maker, who will broadcast its transaction pool to other consortium nodes for reaching a consensus. This way, every consortium node will verify the validity of the new block (which, in the picture, is the pre-prepare phase) and broadcast it in the same way. Once receiving the same block over and over, they will start broadcasting acknowledgment messages to others (in the prepare phase): when even these are broadcasted, the new block will be appended into the blockchain and repeat the process.</a:t>
            </a:r>
          </a:p>
          <a:p>
            <a:r>
              <a:rPr lang="it-IT" sz="1200" b="1" kern="1200">
                <a:solidFill>
                  <a:schemeClr val="tx1"/>
                </a:solidFill>
                <a:effectLst/>
                <a:latin typeface="+mn-lt"/>
                <a:ea typeface="+mn-ea"/>
                <a:cs typeface="+mn-cs"/>
              </a:rPr>
              <a:t>Revocation: </a:t>
            </a:r>
            <a:r>
              <a:rPr lang="it-IT" sz="1200" kern="1200">
                <a:solidFill>
                  <a:schemeClr val="tx1"/>
                </a:solidFill>
                <a:effectLst/>
                <a:latin typeface="+mn-lt"/>
                <a:ea typeface="+mn-ea"/>
                <a:cs typeface="+mn-cs"/>
              </a:rPr>
              <a:t>attribute distributions should be dynamic and scalable for enforcing correct access control, so the system must be able to timely revoke expired attributes. To revoke an attribute, a new transaction with the “reverse form” of the arrow (as shown) is sufficient and will be treated as a regular transaction. This allows satisfying the Least-Privilege principle, because in this way we may prevent devices to have useless attributes that may lead to vulnerabilities.</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a:p>
            <a:r>
              <a:rPr lang="it-IT" sz="1200" i="1" kern="1200">
                <a:solidFill>
                  <a:schemeClr val="tx1"/>
                </a:solidFill>
                <a:effectLst/>
                <a:latin typeface="+mn-lt"/>
                <a:ea typeface="+mn-ea"/>
                <a:cs typeface="+mn-cs"/>
              </a:rPr>
              <a:t>https://en.bitcoin.it/wiki/Base58Check_encoding</a:t>
            </a:r>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i="1"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8</a:t>
            </a:fld>
            <a:endParaRPr lang="it-IT"/>
          </a:p>
        </p:txBody>
      </p:sp>
    </p:spTree>
    <p:extLst>
      <p:ext uri="{BB962C8B-B14F-4D97-AF65-F5344CB8AC3E}">
        <p14:creationId xmlns:p14="http://schemas.microsoft.com/office/powerpoint/2010/main" val="698521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a:solidFill>
                  <a:schemeClr val="tx1"/>
                </a:solidFill>
                <a:effectLst/>
                <a:latin typeface="+mn-lt"/>
                <a:ea typeface="+mn-ea"/>
                <a:cs typeface="+mn-cs"/>
              </a:rPr>
              <a:t>A simple execution of the access control protocol is presented in the picture. Alice and Bob agree on a session key (K) </a:t>
            </a:r>
            <a:r>
              <a:rPr lang="it-IT" sz="1200" u="sng" kern="1200">
                <a:solidFill>
                  <a:schemeClr val="tx1"/>
                </a:solidFill>
                <a:effectLst/>
                <a:latin typeface="+mn-lt"/>
                <a:ea typeface="+mn-ea"/>
                <a:cs typeface="+mn-cs"/>
              </a:rPr>
              <a:t>[through a standard protocol… identity-based authentication and key agreement]</a:t>
            </a:r>
            <a:r>
              <a:rPr lang="it-IT" sz="1200" u="none" kern="1200">
                <a:solidFill>
                  <a:schemeClr val="tx1"/>
                </a:solidFill>
                <a:effectLst/>
                <a:latin typeface="+mn-lt"/>
                <a:ea typeface="+mn-ea"/>
                <a:cs typeface="+mn-cs"/>
              </a:rPr>
              <a:t> and so communications are now secure. Then the conversation’s starter (Alice) will send it’s own ID [</a:t>
            </a:r>
            <a:r>
              <a:rPr lang="it-IT" sz="1200" kern="1200">
                <a:solidFill>
                  <a:schemeClr val="tx1"/>
                </a:solidFill>
                <a:effectLst/>
                <a:latin typeface="+mn-lt"/>
                <a:ea typeface="+mn-ea"/>
                <a:cs typeface="+mn-cs"/>
              </a:rPr>
              <a:t>ID</a:t>
            </a:r>
            <a:r>
              <a:rPr lang="it-IT" sz="1200" kern="1200" baseline="-25000">
                <a:solidFill>
                  <a:schemeClr val="tx1"/>
                </a:solidFill>
                <a:effectLst/>
                <a:latin typeface="+mn-lt"/>
                <a:ea typeface="+mn-ea"/>
                <a:cs typeface="+mn-cs"/>
              </a:rPr>
              <a:t>A</a:t>
            </a:r>
            <a:r>
              <a:rPr lang="it-IT" sz="1200" u="none" kern="1200">
                <a:solidFill>
                  <a:schemeClr val="tx1"/>
                </a:solidFill>
                <a:effectLst/>
                <a:latin typeface="+mn-lt"/>
                <a:ea typeface="+mn-ea"/>
                <a:cs typeface="+mn-cs"/>
              </a:rPr>
              <a:t>] to Bob. He’ll generate </a:t>
            </a:r>
            <a:r>
              <a:rPr lang="it-IT" sz="1200" kern="1200">
                <a:solidFill>
                  <a:schemeClr val="tx1"/>
                </a:solidFill>
                <a:effectLst/>
                <a:latin typeface="+mn-lt"/>
                <a:ea typeface="+mn-ea"/>
                <a:cs typeface="+mn-cs"/>
              </a:rPr>
              <a:t>a random number (N) and send it back with its own access policy (P), which indicates who can communicate with him. Alice then picks a subset of her attributes (S) such that it satisfies the received policy, and uses each secret key whose corresponding address has been issued the matched attribute (i) to sign the random number (N). Then Alice returns Bob the satisfied subset of attributes through the pair “signature” and “public key” of “i” (Sig</a:t>
            </a:r>
            <a:r>
              <a:rPr lang="it-IT" sz="1200" kern="1200" baseline="-25000">
                <a:solidFill>
                  <a:schemeClr val="tx1"/>
                </a:solidFill>
                <a:effectLst/>
                <a:latin typeface="+mn-lt"/>
                <a:ea typeface="+mn-ea"/>
                <a:cs typeface="+mn-cs"/>
              </a:rPr>
              <a:t>SKi</a:t>
            </a:r>
            <a:r>
              <a:rPr lang="it-IT" sz="1200" kern="1200">
                <a:solidFill>
                  <a:schemeClr val="tx1"/>
                </a:solidFill>
                <a:effectLst/>
                <a:latin typeface="+mn-lt"/>
                <a:ea typeface="+mn-ea"/>
                <a:cs typeface="+mn-cs"/>
              </a:rPr>
              <a:t>(N), PK</a:t>
            </a:r>
            <a:r>
              <a:rPr lang="it-IT" sz="1200" kern="1200" baseline="-25000">
                <a:solidFill>
                  <a:schemeClr val="tx1"/>
                </a:solidFill>
                <a:effectLst/>
                <a:latin typeface="+mn-lt"/>
                <a:ea typeface="+mn-ea"/>
                <a:cs typeface="+mn-cs"/>
              </a:rPr>
              <a:t>i</a:t>
            </a:r>
            <a:r>
              <a:rPr lang="it-IT" sz="1200" kern="1200">
                <a:solidFill>
                  <a:schemeClr val="tx1"/>
                </a:solidFill>
                <a:effectLst/>
                <a:latin typeface="+mn-lt"/>
                <a:ea typeface="+mn-ea"/>
                <a:cs typeface="+mn-cs"/>
              </a:rPr>
              <a:t>). Bob encodes the hash of PKi||IDA to get the corresponding address [by Base58Check], then searches the blockchain to find out the latest related record about it. If this address contains the claimed attribute i, Bob uses the public key (PKi) to verify the signature by controlling if the given random number was correctly signed. If so, it demonstrates that Alice really possesses this address and the attribute. Once Bob is done doing this for all attributes, if they satisfy its own access policy, Bob will allow Alice’s request to access her data.</a:t>
            </a: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GP</a:t>
            </a:r>
          </a:p>
          <a:p>
            <a:pPr lvl="0"/>
            <a:endParaRPr lang="it-IT" sz="1200" kern="1200">
              <a:solidFill>
                <a:schemeClr val="tx1"/>
              </a:solidFill>
              <a:effectLst/>
              <a:latin typeface="+mn-lt"/>
              <a:ea typeface="+mn-ea"/>
              <a:cs typeface="+mn-cs"/>
            </a:endParaRPr>
          </a:p>
          <a:p>
            <a:pPr lvl="0"/>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5DC10177-C147-4ED0-89D0-341B0BE93237}" type="slidenum">
              <a:rPr lang="it-IT" smtClean="0"/>
              <a:t>9</a:t>
            </a:fld>
            <a:endParaRPr lang="it-IT"/>
          </a:p>
        </p:txBody>
      </p:sp>
    </p:spTree>
    <p:extLst>
      <p:ext uri="{BB962C8B-B14F-4D97-AF65-F5344CB8AC3E}">
        <p14:creationId xmlns:p14="http://schemas.microsoft.com/office/powerpoint/2010/main" val="131050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796083-F7A2-41E3-9A4D-4927A928620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B3F71A7-576A-41A9-B0BF-8ED5D51EB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C206C94-9A1C-47AD-9DDE-8357157EF4FB}"/>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776C5484-0D95-45CE-BFE1-965F9FFFC8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517C2C-A592-4E6E-AE44-9539306B09DC}"/>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95179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84CEA9-EC41-4AF4-B4F6-6412B111663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88E33C-CCEF-495C-B656-AC3D9292625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25F985-22AD-4067-86F9-26935D5835A0}"/>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4D088C22-9424-4E45-8689-43DD45F392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D1DEACD-0041-4CD3-B2D8-170116813BE6}"/>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113233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5D08CD4-9D4B-450A-9FFB-A81AF4D852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ED884A-41AC-47F7-B788-B5E89FF7C63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017D222-9BA9-41B5-BF65-8E2E05AF4C10}"/>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272F181A-CB05-49DD-A660-20F134E3AC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1D00EA-7E81-409F-92C6-E0B2BB4CEEAA}"/>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269153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43833F-F973-4B74-A610-B75AC38C9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8A12139-7DB7-4B56-BECA-FFE43D14B5D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B47927-7186-44D1-889E-4CE6BF62E92F}"/>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E20CA339-37BD-46F1-B2BC-E6364DCFC11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A87CBC-7FFC-4AE4-97E2-3CC88AC5C9CA}"/>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24011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D5D957-696A-49AC-A063-C6C8F938A04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0F74C39-7D2A-4F00-BEE0-14E66EA53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67EBE8-25BB-404C-97AC-68457C9D8E2D}"/>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935B0EC0-4E1C-48EF-9F16-06498BAFD57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398929-11CB-49A9-934E-206D592497B3}"/>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56385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4B6D08-C907-4EA7-B386-744AFA69F14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30B8D0D-BDCC-421D-B718-6A1EEEB43EA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F99EC86-7978-4537-8496-74E5364463E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6ABA43B-8D2A-4440-BEF2-F627A94BE4BC}"/>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6" name="Segnaposto piè di pagina 5">
            <a:extLst>
              <a:ext uri="{FF2B5EF4-FFF2-40B4-BE49-F238E27FC236}">
                <a16:creationId xmlns:a16="http://schemas.microsoft.com/office/drawing/2014/main" id="{300EE798-85E0-4D69-88BF-BA2C00CAAF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EC6CA1-F168-4327-854B-89DF26B0EBB6}"/>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149710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130C3B-56C4-408C-AC33-9F9C43C68FA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D40CD76-6078-4D14-8403-078C5E2C7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90F6A16-39D1-4DF5-A860-10F72009667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A8D4315-7CAF-47F3-86FE-FB31F5A16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C32437B-066B-4025-AD62-9B2F719F8BA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5DEDE20-4146-4A45-A318-40B51D40325A}"/>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8" name="Segnaposto piè di pagina 7">
            <a:extLst>
              <a:ext uri="{FF2B5EF4-FFF2-40B4-BE49-F238E27FC236}">
                <a16:creationId xmlns:a16="http://schemas.microsoft.com/office/drawing/2014/main" id="{89F67249-A3FD-411D-B7E6-8C22342FCE8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75B30F3-D753-496A-847F-8509B27CEE85}"/>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54604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C2D81-30D6-4906-8CBE-9D13D8F1A5D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F10A680-DA1E-4A9B-BA2E-4DDE24E8F2A7}"/>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4" name="Segnaposto piè di pagina 3">
            <a:extLst>
              <a:ext uri="{FF2B5EF4-FFF2-40B4-BE49-F238E27FC236}">
                <a16:creationId xmlns:a16="http://schemas.microsoft.com/office/drawing/2014/main" id="{5BC168E4-0056-4E27-B458-7BF8F0BBB17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866B1-31E2-4F2B-905D-3A56E5D3282F}"/>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76663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46A844-7FDC-4122-8BFA-B01A90F3596F}"/>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3" name="Segnaposto piè di pagina 2">
            <a:extLst>
              <a:ext uri="{FF2B5EF4-FFF2-40B4-BE49-F238E27FC236}">
                <a16:creationId xmlns:a16="http://schemas.microsoft.com/office/drawing/2014/main" id="{FF8F3C5A-0A01-4AED-82E5-0F217CF5BE4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BFBC406-3609-4473-972F-188D76058801}"/>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11532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DC4F7-550D-4775-B646-CCC84A6C24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829799E-3C0C-4F06-9C93-54BA2E28EF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A298855-F6F8-4EF6-9C04-7D832EF8A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CD510B0-9C61-4E28-A947-D3ED9A9D5710}"/>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6" name="Segnaposto piè di pagina 5">
            <a:extLst>
              <a:ext uri="{FF2B5EF4-FFF2-40B4-BE49-F238E27FC236}">
                <a16:creationId xmlns:a16="http://schemas.microsoft.com/office/drawing/2014/main" id="{60CDEC68-37BC-4953-98E3-9A3153C8C7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73C24F0-101F-4844-828B-A1F1650F632A}"/>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320479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7A289-CE17-42DB-9B42-E20C4D84190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6F95CB2-E79B-4EBC-B54F-A80001161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D236655-0F25-438D-A5F2-F82856EF3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31E630-AED1-4F7D-8370-11C8F5FDE82B}"/>
              </a:ext>
            </a:extLst>
          </p:cNvPr>
          <p:cNvSpPr>
            <a:spLocks noGrp="1"/>
          </p:cNvSpPr>
          <p:nvPr>
            <p:ph type="dt" sz="half" idx="10"/>
          </p:nvPr>
        </p:nvSpPr>
        <p:spPr/>
        <p:txBody>
          <a:bodyPr/>
          <a:lstStyle/>
          <a:p>
            <a:fld id="{85961DCD-8AAE-4B9E-9103-C1C67F073D13}" type="datetimeFigureOut">
              <a:rPr lang="it-IT" smtClean="0"/>
              <a:t>22/02/2021</a:t>
            </a:fld>
            <a:endParaRPr lang="it-IT"/>
          </a:p>
        </p:txBody>
      </p:sp>
      <p:sp>
        <p:nvSpPr>
          <p:cNvPr id="6" name="Segnaposto piè di pagina 5">
            <a:extLst>
              <a:ext uri="{FF2B5EF4-FFF2-40B4-BE49-F238E27FC236}">
                <a16:creationId xmlns:a16="http://schemas.microsoft.com/office/drawing/2014/main" id="{A709F547-B1D7-40F7-92E0-90AB78E471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ECBA9F-CD61-4D12-93EB-6E4E1947FF65}"/>
              </a:ext>
            </a:extLst>
          </p:cNvPr>
          <p:cNvSpPr>
            <a:spLocks noGrp="1"/>
          </p:cNvSpPr>
          <p:nvPr>
            <p:ph type="sldNum" sz="quarter" idx="12"/>
          </p:nvPr>
        </p:nvSpPr>
        <p:spPr/>
        <p:txBody>
          <a:bodyPr/>
          <a:lstStyle/>
          <a:p>
            <a:fld id="{2A755D75-D2A5-463F-9F86-89AFFAB28118}" type="slidenum">
              <a:rPr lang="it-IT" smtClean="0"/>
              <a:t>‹N›</a:t>
            </a:fld>
            <a:endParaRPr lang="it-IT"/>
          </a:p>
        </p:txBody>
      </p:sp>
    </p:spTree>
    <p:extLst>
      <p:ext uri="{BB962C8B-B14F-4D97-AF65-F5344CB8AC3E}">
        <p14:creationId xmlns:p14="http://schemas.microsoft.com/office/powerpoint/2010/main" val="275032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4F280EC-C5DF-445C-A579-6C0356FFC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EB21662-BCAB-4CEA-9351-3F7728123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C027BF-88D8-488C-94AF-58B0C23BF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61DCD-8AAE-4B9E-9103-C1C67F073D13}" type="datetimeFigureOut">
              <a:rPr lang="it-IT" smtClean="0"/>
              <a:t>22/02/2021</a:t>
            </a:fld>
            <a:endParaRPr lang="it-IT"/>
          </a:p>
        </p:txBody>
      </p:sp>
      <p:sp>
        <p:nvSpPr>
          <p:cNvPr id="5" name="Segnaposto piè di pagina 4">
            <a:extLst>
              <a:ext uri="{FF2B5EF4-FFF2-40B4-BE49-F238E27FC236}">
                <a16:creationId xmlns:a16="http://schemas.microsoft.com/office/drawing/2014/main" id="{2D2FE4AE-4FBD-4D5E-8CBA-CA00BB93A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4D5D979-56E7-4D38-8E24-3FF983184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55D75-D2A5-463F-9F86-89AFFAB28118}" type="slidenum">
              <a:rPr lang="it-IT" smtClean="0"/>
              <a:t>‹N›</a:t>
            </a:fld>
            <a:endParaRPr lang="it-IT"/>
          </a:p>
        </p:txBody>
      </p:sp>
    </p:spTree>
    <p:extLst>
      <p:ext uri="{BB962C8B-B14F-4D97-AF65-F5344CB8AC3E}">
        <p14:creationId xmlns:p14="http://schemas.microsoft.com/office/powerpoint/2010/main" val="2956992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522DBB-7849-4A0F-8364-A8657395587D}"/>
              </a:ext>
            </a:extLst>
          </p:cNvPr>
          <p:cNvSpPr>
            <a:spLocks noGrp="1"/>
          </p:cNvSpPr>
          <p:nvPr>
            <p:ph type="ctrTitle"/>
          </p:nvPr>
        </p:nvSpPr>
        <p:spPr>
          <a:xfrm>
            <a:off x="2163728" y="3686957"/>
            <a:ext cx="7870418" cy="1218415"/>
          </a:xfrm>
        </p:spPr>
        <p:txBody>
          <a:bodyPr>
            <a:noAutofit/>
          </a:bodyPr>
          <a:lstStyle/>
          <a:p>
            <a:r>
              <a:rPr lang="it-IT" sz="3600" b="1">
                <a:latin typeface="Gill Sans MT" panose="020B0502020104020203" pitchFamily="34" charset="0"/>
                <a:cs typeface="Times New Roman" panose="02020603050405020304" pitchFamily="18" charset="0"/>
              </a:rPr>
              <a:t>Access Control for IoT devices through the Blockchain</a:t>
            </a:r>
          </a:p>
        </p:txBody>
      </p:sp>
      <p:sp>
        <p:nvSpPr>
          <p:cNvPr id="3" name="Sottotitolo 2">
            <a:extLst>
              <a:ext uri="{FF2B5EF4-FFF2-40B4-BE49-F238E27FC236}">
                <a16:creationId xmlns:a16="http://schemas.microsoft.com/office/drawing/2014/main" id="{2A722927-D718-4ECA-A26C-E805E98A2C81}"/>
              </a:ext>
            </a:extLst>
          </p:cNvPr>
          <p:cNvSpPr>
            <a:spLocks noGrp="1"/>
          </p:cNvSpPr>
          <p:nvPr>
            <p:ph type="subTitle" idx="1"/>
          </p:nvPr>
        </p:nvSpPr>
        <p:spPr>
          <a:xfrm>
            <a:off x="7876293" y="5137923"/>
            <a:ext cx="4315707" cy="594547"/>
          </a:xfrm>
        </p:spPr>
        <p:txBody>
          <a:bodyPr>
            <a:normAutofit/>
          </a:bodyPr>
          <a:lstStyle/>
          <a:p>
            <a:r>
              <a:rPr lang="it-IT" sz="1800" i="1">
                <a:latin typeface="Gill Sans MT" panose="020B0502020104020203" pitchFamily="34" charset="0"/>
                <a:cs typeface="Times New Roman" panose="02020603050405020304" pitchFamily="18" charset="0"/>
              </a:rPr>
              <a:t>Giulio Purgatorio (516292)</a:t>
            </a:r>
          </a:p>
        </p:txBody>
      </p:sp>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8" name="Immagine 7" descr="cherubino_pant541.eps">
            <a:extLst>
              <a:ext uri="{FF2B5EF4-FFF2-40B4-BE49-F238E27FC236}">
                <a16:creationId xmlns:a16="http://schemas.microsoft.com/office/drawing/2014/main" id="{D86791A4-46FD-45E0-9D05-20D7942C7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11" y="325641"/>
            <a:ext cx="2263369" cy="2310685"/>
          </a:xfrm>
          <a:prstGeom prst="rect">
            <a:avLst/>
          </a:prstGeom>
        </p:spPr>
      </p:pic>
      <p:sp>
        <p:nvSpPr>
          <p:cNvPr id="9" name="Sottotitolo 2">
            <a:extLst>
              <a:ext uri="{FF2B5EF4-FFF2-40B4-BE49-F238E27FC236}">
                <a16:creationId xmlns:a16="http://schemas.microsoft.com/office/drawing/2014/main" id="{181B7897-17DC-46FB-AE46-8540F481B1A7}"/>
              </a:ext>
            </a:extLst>
          </p:cNvPr>
          <p:cNvSpPr txBox="1">
            <a:spLocks/>
          </p:cNvSpPr>
          <p:nvPr/>
        </p:nvSpPr>
        <p:spPr>
          <a:xfrm>
            <a:off x="3056300" y="2859859"/>
            <a:ext cx="6079389" cy="9573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i="1">
                <a:latin typeface="Gill Sans MT" panose="020B0502020104020203" pitchFamily="34" charset="0"/>
              </a:rPr>
              <a:t>Master Degree in Computer Science, ICT Solutions Architect curriculum</a:t>
            </a:r>
          </a:p>
          <a:p>
            <a:r>
              <a:rPr lang="it-IT" sz="2000">
                <a:latin typeface="Gill Sans MT" panose="020B0502020104020203" pitchFamily="34" charset="0"/>
              </a:rPr>
              <a:t>ICT Risk Assessment (a.y. 2020/21)</a:t>
            </a:r>
          </a:p>
        </p:txBody>
      </p:sp>
    </p:spTree>
    <p:extLst>
      <p:ext uri="{BB962C8B-B14F-4D97-AF65-F5344CB8AC3E}">
        <p14:creationId xmlns:p14="http://schemas.microsoft.com/office/powerpoint/2010/main" val="2732481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E280AA0E-754B-4621-BE14-9752A06AB8A4}"/>
              </a:ext>
            </a:extLst>
          </p:cNvPr>
          <p:cNvSpPr txBox="1">
            <a:spLocks/>
          </p:cNvSpPr>
          <p:nvPr/>
        </p:nvSpPr>
        <p:spPr>
          <a:xfrm>
            <a:off x="5019118" y="377535"/>
            <a:ext cx="2153764" cy="771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Security Analysis</a:t>
            </a:r>
          </a:p>
        </p:txBody>
      </p:sp>
      <p:sp>
        <p:nvSpPr>
          <p:cNvPr id="11" name="Sottotitolo 2">
            <a:extLst>
              <a:ext uri="{FF2B5EF4-FFF2-40B4-BE49-F238E27FC236}">
                <a16:creationId xmlns:a16="http://schemas.microsoft.com/office/drawing/2014/main" id="{168A3D31-7FCC-4EB4-A4E7-0BA53B320E64}"/>
              </a:ext>
            </a:extLst>
          </p:cNvPr>
          <p:cNvSpPr>
            <a:spLocks noGrp="1"/>
          </p:cNvSpPr>
          <p:nvPr>
            <p:ph type="subTitle" idx="1"/>
          </p:nvPr>
        </p:nvSpPr>
        <p:spPr>
          <a:xfrm>
            <a:off x="2205095" y="1118017"/>
            <a:ext cx="7781810" cy="4621965"/>
          </a:xfrm>
        </p:spPr>
        <p:txBody>
          <a:bodyPr>
            <a:normAutofit/>
          </a:bodyPr>
          <a:lstStyle/>
          <a:p>
            <a:pPr algn="l"/>
            <a:r>
              <a:rPr lang="it-IT" sz="1800" b="1">
                <a:solidFill>
                  <a:schemeClr val="accent1"/>
                </a:solidFill>
                <a:latin typeface="Gill Sans MT" panose="020B0502020104020203" pitchFamily="34" charset="0"/>
                <a:cs typeface="Times New Roman" panose="02020603050405020304" pitchFamily="18" charset="0"/>
              </a:rPr>
              <a:t>Access Policies for Sensitive data</a:t>
            </a:r>
          </a:p>
          <a:p>
            <a:pPr marL="285750" indent="-285750" algn="l">
              <a:buFont typeface="Arial" panose="020B0604020202020204" pitchFamily="34" charset="0"/>
              <a:buChar char="•"/>
            </a:pPr>
            <a:r>
              <a:rPr lang="it-IT" sz="1800" b="1">
                <a:solidFill>
                  <a:schemeClr val="accent2"/>
                </a:solidFill>
                <a:latin typeface="Gill Sans MT" panose="020B0502020104020203" pitchFamily="34" charset="0"/>
                <a:cs typeface="Times New Roman" panose="02020603050405020304" pitchFamily="18" charset="0"/>
              </a:rPr>
              <a:t>[Confidentiality] </a:t>
            </a:r>
            <a:r>
              <a:rPr lang="it-IT" sz="1800">
                <a:latin typeface="Gill Sans MT" panose="020B0502020104020203" pitchFamily="34" charset="0"/>
                <a:cs typeface="Times New Roman" panose="02020603050405020304" pitchFamily="18" charset="0"/>
              </a:rPr>
              <a:t>Solve our authentication goal by defining the correct behavior of all users.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Devices have their own policies and they will verify themselves if these are satisfied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If they are, confidentiality is preserved as intended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If not, terminate the connection (</a:t>
            </a:r>
            <a:r>
              <a:rPr lang="it-IT" sz="1400">
                <a:solidFill>
                  <a:srgbClr val="FF0000"/>
                </a:solidFill>
                <a:latin typeface="Gill Sans MT" panose="020B0502020104020203" pitchFamily="34" charset="0"/>
                <a:cs typeface="Times New Roman" panose="02020603050405020304" pitchFamily="18" charset="0"/>
              </a:rPr>
              <a:t>Default Deny</a:t>
            </a:r>
            <a:r>
              <a:rPr lang="it-IT" sz="1400">
                <a:latin typeface="Gill Sans MT" panose="020B0502020104020203" pitchFamily="34" charset="0"/>
                <a:cs typeface="Times New Roman" panose="02020603050405020304" pitchFamily="18" charset="0"/>
              </a:rPr>
              <a:t>)</a:t>
            </a:r>
          </a:p>
          <a:p>
            <a:pPr algn="l"/>
            <a:r>
              <a:rPr lang="it-IT" sz="1800" b="1">
                <a:solidFill>
                  <a:schemeClr val="accent1"/>
                </a:solidFill>
                <a:latin typeface="Gill Sans MT" panose="020B0502020104020203" pitchFamily="34" charset="0"/>
                <a:cs typeface="Times New Roman" panose="02020603050405020304" pitchFamily="18" charset="0"/>
              </a:rPr>
              <a:t>Attributes</a:t>
            </a:r>
          </a:p>
          <a:p>
            <a:pPr marL="285750" indent="-285750" algn="l">
              <a:buFont typeface="Arial" panose="020B0604020202020204" pitchFamily="34" charset="0"/>
              <a:buChar char="•"/>
            </a:pPr>
            <a:r>
              <a:rPr lang="it-IT" sz="1800" b="1">
                <a:solidFill>
                  <a:schemeClr val="accent2"/>
                </a:solidFill>
                <a:latin typeface="Gill Sans MT" panose="020B0502020104020203" pitchFamily="34" charset="0"/>
                <a:cs typeface="Times New Roman" panose="02020603050405020304" pitchFamily="18" charset="0"/>
              </a:rPr>
              <a:t>[Integrity] </a:t>
            </a:r>
            <a:r>
              <a:rPr lang="it-IT" sz="1800">
                <a:latin typeface="Gill Sans MT" panose="020B0502020104020203" pitchFamily="34" charset="0"/>
                <a:cs typeface="Times New Roman" panose="02020603050405020304" pitchFamily="18" charset="0"/>
              </a:rPr>
              <a:t>Attributes are stored in the blockchain, which is secure by default</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Consortium (and private) blockchains can actually be tampered, but the ECDLP problem makes this infeasible</a:t>
            </a:r>
          </a:p>
          <a:p>
            <a:pPr marL="285750" indent="-285750" algn="l">
              <a:buFont typeface="Arial" panose="020B0604020202020204" pitchFamily="34" charset="0"/>
              <a:buChar char="•"/>
            </a:pPr>
            <a:r>
              <a:rPr lang="it-IT" sz="1800" b="1">
                <a:solidFill>
                  <a:schemeClr val="accent2"/>
                </a:solidFill>
                <a:latin typeface="Gill Sans MT" panose="020B0502020104020203" pitchFamily="34" charset="0"/>
                <a:cs typeface="Times New Roman" panose="02020603050405020304" pitchFamily="18" charset="0"/>
              </a:rPr>
              <a:t>[Availability]</a:t>
            </a:r>
            <a:r>
              <a:rPr lang="it-IT" sz="1800">
                <a:solidFill>
                  <a:schemeClr val="accent2"/>
                </a:solidFill>
                <a:latin typeface="Gill Sans MT" panose="020B0502020104020203" pitchFamily="34" charset="0"/>
                <a:cs typeface="Times New Roman" panose="02020603050405020304" pitchFamily="18" charset="0"/>
              </a:rPr>
              <a:t> </a:t>
            </a:r>
            <a:r>
              <a:rPr lang="it-IT" sz="1800">
                <a:latin typeface="Gill Sans MT" panose="020B0502020104020203" pitchFamily="34" charset="0"/>
                <a:cs typeface="Times New Roman" panose="02020603050405020304" pitchFamily="18" charset="0"/>
              </a:rPr>
              <a:t>The Database is stored in the blockchain, which is shared across multiple organization </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Everyone has its own copy of the blockchain</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So no single authority can avoid the information’s sharing to others for their own purposes</a:t>
            </a:r>
          </a:p>
          <a:p>
            <a:pPr marL="742950" lvl="1" indent="-285750" algn="l">
              <a:buFont typeface="Arial" panose="020B0604020202020204" pitchFamily="34" charset="0"/>
              <a:buChar char="•"/>
            </a:pPr>
            <a:endParaRPr lang="it-IT" sz="140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995130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par>
                                <p:cTn id="10" presetID="16" presetClass="entr" presetSubtype="21" fill="hold" nodeType="withEffect">
                                  <p:stCondLst>
                                    <p:cond delay="100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par>
                                <p:cTn id="13" presetID="42" presetClass="entr" presetSubtype="0" fill="hold" nodeType="withEffect">
                                  <p:stCondLst>
                                    <p:cond delay="175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1000"/>
                                        <p:tgtEl>
                                          <p:spTgt spid="11">
                                            <p:txEl>
                                              <p:pRg st="2" end="2"/>
                                            </p:txEl>
                                          </p:spTgt>
                                        </p:tgtEl>
                                      </p:cBhvr>
                                    </p:animEffect>
                                    <p:anim calcmode="lin" valueType="num">
                                      <p:cBhvr>
                                        <p:cTn id="1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25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1000"/>
                                        <p:tgtEl>
                                          <p:spTgt spid="11">
                                            <p:txEl>
                                              <p:pRg st="3" end="3"/>
                                            </p:txEl>
                                          </p:spTgt>
                                        </p:tgtEl>
                                      </p:cBhvr>
                                    </p:animEffect>
                                    <p:anim calcmode="lin" valueType="num">
                                      <p:cBhvr>
                                        <p:cTn id="21"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75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1000"/>
                                        <p:tgtEl>
                                          <p:spTgt spid="11">
                                            <p:txEl>
                                              <p:pRg st="4" end="4"/>
                                            </p:txEl>
                                          </p:spTgt>
                                        </p:tgtEl>
                                      </p:cBhvr>
                                    </p:animEffect>
                                    <p:anim calcmode="lin" valueType="num">
                                      <p:cBhvr>
                                        <p:cTn id="2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 calcmode="lin" valueType="num">
                                      <p:cBhvr>
                                        <p:cTn id="32"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1">
                                            <p:txEl>
                                              <p:pRg st="5" end="5"/>
                                            </p:txEl>
                                          </p:spTgt>
                                        </p:tgtEl>
                                      </p:cBhvr>
                                    </p:animEffect>
                                  </p:childTnLst>
                                </p:cTn>
                              </p:par>
                              <p:par>
                                <p:cTn id="35" presetID="16" presetClass="entr" presetSubtype="21" fill="hold" nodeType="withEffect">
                                  <p:stCondLst>
                                    <p:cond delay="75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arn(inVertical)">
                                      <p:cBhvr>
                                        <p:cTn id="37" dur="500"/>
                                        <p:tgtEl>
                                          <p:spTgt spid="11">
                                            <p:txEl>
                                              <p:pRg st="6" end="6"/>
                                            </p:txEl>
                                          </p:spTgt>
                                        </p:tgtEl>
                                      </p:cBhvr>
                                    </p:animEffect>
                                  </p:childTnLst>
                                </p:cTn>
                              </p:par>
                              <p:par>
                                <p:cTn id="38" presetID="42" presetClass="entr" presetSubtype="0" fill="hold" nodeType="withEffect">
                                  <p:stCondLst>
                                    <p:cond delay="75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fade">
                                      <p:cBhvr>
                                        <p:cTn id="40" dur="1000"/>
                                        <p:tgtEl>
                                          <p:spTgt spid="11">
                                            <p:txEl>
                                              <p:pRg st="7" end="7"/>
                                            </p:txEl>
                                          </p:spTgt>
                                        </p:tgtEl>
                                      </p:cBhvr>
                                    </p:animEffect>
                                    <p:anim calcmode="lin" valueType="num">
                                      <p:cBhvr>
                                        <p:cTn id="41"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barn(inVertical)">
                                      <p:cBhvr>
                                        <p:cTn id="47" dur="500"/>
                                        <p:tgtEl>
                                          <p:spTgt spid="11">
                                            <p:txEl>
                                              <p:pRg st="8" end="8"/>
                                            </p:txEl>
                                          </p:spTgt>
                                        </p:tgtEl>
                                      </p:cBhvr>
                                    </p:animEffect>
                                  </p:childTnLst>
                                </p:cTn>
                              </p:par>
                              <p:par>
                                <p:cTn id="48" presetID="42" presetClass="entr" presetSubtype="0" fill="hold" nodeType="withEffect">
                                  <p:stCondLst>
                                    <p:cond delay="1000"/>
                                  </p:stCondLst>
                                  <p:childTnLst>
                                    <p:set>
                                      <p:cBhvr>
                                        <p:cTn id="49" dur="1" fill="hold">
                                          <p:stCondLst>
                                            <p:cond delay="0"/>
                                          </p:stCondLst>
                                        </p:cTn>
                                        <p:tgtEl>
                                          <p:spTgt spid="11">
                                            <p:txEl>
                                              <p:pRg st="9" end="9"/>
                                            </p:txEl>
                                          </p:spTgt>
                                        </p:tgtEl>
                                        <p:attrNameLst>
                                          <p:attrName>style.visibility</p:attrName>
                                        </p:attrNameLst>
                                      </p:cBhvr>
                                      <p:to>
                                        <p:strVal val="visible"/>
                                      </p:to>
                                    </p:set>
                                    <p:animEffect transition="in" filter="fade">
                                      <p:cBhvr>
                                        <p:cTn id="50" dur="1000"/>
                                        <p:tgtEl>
                                          <p:spTgt spid="11">
                                            <p:txEl>
                                              <p:pRg st="9" end="9"/>
                                            </p:txEl>
                                          </p:spTgt>
                                        </p:tgtEl>
                                      </p:cBhvr>
                                    </p:animEffect>
                                    <p:anim calcmode="lin" valueType="num">
                                      <p:cBhvr>
                                        <p:cTn id="5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1500"/>
                                  </p:stCondLst>
                                  <p:childTnLst>
                                    <p:set>
                                      <p:cBhvr>
                                        <p:cTn id="54" dur="1" fill="hold">
                                          <p:stCondLst>
                                            <p:cond delay="0"/>
                                          </p:stCondLst>
                                        </p:cTn>
                                        <p:tgtEl>
                                          <p:spTgt spid="11">
                                            <p:txEl>
                                              <p:pRg st="10" end="10"/>
                                            </p:txEl>
                                          </p:spTgt>
                                        </p:tgtEl>
                                        <p:attrNameLst>
                                          <p:attrName>style.visibility</p:attrName>
                                        </p:attrNameLst>
                                      </p:cBhvr>
                                      <p:to>
                                        <p:strVal val="visible"/>
                                      </p:to>
                                    </p:set>
                                    <p:animEffect transition="in" filter="fade">
                                      <p:cBhvr>
                                        <p:cTn id="55" dur="1000"/>
                                        <p:tgtEl>
                                          <p:spTgt spid="11">
                                            <p:txEl>
                                              <p:pRg st="10" end="10"/>
                                            </p:txEl>
                                          </p:spTgt>
                                        </p:tgtEl>
                                      </p:cBhvr>
                                    </p:animEffect>
                                    <p:anim calcmode="lin" valueType="num">
                                      <p:cBhvr>
                                        <p:cTn id="56"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11" name="Sottotitolo 2">
            <a:extLst>
              <a:ext uri="{FF2B5EF4-FFF2-40B4-BE49-F238E27FC236}">
                <a16:creationId xmlns:a16="http://schemas.microsoft.com/office/drawing/2014/main" id="{168A3D31-7FCC-4EB4-A4E7-0BA53B320E64}"/>
              </a:ext>
            </a:extLst>
          </p:cNvPr>
          <p:cNvSpPr>
            <a:spLocks noGrp="1"/>
          </p:cNvSpPr>
          <p:nvPr>
            <p:ph type="subTitle" idx="1"/>
          </p:nvPr>
        </p:nvSpPr>
        <p:spPr>
          <a:xfrm>
            <a:off x="892183" y="727465"/>
            <a:ext cx="10407634" cy="5405090"/>
          </a:xfrm>
        </p:spPr>
        <p:txBody>
          <a:bodyPr>
            <a:normAutofit/>
          </a:bodyPr>
          <a:lstStyle/>
          <a:p>
            <a:pPr algn="l"/>
            <a:r>
              <a:rPr lang="it-IT" sz="1800" b="1">
                <a:solidFill>
                  <a:schemeClr val="accent1"/>
                </a:solidFill>
                <a:latin typeface="Gill Sans MT" panose="020B0502020104020203" pitchFamily="34" charset="0"/>
                <a:cs typeface="Times New Roman" panose="02020603050405020304" pitchFamily="18" charset="0"/>
              </a:rPr>
              <a:t>Attribute Authorities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Security requirements hold as long as the AA’s </a:t>
            </a:r>
            <a:r>
              <a:rPr lang="it-IT" sz="1800" i="1">
                <a:latin typeface="Gill Sans MT" panose="020B0502020104020203" pitchFamily="34" charset="0"/>
                <a:cs typeface="Times New Roman" panose="02020603050405020304" pitchFamily="18" charset="0"/>
              </a:rPr>
              <a:t>Secret Key</a:t>
            </a:r>
            <a:r>
              <a:rPr lang="it-IT" sz="1800">
                <a:latin typeface="Gill Sans MT" panose="020B0502020104020203" pitchFamily="34" charset="0"/>
                <a:cs typeface="Times New Roman" panose="02020603050405020304" pitchFamily="18" charset="0"/>
              </a:rPr>
              <a:t> or the </a:t>
            </a:r>
            <a:r>
              <a:rPr lang="it-IT" sz="1800" i="1">
                <a:latin typeface="Gill Sans MT" panose="020B0502020104020203" pitchFamily="34" charset="0"/>
                <a:cs typeface="Times New Roman" panose="02020603050405020304" pitchFamily="18" charset="0"/>
              </a:rPr>
              <a:t>Master Private Key </a:t>
            </a:r>
            <a:r>
              <a:rPr lang="it-IT" sz="1800">
                <a:latin typeface="Gill Sans MT" panose="020B0502020104020203" pitchFamily="34" charset="0"/>
                <a:cs typeface="Times New Roman" panose="02020603050405020304" pitchFamily="18" charset="0"/>
              </a:rPr>
              <a:t>are</a:t>
            </a:r>
            <a:r>
              <a:rPr lang="it-IT" sz="1800" i="1">
                <a:latin typeface="Gill Sans MT" panose="020B0502020104020203" pitchFamily="34" charset="0"/>
                <a:cs typeface="Times New Roman" panose="02020603050405020304" pitchFamily="18" charset="0"/>
              </a:rPr>
              <a:t> </a:t>
            </a:r>
            <a:r>
              <a:rPr lang="it-IT" sz="1800">
                <a:latin typeface="Gill Sans MT" panose="020B0502020104020203" pitchFamily="34" charset="0"/>
                <a:cs typeface="Times New Roman" panose="02020603050405020304" pitchFamily="18" charset="0"/>
              </a:rPr>
              <a:t>not known. </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The </a:t>
            </a:r>
            <a:r>
              <a:rPr lang="it-IT" sz="1400" i="1">
                <a:latin typeface="Gill Sans MT" panose="020B0502020104020203" pitchFamily="34" charset="0"/>
                <a:cs typeface="Times New Roman" panose="02020603050405020304" pitchFamily="18" charset="0"/>
              </a:rPr>
              <a:t>Master Private Key </a:t>
            </a:r>
            <a:r>
              <a:rPr lang="it-IT" sz="1400">
                <a:latin typeface="Gill Sans MT" panose="020B0502020104020203" pitchFamily="34" charset="0"/>
                <a:cs typeface="Times New Roman" panose="02020603050405020304" pitchFamily="18" charset="0"/>
              </a:rPr>
              <a:t>is </a:t>
            </a:r>
            <a:r>
              <a:rPr lang="it-IT" sz="1400" u="sng">
                <a:latin typeface="Gill Sans MT" panose="020B0502020104020203" pitchFamily="34" charset="0"/>
                <a:cs typeface="Times New Roman" panose="02020603050405020304" pitchFamily="18" charset="0"/>
              </a:rPr>
              <a:t>shared</a:t>
            </a:r>
            <a:r>
              <a:rPr lang="it-IT" sz="1400">
                <a:latin typeface="Gill Sans MT" panose="020B0502020104020203" pitchFamily="34" charset="0"/>
                <a:cs typeface="Times New Roman" panose="02020603050405020304" pitchFamily="18" charset="0"/>
              </a:rPr>
              <a:t> across all </a:t>
            </a:r>
            <a:r>
              <a:rPr lang="it-IT" sz="1400" i="1">
                <a:latin typeface="Gill Sans MT" panose="020B0502020104020203" pitchFamily="34" charset="0"/>
                <a:cs typeface="Times New Roman" panose="02020603050405020304" pitchFamily="18" charset="0"/>
              </a:rPr>
              <a:t>Attribute Authorities</a:t>
            </a:r>
            <a:r>
              <a:rPr lang="it-IT" sz="1400">
                <a:latin typeface="Gill Sans MT" panose="020B0502020104020203" pitchFamily="34" charset="0"/>
                <a:cs typeface="Times New Roman" panose="02020603050405020304" pitchFamily="18" charset="0"/>
              </a:rPr>
              <a:t>, so even </a:t>
            </a:r>
            <a:r>
              <a:rPr lang="it-IT" sz="1400" u="sng">
                <a:latin typeface="Gill Sans MT" panose="020B0502020104020203" pitchFamily="34" charset="0"/>
                <a:cs typeface="Times New Roman" panose="02020603050405020304" pitchFamily="18" charset="0"/>
              </a:rPr>
              <a:t>one</a:t>
            </a:r>
            <a:r>
              <a:rPr lang="it-IT" sz="1400">
                <a:latin typeface="Gill Sans MT" panose="020B0502020104020203" pitchFamily="34" charset="0"/>
                <a:cs typeface="Times New Roman" panose="02020603050405020304" pitchFamily="18" charset="0"/>
              </a:rPr>
              <a:t> leak would have an </a:t>
            </a:r>
            <a:r>
              <a:rPr lang="it-IT" sz="1400" b="1">
                <a:solidFill>
                  <a:srgbClr val="FF0000"/>
                </a:solidFill>
                <a:latin typeface="Gill Sans MT" panose="020B0502020104020203" pitchFamily="34" charset="0"/>
                <a:cs typeface="Times New Roman" panose="02020603050405020304" pitchFamily="18" charset="0"/>
              </a:rPr>
              <a:t>enormous impact</a:t>
            </a:r>
          </a:p>
          <a:p>
            <a:pPr marL="742950" lvl="1" indent="-285750" algn="l">
              <a:buFont typeface="Arial" panose="020B0604020202020204" pitchFamily="34" charset="0"/>
              <a:buChar char="•"/>
            </a:pPr>
            <a:r>
              <a:rPr lang="en-US" sz="1400">
                <a:latin typeface="Gill Sans MT" panose="020B0502020104020203" pitchFamily="34" charset="0"/>
                <a:cs typeface="Times New Roman" panose="02020603050405020304" pitchFamily="18" charset="0"/>
              </a:rPr>
              <a:t>The model doesn’t specify a way to store them</a:t>
            </a:r>
            <a:endParaRPr lang="it-IT" sz="1400" b="1">
              <a:latin typeface="Gill Sans MT" panose="020B0502020104020203" pitchFamily="34" charset="0"/>
              <a:cs typeface="Times New Roman" panose="02020603050405020304" pitchFamily="18" charset="0"/>
            </a:endParaRP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That’s why we may use any of the current methods that rely on external devices. </a:t>
            </a:r>
            <a:endParaRPr lang="it-IT" sz="1400" b="1" i="1">
              <a:latin typeface="Gill Sans MT" panose="020B0502020104020203" pitchFamily="34" charset="0"/>
              <a:cs typeface="Times New Roman" panose="02020603050405020304" pitchFamily="18" charset="0"/>
            </a:endParaRPr>
          </a:p>
          <a:p>
            <a:pPr marL="1200150" lvl="2" indent="-285750" algn="l">
              <a:buFont typeface="Arial" panose="020B0604020202020204" pitchFamily="34" charset="0"/>
              <a:buChar char="•"/>
            </a:pPr>
            <a:r>
              <a:rPr lang="it-IT" sz="1200" b="1">
                <a:latin typeface="Gill Sans MT" panose="020B0502020104020203" pitchFamily="34" charset="0"/>
                <a:cs typeface="Times New Roman" panose="02020603050405020304" pitchFamily="18" charset="0"/>
              </a:rPr>
              <a:t>HSM</a:t>
            </a:r>
            <a:r>
              <a:rPr lang="it-IT" sz="1200">
                <a:latin typeface="Gill Sans MT" panose="020B0502020104020203" pitchFamily="34" charset="0"/>
                <a:cs typeface="Times New Roman" panose="02020603050405020304" pitchFamily="18" charset="0"/>
              </a:rPr>
              <a:t>, Smart cards, PDA, Cell Phones, Key Disks, … </a:t>
            </a:r>
          </a:p>
          <a:p>
            <a:pPr marL="742950" lvl="1" indent="-285750" algn="l">
              <a:buFont typeface="Arial" panose="020B0604020202020204" pitchFamily="34" charset="0"/>
              <a:buChar char="•"/>
            </a:pPr>
            <a:r>
              <a:rPr lang="it-IT" sz="1400" i="1">
                <a:solidFill>
                  <a:schemeClr val="accent1"/>
                </a:solidFill>
                <a:latin typeface="Gill Sans MT" panose="020B0502020104020203" pitchFamily="34" charset="0"/>
                <a:cs typeface="Times New Roman" panose="02020603050405020304" pitchFamily="18" charset="0"/>
              </a:rPr>
              <a:t>Using HSM for example, the key never leaves the device, which limits the damage with compromised hosts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Making an </a:t>
            </a:r>
            <a:r>
              <a:rPr lang="it-IT" sz="1800" i="1">
                <a:latin typeface="Gill Sans MT" panose="020B0502020104020203" pitchFamily="34" charset="0"/>
                <a:cs typeface="Times New Roman" panose="02020603050405020304" pitchFamily="18" charset="0"/>
              </a:rPr>
              <a:t>Attribute Authority </a:t>
            </a:r>
            <a:r>
              <a:rPr lang="it-IT" sz="1800">
                <a:latin typeface="Gill Sans MT" panose="020B0502020104020203" pitchFamily="34" charset="0"/>
                <a:cs typeface="Times New Roman" panose="02020603050405020304" pitchFamily="18" charset="0"/>
              </a:rPr>
              <a:t>node a Byzantine node is tolerated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As long as there are at most (n-1) / 3 Byzantine nodes: with this restriction, consensus of attribute distribution can be reached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The «sure» attacker’s gain is ONLY to be able to </a:t>
            </a:r>
            <a:r>
              <a:rPr lang="it-IT" sz="1400" u="sng">
                <a:latin typeface="Gill Sans MT" panose="020B0502020104020203" pitchFamily="34" charset="0"/>
                <a:cs typeface="Times New Roman" panose="02020603050405020304" pitchFamily="18" charset="0"/>
              </a:rPr>
              <a:t>manage</a:t>
            </a:r>
            <a:r>
              <a:rPr lang="it-IT" sz="1400">
                <a:latin typeface="Gill Sans MT" panose="020B0502020104020203" pitchFamily="34" charset="0"/>
                <a:cs typeface="Times New Roman" panose="02020603050405020304" pitchFamily="18" charset="0"/>
              </a:rPr>
              <a:t> the blockchain, which doesn’t contain any sensitive data.</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The attacker </a:t>
            </a:r>
            <a:r>
              <a:rPr lang="it-IT" sz="1400" b="1">
                <a:latin typeface="Gill Sans MT" panose="020B0502020104020203" pitchFamily="34" charset="0"/>
                <a:cs typeface="Times New Roman" panose="02020603050405020304" pitchFamily="18" charset="0"/>
              </a:rPr>
              <a:t>can read </a:t>
            </a:r>
            <a:r>
              <a:rPr lang="it-IT" sz="1400">
                <a:latin typeface="Gill Sans MT" panose="020B0502020104020203" pitchFamily="34" charset="0"/>
                <a:cs typeface="Times New Roman" panose="02020603050405020304" pitchFamily="18" charset="0"/>
              </a:rPr>
              <a:t>the blockchain, but so can any device</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The attacker </a:t>
            </a:r>
            <a:r>
              <a:rPr lang="it-IT" sz="1400" b="1">
                <a:latin typeface="Gill Sans MT" panose="020B0502020104020203" pitchFamily="34" charset="0"/>
                <a:cs typeface="Times New Roman" panose="02020603050405020304" pitchFamily="18" charset="0"/>
              </a:rPr>
              <a:t>can’t simply write </a:t>
            </a:r>
            <a:r>
              <a:rPr lang="it-IT" sz="1400">
                <a:latin typeface="Gill Sans MT" panose="020B0502020104020203" pitchFamily="34" charset="0"/>
                <a:cs typeface="Times New Roman" panose="02020603050405020304" pitchFamily="18" charset="0"/>
              </a:rPr>
              <a:t>on the blockchain, due to consensus mechanism, leader election, etc.</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The attacker may delete the local copy of the blockchain, but it’s </a:t>
            </a:r>
            <a:r>
              <a:rPr lang="it-IT" sz="1400" b="1">
                <a:latin typeface="Gill Sans MT" panose="020B0502020104020203" pitchFamily="34" charset="0"/>
                <a:cs typeface="Times New Roman" panose="02020603050405020304" pitchFamily="18" charset="0"/>
              </a:rPr>
              <a:t>shared</a:t>
            </a:r>
            <a:r>
              <a:rPr lang="it-IT" sz="1400">
                <a:latin typeface="Gill Sans MT" panose="020B0502020104020203" pitchFamily="34" charset="0"/>
                <a:cs typeface="Times New Roman" panose="02020603050405020304" pitchFamily="18" charset="0"/>
              </a:rPr>
              <a:t> so retrieving a copy isn’t hard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The secret key (if not on the compromised node) can’t be recalculated by knowing </a:t>
            </a:r>
            <a:r>
              <a:rPr lang="it-IT" sz="1400" i="1">
                <a:latin typeface="Gill Sans MT" panose="020B0502020104020203" pitchFamily="34" charset="0"/>
                <a:cs typeface="Times New Roman" panose="02020603050405020304" pitchFamily="18" charset="0"/>
              </a:rPr>
              <a:t>G</a:t>
            </a:r>
            <a:r>
              <a:rPr lang="it-IT" sz="1400">
                <a:latin typeface="Gill Sans MT" panose="020B0502020104020203" pitchFamily="34" charset="0"/>
                <a:cs typeface="Times New Roman" panose="02020603050405020304" pitchFamily="18" charset="0"/>
              </a:rPr>
              <a:t> for the ECDLP</a:t>
            </a:r>
          </a:p>
          <a:p>
            <a:pPr marL="742950" lvl="1" indent="-285750" algn="l">
              <a:buFont typeface="Arial" panose="020B0604020202020204" pitchFamily="34" charset="0"/>
              <a:buChar char="•"/>
            </a:pPr>
            <a:r>
              <a:rPr lang="it-IT" sz="1400">
                <a:solidFill>
                  <a:srgbClr val="FF0000"/>
                </a:solidFill>
                <a:latin typeface="Gill Sans MT" panose="020B0502020104020203" pitchFamily="34" charset="0"/>
                <a:cs typeface="Times New Roman" panose="02020603050405020304" pitchFamily="18" charset="0"/>
              </a:rPr>
              <a:t>It can be used to register other malicious devices! </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RAFT (or other consensus algorithms like PBFT) may be used to replace PoW</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More efficient (lower energy, faster)</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It also allows the recovery of Byzantine nodes [RAFT: 2n+1] </a:t>
            </a:r>
            <a:r>
              <a:rPr lang="it-IT" sz="1400" i="1">
                <a:latin typeface="Gill Sans MT" panose="020B0502020104020203" pitchFamily="34" charset="0"/>
                <a:cs typeface="Times New Roman" panose="02020603050405020304" pitchFamily="18" charset="0"/>
              </a:rPr>
              <a:t>(avoid escalation!)</a:t>
            </a:r>
          </a:p>
        </p:txBody>
      </p:sp>
      <p:sp>
        <p:nvSpPr>
          <p:cNvPr id="8" name="Sottotitolo 2">
            <a:extLst>
              <a:ext uri="{FF2B5EF4-FFF2-40B4-BE49-F238E27FC236}">
                <a16:creationId xmlns:a16="http://schemas.microsoft.com/office/drawing/2014/main" id="{B36F66DB-3248-4C91-9800-2A8A94980B72}"/>
              </a:ext>
            </a:extLst>
          </p:cNvPr>
          <p:cNvSpPr txBox="1">
            <a:spLocks/>
          </p:cNvSpPr>
          <p:nvPr/>
        </p:nvSpPr>
        <p:spPr>
          <a:xfrm>
            <a:off x="8045836" y="1898536"/>
            <a:ext cx="3878904"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it-IT" sz="1400">
                <a:latin typeface="Gill Sans MT" panose="020B0502020104020203" pitchFamily="34" charset="0"/>
                <a:cs typeface="Times New Roman" panose="02020603050405020304" pitchFamily="18" charset="0"/>
              </a:rPr>
              <a:t>«</a:t>
            </a:r>
            <a:r>
              <a:rPr lang="it-IT" sz="1400" i="1">
                <a:latin typeface="Gill Sans MT" panose="020B0502020104020203" pitchFamily="34" charset="0"/>
                <a:cs typeface="Times New Roman" panose="02020603050405020304" pitchFamily="18" charset="0"/>
              </a:rPr>
              <a:t>Compromise AA </a:t>
            </a:r>
            <a:r>
              <a:rPr lang="it-IT" sz="1400" b="1" i="1">
                <a:solidFill>
                  <a:srgbClr val="FF0000"/>
                </a:solidFill>
                <a:latin typeface="Gill Sans MT" panose="020B0502020104020203" pitchFamily="34" charset="0"/>
                <a:cs typeface="Times New Roman" panose="02020603050405020304" pitchFamily="18" charset="0"/>
              </a:rPr>
              <a:t>not →</a:t>
            </a:r>
            <a:r>
              <a:rPr lang="it-IT" sz="1400" i="1">
                <a:solidFill>
                  <a:srgbClr val="FF0000"/>
                </a:solidFill>
                <a:latin typeface="Gill Sans MT" panose="020B0502020104020203" pitchFamily="34" charset="0"/>
                <a:cs typeface="Times New Roman" panose="02020603050405020304" pitchFamily="18" charset="0"/>
              </a:rPr>
              <a:t> </a:t>
            </a:r>
            <a:r>
              <a:rPr lang="it-IT" sz="1400" i="1">
                <a:latin typeface="Gill Sans MT" panose="020B0502020104020203" pitchFamily="34" charset="0"/>
                <a:cs typeface="Times New Roman" panose="02020603050405020304" pitchFamily="18" charset="0"/>
              </a:rPr>
              <a:t>compromise key»</a:t>
            </a:r>
            <a:endParaRPr lang="it-IT" sz="1400" b="1" i="1">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239019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par>
                                <p:cTn id="10" presetID="16" presetClass="entr" presetSubtype="21" fill="hold" nodeType="withEffect">
                                  <p:stCondLst>
                                    <p:cond delay="50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par>
                                <p:cTn id="13" presetID="42" presetClass="entr" presetSubtype="0" fill="hold" nodeType="withEffect">
                                  <p:stCondLst>
                                    <p:cond delay="300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1000"/>
                                        <p:tgtEl>
                                          <p:spTgt spid="11">
                                            <p:txEl>
                                              <p:pRg st="4" end="4"/>
                                            </p:txEl>
                                          </p:spTgt>
                                        </p:tgtEl>
                                      </p:cBhvr>
                                    </p:animEffect>
                                    <p:anim calcmode="lin" valueType="num">
                                      <p:cBhvr>
                                        <p:cTn id="1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17"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150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fade">
                                      <p:cBhvr>
                                        <p:cTn id="20" dur="1000"/>
                                        <p:tgtEl>
                                          <p:spTgt spid="11">
                                            <p:txEl>
                                              <p:pRg st="2" end="2"/>
                                            </p:txEl>
                                          </p:spTgt>
                                        </p:tgtEl>
                                      </p:cBhvr>
                                    </p:animEffect>
                                    <p:anim calcmode="lin" valueType="num">
                                      <p:cBhvr>
                                        <p:cTn id="2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23" presetID="53" presetClass="entr" presetSubtype="16" fill="hold" nodeType="withEffect">
                                  <p:stCondLst>
                                    <p:cond delay="450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8">
                                            <p:txEl>
                                              <p:pRg st="0" end="0"/>
                                            </p:txEl>
                                          </p:spTgt>
                                        </p:tgtEl>
                                      </p:cBhvr>
                                    </p:animEffect>
                                  </p:childTnLst>
                                </p:cTn>
                              </p:par>
                              <p:par>
                                <p:cTn id="28" presetID="42" presetClass="entr" presetSubtype="0" fill="hold" nodeType="withEffect">
                                  <p:stCondLst>
                                    <p:cond delay="225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1000"/>
                                        <p:tgtEl>
                                          <p:spTgt spid="11">
                                            <p:txEl>
                                              <p:pRg st="3" end="3"/>
                                            </p:txEl>
                                          </p:spTgt>
                                        </p:tgtEl>
                                      </p:cBhvr>
                                    </p:animEffect>
                                    <p:anim calcmode="lin" valueType="num">
                                      <p:cBhvr>
                                        <p:cTn id="31"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33" presetID="2" presetClass="entr" presetSubtype="8" fill="hold" nodeType="withEffect">
                                  <p:stCondLst>
                                    <p:cond delay="5250"/>
                                  </p:stCondLst>
                                  <p:childTnLst>
                                    <p:set>
                                      <p:cBhvr>
                                        <p:cTn id="34" dur="1" fill="hold">
                                          <p:stCondLst>
                                            <p:cond delay="0"/>
                                          </p:stCondLst>
                                        </p:cTn>
                                        <p:tgtEl>
                                          <p:spTgt spid="11">
                                            <p:txEl>
                                              <p:pRg st="5" end="5"/>
                                            </p:txEl>
                                          </p:spTgt>
                                        </p:tgtEl>
                                        <p:attrNameLst>
                                          <p:attrName>style.visibility</p:attrName>
                                        </p:attrNameLst>
                                      </p:cBhvr>
                                      <p:to>
                                        <p:strVal val="visible"/>
                                      </p:to>
                                    </p:set>
                                    <p:anim calcmode="lin" valueType="num">
                                      <p:cBhvr additive="base">
                                        <p:cTn id="35" dur="500" fill="hold"/>
                                        <p:tgtEl>
                                          <p:spTgt spid="1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
                                            <p:txEl>
                                              <p:pRg st="5" end="5"/>
                                            </p:txEl>
                                          </p:spTgt>
                                        </p:tgtEl>
                                        <p:attrNameLst>
                                          <p:attrName>ppt_y</p:attrName>
                                        </p:attrNameLst>
                                      </p:cBhvr>
                                      <p:tavLst>
                                        <p:tav tm="0">
                                          <p:val>
                                            <p:strVal val="#ppt_y"/>
                                          </p:val>
                                        </p:tav>
                                        <p:tav tm="100000">
                                          <p:val>
                                            <p:strVal val="#ppt_y"/>
                                          </p:val>
                                        </p:tav>
                                      </p:tavLst>
                                    </p:anim>
                                  </p:childTnLst>
                                </p:cTn>
                              </p:par>
                              <p:par>
                                <p:cTn id="37" presetID="10" presetClass="entr" presetSubtype="0" fill="hold" nodeType="withEffect">
                                  <p:stCondLst>
                                    <p:cond delay="6250"/>
                                  </p:stCondLst>
                                  <p:childTnLst>
                                    <p:set>
                                      <p:cBhvr>
                                        <p:cTn id="38" dur="1" fill="hold">
                                          <p:stCondLst>
                                            <p:cond delay="0"/>
                                          </p:stCondLst>
                                        </p:cTn>
                                        <p:tgtEl>
                                          <p:spTgt spid="11">
                                            <p:txEl>
                                              <p:pRg st="6" end="6"/>
                                            </p:txEl>
                                          </p:spTgt>
                                        </p:tgtEl>
                                        <p:attrNameLst>
                                          <p:attrName>style.visibility</p:attrName>
                                        </p:attrNameLst>
                                      </p:cBhvr>
                                      <p:to>
                                        <p:strVal val="visible"/>
                                      </p:to>
                                    </p:set>
                                    <p:animEffect transition="in" filter="fade">
                                      <p:cBhvr>
                                        <p:cTn id="39" dur="500"/>
                                        <p:tgtEl>
                                          <p:spTgt spid="1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1">
                                            <p:txEl>
                                              <p:pRg st="7" end="7"/>
                                            </p:txEl>
                                          </p:spTgt>
                                        </p:tgtEl>
                                        <p:attrNameLst>
                                          <p:attrName>style.visibility</p:attrName>
                                        </p:attrNameLst>
                                      </p:cBhvr>
                                      <p:to>
                                        <p:strVal val="visible"/>
                                      </p:to>
                                    </p:set>
                                    <p:animEffect transition="in" filter="barn(inVertical)">
                                      <p:cBhvr>
                                        <p:cTn id="44" dur="500"/>
                                        <p:tgtEl>
                                          <p:spTgt spid="11">
                                            <p:txEl>
                                              <p:pRg st="7" end="7"/>
                                            </p:txEl>
                                          </p:spTgt>
                                        </p:tgtEl>
                                      </p:cBhvr>
                                    </p:animEffect>
                                  </p:childTnLst>
                                </p:cTn>
                              </p:par>
                              <p:par>
                                <p:cTn id="45" presetID="42" presetClass="entr" presetSubtype="0" fill="hold" nodeType="withEffect">
                                  <p:stCondLst>
                                    <p:cond delay="100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fade">
                                      <p:cBhvr>
                                        <p:cTn id="47" dur="1000"/>
                                        <p:tgtEl>
                                          <p:spTgt spid="11">
                                            <p:txEl>
                                              <p:pRg st="8" end="8"/>
                                            </p:txEl>
                                          </p:spTgt>
                                        </p:tgtEl>
                                      </p:cBhvr>
                                    </p:animEffect>
                                    <p:anim calcmode="lin" valueType="num">
                                      <p:cBhvr>
                                        <p:cTn id="48"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2000"/>
                                  </p:stCondLst>
                                  <p:childTnLst>
                                    <p:set>
                                      <p:cBhvr>
                                        <p:cTn id="51" dur="1" fill="hold">
                                          <p:stCondLst>
                                            <p:cond delay="0"/>
                                          </p:stCondLst>
                                        </p:cTn>
                                        <p:tgtEl>
                                          <p:spTgt spid="11">
                                            <p:txEl>
                                              <p:pRg st="9" end="9"/>
                                            </p:txEl>
                                          </p:spTgt>
                                        </p:tgtEl>
                                        <p:attrNameLst>
                                          <p:attrName>style.visibility</p:attrName>
                                        </p:attrNameLst>
                                      </p:cBhvr>
                                      <p:to>
                                        <p:strVal val="visible"/>
                                      </p:to>
                                    </p:set>
                                    <p:animEffect transition="in" filter="fade">
                                      <p:cBhvr>
                                        <p:cTn id="52" dur="1000"/>
                                        <p:tgtEl>
                                          <p:spTgt spid="11">
                                            <p:txEl>
                                              <p:pRg st="9" end="9"/>
                                            </p:txEl>
                                          </p:spTgt>
                                        </p:tgtEl>
                                      </p:cBhvr>
                                    </p:animEffect>
                                    <p:anim calcmode="lin" valueType="num">
                                      <p:cBhvr>
                                        <p:cTn id="53"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3000"/>
                                  </p:stCondLst>
                                  <p:childTnLst>
                                    <p:set>
                                      <p:cBhvr>
                                        <p:cTn id="56" dur="1" fill="hold">
                                          <p:stCondLst>
                                            <p:cond delay="0"/>
                                          </p:stCondLst>
                                        </p:cTn>
                                        <p:tgtEl>
                                          <p:spTgt spid="11">
                                            <p:txEl>
                                              <p:pRg st="10" end="10"/>
                                            </p:txEl>
                                          </p:spTgt>
                                        </p:tgtEl>
                                        <p:attrNameLst>
                                          <p:attrName>style.visibility</p:attrName>
                                        </p:attrNameLst>
                                      </p:cBhvr>
                                      <p:to>
                                        <p:strVal val="visible"/>
                                      </p:to>
                                    </p:set>
                                    <p:animEffect transition="in" filter="fade">
                                      <p:cBhvr>
                                        <p:cTn id="57" dur="1000"/>
                                        <p:tgtEl>
                                          <p:spTgt spid="11">
                                            <p:txEl>
                                              <p:pRg st="10" end="10"/>
                                            </p:txEl>
                                          </p:spTgt>
                                        </p:tgtEl>
                                      </p:cBhvr>
                                    </p:animEffect>
                                    <p:anim calcmode="lin" valueType="num">
                                      <p:cBhvr>
                                        <p:cTn id="58"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11">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4000"/>
                                  </p:stCondLst>
                                  <p:childTnLst>
                                    <p:set>
                                      <p:cBhvr>
                                        <p:cTn id="61" dur="1" fill="hold">
                                          <p:stCondLst>
                                            <p:cond delay="0"/>
                                          </p:stCondLst>
                                        </p:cTn>
                                        <p:tgtEl>
                                          <p:spTgt spid="11">
                                            <p:txEl>
                                              <p:pRg st="11" end="11"/>
                                            </p:txEl>
                                          </p:spTgt>
                                        </p:tgtEl>
                                        <p:attrNameLst>
                                          <p:attrName>style.visibility</p:attrName>
                                        </p:attrNameLst>
                                      </p:cBhvr>
                                      <p:to>
                                        <p:strVal val="visible"/>
                                      </p:to>
                                    </p:set>
                                    <p:animEffect transition="in" filter="fade">
                                      <p:cBhvr>
                                        <p:cTn id="62" dur="1000"/>
                                        <p:tgtEl>
                                          <p:spTgt spid="11">
                                            <p:txEl>
                                              <p:pRg st="11" end="11"/>
                                            </p:txEl>
                                          </p:spTgt>
                                        </p:tgtEl>
                                      </p:cBhvr>
                                    </p:animEffect>
                                    <p:anim calcmode="lin" valueType="num">
                                      <p:cBhvr>
                                        <p:cTn id="63"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11">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5000"/>
                                  </p:stCondLst>
                                  <p:childTnLst>
                                    <p:set>
                                      <p:cBhvr>
                                        <p:cTn id="66" dur="1" fill="hold">
                                          <p:stCondLst>
                                            <p:cond delay="0"/>
                                          </p:stCondLst>
                                        </p:cTn>
                                        <p:tgtEl>
                                          <p:spTgt spid="11">
                                            <p:txEl>
                                              <p:pRg st="12" end="12"/>
                                            </p:txEl>
                                          </p:spTgt>
                                        </p:tgtEl>
                                        <p:attrNameLst>
                                          <p:attrName>style.visibility</p:attrName>
                                        </p:attrNameLst>
                                      </p:cBhvr>
                                      <p:to>
                                        <p:strVal val="visible"/>
                                      </p:to>
                                    </p:set>
                                    <p:animEffect transition="in" filter="fade">
                                      <p:cBhvr>
                                        <p:cTn id="67" dur="1000"/>
                                        <p:tgtEl>
                                          <p:spTgt spid="11">
                                            <p:txEl>
                                              <p:pRg st="12" end="12"/>
                                            </p:txEl>
                                          </p:spTgt>
                                        </p:tgtEl>
                                      </p:cBhvr>
                                    </p:animEffect>
                                    <p:anim calcmode="lin" valueType="num">
                                      <p:cBhvr>
                                        <p:cTn id="68" dur="1000" fill="hold"/>
                                        <p:tgtEl>
                                          <p:spTgt spid="11">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11">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6000"/>
                                  </p:stCondLst>
                                  <p:childTnLst>
                                    <p:set>
                                      <p:cBhvr>
                                        <p:cTn id="71" dur="1" fill="hold">
                                          <p:stCondLst>
                                            <p:cond delay="0"/>
                                          </p:stCondLst>
                                        </p:cTn>
                                        <p:tgtEl>
                                          <p:spTgt spid="11">
                                            <p:txEl>
                                              <p:pRg st="13" end="13"/>
                                            </p:txEl>
                                          </p:spTgt>
                                        </p:tgtEl>
                                        <p:attrNameLst>
                                          <p:attrName>style.visibility</p:attrName>
                                        </p:attrNameLst>
                                      </p:cBhvr>
                                      <p:to>
                                        <p:strVal val="visible"/>
                                      </p:to>
                                    </p:set>
                                    <p:animEffect transition="in" filter="fade">
                                      <p:cBhvr>
                                        <p:cTn id="72" dur="1000"/>
                                        <p:tgtEl>
                                          <p:spTgt spid="11">
                                            <p:txEl>
                                              <p:pRg st="13" end="13"/>
                                            </p:txEl>
                                          </p:spTgt>
                                        </p:tgtEl>
                                      </p:cBhvr>
                                    </p:animEffect>
                                    <p:anim calcmode="lin" valueType="num">
                                      <p:cBhvr>
                                        <p:cTn id="73" dur="1000" fill="hold"/>
                                        <p:tgtEl>
                                          <p:spTgt spid="11">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11">
                                            <p:txEl>
                                              <p:pRg st="13" end="13"/>
                                            </p:txEl>
                                          </p:spTgt>
                                        </p:tgtEl>
                                        <p:attrNameLst>
                                          <p:attrName>ppt_y</p:attrName>
                                        </p:attrNameLst>
                                      </p:cBhvr>
                                      <p:tavLst>
                                        <p:tav tm="0">
                                          <p:val>
                                            <p:strVal val="#ppt_y+.1"/>
                                          </p:val>
                                        </p:tav>
                                        <p:tav tm="100000">
                                          <p:val>
                                            <p:strVal val="#ppt_y"/>
                                          </p:val>
                                        </p:tav>
                                      </p:tavLst>
                                    </p:anim>
                                  </p:childTnLst>
                                </p:cTn>
                              </p:par>
                              <p:par>
                                <p:cTn id="75" presetID="53" presetClass="entr" presetSubtype="16" fill="hold" nodeType="withEffect">
                                  <p:stCondLst>
                                    <p:cond delay="7000"/>
                                  </p:stCondLst>
                                  <p:childTnLst>
                                    <p:set>
                                      <p:cBhvr>
                                        <p:cTn id="76" dur="1" fill="hold">
                                          <p:stCondLst>
                                            <p:cond delay="0"/>
                                          </p:stCondLst>
                                        </p:cTn>
                                        <p:tgtEl>
                                          <p:spTgt spid="11">
                                            <p:txEl>
                                              <p:pRg st="14" end="14"/>
                                            </p:txEl>
                                          </p:spTgt>
                                        </p:tgtEl>
                                        <p:attrNameLst>
                                          <p:attrName>style.visibility</p:attrName>
                                        </p:attrNameLst>
                                      </p:cBhvr>
                                      <p:to>
                                        <p:strVal val="visible"/>
                                      </p:to>
                                    </p:set>
                                    <p:anim calcmode="lin" valueType="num">
                                      <p:cBhvr>
                                        <p:cTn id="77" dur="500" fill="hold"/>
                                        <p:tgtEl>
                                          <p:spTgt spid="11">
                                            <p:txEl>
                                              <p:pRg st="14" end="14"/>
                                            </p:txEl>
                                          </p:spTgt>
                                        </p:tgtEl>
                                        <p:attrNameLst>
                                          <p:attrName>ppt_w</p:attrName>
                                        </p:attrNameLst>
                                      </p:cBhvr>
                                      <p:tavLst>
                                        <p:tav tm="0">
                                          <p:val>
                                            <p:fltVal val="0"/>
                                          </p:val>
                                        </p:tav>
                                        <p:tav tm="100000">
                                          <p:val>
                                            <p:strVal val="#ppt_w"/>
                                          </p:val>
                                        </p:tav>
                                      </p:tavLst>
                                    </p:anim>
                                    <p:anim calcmode="lin" valueType="num">
                                      <p:cBhvr>
                                        <p:cTn id="78" dur="500" fill="hold"/>
                                        <p:tgtEl>
                                          <p:spTgt spid="11">
                                            <p:txEl>
                                              <p:pRg st="14" end="14"/>
                                            </p:txEl>
                                          </p:spTgt>
                                        </p:tgtEl>
                                        <p:attrNameLst>
                                          <p:attrName>ppt_h</p:attrName>
                                        </p:attrNameLst>
                                      </p:cBhvr>
                                      <p:tavLst>
                                        <p:tav tm="0">
                                          <p:val>
                                            <p:fltVal val="0"/>
                                          </p:val>
                                        </p:tav>
                                        <p:tav tm="100000">
                                          <p:val>
                                            <p:strVal val="#ppt_h"/>
                                          </p:val>
                                        </p:tav>
                                      </p:tavLst>
                                    </p:anim>
                                    <p:animEffect transition="in" filter="fade">
                                      <p:cBhvr>
                                        <p:cTn id="79" dur="500"/>
                                        <p:tgtEl>
                                          <p:spTgt spid="11">
                                            <p:txEl>
                                              <p:pRg st="14" end="1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11">
                                            <p:txEl>
                                              <p:pRg st="15" end="15"/>
                                            </p:txEl>
                                          </p:spTgt>
                                        </p:tgtEl>
                                        <p:attrNameLst>
                                          <p:attrName>style.visibility</p:attrName>
                                        </p:attrNameLst>
                                      </p:cBhvr>
                                      <p:to>
                                        <p:strVal val="visible"/>
                                      </p:to>
                                    </p:set>
                                    <p:animEffect transition="in" filter="barn(inVertical)">
                                      <p:cBhvr>
                                        <p:cTn id="84" dur="500"/>
                                        <p:tgtEl>
                                          <p:spTgt spid="11">
                                            <p:txEl>
                                              <p:pRg st="15" end="15"/>
                                            </p:txEl>
                                          </p:spTgt>
                                        </p:tgtEl>
                                      </p:cBhvr>
                                    </p:animEffect>
                                  </p:childTnLst>
                                </p:cTn>
                              </p:par>
                              <p:par>
                                <p:cTn id="85" presetID="42" presetClass="entr" presetSubtype="0" fill="hold" nodeType="withEffect">
                                  <p:stCondLst>
                                    <p:cond delay="1000"/>
                                  </p:stCondLst>
                                  <p:childTnLst>
                                    <p:set>
                                      <p:cBhvr>
                                        <p:cTn id="86" dur="1" fill="hold">
                                          <p:stCondLst>
                                            <p:cond delay="0"/>
                                          </p:stCondLst>
                                        </p:cTn>
                                        <p:tgtEl>
                                          <p:spTgt spid="11">
                                            <p:txEl>
                                              <p:pRg st="16" end="16"/>
                                            </p:txEl>
                                          </p:spTgt>
                                        </p:tgtEl>
                                        <p:attrNameLst>
                                          <p:attrName>style.visibility</p:attrName>
                                        </p:attrNameLst>
                                      </p:cBhvr>
                                      <p:to>
                                        <p:strVal val="visible"/>
                                      </p:to>
                                    </p:set>
                                    <p:animEffect transition="in" filter="fade">
                                      <p:cBhvr>
                                        <p:cTn id="87" dur="1000"/>
                                        <p:tgtEl>
                                          <p:spTgt spid="11">
                                            <p:txEl>
                                              <p:pRg st="16" end="16"/>
                                            </p:txEl>
                                          </p:spTgt>
                                        </p:tgtEl>
                                      </p:cBhvr>
                                    </p:animEffect>
                                    <p:anim calcmode="lin" valueType="num">
                                      <p:cBhvr>
                                        <p:cTn id="88" dur="1000" fill="hold"/>
                                        <p:tgtEl>
                                          <p:spTgt spid="11">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11">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1750"/>
                                  </p:stCondLst>
                                  <p:childTnLst>
                                    <p:set>
                                      <p:cBhvr>
                                        <p:cTn id="91" dur="1" fill="hold">
                                          <p:stCondLst>
                                            <p:cond delay="0"/>
                                          </p:stCondLst>
                                        </p:cTn>
                                        <p:tgtEl>
                                          <p:spTgt spid="11">
                                            <p:txEl>
                                              <p:pRg st="17" end="17"/>
                                            </p:txEl>
                                          </p:spTgt>
                                        </p:tgtEl>
                                        <p:attrNameLst>
                                          <p:attrName>style.visibility</p:attrName>
                                        </p:attrNameLst>
                                      </p:cBhvr>
                                      <p:to>
                                        <p:strVal val="visible"/>
                                      </p:to>
                                    </p:set>
                                    <p:animEffect transition="in" filter="fade">
                                      <p:cBhvr>
                                        <p:cTn id="92" dur="1000"/>
                                        <p:tgtEl>
                                          <p:spTgt spid="11">
                                            <p:txEl>
                                              <p:pRg st="17" end="17"/>
                                            </p:txEl>
                                          </p:spTgt>
                                        </p:tgtEl>
                                      </p:cBhvr>
                                    </p:animEffect>
                                    <p:anim calcmode="lin" valueType="num">
                                      <p:cBhvr>
                                        <p:cTn id="93" dur="1000" fill="hold"/>
                                        <p:tgtEl>
                                          <p:spTgt spid="11">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11">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11" name="Sottotitolo 2">
            <a:extLst>
              <a:ext uri="{FF2B5EF4-FFF2-40B4-BE49-F238E27FC236}">
                <a16:creationId xmlns:a16="http://schemas.microsoft.com/office/drawing/2014/main" id="{168A3D31-7FCC-4EB4-A4E7-0BA53B320E64}"/>
              </a:ext>
            </a:extLst>
          </p:cNvPr>
          <p:cNvSpPr>
            <a:spLocks noGrp="1"/>
          </p:cNvSpPr>
          <p:nvPr>
            <p:ph type="subTitle" idx="1"/>
          </p:nvPr>
        </p:nvSpPr>
        <p:spPr>
          <a:xfrm>
            <a:off x="1780079" y="1076648"/>
            <a:ext cx="8631842" cy="4704704"/>
          </a:xfrm>
        </p:spPr>
        <p:txBody>
          <a:bodyPr>
            <a:normAutofit/>
          </a:bodyPr>
          <a:lstStyle/>
          <a:p>
            <a:pPr algn="l"/>
            <a:r>
              <a:rPr lang="it-IT" sz="1800" b="1">
                <a:solidFill>
                  <a:srgbClr val="FF0000"/>
                </a:solidFill>
                <a:latin typeface="Gill Sans MT" panose="020B0502020104020203" pitchFamily="34" charset="0"/>
                <a:cs typeface="Times New Roman" panose="02020603050405020304" pitchFamily="18" charset="0"/>
              </a:rPr>
              <a:t>IoT Devices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Security requirements hold as long as the private key is not known (again). </a:t>
            </a:r>
          </a:p>
          <a:p>
            <a:pPr marL="285750" indent="-285750" algn="l">
              <a:buFont typeface="Arial" panose="020B0604020202020204" pitchFamily="34" charset="0"/>
              <a:buChar char="•"/>
            </a:pPr>
            <a:r>
              <a:rPr lang="it-IT" sz="1800" i="1">
                <a:latin typeface="Gill Sans MT" panose="020B0502020104020203" pitchFamily="34" charset="0"/>
                <a:cs typeface="Times New Roman" panose="02020603050405020304" pitchFamily="18" charset="0"/>
              </a:rPr>
              <a:t>What happens if a device is successfully attacked?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Attacker gains the device’s sensitive data (limited damage) </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Attacker may gain other informations by requesting access to other devices (if attributes let him)</a:t>
            </a:r>
          </a:p>
          <a:p>
            <a:pPr marL="742950" lvl="1" indent="-285750" algn="l">
              <a:buFont typeface="Arial" panose="020B0604020202020204" pitchFamily="34" charset="0"/>
              <a:buChar char="•"/>
            </a:pPr>
            <a:r>
              <a:rPr lang="it-IT" sz="1400">
                <a:solidFill>
                  <a:srgbClr val="FF0000"/>
                </a:solidFill>
                <a:latin typeface="Gill Sans MT" panose="020B0502020104020203" pitchFamily="34" charset="0"/>
                <a:cs typeface="Times New Roman" panose="02020603050405020304" pitchFamily="18" charset="0"/>
              </a:rPr>
              <a:t>With the attributes’ dynamicity (revoking), the Least-Privilege principle ensures a lower impact</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 model doesn’t specify how to recover these nodes once attacked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Just restarting the whole process would be enough</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But obviously this doesn’t patch the vulnerability that was used, so it may reoccur.</a:t>
            </a:r>
            <a:endParaRPr lang="it-IT" sz="1800">
              <a:solidFill>
                <a:srgbClr val="FF0000"/>
              </a:solidFill>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i="1">
                <a:latin typeface="Gill Sans MT" panose="020B0502020104020203" pitchFamily="34" charset="0"/>
                <a:cs typeface="Times New Roman" panose="02020603050405020304" pitchFamily="18" charset="0"/>
              </a:rPr>
              <a:t>But how can the attack actually go off?</a:t>
            </a:r>
          </a:p>
          <a:p>
            <a:pPr lvl="1" algn="l"/>
            <a:r>
              <a:rPr lang="it-IT" sz="1400" i="1">
                <a:solidFill>
                  <a:schemeClr val="accent1"/>
                </a:solidFill>
                <a:latin typeface="Gill Sans MT" panose="020B0502020104020203" pitchFamily="34" charset="0"/>
                <a:cs typeface="Times New Roman" panose="02020603050405020304" pitchFamily="18" charset="0"/>
              </a:rPr>
              <a:t>Not by the model we’re defining, it’s a default deny with mathematical properties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Either abuse HW/SW bugs in the IoT device itself (which isn’t related to the protocol)…</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 or have physical access to the device (again, not protocol-inherent)</a:t>
            </a:r>
          </a:p>
          <a:p>
            <a:pPr marL="742950" lvl="1" indent="-285750" algn="l">
              <a:buFont typeface="Arial" panose="020B0604020202020204" pitchFamily="34" charset="0"/>
              <a:buChar char="•"/>
            </a:pPr>
            <a:r>
              <a:rPr lang="it-IT" sz="1400">
                <a:solidFill>
                  <a:srgbClr val="FF0000"/>
                </a:solidFill>
                <a:latin typeface="Gill Sans MT" panose="020B0502020104020203" pitchFamily="34" charset="0"/>
                <a:cs typeface="Times New Roman" panose="02020603050405020304" pitchFamily="18" charset="0"/>
              </a:rPr>
              <a:t>The usual problem:</a:t>
            </a:r>
            <a:r>
              <a:rPr lang="it-IT" sz="1400">
                <a:latin typeface="Gill Sans MT" panose="020B0502020104020203" pitchFamily="34" charset="0"/>
                <a:cs typeface="Times New Roman" panose="02020603050405020304" pitchFamily="18" charset="0"/>
              </a:rPr>
              <a:t> having physical access to the machine makes it «impossible» to defend it</a:t>
            </a:r>
          </a:p>
        </p:txBody>
      </p:sp>
    </p:spTree>
    <p:extLst>
      <p:ext uri="{BB962C8B-B14F-4D97-AF65-F5344CB8AC3E}">
        <p14:creationId xmlns:p14="http://schemas.microsoft.com/office/powerpoint/2010/main" val="772425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par>
                                <p:cTn id="10" presetID="16" presetClass="entr" presetSubtype="21" fill="hold" nodeType="withEffect">
                                  <p:stCondLst>
                                    <p:cond delay="50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arn(inVertical)">
                                      <p:cBhvr>
                                        <p:cTn id="12" dur="500"/>
                                        <p:tgtEl>
                                          <p:spTgt spid="11">
                                            <p:txEl>
                                              <p:pRg st="1" end="1"/>
                                            </p:txEl>
                                          </p:spTgt>
                                        </p:tgtEl>
                                      </p:cBhvr>
                                    </p:animEffect>
                                  </p:childTnLst>
                                </p:cTn>
                              </p:par>
                              <p:par>
                                <p:cTn id="13" presetID="16" presetClass="entr" presetSubtype="21" fill="hold" nodeType="withEffect">
                                  <p:stCondLst>
                                    <p:cond delay="125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arn(inVertical)">
                                      <p:cBhvr>
                                        <p:cTn id="15" dur="500"/>
                                        <p:tgtEl>
                                          <p:spTgt spid="11">
                                            <p:txEl>
                                              <p:pRg st="2" end="2"/>
                                            </p:txEl>
                                          </p:spTgt>
                                        </p:tgtEl>
                                      </p:cBhvr>
                                    </p:animEffect>
                                  </p:childTnLst>
                                </p:cTn>
                              </p:par>
                              <p:par>
                                <p:cTn id="16" presetID="42" presetClass="entr" presetSubtype="0" fill="hold" nodeType="withEffect">
                                  <p:stCondLst>
                                    <p:cond delay="200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1000"/>
                                        <p:tgtEl>
                                          <p:spTgt spid="11">
                                            <p:txEl>
                                              <p:pRg st="3" end="3"/>
                                            </p:txEl>
                                          </p:spTgt>
                                        </p:tgtEl>
                                      </p:cBhvr>
                                    </p:animEffect>
                                    <p:anim calcmode="lin" valueType="num">
                                      <p:cBhvr>
                                        <p:cTn id="1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275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1000"/>
                                        <p:tgtEl>
                                          <p:spTgt spid="11">
                                            <p:txEl>
                                              <p:pRg st="4" end="4"/>
                                            </p:txEl>
                                          </p:spTgt>
                                        </p:tgtEl>
                                      </p:cBhvr>
                                    </p:animEffect>
                                    <p:anim calcmode="lin" valueType="num">
                                      <p:cBhvr>
                                        <p:cTn id="24"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26" presetID="53" presetClass="entr" presetSubtype="16" fill="hold" nodeType="withEffect">
                                  <p:stCondLst>
                                    <p:cond delay="3500"/>
                                  </p:stCondLst>
                                  <p:childTnLst>
                                    <p:set>
                                      <p:cBhvr>
                                        <p:cTn id="27" dur="1" fill="hold">
                                          <p:stCondLst>
                                            <p:cond delay="0"/>
                                          </p:stCondLst>
                                        </p:cTn>
                                        <p:tgtEl>
                                          <p:spTgt spid="11">
                                            <p:txEl>
                                              <p:pRg st="5" end="5"/>
                                            </p:txEl>
                                          </p:spTgt>
                                        </p:tgtEl>
                                        <p:attrNameLst>
                                          <p:attrName>style.visibility</p:attrName>
                                        </p:attrNameLst>
                                      </p:cBhvr>
                                      <p:to>
                                        <p:strVal val="visible"/>
                                      </p:to>
                                    </p:set>
                                    <p:anim calcmode="lin" valueType="num">
                                      <p:cBhvr>
                                        <p:cTn id="28"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barn(inVertical)">
                                      <p:cBhvr>
                                        <p:cTn id="35" dur="500"/>
                                        <p:tgtEl>
                                          <p:spTgt spid="11">
                                            <p:txEl>
                                              <p:pRg st="6" end="6"/>
                                            </p:txEl>
                                          </p:spTgt>
                                        </p:tgtEl>
                                      </p:cBhvr>
                                    </p:animEffect>
                                  </p:childTnLst>
                                </p:cTn>
                              </p:par>
                              <p:par>
                                <p:cTn id="36" presetID="42" presetClass="entr" presetSubtype="0" fill="hold" nodeType="withEffect">
                                  <p:stCondLst>
                                    <p:cond delay="500"/>
                                  </p:stCondLst>
                                  <p:childTnLst>
                                    <p:set>
                                      <p:cBhvr>
                                        <p:cTn id="37" dur="1" fill="hold">
                                          <p:stCondLst>
                                            <p:cond delay="0"/>
                                          </p:stCondLst>
                                        </p:cTn>
                                        <p:tgtEl>
                                          <p:spTgt spid="11">
                                            <p:txEl>
                                              <p:pRg st="7" end="7"/>
                                            </p:txEl>
                                          </p:spTgt>
                                        </p:tgtEl>
                                        <p:attrNameLst>
                                          <p:attrName>style.visibility</p:attrName>
                                        </p:attrNameLst>
                                      </p:cBhvr>
                                      <p:to>
                                        <p:strVal val="visible"/>
                                      </p:to>
                                    </p:set>
                                    <p:animEffect transition="in" filter="fade">
                                      <p:cBhvr>
                                        <p:cTn id="38" dur="1000"/>
                                        <p:tgtEl>
                                          <p:spTgt spid="11">
                                            <p:txEl>
                                              <p:pRg st="7" end="7"/>
                                            </p:txEl>
                                          </p:spTgt>
                                        </p:tgtEl>
                                      </p:cBhvr>
                                    </p:animEffect>
                                    <p:anim calcmode="lin" valueType="num">
                                      <p:cBhvr>
                                        <p:cTn id="3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1000"/>
                                  </p:stCondLst>
                                  <p:childTnLst>
                                    <p:set>
                                      <p:cBhvr>
                                        <p:cTn id="42" dur="1" fill="hold">
                                          <p:stCondLst>
                                            <p:cond delay="0"/>
                                          </p:stCondLst>
                                        </p:cTn>
                                        <p:tgtEl>
                                          <p:spTgt spid="11">
                                            <p:txEl>
                                              <p:pRg st="8" end="8"/>
                                            </p:txEl>
                                          </p:spTgt>
                                        </p:tgtEl>
                                        <p:attrNameLst>
                                          <p:attrName>style.visibility</p:attrName>
                                        </p:attrNameLst>
                                      </p:cBhvr>
                                      <p:to>
                                        <p:strVal val="visible"/>
                                      </p:to>
                                    </p:set>
                                    <p:animEffect transition="in" filter="fade">
                                      <p:cBhvr>
                                        <p:cTn id="43" dur="1000"/>
                                        <p:tgtEl>
                                          <p:spTgt spid="11">
                                            <p:txEl>
                                              <p:pRg st="8" end="8"/>
                                            </p:txEl>
                                          </p:spTgt>
                                        </p:tgtEl>
                                      </p:cBhvr>
                                    </p:animEffect>
                                    <p:anim calcmode="lin" valueType="num">
                                      <p:cBhvr>
                                        <p:cTn id="4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1">
                                            <p:txEl>
                                              <p:pRg st="9" end="9"/>
                                            </p:txEl>
                                          </p:spTgt>
                                        </p:tgtEl>
                                        <p:attrNameLst>
                                          <p:attrName>style.visibility</p:attrName>
                                        </p:attrNameLst>
                                      </p:cBhvr>
                                      <p:to>
                                        <p:strVal val="visible"/>
                                      </p:to>
                                    </p:set>
                                    <p:animEffect transition="in" filter="barn(inVertical)">
                                      <p:cBhvr>
                                        <p:cTn id="50" dur="500"/>
                                        <p:tgtEl>
                                          <p:spTgt spid="11">
                                            <p:txEl>
                                              <p:pRg st="9" end="9"/>
                                            </p:txEl>
                                          </p:spTgt>
                                        </p:tgtEl>
                                      </p:cBhvr>
                                    </p:animEffect>
                                  </p:childTnLst>
                                </p:cTn>
                              </p:par>
                              <p:par>
                                <p:cTn id="51" presetID="10" presetClass="entr" presetSubtype="0" fill="hold" nodeType="withEffect">
                                  <p:stCondLst>
                                    <p:cond delay="750"/>
                                  </p:stCondLst>
                                  <p:childTnLst>
                                    <p:set>
                                      <p:cBhvr>
                                        <p:cTn id="52" dur="1" fill="hold">
                                          <p:stCondLst>
                                            <p:cond delay="0"/>
                                          </p:stCondLst>
                                        </p:cTn>
                                        <p:tgtEl>
                                          <p:spTgt spid="11">
                                            <p:txEl>
                                              <p:pRg st="10" end="10"/>
                                            </p:txEl>
                                          </p:spTgt>
                                        </p:tgtEl>
                                        <p:attrNameLst>
                                          <p:attrName>style.visibility</p:attrName>
                                        </p:attrNameLst>
                                      </p:cBhvr>
                                      <p:to>
                                        <p:strVal val="visible"/>
                                      </p:to>
                                    </p:set>
                                    <p:animEffect transition="in" filter="fade">
                                      <p:cBhvr>
                                        <p:cTn id="53" dur="500"/>
                                        <p:tgtEl>
                                          <p:spTgt spid="11">
                                            <p:txEl>
                                              <p:pRg st="10" end="10"/>
                                            </p:txEl>
                                          </p:spTgt>
                                        </p:tgtEl>
                                      </p:cBhvr>
                                    </p:animEffect>
                                  </p:childTnLst>
                                </p:cTn>
                              </p:par>
                              <p:par>
                                <p:cTn id="54" presetID="42" presetClass="entr" presetSubtype="0" fill="hold" nodeType="withEffect">
                                  <p:stCondLst>
                                    <p:cond delay="1500"/>
                                  </p:stCondLst>
                                  <p:childTnLst>
                                    <p:set>
                                      <p:cBhvr>
                                        <p:cTn id="55" dur="1" fill="hold">
                                          <p:stCondLst>
                                            <p:cond delay="0"/>
                                          </p:stCondLst>
                                        </p:cTn>
                                        <p:tgtEl>
                                          <p:spTgt spid="11">
                                            <p:txEl>
                                              <p:pRg st="11" end="11"/>
                                            </p:txEl>
                                          </p:spTgt>
                                        </p:tgtEl>
                                        <p:attrNameLst>
                                          <p:attrName>style.visibility</p:attrName>
                                        </p:attrNameLst>
                                      </p:cBhvr>
                                      <p:to>
                                        <p:strVal val="visible"/>
                                      </p:to>
                                    </p:set>
                                    <p:animEffect transition="in" filter="fade">
                                      <p:cBhvr>
                                        <p:cTn id="56" dur="1000"/>
                                        <p:tgtEl>
                                          <p:spTgt spid="11">
                                            <p:txEl>
                                              <p:pRg st="11" end="11"/>
                                            </p:txEl>
                                          </p:spTgt>
                                        </p:tgtEl>
                                      </p:cBhvr>
                                    </p:animEffect>
                                    <p:anim calcmode="lin" valueType="num">
                                      <p:cBhvr>
                                        <p:cTn id="57"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2250"/>
                                  </p:stCondLst>
                                  <p:childTnLst>
                                    <p:set>
                                      <p:cBhvr>
                                        <p:cTn id="60" dur="1" fill="hold">
                                          <p:stCondLst>
                                            <p:cond delay="0"/>
                                          </p:stCondLst>
                                        </p:cTn>
                                        <p:tgtEl>
                                          <p:spTgt spid="11">
                                            <p:txEl>
                                              <p:pRg st="12" end="12"/>
                                            </p:txEl>
                                          </p:spTgt>
                                        </p:tgtEl>
                                        <p:attrNameLst>
                                          <p:attrName>style.visibility</p:attrName>
                                        </p:attrNameLst>
                                      </p:cBhvr>
                                      <p:to>
                                        <p:strVal val="visible"/>
                                      </p:to>
                                    </p:set>
                                    <p:animEffect transition="in" filter="fade">
                                      <p:cBhvr>
                                        <p:cTn id="61" dur="1000"/>
                                        <p:tgtEl>
                                          <p:spTgt spid="11">
                                            <p:txEl>
                                              <p:pRg st="12" end="12"/>
                                            </p:txEl>
                                          </p:spTgt>
                                        </p:tgtEl>
                                      </p:cBhvr>
                                    </p:animEffect>
                                    <p:anim calcmode="lin" valueType="num">
                                      <p:cBhvr>
                                        <p:cTn id="62" dur="1000" fill="hold"/>
                                        <p:tgtEl>
                                          <p:spTgt spid="11">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11">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3000"/>
                                  </p:stCondLst>
                                  <p:childTnLst>
                                    <p:set>
                                      <p:cBhvr>
                                        <p:cTn id="65" dur="1" fill="hold">
                                          <p:stCondLst>
                                            <p:cond delay="0"/>
                                          </p:stCondLst>
                                        </p:cTn>
                                        <p:tgtEl>
                                          <p:spTgt spid="11">
                                            <p:txEl>
                                              <p:pRg st="13" end="13"/>
                                            </p:txEl>
                                          </p:spTgt>
                                        </p:tgtEl>
                                        <p:attrNameLst>
                                          <p:attrName>style.visibility</p:attrName>
                                        </p:attrNameLst>
                                      </p:cBhvr>
                                      <p:to>
                                        <p:strVal val="visible"/>
                                      </p:to>
                                    </p:set>
                                    <p:animEffect transition="in" filter="fade">
                                      <p:cBhvr>
                                        <p:cTn id="66" dur="1000"/>
                                        <p:tgtEl>
                                          <p:spTgt spid="11">
                                            <p:txEl>
                                              <p:pRg st="13" end="13"/>
                                            </p:txEl>
                                          </p:spTgt>
                                        </p:tgtEl>
                                      </p:cBhvr>
                                    </p:animEffect>
                                    <p:anim calcmode="lin" valueType="num">
                                      <p:cBhvr>
                                        <p:cTn id="67" dur="1000" fill="hold"/>
                                        <p:tgtEl>
                                          <p:spTgt spid="11">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E280AA0E-754B-4621-BE14-9752A06AB8A4}"/>
              </a:ext>
            </a:extLst>
          </p:cNvPr>
          <p:cNvSpPr txBox="1">
            <a:spLocks/>
          </p:cNvSpPr>
          <p:nvPr/>
        </p:nvSpPr>
        <p:spPr>
          <a:xfrm>
            <a:off x="5019118" y="841903"/>
            <a:ext cx="2153764" cy="771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Security Analysis</a:t>
            </a:r>
          </a:p>
          <a:p>
            <a:r>
              <a:rPr lang="it-IT" sz="1200" b="1" i="1">
                <a:latin typeface="Gill Sans MT" panose="020B0502020104020203" pitchFamily="34" charset="0"/>
                <a:cs typeface="Times New Roman" panose="02020603050405020304" pitchFamily="18" charset="0"/>
              </a:rPr>
              <a:t>Common Attacks Analysis</a:t>
            </a:r>
          </a:p>
          <a:p>
            <a:endParaRPr lang="it-IT" sz="1200" b="1" i="1">
              <a:latin typeface="Gill Sans MT" panose="020B0502020104020203" pitchFamily="34" charset="0"/>
              <a:cs typeface="Times New Roman" panose="02020603050405020304" pitchFamily="18" charset="0"/>
            </a:endParaRPr>
          </a:p>
        </p:txBody>
      </p:sp>
      <p:sp>
        <p:nvSpPr>
          <p:cNvPr id="9" name="Sottotitolo 2">
            <a:extLst>
              <a:ext uri="{FF2B5EF4-FFF2-40B4-BE49-F238E27FC236}">
                <a16:creationId xmlns:a16="http://schemas.microsoft.com/office/drawing/2014/main" id="{537896AE-FAD7-4DEF-877E-E76C2B94F504}"/>
              </a:ext>
            </a:extLst>
          </p:cNvPr>
          <p:cNvSpPr txBox="1">
            <a:spLocks/>
          </p:cNvSpPr>
          <p:nvPr/>
        </p:nvSpPr>
        <p:spPr>
          <a:xfrm>
            <a:off x="837433" y="2386550"/>
            <a:ext cx="5227383" cy="2084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800" b="1">
                <a:solidFill>
                  <a:srgbClr val="FF0000"/>
                </a:solidFill>
                <a:latin typeface="Gill Sans MT" panose="020B0502020104020203" pitchFamily="34" charset="0"/>
                <a:cs typeface="Times New Roman" panose="02020603050405020304" pitchFamily="18" charset="0"/>
              </a:rPr>
              <a:t>Collusion Resistant</a:t>
            </a:r>
          </a:p>
          <a:p>
            <a:pPr marL="171450" indent="-171450" algn="l">
              <a:buFont typeface="Arial" panose="020B0604020202020204" pitchFamily="34" charset="0"/>
              <a:buChar char="•"/>
            </a:pPr>
            <a:r>
              <a:rPr lang="it-IT" sz="1600" i="1">
                <a:latin typeface="Gill Sans MT" panose="020B0502020104020203" pitchFamily="34" charset="0"/>
                <a:cs typeface="Times New Roman" panose="02020603050405020304" pitchFamily="18" charset="0"/>
              </a:rPr>
              <a:t>Bob policy: X </a:t>
            </a:r>
            <a:r>
              <a:rPr lang="it-IT" sz="1600">
                <a:latin typeface="Gill Sans MT" panose="020B0502020104020203" pitchFamily="34" charset="0"/>
                <a:cs typeface="Times New Roman" panose="02020603050405020304" pitchFamily="18" charset="0"/>
              </a:rPr>
              <a:t>∧</a:t>
            </a:r>
            <a:r>
              <a:rPr lang="it-IT" sz="1600" i="1">
                <a:latin typeface="Gill Sans MT" panose="020B0502020104020203" pitchFamily="34" charset="0"/>
                <a:cs typeface="Times New Roman" panose="02020603050405020304" pitchFamily="18" charset="0"/>
              </a:rPr>
              <a:t> (Y </a:t>
            </a:r>
            <a:r>
              <a:rPr lang="it-IT" sz="1600">
                <a:latin typeface="Gill Sans MT" panose="020B0502020104020203" pitchFamily="34" charset="0"/>
                <a:cs typeface="Times New Roman" panose="02020603050405020304" pitchFamily="18" charset="0"/>
              </a:rPr>
              <a:t>∨</a:t>
            </a:r>
            <a:r>
              <a:rPr lang="it-IT" sz="1600" i="1">
                <a:latin typeface="Gill Sans MT" panose="020B0502020104020203" pitchFamily="34" charset="0"/>
                <a:cs typeface="Times New Roman" panose="02020603050405020304" pitchFamily="18" charset="0"/>
              </a:rPr>
              <a:t> Z)</a:t>
            </a:r>
          </a:p>
          <a:p>
            <a:pPr marL="171450" indent="-171450" algn="l">
              <a:buFont typeface="Arial" panose="020B0604020202020204" pitchFamily="34" charset="0"/>
              <a:buChar char="•"/>
            </a:pPr>
            <a:r>
              <a:rPr lang="it-IT" sz="1600" i="1">
                <a:latin typeface="Gill Sans MT" panose="020B0502020104020203" pitchFamily="34" charset="0"/>
                <a:cs typeface="Times New Roman" panose="02020603050405020304" pitchFamily="18" charset="0"/>
              </a:rPr>
              <a:t>Alice has X, Eve has Y and colludes with Alice</a:t>
            </a:r>
          </a:p>
          <a:p>
            <a:pPr marL="171450" indent="-171450" algn="l">
              <a:buFont typeface="Arial" panose="020B0604020202020204" pitchFamily="34" charset="0"/>
              <a:buChar char="•"/>
            </a:pPr>
            <a:r>
              <a:rPr lang="it-IT" sz="1600" i="1">
                <a:solidFill>
                  <a:schemeClr val="accent1"/>
                </a:solidFill>
                <a:latin typeface="Gill Sans MT" panose="020B0502020104020203" pitchFamily="34" charset="0"/>
                <a:cs typeface="Times New Roman" panose="02020603050405020304" pitchFamily="18" charset="0"/>
              </a:rPr>
              <a:t>Address </a:t>
            </a:r>
            <a:r>
              <a:rPr lang="it-IT" sz="1600">
                <a:solidFill>
                  <a:schemeClr val="accent1"/>
                </a:solidFill>
                <a:latin typeface="Gill Sans MT" panose="020B0502020104020203" pitchFamily="34" charset="0"/>
                <a:cs typeface="Times New Roman" panose="02020603050405020304" pitchFamily="18" charset="0"/>
              </a:rPr>
              <a:t>= Base58Check[H</a:t>
            </a:r>
            <a:r>
              <a:rPr lang="it-IT" sz="1600" baseline="-25000">
                <a:solidFill>
                  <a:schemeClr val="accent1"/>
                </a:solidFill>
                <a:latin typeface="Gill Sans MT" panose="020B0502020104020203" pitchFamily="34" charset="0"/>
                <a:cs typeface="Times New Roman" panose="02020603050405020304" pitchFamily="18" charset="0"/>
              </a:rPr>
              <a:t>2</a:t>
            </a:r>
            <a:r>
              <a:rPr lang="it-IT" sz="1600">
                <a:solidFill>
                  <a:schemeClr val="accent1"/>
                </a:solidFill>
                <a:latin typeface="Gill Sans MT" panose="020B0502020104020203" pitchFamily="34" charset="0"/>
                <a:cs typeface="Times New Roman" panose="02020603050405020304" pitchFamily="18" charset="0"/>
              </a:rPr>
              <a:t>(PK</a:t>
            </a:r>
            <a:r>
              <a:rPr lang="it-IT" sz="1600" baseline="-25000">
                <a:solidFill>
                  <a:schemeClr val="accent1"/>
                </a:solidFill>
                <a:latin typeface="Gill Sans MT" panose="020B0502020104020203" pitchFamily="34" charset="0"/>
                <a:cs typeface="Times New Roman" panose="02020603050405020304" pitchFamily="18" charset="0"/>
              </a:rPr>
              <a:t>i</a:t>
            </a:r>
            <a:r>
              <a:rPr lang="it-IT" sz="1600">
                <a:solidFill>
                  <a:schemeClr val="accent1"/>
                </a:solidFill>
                <a:latin typeface="Gill Sans MT" panose="020B0502020104020203" pitchFamily="34" charset="0"/>
                <a:cs typeface="Times New Roman" panose="02020603050405020304" pitchFamily="18" charset="0"/>
              </a:rPr>
              <a:t>||ID</a:t>
            </a:r>
            <a:r>
              <a:rPr lang="it-IT" sz="1600" baseline="-25000">
                <a:solidFill>
                  <a:schemeClr val="accent1"/>
                </a:solidFill>
                <a:latin typeface="Gill Sans MT" panose="020B0502020104020203" pitchFamily="34" charset="0"/>
                <a:cs typeface="Times New Roman" panose="02020603050405020304" pitchFamily="18" charset="0"/>
              </a:rPr>
              <a:t>A</a:t>
            </a:r>
            <a:r>
              <a:rPr lang="it-IT" sz="1600">
                <a:solidFill>
                  <a:schemeClr val="accent1"/>
                </a:solidFill>
                <a:latin typeface="Gill Sans MT" panose="020B0502020104020203" pitchFamily="34" charset="0"/>
                <a:cs typeface="Times New Roman" panose="02020603050405020304" pitchFamily="18" charset="0"/>
              </a:rPr>
              <a:t>)]</a:t>
            </a:r>
          </a:p>
          <a:p>
            <a:pPr marL="171450" indent="-171450" algn="l">
              <a:buFont typeface="Arial" panose="020B0604020202020204" pitchFamily="34" charset="0"/>
              <a:buChar char="•"/>
            </a:pPr>
            <a:r>
              <a:rPr lang="it-IT" sz="1600">
                <a:latin typeface="Gill Sans MT" panose="020B0502020104020203" pitchFamily="34" charset="0"/>
                <a:cs typeface="Times New Roman" panose="02020603050405020304" pitchFamily="18" charset="0"/>
              </a:rPr>
              <a:t>Base58Check[H</a:t>
            </a:r>
            <a:r>
              <a:rPr lang="it-IT" sz="1600" baseline="-25000">
                <a:latin typeface="Gill Sans MT" panose="020B0502020104020203" pitchFamily="34" charset="0"/>
                <a:cs typeface="Times New Roman" panose="02020603050405020304" pitchFamily="18" charset="0"/>
              </a:rPr>
              <a:t>2</a:t>
            </a:r>
            <a:r>
              <a:rPr lang="it-IT" sz="1600">
                <a:latin typeface="Gill Sans MT" panose="020B0502020104020203" pitchFamily="34" charset="0"/>
                <a:cs typeface="Times New Roman" panose="02020603050405020304" pitchFamily="18" charset="0"/>
              </a:rPr>
              <a:t>(PK</a:t>
            </a:r>
            <a:r>
              <a:rPr lang="it-IT" sz="1600" baseline="-25000">
                <a:latin typeface="Gill Sans MT" panose="020B0502020104020203" pitchFamily="34" charset="0"/>
                <a:cs typeface="Times New Roman" panose="02020603050405020304" pitchFamily="18" charset="0"/>
              </a:rPr>
              <a:t>Y</a:t>
            </a:r>
            <a:r>
              <a:rPr lang="it-IT" sz="1600">
                <a:latin typeface="Gill Sans MT" panose="020B0502020104020203" pitchFamily="34" charset="0"/>
                <a:cs typeface="Times New Roman" panose="02020603050405020304" pitchFamily="18" charset="0"/>
              </a:rPr>
              <a:t>||ID</a:t>
            </a:r>
            <a:r>
              <a:rPr lang="it-IT" sz="1600" baseline="-25000">
                <a:solidFill>
                  <a:srgbClr val="FF0000"/>
                </a:solidFill>
                <a:latin typeface="Gill Sans MT" panose="020B0502020104020203" pitchFamily="34" charset="0"/>
                <a:cs typeface="Times New Roman" panose="02020603050405020304" pitchFamily="18" charset="0"/>
              </a:rPr>
              <a:t>A</a:t>
            </a:r>
            <a:r>
              <a:rPr lang="it-IT" sz="1600">
                <a:latin typeface="Gill Sans MT" panose="020B0502020104020203" pitchFamily="34" charset="0"/>
                <a:cs typeface="Times New Roman" panose="02020603050405020304" pitchFamily="18" charset="0"/>
              </a:rPr>
              <a:t>)] </a:t>
            </a:r>
            <a:r>
              <a:rPr lang="it-IT" sz="1600">
                <a:solidFill>
                  <a:srgbClr val="FF0000"/>
                </a:solidFill>
                <a:latin typeface="Gill Sans MT" panose="020B0502020104020203" pitchFamily="34" charset="0"/>
                <a:cs typeface="Times New Roman" panose="02020603050405020304" pitchFamily="18" charset="0"/>
              </a:rPr>
              <a:t>≠</a:t>
            </a:r>
            <a:r>
              <a:rPr lang="it-IT" sz="1600">
                <a:latin typeface="Gill Sans MT" panose="020B0502020104020203" pitchFamily="34" charset="0"/>
                <a:cs typeface="Times New Roman" panose="02020603050405020304" pitchFamily="18" charset="0"/>
              </a:rPr>
              <a:t> Base58Check[H</a:t>
            </a:r>
            <a:r>
              <a:rPr lang="it-IT" sz="1600" baseline="-25000">
                <a:latin typeface="Gill Sans MT" panose="020B0502020104020203" pitchFamily="34" charset="0"/>
                <a:cs typeface="Times New Roman" panose="02020603050405020304" pitchFamily="18" charset="0"/>
              </a:rPr>
              <a:t>2</a:t>
            </a:r>
            <a:r>
              <a:rPr lang="it-IT" sz="1600">
                <a:latin typeface="Gill Sans MT" panose="020B0502020104020203" pitchFamily="34" charset="0"/>
                <a:cs typeface="Times New Roman" panose="02020603050405020304" pitchFamily="18" charset="0"/>
              </a:rPr>
              <a:t>(PK</a:t>
            </a:r>
            <a:r>
              <a:rPr lang="it-IT" sz="1600" baseline="-25000">
                <a:latin typeface="Gill Sans MT" panose="020B0502020104020203" pitchFamily="34" charset="0"/>
                <a:cs typeface="Times New Roman" panose="02020603050405020304" pitchFamily="18" charset="0"/>
              </a:rPr>
              <a:t>Y</a:t>
            </a:r>
            <a:r>
              <a:rPr lang="it-IT" sz="1600">
                <a:latin typeface="Gill Sans MT" panose="020B0502020104020203" pitchFamily="34" charset="0"/>
                <a:cs typeface="Times New Roman" panose="02020603050405020304" pitchFamily="18" charset="0"/>
              </a:rPr>
              <a:t>||ID</a:t>
            </a:r>
            <a:r>
              <a:rPr lang="it-IT" sz="1600" baseline="-25000">
                <a:solidFill>
                  <a:srgbClr val="FF0000"/>
                </a:solidFill>
                <a:latin typeface="Gill Sans MT" panose="020B0502020104020203" pitchFamily="34" charset="0"/>
                <a:cs typeface="Times New Roman" panose="02020603050405020304" pitchFamily="18" charset="0"/>
              </a:rPr>
              <a:t>E</a:t>
            </a:r>
            <a:r>
              <a:rPr lang="it-IT" sz="1600">
                <a:latin typeface="Gill Sans MT" panose="020B0502020104020203" pitchFamily="34" charset="0"/>
                <a:cs typeface="Times New Roman" panose="02020603050405020304" pitchFamily="18" charset="0"/>
              </a:rPr>
              <a:t>)]</a:t>
            </a:r>
            <a:endParaRPr lang="it-IT" sz="1100">
              <a:latin typeface="Gill Sans MT" panose="020B0502020104020203" pitchFamily="34" charset="0"/>
              <a:cs typeface="Times New Roman" panose="02020603050405020304" pitchFamily="18" charset="0"/>
            </a:endParaRPr>
          </a:p>
        </p:txBody>
      </p:sp>
      <p:sp>
        <p:nvSpPr>
          <p:cNvPr id="10" name="Sottotitolo 2">
            <a:extLst>
              <a:ext uri="{FF2B5EF4-FFF2-40B4-BE49-F238E27FC236}">
                <a16:creationId xmlns:a16="http://schemas.microsoft.com/office/drawing/2014/main" id="{1696EED4-D917-49D1-AB1F-E386A6A9D659}"/>
              </a:ext>
            </a:extLst>
          </p:cNvPr>
          <p:cNvSpPr txBox="1">
            <a:spLocks/>
          </p:cNvSpPr>
          <p:nvPr/>
        </p:nvSpPr>
        <p:spPr>
          <a:xfrm>
            <a:off x="6725362" y="2386550"/>
            <a:ext cx="4629205" cy="2084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800" b="1">
                <a:solidFill>
                  <a:srgbClr val="FF0000"/>
                </a:solidFill>
                <a:latin typeface="Gill Sans MT" panose="020B0502020104020203" pitchFamily="34" charset="0"/>
                <a:cs typeface="Times New Roman" panose="02020603050405020304" pitchFamily="18" charset="0"/>
              </a:rPr>
              <a:t>Impersonation Resistant</a:t>
            </a:r>
          </a:p>
          <a:p>
            <a:pPr marL="285750" indent="-285750" algn="l">
              <a:buFont typeface="Arial" panose="020B0604020202020204" pitchFamily="34" charset="0"/>
              <a:buChar char="•"/>
            </a:pPr>
            <a:r>
              <a:rPr lang="it-IT" sz="1600">
                <a:latin typeface="Gill Sans MT" panose="020B0502020104020203" pitchFamily="34" charset="0"/>
                <a:cs typeface="Times New Roman" panose="02020603050405020304" pitchFamily="18" charset="0"/>
              </a:rPr>
              <a:t>Bob wants to access Cindy’s data</a:t>
            </a:r>
          </a:p>
          <a:p>
            <a:pPr marL="285750" indent="-285750" algn="l">
              <a:buFont typeface="Arial" panose="020B0604020202020204" pitchFamily="34" charset="0"/>
              <a:buChar char="•"/>
            </a:pPr>
            <a:r>
              <a:rPr lang="it-IT" sz="1600">
                <a:latin typeface="Gill Sans MT" panose="020B0502020104020203" pitchFamily="34" charset="0"/>
                <a:cs typeface="Times New Roman" panose="02020603050405020304" pitchFamily="18" charset="0"/>
              </a:rPr>
              <a:t>Bob doesn’t have the needed set of attributes</a:t>
            </a:r>
          </a:p>
          <a:p>
            <a:pPr marL="285750" indent="-285750" algn="l">
              <a:buFont typeface="Arial" panose="020B0604020202020204" pitchFamily="34" charset="0"/>
              <a:buChar char="•"/>
            </a:pPr>
            <a:r>
              <a:rPr lang="it-IT" sz="1600">
                <a:latin typeface="Gill Sans MT" panose="020B0502020104020203" pitchFamily="34" charset="0"/>
                <a:cs typeface="Times New Roman" panose="02020603050405020304" pitchFamily="18" charset="0"/>
              </a:rPr>
              <a:t>Alice has that set and wants to access Bob’s data</a:t>
            </a:r>
          </a:p>
          <a:p>
            <a:pPr marL="285750" indent="-285750" algn="l">
              <a:buFont typeface="Arial" panose="020B0604020202020204" pitchFamily="34" charset="0"/>
              <a:buChar char="•"/>
            </a:pPr>
            <a:r>
              <a:rPr lang="it-IT" sz="1600">
                <a:latin typeface="Gill Sans MT" panose="020B0502020104020203" pitchFamily="34" charset="0"/>
                <a:cs typeface="Times New Roman" panose="02020603050405020304" pitchFamily="18" charset="0"/>
              </a:rPr>
              <a:t>Cindy can detect that Base58Check[H</a:t>
            </a:r>
            <a:r>
              <a:rPr lang="it-IT" sz="1600" baseline="-25000">
                <a:latin typeface="Gill Sans MT" panose="020B0502020104020203" pitchFamily="34" charset="0"/>
                <a:cs typeface="Times New Roman" panose="02020603050405020304" pitchFamily="18" charset="0"/>
              </a:rPr>
              <a:t>2</a:t>
            </a:r>
            <a:r>
              <a:rPr lang="it-IT" sz="1600">
                <a:latin typeface="Gill Sans MT" panose="020B0502020104020203" pitchFamily="34" charset="0"/>
                <a:cs typeface="Times New Roman" panose="02020603050405020304" pitchFamily="18" charset="0"/>
              </a:rPr>
              <a:t>(PK||ID</a:t>
            </a:r>
            <a:r>
              <a:rPr lang="it-IT" sz="1600" baseline="-25000">
                <a:latin typeface="Gill Sans MT" panose="020B0502020104020203" pitchFamily="34" charset="0"/>
                <a:cs typeface="Times New Roman" panose="02020603050405020304" pitchFamily="18" charset="0"/>
              </a:rPr>
              <a:t>B</a:t>
            </a:r>
            <a:r>
              <a:rPr lang="it-IT" sz="1600">
                <a:latin typeface="Gill Sans MT" panose="020B0502020104020203" pitchFamily="34" charset="0"/>
                <a:cs typeface="Times New Roman" panose="02020603050405020304" pitchFamily="18" charset="0"/>
              </a:rPr>
              <a:t>)] has not been granted corresponding attributes</a:t>
            </a:r>
          </a:p>
          <a:p>
            <a:pPr marL="171450" indent="-171450" algn="l">
              <a:buFont typeface="Arial" panose="020B0604020202020204" pitchFamily="34" charset="0"/>
              <a:buChar char="•"/>
            </a:pPr>
            <a:endParaRPr lang="it-IT" sz="1200" b="1" i="1">
              <a:latin typeface="Gill Sans MT" panose="020B0502020104020203" pitchFamily="34" charset="0"/>
              <a:cs typeface="Times New Roman" panose="02020603050405020304" pitchFamily="18" charset="0"/>
            </a:endParaRPr>
          </a:p>
        </p:txBody>
      </p:sp>
      <p:pic>
        <p:nvPicPr>
          <p:cNvPr id="15" name="Immagine 14">
            <a:extLst>
              <a:ext uri="{FF2B5EF4-FFF2-40B4-BE49-F238E27FC236}">
                <a16:creationId xmlns:a16="http://schemas.microsoft.com/office/drawing/2014/main" id="{A41F0365-9843-4A95-8380-D57C67F61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0960" y="2386550"/>
            <a:ext cx="400328" cy="400328"/>
          </a:xfrm>
          <a:prstGeom prst="rect">
            <a:avLst/>
          </a:prstGeom>
        </p:spPr>
      </p:pic>
      <p:pic>
        <p:nvPicPr>
          <p:cNvPr id="16" name="Immagine 15">
            <a:extLst>
              <a:ext uri="{FF2B5EF4-FFF2-40B4-BE49-F238E27FC236}">
                <a16:creationId xmlns:a16="http://schemas.microsoft.com/office/drawing/2014/main" id="{DC092921-1DD4-422E-B1C9-E7F2D4F3A5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817" y="2382297"/>
            <a:ext cx="400328" cy="400328"/>
          </a:xfrm>
          <a:prstGeom prst="rect">
            <a:avLst/>
          </a:prstGeom>
        </p:spPr>
      </p:pic>
    </p:spTree>
    <p:extLst>
      <p:ext uri="{BB962C8B-B14F-4D97-AF65-F5344CB8AC3E}">
        <p14:creationId xmlns:p14="http://schemas.microsoft.com/office/powerpoint/2010/main" val="25028491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6" presetClass="entr" presetSubtype="21" fill="hold" nodeType="withEffect">
                                  <p:stCondLst>
                                    <p:cond delay="25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arn(inVertical)">
                                      <p:cBhvr>
                                        <p:cTn id="10" dur="500"/>
                                        <p:tgtEl>
                                          <p:spTgt spid="9">
                                            <p:txEl>
                                              <p:pRg st="0" end="0"/>
                                            </p:txEl>
                                          </p:spTgt>
                                        </p:tgtEl>
                                      </p:cBhvr>
                                    </p:animEffect>
                                  </p:childTnLst>
                                </p:cTn>
                              </p:par>
                              <p:par>
                                <p:cTn id="11" presetID="16" presetClass="entr" presetSubtype="21" fill="hold" nodeType="withEffect">
                                  <p:stCondLst>
                                    <p:cond delay="75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barn(inVertical)">
                                      <p:cBhvr>
                                        <p:cTn id="13" dur="500"/>
                                        <p:tgtEl>
                                          <p:spTgt spid="9">
                                            <p:txEl>
                                              <p:pRg st="1" end="1"/>
                                            </p:txEl>
                                          </p:spTgt>
                                        </p:tgtEl>
                                      </p:cBhvr>
                                    </p:animEffect>
                                  </p:childTnLst>
                                </p:cTn>
                              </p:par>
                              <p:par>
                                <p:cTn id="14" presetID="16" presetClass="entr" presetSubtype="21" fill="hold" nodeType="withEffect">
                                  <p:stCondLst>
                                    <p:cond delay="150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barn(inVertical)">
                                      <p:cBhvr>
                                        <p:cTn id="16" dur="500"/>
                                        <p:tgtEl>
                                          <p:spTgt spid="9">
                                            <p:txEl>
                                              <p:pRg st="2" end="2"/>
                                            </p:txEl>
                                          </p:spTgt>
                                        </p:tgtEl>
                                      </p:cBhvr>
                                    </p:animEffect>
                                  </p:childTnLst>
                                </p:cTn>
                              </p:par>
                              <p:par>
                                <p:cTn id="17" presetID="16" presetClass="entr" presetSubtype="21" fill="hold" nodeType="withEffect">
                                  <p:stCondLst>
                                    <p:cond delay="225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barn(inVertical)">
                                      <p:cBhvr>
                                        <p:cTn id="19" dur="500"/>
                                        <p:tgtEl>
                                          <p:spTgt spid="9">
                                            <p:txEl>
                                              <p:pRg st="3" end="3"/>
                                            </p:txEl>
                                          </p:spTgt>
                                        </p:tgtEl>
                                      </p:cBhvr>
                                    </p:animEffect>
                                  </p:childTnLst>
                                </p:cTn>
                              </p:par>
                              <p:par>
                                <p:cTn id="20" presetID="16" presetClass="entr" presetSubtype="21" fill="hold" nodeType="withEffect">
                                  <p:stCondLst>
                                    <p:cond delay="300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arn(inVertical)">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16" presetClass="entr" presetSubtype="21" fill="hold" nodeType="withEffect">
                                  <p:stCondLst>
                                    <p:cond delay="75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arn(inVertical)">
                                      <p:cBhvr>
                                        <p:cTn id="32" dur="500"/>
                                        <p:tgtEl>
                                          <p:spTgt spid="10">
                                            <p:txEl>
                                              <p:pRg st="0" end="0"/>
                                            </p:txEl>
                                          </p:spTgt>
                                        </p:tgtEl>
                                      </p:cBhvr>
                                    </p:animEffect>
                                  </p:childTnLst>
                                </p:cTn>
                              </p:par>
                              <p:par>
                                <p:cTn id="33" presetID="16" presetClass="entr" presetSubtype="21" fill="hold" nodeType="withEffect">
                                  <p:stCondLst>
                                    <p:cond delay="150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barn(inVertical)">
                                      <p:cBhvr>
                                        <p:cTn id="35" dur="500"/>
                                        <p:tgtEl>
                                          <p:spTgt spid="10">
                                            <p:txEl>
                                              <p:pRg st="1" end="1"/>
                                            </p:txEl>
                                          </p:spTgt>
                                        </p:tgtEl>
                                      </p:cBhvr>
                                    </p:animEffect>
                                  </p:childTnLst>
                                </p:cTn>
                              </p:par>
                              <p:par>
                                <p:cTn id="36" presetID="16" presetClass="entr" presetSubtype="21" fill="hold" nodeType="withEffect">
                                  <p:stCondLst>
                                    <p:cond delay="225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barn(inVertical)">
                                      <p:cBhvr>
                                        <p:cTn id="38" dur="500"/>
                                        <p:tgtEl>
                                          <p:spTgt spid="10">
                                            <p:txEl>
                                              <p:pRg st="2" end="2"/>
                                            </p:txEl>
                                          </p:spTgt>
                                        </p:tgtEl>
                                      </p:cBhvr>
                                    </p:animEffect>
                                  </p:childTnLst>
                                </p:cTn>
                              </p:par>
                              <p:par>
                                <p:cTn id="39" presetID="16" presetClass="entr" presetSubtype="21" fill="hold" nodeType="withEffect">
                                  <p:stCondLst>
                                    <p:cond delay="300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barn(inVertical)">
                                      <p:cBhvr>
                                        <p:cTn id="41" dur="500"/>
                                        <p:tgtEl>
                                          <p:spTgt spid="10">
                                            <p:txEl>
                                              <p:pRg st="3" end="3"/>
                                            </p:txEl>
                                          </p:spTgt>
                                        </p:tgtEl>
                                      </p:cBhvr>
                                    </p:animEffect>
                                  </p:childTnLst>
                                </p:cTn>
                              </p:par>
                              <p:par>
                                <p:cTn id="42" presetID="16" presetClass="entr" presetSubtype="21" fill="hold" nodeType="withEffect">
                                  <p:stCondLst>
                                    <p:cond delay="3750"/>
                                  </p:stCondLst>
                                  <p:childTnLst>
                                    <p:set>
                                      <p:cBhvr>
                                        <p:cTn id="43" dur="1" fill="hold">
                                          <p:stCondLst>
                                            <p:cond delay="0"/>
                                          </p:stCondLst>
                                        </p:cTn>
                                        <p:tgtEl>
                                          <p:spTgt spid="10">
                                            <p:txEl>
                                              <p:pRg st="4" end="4"/>
                                            </p:txEl>
                                          </p:spTgt>
                                        </p:tgtEl>
                                        <p:attrNameLst>
                                          <p:attrName>style.visibility</p:attrName>
                                        </p:attrNameLst>
                                      </p:cBhvr>
                                      <p:to>
                                        <p:strVal val="visible"/>
                                      </p:to>
                                    </p:set>
                                    <p:animEffect transition="in" filter="barn(inVertical)">
                                      <p:cBhvr>
                                        <p:cTn id="44" dur="500"/>
                                        <p:tgtEl>
                                          <p:spTgt spid="10">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9" name="Sottotitolo 2">
            <a:extLst>
              <a:ext uri="{FF2B5EF4-FFF2-40B4-BE49-F238E27FC236}">
                <a16:creationId xmlns:a16="http://schemas.microsoft.com/office/drawing/2014/main" id="{FF21332E-92ED-45BB-AE23-A7AA75F78749}"/>
              </a:ext>
            </a:extLst>
          </p:cNvPr>
          <p:cNvSpPr txBox="1">
            <a:spLocks/>
          </p:cNvSpPr>
          <p:nvPr/>
        </p:nvSpPr>
        <p:spPr>
          <a:xfrm>
            <a:off x="672902" y="1614740"/>
            <a:ext cx="5655327" cy="43222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800" b="1">
                <a:solidFill>
                  <a:srgbClr val="FF0000"/>
                </a:solidFill>
                <a:latin typeface="Gill Sans MT" panose="020B0502020104020203" pitchFamily="34" charset="0"/>
                <a:cs typeface="Times New Roman" panose="02020603050405020304" pitchFamily="18" charset="0"/>
              </a:rPr>
              <a:t>AVISPA</a:t>
            </a:r>
          </a:p>
          <a:p>
            <a:pPr marL="171450" indent="-171450" algn="l">
              <a:buFont typeface="Arial" panose="020B0604020202020204" pitchFamily="34" charset="0"/>
              <a:buChar char="•"/>
            </a:pPr>
            <a:r>
              <a:rPr lang="it-IT" sz="1800" i="1">
                <a:latin typeface="Gill Sans MT" panose="020B0502020104020203" pitchFamily="34" charset="0"/>
                <a:cs typeface="Times New Roman" panose="02020603050405020304" pitchFamily="18" charset="0"/>
              </a:rPr>
              <a:t>Specifying the protocol in High Level Protocol Specification Language</a:t>
            </a:r>
          </a:p>
          <a:p>
            <a:pPr marL="171450" indent="-171450" algn="l">
              <a:buFont typeface="Arial" panose="020B0604020202020204" pitchFamily="34" charset="0"/>
              <a:buChar char="•"/>
            </a:pPr>
            <a:r>
              <a:rPr lang="it-IT" sz="1800" i="1">
                <a:latin typeface="Gill Sans MT" panose="020B0502020104020203" pitchFamily="34" charset="0"/>
                <a:cs typeface="Times New Roman" panose="02020603050405020304" pitchFamily="18" charset="0"/>
              </a:rPr>
              <a:t>Automatically translate it into Intermediate Format</a:t>
            </a:r>
          </a:p>
          <a:p>
            <a:pPr marL="171450" indent="-171450" algn="l">
              <a:buFont typeface="Arial" panose="020B0604020202020204" pitchFamily="34" charset="0"/>
              <a:buChar char="•"/>
            </a:pPr>
            <a:r>
              <a:rPr lang="it-IT" sz="1800" i="1">
                <a:latin typeface="Gill Sans MT" panose="020B0502020104020203" pitchFamily="34" charset="0"/>
                <a:cs typeface="Times New Roman" panose="02020603050405020304" pitchFamily="18" charset="0"/>
              </a:rPr>
              <a:t>IF can be read by one of the AVISPA’s tools</a:t>
            </a:r>
          </a:p>
          <a:p>
            <a:pPr marL="628650" lvl="1" indent="-1714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in this case, </a:t>
            </a:r>
            <a:r>
              <a:rPr lang="en-US" sz="1400" i="1">
                <a:latin typeface="Gill Sans MT" panose="020B0502020104020203" pitchFamily="34" charset="0"/>
                <a:cs typeface="Times New Roman" panose="02020603050405020304" pitchFamily="18" charset="0"/>
              </a:rPr>
              <a:t>the On-The-Fly Model Checker (OFMC) was used</a:t>
            </a:r>
          </a:p>
          <a:p>
            <a:pPr lvl="1" algn="l"/>
            <a:endParaRPr lang="it-IT" sz="1400" b="1" i="1">
              <a:latin typeface="Gill Sans MT" panose="020B0502020104020203" pitchFamily="34" charset="0"/>
              <a:cs typeface="Times New Roman" panose="02020603050405020304" pitchFamily="18" charset="0"/>
            </a:endParaRPr>
          </a:p>
          <a:p>
            <a:pPr marL="171450" indent="-171450" algn="l">
              <a:buFont typeface="Arial" panose="020B0604020202020204" pitchFamily="34" charset="0"/>
              <a:buChar char="•"/>
            </a:pPr>
            <a:r>
              <a:rPr lang="it-IT" sz="1800" i="1">
                <a:solidFill>
                  <a:srgbClr val="FF0000"/>
                </a:solidFill>
                <a:latin typeface="Gill Sans MT" panose="020B0502020104020203" pitchFamily="34" charset="0"/>
                <a:cs typeface="Times New Roman" panose="02020603050405020304" pitchFamily="18" charset="0"/>
              </a:rPr>
              <a:t>Assumption</a:t>
            </a:r>
            <a:r>
              <a:rPr lang="it-IT" sz="1800" i="1">
                <a:latin typeface="Gill Sans MT" panose="020B0502020104020203" pitchFamily="34" charset="0"/>
                <a:cs typeface="Times New Roman" panose="02020603050405020304" pitchFamily="18" charset="0"/>
              </a:rPr>
              <a:t>: Dolev-Yao model</a:t>
            </a:r>
          </a:p>
          <a:p>
            <a:pPr algn="l"/>
            <a:endParaRPr lang="it-IT" sz="1800" b="1">
              <a:latin typeface="Gill Sans MT" panose="020B0502020104020203" pitchFamily="34" charset="0"/>
              <a:cs typeface="Times New Roman" panose="02020603050405020304" pitchFamily="18" charset="0"/>
            </a:endParaRPr>
          </a:p>
          <a:p>
            <a:pPr algn="l"/>
            <a:r>
              <a:rPr lang="it-IT" sz="1800" b="1">
                <a:latin typeface="Gill Sans MT" panose="020B0502020104020203" pitchFamily="34" charset="0"/>
                <a:cs typeface="Times New Roman" panose="02020603050405020304" pitchFamily="18" charset="0"/>
              </a:rPr>
              <a:t>Results</a:t>
            </a:r>
          </a:p>
          <a:p>
            <a:pPr algn="l"/>
            <a:r>
              <a:rPr lang="it-IT" sz="1800">
                <a:latin typeface="Gill Sans MT" panose="020B0502020104020203" pitchFamily="34" charset="0"/>
                <a:cs typeface="Times New Roman" panose="02020603050405020304" pitchFamily="18" charset="0"/>
              </a:rPr>
              <a:t>Resistant to various attacks</a:t>
            </a:r>
            <a:r>
              <a:rPr lang="it-IT" sz="1800" i="1">
                <a:latin typeface="Gill Sans MT" panose="020B0502020104020203" pitchFamily="34" charset="0"/>
                <a:cs typeface="Times New Roman" panose="02020603050405020304" pitchFamily="18" charset="0"/>
              </a:rPr>
              <a:t>, e.g. man-in-the-middle attack, …</a:t>
            </a:r>
          </a:p>
        </p:txBody>
      </p:sp>
      <p:pic>
        <p:nvPicPr>
          <p:cNvPr id="2" name="Immagine 1">
            <a:extLst>
              <a:ext uri="{FF2B5EF4-FFF2-40B4-BE49-F238E27FC236}">
                <a16:creationId xmlns:a16="http://schemas.microsoft.com/office/drawing/2014/main" id="{3B9ACF8A-934C-4D04-8632-F6E2A87DF0B6}"/>
              </a:ext>
            </a:extLst>
          </p:cNvPr>
          <p:cNvPicPr>
            <a:picLocks noChangeAspect="1"/>
          </p:cNvPicPr>
          <p:nvPr/>
        </p:nvPicPr>
        <p:blipFill>
          <a:blip r:embed="rId5"/>
          <a:stretch>
            <a:fillRect/>
          </a:stretch>
        </p:blipFill>
        <p:spPr>
          <a:xfrm>
            <a:off x="7115130" y="1803160"/>
            <a:ext cx="3090438" cy="3250565"/>
          </a:xfrm>
          <a:prstGeom prst="rect">
            <a:avLst/>
          </a:prstGeom>
        </p:spPr>
      </p:pic>
      <p:pic>
        <p:nvPicPr>
          <p:cNvPr id="10" name="Immagine 9">
            <a:extLst>
              <a:ext uri="{FF2B5EF4-FFF2-40B4-BE49-F238E27FC236}">
                <a16:creationId xmlns:a16="http://schemas.microsoft.com/office/drawing/2014/main" id="{2607229C-57D9-4A7D-BF93-9829435A3E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8779" y="4539496"/>
            <a:ext cx="702650" cy="702650"/>
          </a:xfrm>
          <a:prstGeom prst="rect">
            <a:avLst/>
          </a:prstGeom>
        </p:spPr>
      </p:pic>
      <p:sp>
        <p:nvSpPr>
          <p:cNvPr id="11" name="Sottotitolo 2">
            <a:extLst>
              <a:ext uri="{FF2B5EF4-FFF2-40B4-BE49-F238E27FC236}">
                <a16:creationId xmlns:a16="http://schemas.microsoft.com/office/drawing/2014/main" id="{08B2EB41-BF2E-471C-9A9B-E90388B82F53}"/>
              </a:ext>
            </a:extLst>
          </p:cNvPr>
          <p:cNvSpPr txBox="1">
            <a:spLocks/>
          </p:cNvSpPr>
          <p:nvPr/>
        </p:nvSpPr>
        <p:spPr>
          <a:xfrm>
            <a:off x="5076869" y="384599"/>
            <a:ext cx="2038261" cy="771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Security Analysis</a:t>
            </a:r>
          </a:p>
          <a:p>
            <a:r>
              <a:rPr lang="it-IT" sz="1200" b="1" i="1">
                <a:latin typeface="Gill Sans MT" panose="020B0502020104020203" pitchFamily="34" charset="0"/>
                <a:cs typeface="Times New Roman" panose="02020603050405020304" pitchFamily="18" charset="0"/>
              </a:rPr>
              <a:t>Simulation</a:t>
            </a:r>
          </a:p>
          <a:p>
            <a:endParaRPr lang="it-IT" sz="1200" b="1" i="1">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049907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2" presetClass="entr" presetSubtype="8" fill="hold" nodeType="withEffect">
                                  <p:stCondLst>
                                    <p:cond delay="125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par>
                                <p:cTn id="15" presetID="16" presetClass="entr" presetSubtype="21" fill="hold" nodeType="withEffect">
                                  <p:stCondLst>
                                    <p:cond delay="200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par>
                                <p:cTn id="18" presetID="16" presetClass="entr" presetSubtype="21" fill="hold" nodeType="withEffect">
                                  <p:stCondLst>
                                    <p:cond delay="275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arn(inVertical)">
                                      <p:cBhvr>
                                        <p:cTn id="20" dur="500"/>
                                        <p:tgtEl>
                                          <p:spTgt spid="9">
                                            <p:txEl>
                                              <p:pRg st="3" end="3"/>
                                            </p:txEl>
                                          </p:spTgt>
                                        </p:tgtEl>
                                      </p:cBhvr>
                                    </p:animEffect>
                                  </p:childTnLst>
                                </p:cTn>
                              </p:par>
                              <p:par>
                                <p:cTn id="21" presetID="42" presetClass="entr" presetSubtype="0" fill="hold" nodeType="withEffect">
                                  <p:stCondLst>
                                    <p:cond delay="325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1000"/>
                                        <p:tgtEl>
                                          <p:spTgt spid="9">
                                            <p:txEl>
                                              <p:pRg st="4" end="4"/>
                                            </p:txEl>
                                          </p:spTgt>
                                        </p:tgtEl>
                                      </p:cBhvr>
                                    </p:animEffect>
                                    <p:anim calcmode="lin" valueType="num">
                                      <p:cBhvr>
                                        <p:cTn id="24"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6" presetID="10" presetClass="entr" presetSubtype="0" fill="hold" nodeType="withEffect">
                                  <p:stCondLst>
                                    <p:cond delay="450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wipe(up)">
                                      <p:cBhvr>
                                        <p:cTn id="33" dur="500"/>
                                        <p:tgtEl>
                                          <p:spTgt spid="9">
                                            <p:txEl>
                                              <p:pRg st="8" end="8"/>
                                            </p:txEl>
                                          </p:spTgt>
                                        </p:tgtEl>
                                      </p:cBhvr>
                                    </p:animEffect>
                                  </p:childTnLst>
                                </p:cTn>
                              </p:par>
                              <p:par>
                                <p:cTn id="34" presetID="6" presetClass="entr" presetSubtype="16" fill="hold" nodeType="withEffect">
                                  <p:stCondLst>
                                    <p:cond delay="100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circle(in)">
                                      <p:cBhvr>
                                        <p:cTn id="36" dur="2000"/>
                                        <p:tgtEl>
                                          <p:spTgt spid="9">
                                            <p:txEl>
                                              <p:pRg st="9" end="9"/>
                                            </p:txEl>
                                          </p:spTgt>
                                        </p:tgtEl>
                                      </p:cBhvr>
                                    </p:animEffect>
                                  </p:childTnLst>
                                </p:cTn>
                              </p:par>
                              <p:par>
                                <p:cTn id="37" presetID="10" presetClass="entr" presetSubtype="0" fill="hold" nodeType="withEffect">
                                  <p:stCondLst>
                                    <p:cond delay="225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53" presetClass="entr" presetSubtype="16" fill="hold" nodeType="withEffect">
                                  <p:stCondLst>
                                    <p:cond delay="275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CE4B4C80-007D-434A-A39A-3632B6FCE102}"/>
              </a:ext>
            </a:extLst>
          </p:cNvPr>
          <p:cNvSpPr txBox="1">
            <a:spLocks/>
          </p:cNvSpPr>
          <p:nvPr/>
        </p:nvSpPr>
        <p:spPr>
          <a:xfrm>
            <a:off x="4660922" y="374735"/>
            <a:ext cx="2870156"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Performance Analysis</a:t>
            </a:r>
            <a:endParaRPr lang="it-IT" sz="1200" b="1" i="1">
              <a:latin typeface="Gill Sans MT" panose="020B0502020104020203" pitchFamily="34" charset="0"/>
              <a:cs typeface="Times New Roman" panose="02020603050405020304" pitchFamily="18" charset="0"/>
            </a:endParaRPr>
          </a:p>
        </p:txBody>
      </p:sp>
      <p:sp>
        <p:nvSpPr>
          <p:cNvPr id="9" name="Sottotitolo 2">
            <a:extLst>
              <a:ext uri="{FF2B5EF4-FFF2-40B4-BE49-F238E27FC236}">
                <a16:creationId xmlns:a16="http://schemas.microsoft.com/office/drawing/2014/main" id="{6B0E4E04-3966-482E-B3DD-976CB008334C}"/>
              </a:ext>
            </a:extLst>
          </p:cNvPr>
          <p:cNvSpPr txBox="1">
            <a:spLocks/>
          </p:cNvSpPr>
          <p:nvPr/>
        </p:nvSpPr>
        <p:spPr>
          <a:xfrm>
            <a:off x="4660922" y="751515"/>
            <a:ext cx="2870156"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i="1" u="sng">
                <a:solidFill>
                  <a:schemeClr val="accent1"/>
                </a:solidFill>
                <a:latin typeface="Gill Sans MT" panose="020B0502020104020203" pitchFamily="34" charset="0"/>
                <a:cs typeface="Times New Roman" panose="02020603050405020304" pitchFamily="18" charset="0"/>
              </a:rPr>
              <a:t>Storage</a:t>
            </a:r>
          </a:p>
          <a:p>
            <a:endParaRPr lang="it-IT" sz="1200" b="1" i="1" u="sng">
              <a:solidFill>
                <a:schemeClr val="accent1"/>
              </a:solidFill>
              <a:latin typeface="Gill Sans MT" panose="020B0502020104020203" pitchFamily="34" charset="0"/>
              <a:cs typeface="Times New Roman" panose="02020603050405020304" pitchFamily="18" charset="0"/>
            </a:endParaRPr>
          </a:p>
        </p:txBody>
      </p:sp>
      <p:pic>
        <p:nvPicPr>
          <p:cNvPr id="2" name="Immagine 1">
            <a:extLst>
              <a:ext uri="{FF2B5EF4-FFF2-40B4-BE49-F238E27FC236}">
                <a16:creationId xmlns:a16="http://schemas.microsoft.com/office/drawing/2014/main" id="{38E808B5-F95F-40F4-9913-D4156703A3FF}"/>
              </a:ext>
            </a:extLst>
          </p:cNvPr>
          <p:cNvPicPr>
            <a:picLocks noChangeAspect="1"/>
          </p:cNvPicPr>
          <p:nvPr/>
        </p:nvPicPr>
        <p:blipFill>
          <a:blip r:embed="rId5"/>
          <a:stretch>
            <a:fillRect/>
          </a:stretch>
        </p:blipFill>
        <p:spPr>
          <a:xfrm>
            <a:off x="7979093" y="1160445"/>
            <a:ext cx="3030919" cy="2001787"/>
          </a:xfrm>
          <a:prstGeom prst="rect">
            <a:avLst/>
          </a:prstGeom>
        </p:spPr>
      </p:pic>
      <p:sp>
        <p:nvSpPr>
          <p:cNvPr id="10" name="Sottotitolo 2">
            <a:extLst>
              <a:ext uri="{FF2B5EF4-FFF2-40B4-BE49-F238E27FC236}">
                <a16:creationId xmlns:a16="http://schemas.microsoft.com/office/drawing/2014/main" id="{B6EB5BB5-22B7-49A3-B6B3-25698465007D}"/>
              </a:ext>
            </a:extLst>
          </p:cNvPr>
          <p:cNvSpPr txBox="1">
            <a:spLocks/>
          </p:cNvSpPr>
          <p:nvPr/>
        </p:nvSpPr>
        <p:spPr>
          <a:xfrm>
            <a:off x="8868152" y="919776"/>
            <a:ext cx="1541254" cy="24066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200" b="1" i="1">
                <a:solidFill>
                  <a:schemeClr val="accent1"/>
                </a:solidFill>
                <a:latin typeface="Gill Sans MT" panose="020B0502020104020203" pitchFamily="34" charset="0"/>
                <a:cs typeface="Times New Roman" panose="02020603050405020304" pitchFamily="18" charset="0"/>
              </a:rPr>
              <a:t>On access policies</a:t>
            </a:r>
            <a:endParaRPr lang="it-IT" sz="1000" b="1" i="1">
              <a:solidFill>
                <a:schemeClr val="accent1"/>
              </a:solidFill>
              <a:latin typeface="Gill Sans MT" panose="020B0502020104020203" pitchFamily="34" charset="0"/>
              <a:cs typeface="Times New Roman" panose="02020603050405020304" pitchFamily="18" charset="0"/>
            </a:endParaRPr>
          </a:p>
        </p:txBody>
      </p:sp>
      <p:sp>
        <p:nvSpPr>
          <p:cNvPr id="11" name="Sottotitolo 2">
            <a:extLst>
              <a:ext uri="{FF2B5EF4-FFF2-40B4-BE49-F238E27FC236}">
                <a16:creationId xmlns:a16="http://schemas.microsoft.com/office/drawing/2014/main" id="{F3DEC53B-5682-4DA4-9A17-AB1C99DA8B5F}"/>
              </a:ext>
            </a:extLst>
          </p:cNvPr>
          <p:cNvSpPr txBox="1">
            <a:spLocks/>
          </p:cNvSpPr>
          <p:nvPr/>
        </p:nvSpPr>
        <p:spPr>
          <a:xfrm>
            <a:off x="8978764" y="3228919"/>
            <a:ext cx="1320030" cy="3003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200" b="1" i="1">
                <a:solidFill>
                  <a:schemeClr val="accent1"/>
                </a:solidFill>
                <a:latin typeface="Gill Sans MT" panose="020B0502020104020203" pitchFamily="34" charset="0"/>
                <a:cs typeface="Times New Roman" panose="02020603050405020304" pitchFamily="18" charset="0"/>
              </a:rPr>
              <a:t>On session keys</a:t>
            </a:r>
            <a:endParaRPr lang="it-IT" sz="1000" b="1" i="1">
              <a:solidFill>
                <a:schemeClr val="accent1"/>
              </a:solidFill>
              <a:latin typeface="Gill Sans MT" panose="020B0502020104020203"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3E2818A6-7CEE-43CB-B8BF-E4DEDA52B457}"/>
              </a:ext>
            </a:extLst>
          </p:cNvPr>
          <p:cNvPicPr>
            <a:picLocks noChangeAspect="1"/>
          </p:cNvPicPr>
          <p:nvPr/>
        </p:nvPicPr>
        <p:blipFill>
          <a:blip r:embed="rId6"/>
          <a:stretch>
            <a:fillRect/>
          </a:stretch>
        </p:blipFill>
        <p:spPr>
          <a:xfrm>
            <a:off x="7979093" y="3526830"/>
            <a:ext cx="3030919" cy="2001787"/>
          </a:xfrm>
          <a:prstGeom prst="rect">
            <a:avLst/>
          </a:prstGeom>
        </p:spPr>
      </p:pic>
      <p:sp>
        <p:nvSpPr>
          <p:cNvPr id="13" name="Sottotitolo 2">
            <a:extLst>
              <a:ext uri="{FF2B5EF4-FFF2-40B4-BE49-F238E27FC236}">
                <a16:creationId xmlns:a16="http://schemas.microsoft.com/office/drawing/2014/main" id="{40148913-8A58-431B-B679-8F77D825B57C}"/>
              </a:ext>
            </a:extLst>
          </p:cNvPr>
          <p:cNvSpPr txBox="1">
            <a:spLocks/>
          </p:cNvSpPr>
          <p:nvPr/>
        </p:nvSpPr>
        <p:spPr>
          <a:xfrm>
            <a:off x="625115" y="1197217"/>
            <a:ext cx="5556840" cy="45648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800" b="1">
                <a:latin typeface="Gill Sans MT" panose="020B0502020104020203" pitchFamily="34" charset="0"/>
                <a:cs typeface="Times New Roman" panose="02020603050405020304" pitchFamily="18" charset="0"/>
              </a:rPr>
              <a:t>Global parameters</a:t>
            </a:r>
          </a:p>
          <a:p>
            <a:pPr algn="l"/>
            <a:r>
              <a:rPr lang="it-IT" sz="1400" i="1">
                <a:solidFill>
                  <a:schemeClr val="accent1"/>
                </a:solidFill>
                <a:latin typeface="Gill Sans MT" panose="020B0502020104020203" pitchFamily="34" charset="0"/>
                <a:cs typeface="Times New Roman" panose="02020603050405020304" pitchFamily="18" charset="0"/>
              </a:rPr>
              <a:t>Security Parameter, Elliptic curve, Hash functions,  Master’s public key of AA, Secret key pair of the device</a:t>
            </a:r>
          </a:p>
          <a:p>
            <a:pPr marL="285750" indent="-285750" algn="l">
              <a:buFont typeface="Arial" panose="020B0604020202020204" pitchFamily="34" charset="0"/>
              <a:buChar char="•"/>
            </a:pPr>
            <a:r>
              <a:rPr lang="it-IT" sz="1800" u="sng">
                <a:latin typeface="Gill Sans MT" panose="020B0502020104020203" pitchFamily="34" charset="0"/>
                <a:cs typeface="Times New Roman" panose="02020603050405020304" pitchFamily="18" charset="0"/>
              </a:rPr>
              <a:t>Fixed</a:t>
            </a:r>
            <a:r>
              <a:rPr lang="it-IT" sz="1800">
                <a:latin typeface="Gill Sans MT" panose="020B0502020104020203" pitchFamily="34" charset="0"/>
                <a:cs typeface="Times New Roman" panose="02020603050405020304" pitchFamily="18" charset="0"/>
              </a:rPr>
              <a:t> after system initialization</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Sizes are obviously acceptable</a:t>
            </a:r>
          </a:p>
          <a:p>
            <a:pPr algn="l"/>
            <a:r>
              <a:rPr lang="it-IT" sz="1800" b="1">
                <a:latin typeface="Gill Sans MT" panose="020B0502020104020203" pitchFamily="34" charset="0"/>
                <a:cs typeface="Times New Roman" panose="02020603050405020304" pitchFamily="18" charset="0"/>
              </a:rPr>
              <a:t>Access policies</a:t>
            </a:r>
          </a:p>
          <a:p>
            <a:pPr marL="285750" indent="-285750" algn="l">
              <a:buFont typeface="Arial" panose="020B0604020202020204" pitchFamily="34" charset="0"/>
              <a:buChar char="•"/>
            </a:pPr>
            <a:r>
              <a:rPr lang="it-IT" sz="1800" u="sng">
                <a:latin typeface="Gill Sans MT" panose="020B0502020104020203" pitchFamily="34" charset="0"/>
                <a:cs typeface="Times New Roman" panose="02020603050405020304" pitchFamily="18" charset="0"/>
              </a:rPr>
              <a:t>Linear</a:t>
            </a:r>
            <a:r>
              <a:rPr lang="it-IT" sz="1800">
                <a:latin typeface="Gill Sans MT" panose="020B0502020104020203" pitchFamily="34" charset="0"/>
                <a:cs typeface="Times New Roman" panose="02020603050405020304" pitchFamily="18" charset="0"/>
              </a:rPr>
              <a:t> in the number of attributes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Enumerating each attribute as a number helps due to space compression</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50 attributes, less than one Kylobyte</a:t>
            </a:r>
          </a:p>
          <a:p>
            <a:pPr algn="l"/>
            <a:r>
              <a:rPr lang="it-IT" sz="1800" b="1">
                <a:latin typeface="Gill Sans MT" panose="020B0502020104020203" pitchFamily="34" charset="0"/>
                <a:cs typeface="Times New Roman" panose="02020603050405020304" pitchFamily="18" charset="0"/>
              </a:rPr>
              <a:t>Session keys</a:t>
            </a:r>
          </a:p>
          <a:p>
            <a:pPr marL="285750" indent="-285750" algn="l">
              <a:buFont typeface="Arial" panose="020B0604020202020204" pitchFamily="34" charset="0"/>
              <a:buChar char="•"/>
            </a:pPr>
            <a:r>
              <a:rPr lang="it-IT" sz="1800" u="sng">
                <a:latin typeface="Gill Sans MT" panose="020B0502020104020203" pitchFamily="34" charset="0"/>
                <a:cs typeface="Times New Roman" panose="02020603050405020304" pitchFamily="18" charset="0"/>
              </a:rPr>
              <a:t>Linear</a:t>
            </a:r>
            <a:r>
              <a:rPr lang="it-IT" sz="1800">
                <a:latin typeface="Gill Sans MT" panose="020B0502020104020203" pitchFamily="34" charset="0"/>
                <a:cs typeface="Times New Roman" panose="02020603050405020304" pitchFamily="18" charset="0"/>
              </a:rPr>
              <a:t> to the number of communication participants</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Cost almost negligible (100 participants, 12 bytes)</a:t>
            </a:r>
          </a:p>
        </p:txBody>
      </p:sp>
      <p:pic>
        <p:nvPicPr>
          <p:cNvPr id="14" name="Immagine 13">
            <a:extLst>
              <a:ext uri="{FF2B5EF4-FFF2-40B4-BE49-F238E27FC236}">
                <a16:creationId xmlns:a16="http://schemas.microsoft.com/office/drawing/2014/main" id="{920EBB16-2512-45D2-992D-11445C3FC2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9387" y="2431289"/>
            <a:ext cx="400328" cy="400328"/>
          </a:xfrm>
          <a:prstGeom prst="rect">
            <a:avLst/>
          </a:prstGeom>
        </p:spPr>
      </p:pic>
      <p:pic>
        <p:nvPicPr>
          <p:cNvPr id="15" name="Immagine 14">
            <a:extLst>
              <a:ext uri="{FF2B5EF4-FFF2-40B4-BE49-F238E27FC236}">
                <a16:creationId xmlns:a16="http://schemas.microsoft.com/office/drawing/2014/main" id="{3CBF8235-14E3-43E2-B559-485C91629D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9095" y="4085953"/>
            <a:ext cx="400328" cy="400328"/>
          </a:xfrm>
          <a:prstGeom prst="rect">
            <a:avLst/>
          </a:prstGeom>
        </p:spPr>
      </p:pic>
      <p:pic>
        <p:nvPicPr>
          <p:cNvPr id="16" name="Immagine 15">
            <a:extLst>
              <a:ext uri="{FF2B5EF4-FFF2-40B4-BE49-F238E27FC236}">
                <a16:creationId xmlns:a16="http://schemas.microsoft.com/office/drawing/2014/main" id="{6EE073AF-F30A-42E1-B879-B009ED01C2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2860" y="5107576"/>
            <a:ext cx="400328" cy="400328"/>
          </a:xfrm>
          <a:prstGeom prst="rect">
            <a:avLst/>
          </a:prstGeom>
        </p:spPr>
      </p:pic>
    </p:spTree>
    <p:extLst>
      <p:ext uri="{BB962C8B-B14F-4D97-AF65-F5344CB8AC3E}">
        <p14:creationId xmlns:p14="http://schemas.microsoft.com/office/powerpoint/2010/main" val="3929627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6" presetClass="entr" presetSubtype="21" fill="hold" nodeType="withEffect">
                                  <p:stCondLst>
                                    <p:cond delay="10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barn(inVertical)">
                                      <p:cBhvr>
                                        <p:cTn id="10" dur="500"/>
                                        <p:tgtEl>
                                          <p:spTgt spid="13">
                                            <p:txEl>
                                              <p:pRg st="0" end="0"/>
                                            </p:txEl>
                                          </p:spTgt>
                                        </p:tgtEl>
                                      </p:cBhvr>
                                    </p:animEffect>
                                  </p:childTnLst>
                                </p:cTn>
                              </p:par>
                              <p:par>
                                <p:cTn id="11" presetID="14" presetClass="entr" presetSubtype="10" fill="hold" nodeType="withEffect">
                                  <p:stCondLst>
                                    <p:cond delay="150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13" dur="500"/>
                                        <p:tgtEl>
                                          <p:spTgt spid="13">
                                            <p:txEl>
                                              <p:pRg st="1" end="1"/>
                                            </p:txEl>
                                          </p:spTgt>
                                        </p:tgtEl>
                                      </p:cBhvr>
                                    </p:animEffect>
                                  </p:childTnLst>
                                </p:cTn>
                              </p:par>
                              <p:par>
                                <p:cTn id="14" presetID="16" presetClass="entr" presetSubtype="21" fill="hold" nodeType="withEffect">
                                  <p:stCondLst>
                                    <p:cond delay="225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barn(inVertical)">
                                      <p:cBhvr>
                                        <p:cTn id="16" dur="500"/>
                                        <p:tgtEl>
                                          <p:spTgt spid="13">
                                            <p:txEl>
                                              <p:pRg st="2" end="2"/>
                                            </p:txEl>
                                          </p:spTgt>
                                        </p:tgtEl>
                                      </p:cBhvr>
                                    </p:animEffect>
                                  </p:childTnLst>
                                </p:cTn>
                              </p:par>
                              <p:par>
                                <p:cTn id="17" presetID="16" presetClass="entr" presetSubtype="21" fill="hold" nodeType="withEffect">
                                  <p:stCondLst>
                                    <p:cond delay="300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arn(inVertical)">
                                      <p:cBhvr>
                                        <p:cTn id="19" dur="500"/>
                                        <p:tgtEl>
                                          <p:spTgt spid="1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16" presetClass="entr" presetSubtype="21" fill="hold" nodeType="withEffect">
                                  <p:stCondLst>
                                    <p:cond delay="75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barn(inVertical)">
                                      <p:cBhvr>
                                        <p:cTn id="29" dur="500"/>
                                        <p:tgtEl>
                                          <p:spTgt spid="13">
                                            <p:txEl>
                                              <p:pRg st="4" end="4"/>
                                            </p:txEl>
                                          </p:spTgt>
                                        </p:tgtEl>
                                      </p:cBhvr>
                                    </p:animEffect>
                                  </p:childTnLst>
                                </p:cTn>
                              </p:par>
                              <p:par>
                                <p:cTn id="30" presetID="16" presetClass="entr" presetSubtype="21" fill="hold" nodeType="withEffect">
                                  <p:stCondLst>
                                    <p:cond delay="150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barn(inVertical)">
                                      <p:cBhvr>
                                        <p:cTn id="32" dur="500"/>
                                        <p:tgtEl>
                                          <p:spTgt spid="13">
                                            <p:txEl>
                                              <p:pRg st="5" end="5"/>
                                            </p:txEl>
                                          </p:spTgt>
                                        </p:tgtEl>
                                      </p:cBhvr>
                                    </p:animEffect>
                                  </p:childTnLst>
                                </p:cTn>
                              </p:par>
                              <p:par>
                                <p:cTn id="33" presetID="16" presetClass="entr" presetSubtype="21" fill="hold" nodeType="withEffect">
                                  <p:stCondLst>
                                    <p:cond delay="225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barn(inVertical)">
                                      <p:cBhvr>
                                        <p:cTn id="35" dur="500"/>
                                        <p:tgtEl>
                                          <p:spTgt spid="13">
                                            <p:txEl>
                                              <p:pRg st="6" end="6"/>
                                            </p:txEl>
                                          </p:spTgt>
                                        </p:tgtEl>
                                      </p:cBhvr>
                                    </p:animEffect>
                                  </p:childTnLst>
                                </p:cTn>
                              </p:par>
                              <p:par>
                                <p:cTn id="36" presetID="2" presetClass="entr" presetSubtype="8" fill="hold" nodeType="withEffect">
                                  <p:stCondLst>
                                    <p:cond delay="2750"/>
                                  </p:stCondLst>
                                  <p:childTnLst>
                                    <p:set>
                                      <p:cBhvr>
                                        <p:cTn id="37" dur="1" fill="hold">
                                          <p:stCondLst>
                                            <p:cond delay="0"/>
                                          </p:stCondLst>
                                        </p:cTn>
                                        <p:tgtEl>
                                          <p:spTgt spid="13">
                                            <p:txEl>
                                              <p:pRg st="7" end="7"/>
                                            </p:txEl>
                                          </p:spTgt>
                                        </p:tgtEl>
                                        <p:attrNameLst>
                                          <p:attrName>style.visibility</p:attrName>
                                        </p:attrNameLst>
                                      </p:cBhvr>
                                      <p:to>
                                        <p:strVal val="visible"/>
                                      </p:to>
                                    </p:set>
                                    <p:anim calcmode="lin" valueType="num">
                                      <p:cBhvr additive="base">
                                        <p:cTn id="38" dur="500" fill="hold"/>
                                        <p:tgtEl>
                                          <p:spTgt spid="13">
                                            <p:txEl>
                                              <p:pRg st="7" end="7"/>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3">
                                            <p:txEl>
                                              <p:pRg st="7" end="7"/>
                                            </p:txEl>
                                          </p:spTgt>
                                        </p:tgtEl>
                                        <p:attrNameLst>
                                          <p:attrName>ppt_y</p:attrName>
                                        </p:attrNameLst>
                                      </p:cBhvr>
                                      <p:tavLst>
                                        <p:tav tm="0">
                                          <p:val>
                                            <p:strVal val="#ppt_y"/>
                                          </p:val>
                                        </p:tav>
                                        <p:tav tm="100000">
                                          <p:val>
                                            <p:strVal val="#ppt_y"/>
                                          </p:val>
                                        </p:tav>
                                      </p:tavLst>
                                    </p:anim>
                                  </p:childTnLst>
                                </p:cTn>
                              </p:par>
                              <p:par>
                                <p:cTn id="40" presetID="10" presetClass="entr" presetSubtype="0" fill="hold" nodeType="withEffect">
                                  <p:stCondLst>
                                    <p:cond delay="175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47" presetClass="entr" presetSubtype="0" fill="hold" grpId="0" nodeType="withEffect">
                                  <p:stCondLst>
                                    <p:cond delay="175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16" presetClass="entr" presetSubtype="21" fill="hold" nodeType="withEffect">
                                  <p:stCondLst>
                                    <p:cond delay="750"/>
                                  </p:stCondLst>
                                  <p:childTnLst>
                                    <p:set>
                                      <p:cBhvr>
                                        <p:cTn id="56" dur="1" fill="hold">
                                          <p:stCondLst>
                                            <p:cond delay="0"/>
                                          </p:stCondLst>
                                        </p:cTn>
                                        <p:tgtEl>
                                          <p:spTgt spid="13">
                                            <p:txEl>
                                              <p:pRg st="8" end="8"/>
                                            </p:txEl>
                                          </p:spTgt>
                                        </p:tgtEl>
                                        <p:attrNameLst>
                                          <p:attrName>style.visibility</p:attrName>
                                        </p:attrNameLst>
                                      </p:cBhvr>
                                      <p:to>
                                        <p:strVal val="visible"/>
                                      </p:to>
                                    </p:set>
                                    <p:animEffect transition="in" filter="barn(inVertical)">
                                      <p:cBhvr>
                                        <p:cTn id="57" dur="500"/>
                                        <p:tgtEl>
                                          <p:spTgt spid="13">
                                            <p:txEl>
                                              <p:pRg st="8" end="8"/>
                                            </p:txEl>
                                          </p:spTgt>
                                        </p:tgtEl>
                                      </p:cBhvr>
                                    </p:animEffect>
                                  </p:childTnLst>
                                </p:cTn>
                              </p:par>
                              <p:par>
                                <p:cTn id="58" presetID="16" presetClass="entr" presetSubtype="21" fill="hold" nodeType="withEffect">
                                  <p:stCondLst>
                                    <p:cond delay="1500"/>
                                  </p:stCondLst>
                                  <p:childTnLst>
                                    <p:set>
                                      <p:cBhvr>
                                        <p:cTn id="59" dur="1" fill="hold">
                                          <p:stCondLst>
                                            <p:cond delay="0"/>
                                          </p:stCondLst>
                                        </p:cTn>
                                        <p:tgtEl>
                                          <p:spTgt spid="13">
                                            <p:txEl>
                                              <p:pRg st="9" end="9"/>
                                            </p:txEl>
                                          </p:spTgt>
                                        </p:tgtEl>
                                        <p:attrNameLst>
                                          <p:attrName>style.visibility</p:attrName>
                                        </p:attrNameLst>
                                      </p:cBhvr>
                                      <p:to>
                                        <p:strVal val="visible"/>
                                      </p:to>
                                    </p:set>
                                    <p:animEffect transition="in" filter="barn(inVertical)">
                                      <p:cBhvr>
                                        <p:cTn id="60" dur="500"/>
                                        <p:tgtEl>
                                          <p:spTgt spid="13">
                                            <p:txEl>
                                              <p:pRg st="9" end="9"/>
                                            </p:txEl>
                                          </p:spTgt>
                                        </p:tgtEl>
                                      </p:cBhvr>
                                    </p:animEffect>
                                  </p:childTnLst>
                                </p:cTn>
                              </p:par>
                              <p:par>
                                <p:cTn id="61" presetID="2" presetClass="entr" presetSubtype="4" fill="hold" nodeType="withEffect">
                                  <p:stCondLst>
                                    <p:cond delay="2250"/>
                                  </p:stCondLst>
                                  <p:childTnLst>
                                    <p:set>
                                      <p:cBhvr>
                                        <p:cTn id="62" dur="1" fill="hold">
                                          <p:stCondLst>
                                            <p:cond delay="0"/>
                                          </p:stCondLst>
                                        </p:cTn>
                                        <p:tgtEl>
                                          <p:spTgt spid="13">
                                            <p:txEl>
                                              <p:pRg st="10" end="10"/>
                                            </p:txEl>
                                          </p:spTgt>
                                        </p:tgtEl>
                                        <p:attrNameLst>
                                          <p:attrName>style.visibility</p:attrName>
                                        </p:attrNameLst>
                                      </p:cBhvr>
                                      <p:to>
                                        <p:strVal val="visible"/>
                                      </p:to>
                                    </p:set>
                                    <p:anim calcmode="lin" valueType="num">
                                      <p:cBhvr additive="base">
                                        <p:cTn id="63"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
                                            <p:txEl>
                                              <p:pRg st="10" end="10"/>
                                            </p:txEl>
                                          </p:spTgt>
                                        </p:tgtEl>
                                        <p:attrNameLst>
                                          <p:attrName>ppt_y</p:attrName>
                                        </p:attrNameLst>
                                      </p:cBhvr>
                                      <p:tavLst>
                                        <p:tav tm="0">
                                          <p:val>
                                            <p:strVal val="1+#ppt_h/2"/>
                                          </p:val>
                                        </p:tav>
                                        <p:tav tm="100000">
                                          <p:val>
                                            <p:strVal val="#ppt_y"/>
                                          </p:val>
                                        </p:tav>
                                      </p:tavLst>
                                    </p:anim>
                                  </p:childTnLst>
                                </p:cTn>
                              </p:par>
                              <p:par>
                                <p:cTn id="65" presetID="10" presetClass="entr" presetSubtype="0" fill="hold" nodeType="withEffect">
                                  <p:stCondLst>
                                    <p:cond delay="175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par>
                                <p:cTn id="68" presetID="47" presetClass="entr" presetSubtype="0" fill="hold" grpId="0" nodeType="withEffect">
                                  <p:stCondLst>
                                    <p:cond delay="175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fltVal val="0"/>
                                          </p:val>
                                        </p:tav>
                                        <p:tav tm="100000">
                                          <p:val>
                                            <p:strVal val="#ppt_h"/>
                                          </p:val>
                                        </p:tav>
                                      </p:tavLst>
                                    </p:anim>
                                    <p:animEffect transition="in" filter="fade">
                                      <p:cBhvr>
                                        <p:cTn id="7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EA4C96FA-F21B-41C3-B5D3-A3D5ACC21C07}"/>
              </a:ext>
            </a:extLst>
          </p:cNvPr>
          <p:cNvSpPr txBox="1">
            <a:spLocks/>
          </p:cNvSpPr>
          <p:nvPr/>
        </p:nvSpPr>
        <p:spPr>
          <a:xfrm>
            <a:off x="4660921" y="354843"/>
            <a:ext cx="2870156"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Performance Analysis</a:t>
            </a:r>
            <a:endParaRPr lang="it-IT" sz="1200" b="1" i="1">
              <a:latin typeface="Gill Sans MT" panose="020B0502020104020203" pitchFamily="34" charset="0"/>
              <a:cs typeface="Times New Roman" panose="02020603050405020304" pitchFamily="18" charset="0"/>
            </a:endParaRPr>
          </a:p>
        </p:txBody>
      </p:sp>
      <p:sp>
        <p:nvSpPr>
          <p:cNvPr id="9" name="Sottotitolo 2">
            <a:extLst>
              <a:ext uri="{FF2B5EF4-FFF2-40B4-BE49-F238E27FC236}">
                <a16:creationId xmlns:a16="http://schemas.microsoft.com/office/drawing/2014/main" id="{DAD3E145-44BE-4000-A719-F4EC6772648A}"/>
              </a:ext>
            </a:extLst>
          </p:cNvPr>
          <p:cNvSpPr txBox="1">
            <a:spLocks/>
          </p:cNvSpPr>
          <p:nvPr/>
        </p:nvSpPr>
        <p:spPr>
          <a:xfrm>
            <a:off x="5312687" y="765110"/>
            <a:ext cx="1566624"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i="1" u="sng">
                <a:solidFill>
                  <a:schemeClr val="accent1"/>
                </a:solidFill>
                <a:latin typeface="Gill Sans MT" panose="020B0502020104020203" pitchFamily="34" charset="0"/>
                <a:cs typeface="Times New Roman" panose="02020603050405020304" pitchFamily="18" charset="0"/>
              </a:rPr>
              <a:t>Overhead</a:t>
            </a:r>
            <a:endParaRPr lang="it-IT" sz="1200" b="1" i="1" u="sng">
              <a:solidFill>
                <a:schemeClr val="accent1"/>
              </a:solidFill>
              <a:latin typeface="Gill Sans MT" panose="020B0502020104020203" pitchFamily="34" charset="0"/>
              <a:cs typeface="Times New Roman" panose="02020603050405020304" pitchFamily="18" charset="0"/>
            </a:endParaRPr>
          </a:p>
        </p:txBody>
      </p:sp>
      <p:sp>
        <p:nvSpPr>
          <p:cNvPr id="10" name="Sottotitolo 2">
            <a:extLst>
              <a:ext uri="{FF2B5EF4-FFF2-40B4-BE49-F238E27FC236}">
                <a16:creationId xmlns:a16="http://schemas.microsoft.com/office/drawing/2014/main" id="{BD89E328-A15C-4DFA-B4D0-0D686E6D8249}"/>
              </a:ext>
            </a:extLst>
          </p:cNvPr>
          <p:cNvSpPr txBox="1">
            <a:spLocks/>
          </p:cNvSpPr>
          <p:nvPr/>
        </p:nvSpPr>
        <p:spPr>
          <a:xfrm>
            <a:off x="672903" y="1246448"/>
            <a:ext cx="5860032" cy="48464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For Alice: signing the </a:t>
            </a:r>
            <a:r>
              <a:rPr lang="it-IT" sz="1800" i="1">
                <a:latin typeface="Gill Sans MT" panose="020B0502020104020203" pitchFamily="34" charset="0"/>
                <a:cs typeface="Times New Roman" panose="02020603050405020304" pitchFamily="18" charset="0"/>
              </a:rPr>
              <a:t>random_number </a:t>
            </a:r>
            <a:r>
              <a:rPr lang="it-IT" sz="1800">
                <a:latin typeface="Gill Sans MT" panose="020B0502020104020203" pitchFamily="34" charset="0"/>
                <a:cs typeface="Times New Roman" panose="02020603050405020304" pitchFamily="18" charset="0"/>
              </a:rPr>
              <a:t>is the major computation overhead</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Each SK -&gt; one attribute of access policy</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Bob has to:</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Verify signatures provided by Alice</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Hash each PK||ID</a:t>
            </a:r>
            <a:r>
              <a:rPr lang="it-IT" sz="1400" baseline="-25000">
                <a:latin typeface="Gill Sans MT" panose="020B0502020104020203" pitchFamily="34" charset="0"/>
                <a:cs typeface="Times New Roman" panose="02020603050405020304" pitchFamily="18" charset="0"/>
              </a:rPr>
              <a:t>A </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Both computation’s overheads are </a:t>
            </a:r>
            <a:r>
              <a:rPr lang="it-IT" sz="1800" b="1">
                <a:latin typeface="Gill Sans MT" panose="020B0502020104020203" pitchFamily="34" charset="0"/>
                <a:cs typeface="Times New Roman" panose="02020603050405020304" pitchFamily="18" charset="0"/>
              </a:rPr>
              <a:t>linear</a:t>
            </a:r>
            <a:r>
              <a:rPr lang="it-IT" sz="1800">
                <a:latin typeface="Gill Sans MT" panose="020B0502020104020203" pitchFamily="34" charset="0"/>
                <a:cs typeface="Times New Roman" panose="02020603050405020304" pitchFamily="18" charset="0"/>
              </a:rPr>
              <a:t> in the number of attributes (owned by Alice)</a:t>
            </a:r>
          </a:p>
          <a:p>
            <a:pPr marL="285750" indent="-285750" algn="l">
              <a:buFont typeface="Arial" panose="020B0604020202020204" pitchFamily="34" charset="0"/>
              <a:buChar char="•"/>
            </a:pPr>
            <a:endParaRPr lang="it-IT" sz="1800">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i="1">
                <a:solidFill>
                  <a:srgbClr val="FF0000"/>
                </a:solidFill>
                <a:latin typeface="Gill Sans MT" panose="020B0502020104020203" pitchFamily="34" charset="0"/>
                <a:cs typeface="Times New Roman" panose="02020603050405020304" pitchFamily="18" charset="0"/>
              </a:rPr>
              <a:t>What if a malicious node spams requests? (DDOS-like)</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Attributes should be a subset of the requested ones, otherwise just ignored at the beginning</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Once it’s proved that a device doesn’t have an attribute, all others can be ignored and terminate the communication</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Furthermore, we could remember (or better, signal) these devices that attempt to attack and prevent them by a timeout, etc.</a:t>
            </a:r>
          </a:p>
        </p:txBody>
      </p:sp>
      <p:sp>
        <p:nvSpPr>
          <p:cNvPr id="11" name="Sottotitolo 2">
            <a:extLst>
              <a:ext uri="{FF2B5EF4-FFF2-40B4-BE49-F238E27FC236}">
                <a16:creationId xmlns:a16="http://schemas.microsoft.com/office/drawing/2014/main" id="{7975F6A5-29B7-4A55-B03C-71AE0E40291A}"/>
              </a:ext>
            </a:extLst>
          </p:cNvPr>
          <p:cNvSpPr txBox="1">
            <a:spLocks/>
          </p:cNvSpPr>
          <p:nvPr/>
        </p:nvSpPr>
        <p:spPr>
          <a:xfrm>
            <a:off x="7091880" y="1512304"/>
            <a:ext cx="4697348" cy="8586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200" b="1" i="1">
                <a:latin typeface="Gill Sans MT" panose="020B0502020104020203" pitchFamily="34" charset="0"/>
                <a:cs typeface="Times New Roman" panose="02020603050405020304" pitchFamily="18" charset="0"/>
              </a:rPr>
              <a:t>A quality C++ implementation of ellipctic curve digital signature algorithm (ECDSA) typically spends 2.87ms to compute a NIST256P signature and 6.34ms to verify it: a total of 9.21ms.</a:t>
            </a:r>
            <a:endParaRPr lang="it-IT" sz="1000" b="1" i="1">
              <a:latin typeface="Gill Sans MT" panose="020B0502020104020203" pitchFamily="34" charset="0"/>
              <a:cs typeface="Times New Roman" panose="02020603050405020304" pitchFamily="18" charset="0"/>
            </a:endParaRPr>
          </a:p>
        </p:txBody>
      </p:sp>
      <p:pic>
        <p:nvPicPr>
          <p:cNvPr id="2" name="Immagine 1">
            <a:extLst>
              <a:ext uri="{FF2B5EF4-FFF2-40B4-BE49-F238E27FC236}">
                <a16:creationId xmlns:a16="http://schemas.microsoft.com/office/drawing/2014/main" id="{FDE3E037-8A21-4865-B90E-57921D5D9EFE}"/>
              </a:ext>
            </a:extLst>
          </p:cNvPr>
          <p:cNvPicPr>
            <a:picLocks noChangeAspect="1"/>
          </p:cNvPicPr>
          <p:nvPr/>
        </p:nvPicPr>
        <p:blipFill>
          <a:blip r:embed="rId5"/>
          <a:stretch>
            <a:fillRect/>
          </a:stretch>
        </p:blipFill>
        <p:spPr>
          <a:xfrm>
            <a:off x="7561182" y="2333767"/>
            <a:ext cx="3758745" cy="2468762"/>
          </a:xfrm>
          <a:prstGeom prst="rect">
            <a:avLst/>
          </a:prstGeom>
        </p:spPr>
      </p:pic>
      <p:pic>
        <p:nvPicPr>
          <p:cNvPr id="12" name="Immagine 11">
            <a:extLst>
              <a:ext uri="{FF2B5EF4-FFF2-40B4-BE49-F238E27FC236}">
                <a16:creationId xmlns:a16="http://schemas.microsoft.com/office/drawing/2014/main" id="{1EBC10AB-88FE-4B13-9EA9-0F89AFBEE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0593" y="3367984"/>
            <a:ext cx="400328" cy="400328"/>
          </a:xfrm>
          <a:prstGeom prst="rect">
            <a:avLst/>
          </a:prstGeom>
        </p:spPr>
      </p:pic>
    </p:spTree>
    <p:extLst>
      <p:ext uri="{BB962C8B-B14F-4D97-AF65-F5344CB8AC3E}">
        <p14:creationId xmlns:p14="http://schemas.microsoft.com/office/powerpoint/2010/main" val="3927505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6" presetClass="entr" presetSubtype="21" fill="hold" nodeType="withEffect">
                                  <p:stCondLst>
                                    <p:cond delay="100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barn(inVertical)">
                                      <p:cBhvr>
                                        <p:cTn id="10" dur="500"/>
                                        <p:tgtEl>
                                          <p:spTgt spid="10">
                                            <p:txEl>
                                              <p:pRg st="0" end="0"/>
                                            </p:txEl>
                                          </p:spTgt>
                                        </p:tgtEl>
                                      </p:cBhvr>
                                    </p:animEffect>
                                  </p:childTnLst>
                                </p:cTn>
                              </p:par>
                              <p:par>
                                <p:cTn id="11" presetID="42" presetClass="entr" presetSubtype="0" fill="hold" nodeType="withEffect">
                                  <p:stCondLst>
                                    <p:cond delay="1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barn(inVertical)">
                                      <p:cBhvr>
                                        <p:cTn id="20" dur="500"/>
                                        <p:tgtEl>
                                          <p:spTgt spid="10">
                                            <p:txEl>
                                              <p:pRg st="2" end="2"/>
                                            </p:txEl>
                                          </p:spTgt>
                                        </p:tgtEl>
                                      </p:cBhvr>
                                    </p:animEffect>
                                  </p:childTnLst>
                                </p:cTn>
                              </p:par>
                              <p:par>
                                <p:cTn id="21" presetID="42" presetClass="entr" presetSubtype="0" fill="hold" nodeType="withEffect">
                                  <p:stCondLst>
                                    <p:cond delay="50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1000"/>
                                        <p:tgtEl>
                                          <p:spTgt spid="10">
                                            <p:txEl>
                                              <p:pRg st="3" end="3"/>
                                            </p:txEl>
                                          </p:spTgt>
                                        </p:tgtEl>
                                      </p:cBhvr>
                                    </p:animEffect>
                                    <p:anim calcmode="lin" valueType="num">
                                      <p:cBhvr>
                                        <p:cTn id="24"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100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1000"/>
                                        <p:tgtEl>
                                          <p:spTgt spid="10">
                                            <p:txEl>
                                              <p:pRg st="4" end="4"/>
                                            </p:txEl>
                                          </p:spTgt>
                                        </p:tgtEl>
                                      </p:cBhvr>
                                    </p:animEffect>
                                    <p:anim calcmode="lin" valueType="num">
                                      <p:cBhvr>
                                        <p:cTn id="29"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fade">
                                      <p:cBhvr>
                                        <p:cTn id="35" dur="500"/>
                                        <p:tgtEl>
                                          <p:spTgt spid="10">
                                            <p:txEl>
                                              <p:pRg st="5" end="5"/>
                                            </p:txEl>
                                          </p:spTgt>
                                        </p:tgtEl>
                                      </p:cBhvr>
                                    </p:animEffect>
                                  </p:childTnLst>
                                </p:cTn>
                              </p:par>
                              <p:par>
                                <p:cTn id="36" presetID="53" presetClass="entr" presetSubtype="16" fill="hold" nodeType="withEffect">
                                  <p:stCondLst>
                                    <p:cond delay="200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14" presetClass="entr" presetSubtype="10" fill="hold" nodeType="withEffect">
                                  <p:stCondLst>
                                    <p:cond delay="100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43" dur="500"/>
                                        <p:tgtEl>
                                          <p:spTgt spid="11">
                                            <p:txEl>
                                              <p:pRg st="0" end="0"/>
                                            </p:txEl>
                                          </p:spTgt>
                                        </p:tgtEl>
                                      </p:cBhvr>
                                    </p:animEffect>
                                  </p:childTnLst>
                                </p:cTn>
                              </p:par>
                              <p:par>
                                <p:cTn id="44" presetID="10" presetClass="entr" presetSubtype="0" fill="hold" nodeType="withEffect">
                                  <p:stCondLst>
                                    <p:cond delay="50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0">
                                            <p:txEl>
                                              <p:pRg st="7" end="7"/>
                                            </p:txEl>
                                          </p:spTgt>
                                        </p:tgtEl>
                                        <p:attrNameLst>
                                          <p:attrName>style.visibility</p:attrName>
                                        </p:attrNameLst>
                                      </p:cBhvr>
                                      <p:to>
                                        <p:strVal val="visible"/>
                                      </p:to>
                                    </p:set>
                                    <p:anim calcmode="lin" valueType="num">
                                      <p:cBhvr>
                                        <p:cTn id="51" dur="500" fill="hold"/>
                                        <p:tgtEl>
                                          <p:spTgt spid="10">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10">
                                            <p:txEl>
                                              <p:pRg st="7" end="7"/>
                                            </p:txEl>
                                          </p:spTgt>
                                        </p:tgtEl>
                                        <p:attrNameLst>
                                          <p:attrName>ppt_h</p:attrName>
                                        </p:attrNameLst>
                                      </p:cBhvr>
                                      <p:tavLst>
                                        <p:tav tm="0">
                                          <p:val>
                                            <p:fltVal val="0"/>
                                          </p:val>
                                        </p:tav>
                                        <p:tav tm="100000">
                                          <p:val>
                                            <p:strVal val="#ppt_h"/>
                                          </p:val>
                                        </p:tav>
                                      </p:tavLst>
                                    </p:anim>
                                    <p:animEffect transition="in" filter="fade">
                                      <p:cBhvr>
                                        <p:cTn id="53" dur="500"/>
                                        <p:tgtEl>
                                          <p:spTgt spid="10">
                                            <p:txEl>
                                              <p:pRg st="7" end="7"/>
                                            </p:txEl>
                                          </p:spTgt>
                                        </p:tgtEl>
                                      </p:cBhvr>
                                    </p:animEffect>
                                  </p:childTnLst>
                                </p:cTn>
                              </p:par>
                              <p:par>
                                <p:cTn id="54" presetID="42" presetClass="entr" presetSubtype="0" fill="hold" nodeType="withEffect">
                                  <p:stCondLst>
                                    <p:cond delay="1000"/>
                                  </p:stCondLst>
                                  <p:childTnLst>
                                    <p:set>
                                      <p:cBhvr>
                                        <p:cTn id="55" dur="1" fill="hold">
                                          <p:stCondLst>
                                            <p:cond delay="0"/>
                                          </p:stCondLst>
                                        </p:cTn>
                                        <p:tgtEl>
                                          <p:spTgt spid="10">
                                            <p:txEl>
                                              <p:pRg st="8" end="8"/>
                                            </p:txEl>
                                          </p:spTgt>
                                        </p:tgtEl>
                                        <p:attrNameLst>
                                          <p:attrName>style.visibility</p:attrName>
                                        </p:attrNameLst>
                                      </p:cBhvr>
                                      <p:to>
                                        <p:strVal val="visible"/>
                                      </p:to>
                                    </p:set>
                                    <p:animEffect transition="in" filter="fade">
                                      <p:cBhvr>
                                        <p:cTn id="56" dur="1000"/>
                                        <p:tgtEl>
                                          <p:spTgt spid="10">
                                            <p:txEl>
                                              <p:pRg st="8" end="8"/>
                                            </p:txEl>
                                          </p:spTgt>
                                        </p:tgtEl>
                                      </p:cBhvr>
                                    </p:animEffect>
                                    <p:anim calcmode="lin" valueType="num">
                                      <p:cBhvr>
                                        <p:cTn id="57"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2000"/>
                                  </p:stCondLst>
                                  <p:childTnLst>
                                    <p:set>
                                      <p:cBhvr>
                                        <p:cTn id="60" dur="1" fill="hold">
                                          <p:stCondLst>
                                            <p:cond delay="0"/>
                                          </p:stCondLst>
                                        </p:cTn>
                                        <p:tgtEl>
                                          <p:spTgt spid="10">
                                            <p:txEl>
                                              <p:pRg st="9" end="9"/>
                                            </p:txEl>
                                          </p:spTgt>
                                        </p:tgtEl>
                                        <p:attrNameLst>
                                          <p:attrName>style.visibility</p:attrName>
                                        </p:attrNameLst>
                                      </p:cBhvr>
                                      <p:to>
                                        <p:strVal val="visible"/>
                                      </p:to>
                                    </p:set>
                                    <p:animEffect transition="in" filter="fade">
                                      <p:cBhvr>
                                        <p:cTn id="61" dur="1000"/>
                                        <p:tgtEl>
                                          <p:spTgt spid="10">
                                            <p:txEl>
                                              <p:pRg st="9" end="9"/>
                                            </p:txEl>
                                          </p:spTgt>
                                        </p:tgtEl>
                                      </p:cBhvr>
                                    </p:animEffect>
                                    <p:anim calcmode="lin" valueType="num">
                                      <p:cBhvr>
                                        <p:cTn id="62"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3000"/>
                                  </p:stCondLst>
                                  <p:childTnLst>
                                    <p:set>
                                      <p:cBhvr>
                                        <p:cTn id="65" dur="1" fill="hold">
                                          <p:stCondLst>
                                            <p:cond delay="0"/>
                                          </p:stCondLst>
                                        </p:cTn>
                                        <p:tgtEl>
                                          <p:spTgt spid="10">
                                            <p:txEl>
                                              <p:pRg st="10" end="10"/>
                                            </p:txEl>
                                          </p:spTgt>
                                        </p:tgtEl>
                                        <p:attrNameLst>
                                          <p:attrName>style.visibility</p:attrName>
                                        </p:attrNameLst>
                                      </p:cBhvr>
                                      <p:to>
                                        <p:strVal val="visible"/>
                                      </p:to>
                                    </p:set>
                                    <p:animEffect transition="in" filter="fade">
                                      <p:cBhvr>
                                        <p:cTn id="66" dur="1000"/>
                                        <p:tgtEl>
                                          <p:spTgt spid="10">
                                            <p:txEl>
                                              <p:pRg st="10" end="10"/>
                                            </p:txEl>
                                          </p:spTgt>
                                        </p:tgtEl>
                                      </p:cBhvr>
                                    </p:animEffect>
                                    <p:anim calcmode="lin" valueType="num">
                                      <p:cBhvr>
                                        <p:cTn id="67"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6E886CEE-EDDB-452E-A4A5-832639B6C4AC}"/>
              </a:ext>
            </a:extLst>
          </p:cNvPr>
          <p:cNvSpPr txBox="1">
            <a:spLocks/>
          </p:cNvSpPr>
          <p:nvPr/>
        </p:nvSpPr>
        <p:spPr>
          <a:xfrm>
            <a:off x="4660922" y="374735"/>
            <a:ext cx="2870156"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Conclusions</a:t>
            </a:r>
            <a:endParaRPr lang="it-IT" sz="1200" b="1" i="1">
              <a:latin typeface="Gill Sans MT" panose="020B0502020104020203" pitchFamily="34" charset="0"/>
              <a:cs typeface="Times New Roman" panose="02020603050405020304" pitchFamily="18" charset="0"/>
            </a:endParaRPr>
          </a:p>
        </p:txBody>
      </p:sp>
      <p:sp>
        <p:nvSpPr>
          <p:cNvPr id="9" name="Sottotitolo 2">
            <a:extLst>
              <a:ext uri="{FF2B5EF4-FFF2-40B4-BE49-F238E27FC236}">
                <a16:creationId xmlns:a16="http://schemas.microsoft.com/office/drawing/2014/main" id="{5C7587A1-4160-4A60-82DE-955B6593AC19}"/>
              </a:ext>
            </a:extLst>
          </p:cNvPr>
          <p:cNvSpPr txBox="1">
            <a:spLocks/>
          </p:cNvSpPr>
          <p:nvPr/>
        </p:nvSpPr>
        <p:spPr>
          <a:xfrm>
            <a:off x="8674786" y="1218557"/>
            <a:ext cx="1519737"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i="1">
                <a:solidFill>
                  <a:schemeClr val="accent1"/>
                </a:solidFill>
                <a:latin typeface="Gill Sans MT" panose="020B0502020104020203" pitchFamily="34" charset="0"/>
                <a:cs typeface="Times New Roman" panose="02020603050405020304" pitchFamily="18" charset="0"/>
              </a:rPr>
              <a:t>Future works</a:t>
            </a:r>
            <a:endParaRPr lang="it-IT" sz="1200" b="1" i="1">
              <a:solidFill>
                <a:schemeClr val="accent1"/>
              </a:solidFill>
              <a:latin typeface="Gill Sans MT" panose="020B0502020104020203" pitchFamily="34" charset="0"/>
              <a:cs typeface="Times New Roman" panose="02020603050405020304" pitchFamily="18" charset="0"/>
            </a:endParaRPr>
          </a:p>
        </p:txBody>
      </p:sp>
      <p:sp>
        <p:nvSpPr>
          <p:cNvPr id="10" name="Sottotitolo 2">
            <a:extLst>
              <a:ext uri="{FF2B5EF4-FFF2-40B4-BE49-F238E27FC236}">
                <a16:creationId xmlns:a16="http://schemas.microsoft.com/office/drawing/2014/main" id="{79713AA9-548E-4A23-960D-73C1EC66FC6F}"/>
              </a:ext>
            </a:extLst>
          </p:cNvPr>
          <p:cNvSpPr txBox="1">
            <a:spLocks/>
          </p:cNvSpPr>
          <p:nvPr/>
        </p:nvSpPr>
        <p:spPr>
          <a:xfrm>
            <a:off x="2275348" y="1218557"/>
            <a:ext cx="963992"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i="1">
                <a:solidFill>
                  <a:schemeClr val="accent1"/>
                </a:solidFill>
                <a:latin typeface="Gill Sans MT" panose="020B0502020104020203" pitchFamily="34" charset="0"/>
                <a:cs typeface="Times New Roman" panose="02020603050405020304" pitchFamily="18" charset="0"/>
              </a:rPr>
              <a:t>Recap</a:t>
            </a:r>
            <a:endParaRPr lang="it-IT" sz="1200" b="1" i="1">
              <a:solidFill>
                <a:schemeClr val="accent1"/>
              </a:solidFill>
              <a:latin typeface="Gill Sans MT" panose="020B0502020104020203" pitchFamily="34" charset="0"/>
              <a:cs typeface="Times New Roman" panose="02020603050405020304" pitchFamily="18" charset="0"/>
            </a:endParaRPr>
          </a:p>
        </p:txBody>
      </p:sp>
      <p:sp>
        <p:nvSpPr>
          <p:cNvPr id="11" name="Sottotitolo 2">
            <a:extLst>
              <a:ext uri="{FF2B5EF4-FFF2-40B4-BE49-F238E27FC236}">
                <a16:creationId xmlns:a16="http://schemas.microsoft.com/office/drawing/2014/main" id="{8A056A8F-A46F-4D20-B0A0-072CD0BF95EA}"/>
              </a:ext>
            </a:extLst>
          </p:cNvPr>
          <p:cNvSpPr txBox="1">
            <a:spLocks/>
          </p:cNvSpPr>
          <p:nvPr/>
        </p:nvSpPr>
        <p:spPr>
          <a:xfrm>
            <a:off x="757554" y="1830126"/>
            <a:ext cx="3999581" cy="307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A novel attribute-based access control scheme using blockchain technology to improve the access management for resource-constrained devices in IoT.</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IoT devices do not take part of the consensus process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Each organization has guarantees over one another</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Lightweight protocol</a:t>
            </a:r>
          </a:p>
        </p:txBody>
      </p:sp>
      <p:sp>
        <p:nvSpPr>
          <p:cNvPr id="12" name="Sottotitolo 2">
            <a:extLst>
              <a:ext uri="{FF2B5EF4-FFF2-40B4-BE49-F238E27FC236}">
                <a16:creationId xmlns:a16="http://schemas.microsoft.com/office/drawing/2014/main" id="{F255F03D-A01D-43D8-AF7C-8C0AE7A5B478}"/>
              </a:ext>
            </a:extLst>
          </p:cNvPr>
          <p:cNvSpPr txBox="1">
            <a:spLocks/>
          </p:cNvSpPr>
          <p:nvPr/>
        </p:nvSpPr>
        <p:spPr>
          <a:xfrm>
            <a:off x="7434865" y="1841496"/>
            <a:ext cx="3999581" cy="307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 scaling is </a:t>
            </a:r>
            <a:r>
              <a:rPr lang="it-IT" sz="1800" b="1">
                <a:latin typeface="Gill Sans MT" panose="020B0502020104020203" pitchFamily="34" charset="0"/>
                <a:cs typeface="Times New Roman" panose="02020603050405020304" pitchFamily="18" charset="0"/>
              </a:rPr>
              <a:t>linear</a:t>
            </a:r>
            <a:r>
              <a:rPr lang="it-IT" sz="1800">
                <a:latin typeface="Gill Sans MT" panose="020B0502020104020203" pitchFamily="34" charset="0"/>
                <a:cs typeface="Times New Roman" panose="02020603050405020304" pitchFamily="18" charset="0"/>
              </a:rPr>
              <a:t>. This means that with </a:t>
            </a:r>
            <a:r>
              <a:rPr lang="it-IT" sz="1800" u="sng">
                <a:latin typeface="Gill Sans MT" panose="020B0502020104020203" pitchFamily="34" charset="0"/>
                <a:cs typeface="Times New Roman" panose="02020603050405020304" pitchFamily="18" charset="0"/>
              </a:rPr>
              <a:t>very</a:t>
            </a:r>
            <a:r>
              <a:rPr lang="it-IT" sz="1800">
                <a:latin typeface="Gill Sans MT" panose="020B0502020104020203" pitchFamily="34" charset="0"/>
                <a:cs typeface="Times New Roman" panose="02020603050405020304" pitchFamily="18" charset="0"/>
              </a:rPr>
              <a:t> high number of attributes, this system won’t hold.</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Specifying a consistent definition of the attributes across domains could increase complexity on policy management as the number of devices grows</a:t>
            </a:r>
          </a:p>
        </p:txBody>
      </p:sp>
    </p:spTree>
    <p:extLst>
      <p:ext uri="{BB962C8B-B14F-4D97-AF65-F5344CB8AC3E}">
        <p14:creationId xmlns:p14="http://schemas.microsoft.com/office/powerpoint/2010/main" val="989616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25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42" presetClass="entr" presetSubtype="0" fill="hold" nodeType="withEffect">
                                  <p:stCondLst>
                                    <p:cond delay="100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1000"/>
                                        <p:tgtEl>
                                          <p:spTgt spid="11">
                                            <p:txEl>
                                              <p:pRg st="0" end="0"/>
                                            </p:txEl>
                                          </p:spTgt>
                                        </p:tgtEl>
                                      </p:cBhvr>
                                    </p:animEffect>
                                    <p:anim calcmode="lin" valueType="num">
                                      <p:cBhvr>
                                        <p:cTn id="11"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1000"/>
                                        <p:tgtEl>
                                          <p:spTgt spid="11">
                                            <p:txEl>
                                              <p:pRg st="1" end="1"/>
                                            </p:txEl>
                                          </p:spTgt>
                                        </p:tgtEl>
                                      </p:cBhvr>
                                    </p:animEffect>
                                    <p:anim calcmode="lin" valueType="num">
                                      <p:cBhvr>
                                        <p:cTn id="16"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300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fade">
                                      <p:cBhvr>
                                        <p:cTn id="20" dur="1000"/>
                                        <p:tgtEl>
                                          <p:spTgt spid="11">
                                            <p:txEl>
                                              <p:pRg st="2" end="2"/>
                                            </p:txEl>
                                          </p:spTgt>
                                        </p:tgtEl>
                                      </p:cBhvr>
                                    </p:animEffect>
                                    <p:anim calcmode="lin" valueType="num">
                                      <p:cBhvr>
                                        <p:cTn id="2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400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fade">
                                      <p:cBhvr>
                                        <p:cTn id="25" dur="1000"/>
                                        <p:tgtEl>
                                          <p:spTgt spid="11">
                                            <p:txEl>
                                              <p:pRg st="3" end="3"/>
                                            </p:txEl>
                                          </p:spTgt>
                                        </p:tgtEl>
                                      </p:cBhvr>
                                    </p:animEffect>
                                    <p:anim calcmode="lin" valueType="num">
                                      <p:cBhvr>
                                        <p:cTn id="2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up)">
                                      <p:cBhvr>
                                        <p:cTn id="32" dur="500"/>
                                        <p:tgtEl>
                                          <p:spTgt spid="9">
                                            <p:txEl>
                                              <p:pRg st="0" end="0"/>
                                            </p:txEl>
                                          </p:spTgt>
                                        </p:tgtEl>
                                      </p:cBhvr>
                                    </p:animEffect>
                                  </p:childTnLst>
                                </p:cTn>
                              </p:par>
                              <p:par>
                                <p:cTn id="33" presetID="42" presetClass="entr" presetSubtype="0" fill="hold" nodeType="withEffect">
                                  <p:stCondLst>
                                    <p:cond delay="100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1000"/>
                                        <p:tgtEl>
                                          <p:spTgt spid="12">
                                            <p:txEl>
                                              <p:pRg st="0" end="0"/>
                                            </p:txEl>
                                          </p:spTgt>
                                        </p:tgtEl>
                                      </p:cBhvr>
                                    </p:animEffect>
                                    <p:anim calcmode="lin" valueType="num">
                                      <p:cBhvr>
                                        <p:cTn id="3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2000"/>
                                  </p:stCondLst>
                                  <p:childTnLst>
                                    <p:set>
                                      <p:cBhvr>
                                        <p:cTn id="39" dur="1" fill="hold">
                                          <p:stCondLst>
                                            <p:cond delay="0"/>
                                          </p:stCondLst>
                                        </p:cTn>
                                        <p:tgtEl>
                                          <p:spTgt spid="12">
                                            <p:txEl>
                                              <p:pRg st="1" end="1"/>
                                            </p:txEl>
                                          </p:spTgt>
                                        </p:tgtEl>
                                        <p:attrNameLst>
                                          <p:attrName>style.visibility</p:attrName>
                                        </p:attrNameLst>
                                      </p:cBhvr>
                                      <p:to>
                                        <p:strVal val="visible"/>
                                      </p:to>
                                    </p:set>
                                    <p:animEffect transition="in" filter="fade">
                                      <p:cBhvr>
                                        <p:cTn id="40" dur="1000"/>
                                        <p:tgtEl>
                                          <p:spTgt spid="12">
                                            <p:txEl>
                                              <p:pRg st="1" end="1"/>
                                            </p:txEl>
                                          </p:spTgt>
                                        </p:tgtEl>
                                      </p:cBhvr>
                                    </p:animEffect>
                                    <p:anim calcmode="lin" valueType="num">
                                      <p:cBhvr>
                                        <p:cTn id="41"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8" name="Immagine 7">
            <a:extLst>
              <a:ext uri="{FF2B5EF4-FFF2-40B4-BE49-F238E27FC236}">
                <a16:creationId xmlns:a16="http://schemas.microsoft.com/office/drawing/2014/main" id="{E62F6313-17F1-4C7E-B4AE-D88291BC4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3458" y="847578"/>
            <a:ext cx="4517488" cy="5162843"/>
          </a:xfrm>
          <a:prstGeom prst="rect">
            <a:avLst/>
          </a:prstGeom>
        </p:spPr>
      </p:pic>
    </p:spTree>
    <p:extLst>
      <p:ext uri="{BB962C8B-B14F-4D97-AF65-F5344CB8AC3E}">
        <p14:creationId xmlns:p14="http://schemas.microsoft.com/office/powerpoint/2010/main" val="27837472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3" name="Immagine 2">
            <a:extLst>
              <a:ext uri="{FF2B5EF4-FFF2-40B4-BE49-F238E27FC236}">
                <a16:creationId xmlns:a16="http://schemas.microsoft.com/office/drawing/2014/main" id="{3BB7CC17-F828-48A6-AC8B-981CD90AED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9159" y="651164"/>
            <a:ext cx="4564421" cy="3009542"/>
          </a:xfrm>
          <a:prstGeom prst="rect">
            <a:avLst/>
          </a:prstGeom>
        </p:spPr>
      </p:pic>
      <p:sp>
        <p:nvSpPr>
          <p:cNvPr id="18" name="Sottotitolo 2">
            <a:extLst>
              <a:ext uri="{FF2B5EF4-FFF2-40B4-BE49-F238E27FC236}">
                <a16:creationId xmlns:a16="http://schemas.microsoft.com/office/drawing/2014/main" id="{DF751574-DE1A-4437-8B87-A1F72EF5D509}"/>
              </a:ext>
            </a:extLst>
          </p:cNvPr>
          <p:cNvSpPr>
            <a:spLocks noGrp="1"/>
          </p:cNvSpPr>
          <p:nvPr>
            <p:ph type="subTitle" idx="1"/>
          </p:nvPr>
        </p:nvSpPr>
        <p:spPr>
          <a:xfrm>
            <a:off x="672903" y="882177"/>
            <a:ext cx="5686333" cy="1711014"/>
          </a:xfrm>
        </p:spPr>
        <p:txBody>
          <a:bodyPr>
            <a:normAutofit/>
          </a:body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Internet of Things (IoT) is a </a:t>
            </a:r>
            <a:r>
              <a:rPr lang="it-IT" sz="1800">
                <a:solidFill>
                  <a:srgbClr val="FF0000"/>
                </a:solidFill>
                <a:latin typeface="Gill Sans MT" panose="020B0502020104020203" pitchFamily="34" charset="0"/>
                <a:cs typeface="Times New Roman" panose="02020603050405020304" pitchFamily="18" charset="0"/>
              </a:rPr>
              <a:t>hot</a:t>
            </a:r>
            <a:r>
              <a:rPr lang="it-IT" sz="1800">
                <a:latin typeface="Gill Sans MT" panose="020B0502020104020203" pitchFamily="34" charset="0"/>
                <a:cs typeface="Times New Roman" panose="02020603050405020304" pitchFamily="18" charset="0"/>
              </a:rPr>
              <a:t> topic in these last years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Used in an enormous amounts of different fields</a:t>
            </a:r>
          </a:p>
          <a:p>
            <a:pPr marL="742950" lvl="1" indent="-285750" algn="l">
              <a:buFont typeface="Arial" panose="020B0604020202020204" pitchFamily="34" charset="0"/>
              <a:buChar char="•"/>
            </a:pPr>
            <a:r>
              <a:rPr lang="it-IT" sz="1400" u="sng">
                <a:latin typeface="Gill Sans MT" panose="020B0502020104020203" pitchFamily="34" charset="0"/>
                <a:cs typeface="Times New Roman" panose="02020603050405020304" pitchFamily="18" charset="0"/>
              </a:rPr>
              <a:t>Sharp</a:t>
            </a:r>
            <a:r>
              <a:rPr lang="it-IT" sz="1400">
                <a:latin typeface="Gill Sans MT" panose="020B0502020104020203" pitchFamily="34" charset="0"/>
                <a:cs typeface="Times New Roman" panose="02020603050405020304" pitchFamily="18" charset="0"/>
              </a:rPr>
              <a:t> increase in the number of device per year</a:t>
            </a:r>
          </a:p>
          <a:p>
            <a:pPr marL="742950" lvl="1" indent="-285750" algn="l">
              <a:buFont typeface="Arial" panose="020B0604020202020204" pitchFamily="34" charset="0"/>
              <a:buChar char="•"/>
            </a:pPr>
            <a:endParaRPr lang="it-IT" sz="1400">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New risks </a:t>
            </a:r>
            <a:r>
              <a:rPr lang="it-IT" sz="1800">
                <a:solidFill>
                  <a:schemeClr val="accent1"/>
                </a:solidFill>
                <a:latin typeface="Gill Sans MT" panose="020B0502020104020203" pitchFamily="34" charset="0"/>
                <a:cs typeface="Times New Roman" panose="02020603050405020304" pitchFamily="18" charset="0"/>
              </a:rPr>
              <a:t>→ new challenges!</a:t>
            </a:r>
          </a:p>
        </p:txBody>
      </p:sp>
      <p:pic>
        <p:nvPicPr>
          <p:cNvPr id="1026" name="Picture 2">
            <a:extLst>
              <a:ext uri="{FF2B5EF4-FFF2-40B4-BE49-F238E27FC236}">
                <a16:creationId xmlns:a16="http://schemas.microsoft.com/office/drawing/2014/main" id="{23DD8B02-FD68-4CB3-AB4E-E140DC48B8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420" y="2654290"/>
            <a:ext cx="6326730" cy="3321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550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arn(inVertical)">
                                      <p:cBhvr>
                                        <p:cTn id="7" dur="500"/>
                                        <p:tgtEl>
                                          <p:spTgt spid="18">
                                            <p:txEl>
                                              <p:pRg st="0" end="0"/>
                                            </p:txEl>
                                          </p:spTgt>
                                        </p:tgtEl>
                                      </p:cBhvr>
                                    </p:animEffect>
                                  </p:childTnLst>
                                </p:cTn>
                              </p:par>
                              <p:par>
                                <p:cTn id="8" presetID="42" presetClass="entr" presetSubtype="0" fill="hold" nodeType="withEffect">
                                  <p:stCondLst>
                                    <p:cond delay="150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1000"/>
                                        <p:tgtEl>
                                          <p:spTgt spid="18">
                                            <p:txEl>
                                              <p:pRg st="1" end="1"/>
                                            </p:txEl>
                                          </p:spTgt>
                                        </p:tgtEl>
                                      </p:cBhvr>
                                    </p:animEffect>
                                    <p:anim calcmode="lin" valueType="num">
                                      <p:cBhvr>
                                        <p:cTn id="11"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2"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50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fade">
                                      <p:cBhvr>
                                        <p:cTn id="15" dur="1000"/>
                                        <p:tgtEl>
                                          <p:spTgt spid="18">
                                            <p:txEl>
                                              <p:pRg st="2" end="2"/>
                                            </p:txEl>
                                          </p:spTgt>
                                        </p:tgtEl>
                                      </p:cBhvr>
                                    </p:animEffect>
                                    <p:anim calcmode="lin" valueType="num">
                                      <p:cBhvr>
                                        <p:cTn id="16"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18">
                                            <p:txEl>
                                              <p:pRg st="2" end="2"/>
                                            </p:txEl>
                                          </p:spTgt>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20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300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8">
                                            <p:txEl>
                                              <p:pRg st="4" end="4"/>
                                            </p:txEl>
                                          </p:spTgt>
                                        </p:tgtEl>
                                        <p:attrNameLst>
                                          <p:attrName>style.visibility</p:attrName>
                                        </p:attrNameLst>
                                      </p:cBhvr>
                                      <p:to>
                                        <p:strVal val="visible"/>
                                      </p:to>
                                    </p:set>
                                    <p:animEffect transition="in" filter="barn(inVertical)">
                                      <p:cBhvr>
                                        <p:cTn id="28"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06013E63-FEB7-4A8A-8141-14F2D60CBB93}"/>
              </a:ext>
            </a:extLst>
          </p:cNvPr>
          <p:cNvSpPr>
            <a:spLocks noGrp="1"/>
          </p:cNvSpPr>
          <p:nvPr>
            <p:ph type="subTitle" idx="1"/>
          </p:nvPr>
        </p:nvSpPr>
        <p:spPr>
          <a:xfrm>
            <a:off x="672903" y="631708"/>
            <a:ext cx="5578896" cy="4336734"/>
          </a:xfrm>
        </p:spPr>
        <p:txBody>
          <a:bodyPr>
            <a:normAutofit/>
          </a:body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But these little devices have many constraints!</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Computational power</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Battery consumptions</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Memory</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a:t>
            </a:r>
            <a:endParaRPr lang="it-IT" sz="1800" i="1">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IoT devices collect (and produce) </a:t>
            </a:r>
            <a:r>
              <a:rPr lang="it-IT" sz="1800" b="1">
                <a:latin typeface="Gill Sans MT" panose="020B0502020104020203" pitchFamily="34" charset="0"/>
                <a:cs typeface="Times New Roman" panose="02020603050405020304" pitchFamily="18" charset="0"/>
              </a:rPr>
              <a:t>sensitive data</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This data is useful if, at some point, is </a:t>
            </a:r>
            <a:r>
              <a:rPr lang="it-IT" sz="1400">
                <a:solidFill>
                  <a:srgbClr val="FF0000"/>
                </a:solidFill>
                <a:latin typeface="Gill Sans MT" panose="020B0502020104020203" pitchFamily="34" charset="0"/>
                <a:cs typeface="Times New Roman" panose="02020603050405020304" pitchFamily="18" charset="0"/>
              </a:rPr>
              <a:t>read </a:t>
            </a:r>
            <a:r>
              <a:rPr lang="it-IT" sz="1400">
                <a:latin typeface="Gill Sans MT" panose="020B0502020104020203" pitchFamily="34" charset="0"/>
                <a:cs typeface="Times New Roman" panose="02020603050405020304" pitchFamily="18" charset="0"/>
              </a:rPr>
              <a:t>(and then used)</a:t>
            </a:r>
          </a:p>
          <a:p>
            <a:pPr lvl="1" algn="l"/>
            <a:r>
              <a:rPr lang="it-IT" sz="1400">
                <a:latin typeface="Gill Sans MT" panose="020B0502020104020203" pitchFamily="34" charset="0"/>
                <a:cs typeface="Times New Roman" panose="02020603050405020304" pitchFamily="18" charset="0"/>
              </a:rPr>
              <a:t>	</a:t>
            </a:r>
            <a:r>
              <a:rPr lang="it-IT" sz="1400" i="1">
                <a:latin typeface="Gill Sans MT" panose="020B0502020104020203" pitchFamily="34" charset="0"/>
                <a:cs typeface="Times New Roman" panose="02020603050405020304" pitchFamily="18" charset="0"/>
              </a:rPr>
              <a:t>To do this, we first need to be able to </a:t>
            </a:r>
            <a:r>
              <a:rPr lang="it-IT" sz="1400" b="1" i="1">
                <a:latin typeface="Gill Sans MT" panose="020B0502020104020203" pitchFamily="34" charset="0"/>
                <a:cs typeface="Times New Roman" panose="02020603050405020304" pitchFamily="18" charset="0"/>
              </a:rPr>
              <a:t>access</a:t>
            </a:r>
            <a:r>
              <a:rPr lang="it-IT" sz="1400" i="1">
                <a:latin typeface="Gill Sans MT" panose="020B0502020104020203" pitchFamily="34" charset="0"/>
                <a:cs typeface="Times New Roman" panose="02020603050405020304" pitchFamily="18" charset="0"/>
              </a:rPr>
              <a:t> it</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Data is then sent to </a:t>
            </a:r>
            <a:r>
              <a:rPr lang="it-IT" sz="1800" u="sng">
                <a:latin typeface="Gill Sans MT" panose="020B0502020104020203" pitchFamily="34" charset="0"/>
                <a:cs typeface="Times New Roman" panose="02020603050405020304" pitchFamily="18" charset="0"/>
              </a:rPr>
              <a:t>specific</a:t>
            </a:r>
            <a:r>
              <a:rPr lang="it-IT" sz="1800">
                <a:latin typeface="Gill Sans MT" panose="020B0502020104020203" pitchFamily="34" charset="0"/>
                <a:cs typeface="Times New Roman" panose="02020603050405020304" pitchFamily="18" charset="0"/>
              </a:rPr>
              <a:t> systems </a:t>
            </a:r>
            <a:r>
              <a:rPr lang="it-IT" sz="1800" i="1">
                <a:latin typeface="Gill Sans MT" panose="020B0502020104020203" pitchFamily="34" charset="0"/>
                <a:cs typeface="Times New Roman" panose="02020603050405020304" pitchFamily="18" charset="0"/>
              </a:rPr>
              <a:t>(e.g. local applications, remote servers) </a:t>
            </a:r>
            <a:r>
              <a:rPr lang="it-IT" sz="1800">
                <a:latin typeface="Gill Sans MT" panose="020B0502020104020203" pitchFamily="34" charset="0"/>
                <a:cs typeface="Times New Roman" panose="02020603050405020304" pitchFamily="18" charset="0"/>
              </a:rPr>
              <a:t>that know how to handle it. </a:t>
            </a:r>
          </a:p>
          <a:p>
            <a:pPr marL="742950" lvl="1" indent="-285750" algn="l">
              <a:buFont typeface="Arial" panose="020B0604020202020204" pitchFamily="34" charset="0"/>
              <a:buChar char="•"/>
            </a:pPr>
            <a:r>
              <a:rPr lang="it-IT" sz="1400" b="1">
                <a:solidFill>
                  <a:srgbClr val="FF0000"/>
                </a:solidFill>
                <a:latin typeface="Gill Sans MT" panose="020B0502020104020203" pitchFamily="34" charset="0"/>
                <a:cs typeface="Times New Roman" panose="02020603050405020304" pitchFamily="18" charset="0"/>
              </a:rPr>
              <a:t>First concern:</a:t>
            </a:r>
            <a:r>
              <a:rPr lang="it-IT" sz="1400">
                <a:solidFill>
                  <a:srgbClr val="FF0000"/>
                </a:solidFill>
                <a:latin typeface="Gill Sans MT" panose="020B0502020104020203" pitchFamily="34" charset="0"/>
                <a:cs typeface="Times New Roman" panose="02020603050405020304" pitchFamily="18" charset="0"/>
              </a:rPr>
              <a:t> </a:t>
            </a:r>
            <a:r>
              <a:rPr lang="it-IT" sz="1400">
                <a:latin typeface="Gill Sans MT" panose="020B0502020104020203" pitchFamily="34" charset="0"/>
                <a:cs typeface="Times New Roman" panose="02020603050405020304" pitchFamily="18" charset="0"/>
              </a:rPr>
              <a:t>with all the different manufacturers, it’s hard to enforce a strict security control</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Each competitor knows that he’s trustable, but wouldn’t (want to) trust anyone else </a:t>
            </a:r>
            <a:r>
              <a:rPr lang="it-IT" sz="1400" u="sng">
                <a:latin typeface="Gill Sans MT" panose="020B0502020104020203" pitchFamily="34" charset="0"/>
                <a:cs typeface="Times New Roman" panose="02020603050405020304" pitchFamily="18" charset="0"/>
              </a:rPr>
              <a:t>(without a guarantee)</a:t>
            </a:r>
          </a:p>
          <a:p>
            <a:pPr marL="742950" lvl="1" indent="-285750" algn="l">
              <a:buFont typeface="Arial" panose="020B0604020202020204" pitchFamily="34" charset="0"/>
              <a:buChar char="•"/>
            </a:pPr>
            <a:r>
              <a:rPr lang="it-IT" sz="1400" b="1">
                <a:solidFill>
                  <a:schemeClr val="accent1"/>
                </a:solidFill>
                <a:latin typeface="Gill Sans MT" panose="020B0502020104020203" pitchFamily="34" charset="0"/>
                <a:cs typeface="Times New Roman" panose="02020603050405020304" pitchFamily="18" charset="0"/>
              </a:rPr>
              <a:t>Goal: </a:t>
            </a:r>
            <a:r>
              <a:rPr lang="it-IT" sz="1400">
                <a:latin typeface="Gill Sans MT" panose="020B0502020104020203" pitchFamily="34" charset="0"/>
                <a:cs typeface="Times New Roman" panose="02020603050405020304" pitchFamily="18" charset="0"/>
              </a:rPr>
              <a:t>share the data while preventing </a:t>
            </a:r>
            <a:r>
              <a:rPr lang="it-IT" sz="1400" b="1">
                <a:latin typeface="Gill Sans MT" panose="020B0502020104020203" pitchFamily="34" charset="0"/>
                <a:cs typeface="Times New Roman" panose="02020603050405020304" pitchFamily="18" charset="0"/>
              </a:rPr>
              <a:t>unauthorized accesses </a:t>
            </a:r>
            <a:r>
              <a:rPr lang="it-IT" sz="1400">
                <a:latin typeface="Gill Sans MT" panose="020B0502020104020203" pitchFamily="34" charset="0"/>
                <a:cs typeface="Times New Roman" panose="02020603050405020304" pitchFamily="18" charset="0"/>
              </a:rPr>
              <a:t>(data leaks)</a:t>
            </a:r>
          </a:p>
          <a:p>
            <a:pPr marL="285750" indent="-285750" algn="l">
              <a:buFont typeface="Arial" panose="020B0604020202020204" pitchFamily="34" charset="0"/>
              <a:buChar char="•"/>
            </a:pPr>
            <a:endParaRPr lang="it-IT" sz="1800">
              <a:latin typeface="Gill Sans MT" panose="020B0502020104020203" pitchFamily="34" charset="0"/>
              <a:cs typeface="Times New Roman" panose="02020603050405020304" pitchFamily="18" charset="0"/>
            </a:endParaRPr>
          </a:p>
        </p:txBody>
      </p:sp>
      <p:pic>
        <p:nvPicPr>
          <p:cNvPr id="3" name="Immagine 2" descr="Immagine che contiene testo, cellulare&#10;&#10;Descrizione generata automaticamente">
            <a:extLst>
              <a:ext uri="{FF2B5EF4-FFF2-40B4-BE49-F238E27FC236}">
                <a16:creationId xmlns:a16="http://schemas.microsoft.com/office/drawing/2014/main" id="{2E9DA6B3-614A-4828-BBCF-88385FFDB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8662" y="1288197"/>
            <a:ext cx="3023755" cy="3023755"/>
          </a:xfrm>
          <a:prstGeom prst="rect">
            <a:avLst/>
          </a:prstGeom>
        </p:spPr>
      </p:pic>
      <p:pic>
        <p:nvPicPr>
          <p:cNvPr id="10" name="Immagine 9" descr="Immagine che contiene testo, clipart&#10;&#10;Descrizione generata automaticamente">
            <a:extLst>
              <a:ext uri="{FF2B5EF4-FFF2-40B4-BE49-F238E27FC236}">
                <a16:creationId xmlns:a16="http://schemas.microsoft.com/office/drawing/2014/main" id="{76CCF3AE-1697-4F90-B5FC-998A5ED8B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7250" y="4987996"/>
            <a:ext cx="2857500" cy="1209675"/>
          </a:xfrm>
          <a:prstGeom prst="rect">
            <a:avLst/>
          </a:prstGeom>
        </p:spPr>
      </p:pic>
    </p:spTree>
    <p:extLst>
      <p:ext uri="{BB962C8B-B14F-4D97-AF65-F5344CB8AC3E}">
        <p14:creationId xmlns:p14="http://schemas.microsoft.com/office/powerpoint/2010/main" val="3195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2" presetClass="entr" presetSubtype="8" fill="hold" nodeType="withEffect">
                                  <p:stCondLst>
                                    <p:cond delay="75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125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additive="base">
                                        <p:cTn id="14"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2" end="2"/>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1750"/>
                                  </p:stCondLst>
                                  <p:childTnLst>
                                    <p:set>
                                      <p:cBhvr>
                                        <p:cTn id="17" dur="1" fill="hold">
                                          <p:stCondLst>
                                            <p:cond delay="0"/>
                                          </p:stCondLst>
                                        </p:cTn>
                                        <p:tgtEl>
                                          <p:spTgt spid="8">
                                            <p:txEl>
                                              <p:pRg st="3" end="3"/>
                                            </p:txEl>
                                          </p:spTgt>
                                        </p:tgtEl>
                                        <p:attrNameLst>
                                          <p:attrName>style.visibility</p:attrName>
                                        </p:attrNameLst>
                                      </p:cBhvr>
                                      <p:to>
                                        <p:strVal val="visible"/>
                                      </p:to>
                                    </p:set>
                                    <p:anim calcmode="lin" valueType="num">
                                      <p:cBhvr additive="base">
                                        <p:cTn id="18"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3" end="3"/>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250"/>
                                  </p:stCondLst>
                                  <p:childTnLst>
                                    <p:set>
                                      <p:cBhvr>
                                        <p:cTn id="21" dur="1" fill="hold">
                                          <p:stCondLst>
                                            <p:cond delay="0"/>
                                          </p:stCondLst>
                                        </p:cTn>
                                        <p:tgtEl>
                                          <p:spTgt spid="8">
                                            <p:txEl>
                                              <p:pRg st="4" end="4"/>
                                            </p:txEl>
                                          </p:spTgt>
                                        </p:tgtEl>
                                        <p:attrNameLst>
                                          <p:attrName>style.visibility</p:attrName>
                                        </p:attrNameLst>
                                      </p:cBhvr>
                                      <p:to>
                                        <p:strVal val="visible"/>
                                      </p:to>
                                    </p:set>
                                    <p:anim calcmode="lin" valueType="num">
                                      <p:cBhvr additive="base">
                                        <p:cTn id="22"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barn(inVertical)">
                                      <p:cBhvr>
                                        <p:cTn id="28" dur="500"/>
                                        <p:tgtEl>
                                          <p:spTgt spid="8">
                                            <p:txEl>
                                              <p:pRg st="5" end="5"/>
                                            </p:txEl>
                                          </p:spTgt>
                                        </p:tgtEl>
                                      </p:cBhvr>
                                    </p:animEffect>
                                  </p:childTnLst>
                                </p:cTn>
                              </p:par>
                              <p:par>
                                <p:cTn id="29" presetID="10" presetClass="entr" presetSubtype="0" fill="hold" nodeType="withEffect">
                                  <p:stCondLst>
                                    <p:cond delay="275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42" presetClass="entr" presetSubtype="0" fill="hold" nodeType="withEffect">
                                  <p:stCondLst>
                                    <p:cond delay="125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fade">
                                      <p:cBhvr>
                                        <p:cTn id="34" dur="1000"/>
                                        <p:tgtEl>
                                          <p:spTgt spid="8">
                                            <p:txEl>
                                              <p:pRg st="6" end="6"/>
                                            </p:txEl>
                                          </p:spTgt>
                                        </p:tgtEl>
                                      </p:cBhvr>
                                    </p:animEffect>
                                    <p:anim calcmode="lin" valueType="num">
                                      <p:cBhvr>
                                        <p:cTn id="3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2000"/>
                                  </p:stCondLst>
                                  <p:childTnLst>
                                    <p:set>
                                      <p:cBhvr>
                                        <p:cTn id="38" dur="1" fill="hold">
                                          <p:stCondLst>
                                            <p:cond delay="0"/>
                                          </p:stCondLst>
                                        </p:cTn>
                                        <p:tgtEl>
                                          <p:spTgt spid="8">
                                            <p:txEl>
                                              <p:pRg st="7" end="7"/>
                                            </p:txEl>
                                          </p:spTgt>
                                        </p:tgtEl>
                                        <p:attrNameLst>
                                          <p:attrName>style.visibility</p:attrName>
                                        </p:attrNameLst>
                                      </p:cBhvr>
                                      <p:to>
                                        <p:strVal val="visible"/>
                                      </p:to>
                                    </p:set>
                                    <p:animEffect transition="in" filter="fade">
                                      <p:cBhvr>
                                        <p:cTn id="39" dur="500"/>
                                        <p:tgtEl>
                                          <p:spTgt spid="8">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animEffect transition="in" filter="barn(inVertical)">
                                      <p:cBhvr>
                                        <p:cTn id="44" dur="500"/>
                                        <p:tgtEl>
                                          <p:spTgt spid="8">
                                            <p:txEl>
                                              <p:pRg st="8" end="8"/>
                                            </p:txEl>
                                          </p:spTgt>
                                        </p:tgtEl>
                                      </p:cBhvr>
                                    </p:animEffect>
                                  </p:childTnLst>
                                </p:cTn>
                              </p:par>
                              <p:par>
                                <p:cTn id="45" presetID="42" presetClass="entr" presetSubtype="0" fill="hold" nodeType="withEffect">
                                  <p:stCondLst>
                                    <p:cond delay="75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fade">
                                      <p:cBhvr>
                                        <p:cTn id="47" dur="1000"/>
                                        <p:tgtEl>
                                          <p:spTgt spid="8">
                                            <p:txEl>
                                              <p:pRg st="9" end="9"/>
                                            </p:txEl>
                                          </p:spTgt>
                                        </p:tgtEl>
                                      </p:cBhvr>
                                    </p:animEffect>
                                    <p:anim calcmode="lin" valueType="num">
                                      <p:cBhvr>
                                        <p:cTn id="48"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50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fade">
                                      <p:cBhvr>
                                        <p:cTn id="52" dur="1000"/>
                                        <p:tgtEl>
                                          <p:spTgt spid="8">
                                            <p:txEl>
                                              <p:pRg st="10" end="10"/>
                                            </p:txEl>
                                          </p:spTgt>
                                        </p:tgtEl>
                                      </p:cBhvr>
                                    </p:animEffect>
                                    <p:anim calcmode="lin" valueType="num">
                                      <p:cBhvr>
                                        <p:cTn id="5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55" presetID="10" presetClass="entr" presetSubtype="0" fill="hold" nodeType="withEffect">
                                  <p:stCondLst>
                                    <p:cond delay="275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fade">
                                      <p:cBhvr>
                                        <p:cTn id="62"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8715D3D2-D477-4F1B-883C-C7FC15FA2A94}"/>
              </a:ext>
            </a:extLst>
          </p:cNvPr>
          <p:cNvSpPr>
            <a:spLocks noGrp="1"/>
          </p:cNvSpPr>
          <p:nvPr>
            <p:ph type="subTitle" idx="1"/>
          </p:nvPr>
        </p:nvSpPr>
        <p:spPr>
          <a:xfrm>
            <a:off x="299480" y="1078259"/>
            <a:ext cx="6114572" cy="4701481"/>
          </a:xfrm>
        </p:spPr>
        <p:txBody>
          <a:bodyPr>
            <a:normAutofit/>
          </a:bodyPr>
          <a:lstStyle/>
          <a:p>
            <a:pPr marL="285750" indent="-285750" algn="l">
              <a:buFont typeface="Arial" panose="020B0604020202020204" pitchFamily="34" charset="0"/>
              <a:buChar char="•"/>
            </a:pPr>
            <a:r>
              <a:rPr lang="it-IT" sz="1800" b="1">
                <a:latin typeface="Gill Sans MT" panose="020B0502020104020203" pitchFamily="34" charset="0"/>
                <a:cs typeface="Times New Roman" panose="02020603050405020304" pitchFamily="18" charset="0"/>
              </a:rPr>
              <a:t>Access Control </a:t>
            </a:r>
            <a:r>
              <a:rPr lang="it-IT" sz="1800">
                <a:latin typeface="Gill Sans MT" panose="020B0502020104020203" pitchFamily="34" charset="0"/>
                <a:cs typeface="Times New Roman" panose="02020603050405020304" pitchFamily="18" charset="0"/>
              </a:rPr>
              <a:t>is used to identify and authenticate an individual</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Many models have been implemented, like:</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Discretionary Access Control (DAC)</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Mandatory Access Control (MAC)</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Role/Rule-Based Access Control (IBAC)</a:t>
            </a:r>
          </a:p>
          <a:p>
            <a:pPr marL="285750" indent="-285750" algn="l">
              <a:buFont typeface="Wingdings" panose="05000000000000000000" pitchFamily="2" charset="2"/>
              <a:buChar char="Ø"/>
            </a:pPr>
            <a:r>
              <a:rPr lang="it-IT" sz="1800">
                <a:solidFill>
                  <a:schemeClr val="accent1"/>
                </a:solidFill>
                <a:latin typeface="Gill Sans MT" panose="020B0502020104020203" pitchFamily="34" charset="0"/>
                <a:cs typeface="Times New Roman" panose="02020603050405020304" pitchFamily="18" charset="0"/>
              </a:rPr>
              <a:t>We’ll use Attribute-based Access Control </a:t>
            </a:r>
            <a:r>
              <a:rPr lang="it-IT" sz="1800">
                <a:latin typeface="Gill Sans MT" panose="020B0502020104020203" pitchFamily="34" charset="0"/>
                <a:cs typeface="Times New Roman" panose="02020603050405020304" pitchFamily="18" charset="0"/>
              </a:rPr>
              <a:t>(ABAC)</a:t>
            </a:r>
          </a:p>
          <a:p>
            <a:pPr marL="742950" lvl="1" indent="-285750" algn="l">
              <a:buFont typeface="Arial" panose="020B0604020202020204" pitchFamily="34" charset="0"/>
              <a:buChar char="•"/>
            </a:pPr>
            <a:r>
              <a:rPr lang="it-IT" sz="1400" i="1">
                <a:solidFill>
                  <a:schemeClr val="accent2">
                    <a:lumMod val="75000"/>
                  </a:schemeClr>
                </a:solidFill>
                <a:latin typeface="Gill Sans MT" panose="020B0502020104020203" pitchFamily="34" charset="0"/>
                <a:cs typeface="Times New Roman" panose="02020603050405020304" pitchFamily="18" charset="0"/>
              </a:rPr>
              <a:t>Devices </a:t>
            </a:r>
            <a:r>
              <a:rPr lang="it-IT" sz="1400">
                <a:latin typeface="Gill Sans MT" panose="020B0502020104020203" pitchFamily="34" charset="0"/>
                <a:cs typeface="Times New Roman" panose="02020603050405020304" pitchFamily="18" charset="0"/>
              </a:rPr>
              <a:t>have attributes</a:t>
            </a:r>
          </a:p>
          <a:p>
            <a:pPr marL="742950" lvl="1" indent="-285750" algn="l">
              <a:buFont typeface="Arial" panose="020B0604020202020204" pitchFamily="34" charset="0"/>
              <a:buChar char="•"/>
            </a:pPr>
            <a:r>
              <a:rPr lang="it-IT" sz="1400" i="1">
                <a:solidFill>
                  <a:schemeClr val="accent2">
                    <a:lumMod val="75000"/>
                  </a:schemeClr>
                </a:solidFill>
                <a:latin typeface="Gill Sans MT" panose="020B0502020104020203" pitchFamily="34" charset="0"/>
                <a:cs typeface="Times New Roman" panose="02020603050405020304" pitchFamily="18" charset="0"/>
              </a:rPr>
              <a:t>Attribute Authorities </a:t>
            </a:r>
            <a:r>
              <a:rPr lang="it-IT" sz="1400">
                <a:latin typeface="Gill Sans MT" panose="020B0502020104020203" pitchFamily="34" charset="0"/>
                <a:cs typeface="Times New Roman" panose="02020603050405020304" pitchFamily="18" charset="0"/>
              </a:rPr>
              <a:t>give and revoke attributes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Actions are allowed by </a:t>
            </a:r>
            <a:r>
              <a:rPr lang="it-IT" sz="1400" i="1">
                <a:latin typeface="Gill Sans MT" panose="020B0502020104020203" pitchFamily="34" charset="0"/>
                <a:cs typeface="Times New Roman" panose="02020603050405020304" pitchFamily="18" charset="0"/>
              </a:rPr>
              <a:t>Access Policies</a:t>
            </a:r>
            <a:r>
              <a:rPr lang="it-IT" sz="1400">
                <a:latin typeface="Gill Sans MT" panose="020B0502020104020203" pitchFamily="34" charset="0"/>
                <a:cs typeface="Times New Roman" panose="02020603050405020304" pitchFamily="18" charset="0"/>
              </a:rPr>
              <a:t>, so Boolean formulas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By managing attributes, we </a:t>
            </a:r>
            <a:r>
              <a:rPr lang="it-IT" sz="1800" b="1">
                <a:latin typeface="Gill Sans MT" panose="020B0502020104020203" pitchFamily="34" charset="0"/>
                <a:cs typeface="Times New Roman" panose="02020603050405020304" pitchFamily="18" charset="0"/>
              </a:rPr>
              <a:t>simplify</a:t>
            </a:r>
            <a:r>
              <a:rPr lang="it-IT" sz="1800">
                <a:latin typeface="Gill Sans MT" panose="020B0502020104020203" pitchFamily="34" charset="0"/>
                <a:cs typeface="Times New Roman" panose="02020603050405020304" pitchFamily="18" charset="0"/>
              </a:rPr>
              <a:t> the access management</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Low resource consumption</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Low latency for IoT devices that require it</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But this doesn’t help us with the </a:t>
            </a:r>
            <a:r>
              <a:rPr lang="it-IT" sz="1800" i="1">
                <a:latin typeface="Gill Sans MT" panose="020B0502020104020203" pitchFamily="34" charset="0"/>
                <a:cs typeface="Times New Roman" panose="02020603050405020304" pitchFamily="18" charset="0"/>
              </a:rPr>
              <a:t>«mutual trust» </a:t>
            </a:r>
            <a:r>
              <a:rPr lang="it-IT" sz="1800">
                <a:latin typeface="Gill Sans MT" panose="020B0502020104020203" pitchFamily="34" charset="0"/>
                <a:cs typeface="Times New Roman" panose="02020603050405020304" pitchFamily="18" charset="0"/>
              </a:rPr>
              <a:t>problem…</a:t>
            </a:r>
          </a:p>
        </p:txBody>
      </p:sp>
      <p:sp>
        <p:nvSpPr>
          <p:cNvPr id="9" name="Sottotitolo 2">
            <a:extLst>
              <a:ext uri="{FF2B5EF4-FFF2-40B4-BE49-F238E27FC236}">
                <a16:creationId xmlns:a16="http://schemas.microsoft.com/office/drawing/2014/main" id="{E999056A-F38D-4549-ADD1-593C3C23FB17}"/>
              </a:ext>
            </a:extLst>
          </p:cNvPr>
          <p:cNvSpPr txBox="1">
            <a:spLocks/>
          </p:cNvSpPr>
          <p:nvPr/>
        </p:nvSpPr>
        <p:spPr>
          <a:xfrm>
            <a:off x="4729666" y="413529"/>
            <a:ext cx="2732668"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Access Authentication</a:t>
            </a:r>
          </a:p>
        </p:txBody>
      </p:sp>
      <p:pic>
        <p:nvPicPr>
          <p:cNvPr id="10" name="Immagine 9">
            <a:extLst>
              <a:ext uri="{FF2B5EF4-FFF2-40B4-BE49-F238E27FC236}">
                <a16:creationId xmlns:a16="http://schemas.microsoft.com/office/drawing/2014/main" id="{23A8B8B1-D9DC-426C-9312-CF4A3AE2E9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7679" y="2009226"/>
            <a:ext cx="5220528" cy="2501869"/>
          </a:xfrm>
          <a:prstGeom prst="rect">
            <a:avLst/>
          </a:prstGeom>
        </p:spPr>
      </p:pic>
    </p:spTree>
    <p:extLst>
      <p:ext uri="{BB962C8B-B14F-4D97-AF65-F5344CB8AC3E}">
        <p14:creationId xmlns:p14="http://schemas.microsoft.com/office/powerpoint/2010/main" val="8588153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125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arn(inVertical)">
                                      <p:cBhvr>
                                        <p:cTn id="7" dur="500"/>
                                        <p:tgtEl>
                                          <p:spTgt spid="8">
                                            <p:txEl>
                                              <p:pRg st="1" end="1"/>
                                            </p:txEl>
                                          </p:spTgt>
                                        </p:tgtEl>
                                      </p:cBhvr>
                                    </p:animEffect>
                                  </p:childTnLst>
                                </p:cTn>
                              </p:par>
                              <p:par>
                                <p:cTn id="8" presetID="16" presetClass="entr" presetSubtype="21" fill="hold" nodeType="withEffect">
                                  <p:stCondLst>
                                    <p:cond delay="25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arn(inVertical)">
                                      <p:cBhvr>
                                        <p:cTn id="10" dur="500"/>
                                        <p:tgtEl>
                                          <p:spTgt spid="8">
                                            <p:txEl>
                                              <p:pRg st="0" end="0"/>
                                            </p:txEl>
                                          </p:spTgt>
                                        </p:tgtEl>
                                      </p:cBhvr>
                                    </p:animEffect>
                                  </p:childTnLst>
                                </p:cTn>
                              </p:par>
                              <p:par>
                                <p:cTn id="11" presetID="2" presetClass="entr" presetSubtype="8" fill="hold" nodeType="withEffect">
                                  <p:stCondLst>
                                    <p:cond delay="175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2750"/>
                                  </p:stCondLst>
                                  <p:childTnLst>
                                    <p:set>
                                      <p:cBhvr>
                                        <p:cTn id="16" dur="1" fill="hold">
                                          <p:stCondLst>
                                            <p:cond delay="0"/>
                                          </p:stCondLst>
                                        </p:cTn>
                                        <p:tgtEl>
                                          <p:spTgt spid="8">
                                            <p:txEl>
                                              <p:pRg st="4" end="4"/>
                                            </p:txEl>
                                          </p:spTgt>
                                        </p:tgtEl>
                                        <p:attrNameLst>
                                          <p:attrName>style.visibility</p:attrName>
                                        </p:attrNameLst>
                                      </p:cBhvr>
                                      <p:to>
                                        <p:strVal val="visible"/>
                                      </p:to>
                                    </p:set>
                                    <p:anim calcmode="lin" valueType="num">
                                      <p:cBhvr additive="base">
                                        <p:cTn id="1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25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arn(inVertical)">
                                      <p:cBhvr>
                                        <p:cTn id="27" dur="500"/>
                                        <p:tgtEl>
                                          <p:spTgt spid="8">
                                            <p:txEl>
                                              <p:pRg st="5" end="5"/>
                                            </p:txEl>
                                          </p:spTgt>
                                        </p:tgtEl>
                                      </p:cBhvr>
                                    </p:animEffect>
                                  </p:childTnLst>
                                </p:cTn>
                              </p:par>
                              <p:par>
                                <p:cTn id="28" presetID="10" presetClass="entr" presetSubtype="0" fill="hold" nodeType="withEffect">
                                  <p:stCondLst>
                                    <p:cond delay="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42" presetClass="entr" presetSubtype="0" fill="hold" nodeType="withEffect">
                                  <p:stCondLst>
                                    <p:cond delay="100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1000"/>
                                        <p:tgtEl>
                                          <p:spTgt spid="8">
                                            <p:txEl>
                                              <p:pRg st="6" end="6"/>
                                            </p:txEl>
                                          </p:spTgt>
                                        </p:tgtEl>
                                      </p:cBhvr>
                                    </p:animEffect>
                                    <p:anim calcmode="lin" valueType="num">
                                      <p:cBhvr>
                                        <p:cTn id="3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175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fade">
                                      <p:cBhvr>
                                        <p:cTn id="38" dur="1000"/>
                                        <p:tgtEl>
                                          <p:spTgt spid="8">
                                            <p:txEl>
                                              <p:pRg st="7" end="7"/>
                                            </p:txEl>
                                          </p:spTgt>
                                        </p:tgtEl>
                                      </p:cBhvr>
                                    </p:animEffect>
                                    <p:anim calcmode="lin" valueType="num">
                                      <p:cBhvr>
                                        <p:cTn id="3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50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fade">
                                      <p:cBhvr>
                                        <p:cTn id="43" dur="1000"/>
                                        <p:tgtEl>
                                          <p:spTgt spid="8">
                                            <p:txEl>
                                              <p:pRg st="8" end="8"/>
                                            </p:txEl>
                                          </p:spTgt>
                                        </p:tgtEl>
                                      </p:cBhvr>
                                    </p:animEffect>
                                    <p:anim calcmode="lin" valueType="num">
                                      <p:cBhvr>
                                        <p:cTn id="4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8">
                                            <p:txEl>
                                              <p:pRg st="9" end="9"/>
                                            </p:txEl>
                                          </p:spTgt>
                                        </p:tgtEl>
                                        <p:attrNameLst>
                                          <p:attrName>style.visibility</p:attrName>
                                        </p:attrNameLst>
                                      </p:cBhvr>
                                      <p:to>
                                        <p:strVal val="visible"/>
                                      </p:to>
                                    </p:set>
                                    <p:animEffect transition="in" filter="barn(inVertical)">
                                      <p:cBhvr>
                                        <p:cTn id="50" dur="500"/>
                                        <p:tgtEl>
                                          <p:spTgt spid="8">
                                            <p:txEl>
                                              <p:pRg st="9" end="9"/>
                                            </p:txEl>
                                          </p:spTgt>
                                        </p:tgtEl>
                                      </p:cBhvr>
                                    </p:animEffect>
                                  </p:childTnLst>
                                </p:cTn>
                              </p:par>
                              <p:par>
                                <p:cTn id="51" presetID="42" presetClass="entr" presetSubtype="0" fill="hold" nodeType="withEffect">
                                  <p:stCondLst>
                                    <p:cond delay="500"/>
                                  </p:stCondLst>
                                  <p:childTnLst>
                                    <p:set>
                                      <p:cBhvr>
                                        <p:cTn id="52" dur="1" fill="hold">
                                          <p:stCondLst>
                                            <p:cond delay="0"/>
                                          </p:stCondLst>
                                        </p:cTn>
                                        <p:tgtEl>
                                          <p:spTgt spid="8">
                                            <p:txEl>
                                              <p:pRg st="10" end="10"/>
                                            </p:txEl>
                                          </p:spTgt>
                                        </p:tgtEl>
                                        <p:attrNameLst>
                                          <p:attrName>style.visibility</p:attrName>
                                        </p:attrNameLst>
                                      </p:cBhvr>
                                      <p:to>
                                        <p:strVal val="visible"/>
                                      </p:to>
                                    </p:set>
                                    <p:animEffect transition="in" filter="fade">
                                      <p:cBhvr>
                                        <p:cTn id="53" dur="1000"/>
                                        <p:tgtEl>
                                          <p:spTgt spid="8">
                                            <p:txEl>
                                              <p:pRg st="10" end="10"/>
                                            </p:txEl>
                                          </p:spTgt>
                                        </p:tgtEl>
                                      </p:cBhvr>
                                    </p:animEffect>
                                    <p:anim calcmode="lin" valueType="num">
                                      <p:cBhvr>
                                        <p:cTn id="5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250"/>
                                  </p:stCondLst>
                                  <p:childTnLst>
                                    <p:set>
                                      <p:cBhvr>
                                        <p:cTn id="57" dur="1" fill="hold">
                                          <p:stCondLst>
                                            <p:cond delay="0"/>
                                          </p:stCondLst>
                                        </p:cTn>
                                        <p:tgtEl>
                                          <p:spTgt spid="8">
                                            <p:txEl>
                                              <p:pRg st="11" end="11"/>
                                            </p:txEl>
                                          </p:spTgt>
                                        </p:tgtEl>
                                        <p:attrNameLst>
                                          <p:attrName>style.visibility</p:attrName>
                                        </p:attrNameLst>
                                      </p:cBhvr>
                                      <p:to>
                                        <p:strVal val="visible"/>
                                      </p:to>
                                    </p:set>
                                    <p:animEffect transition="in" filter="fade">
                                      <p:cBhvr>
                                        <p:cTn id="58" dur="1000"/>
                                        <p:tgtEl>
                                          <p:spTgt spid="8">
                                            <p:txEl>
                                              <p:pRg st="11" end="11"/>
                                            </p:txEl>
                                          </p:spTgt>
                                        </p:tgtEl>
                                      </p:cBhvr>
                                    </p:animEffect>
                                    <p:anim calcmode="lin" valueType="num">
                                      <p:cBhvr>
                                        <p:cTn id="59"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8">
                                            <p:txEl>
                                              <p:pRg st="12" end="12"/>
                                            </p:txEl>
                                          </p:spTgt>
                                        </p:tgtEl>
                                        <p:attrNameLst>
                                          <p:attrName>style.visibility</p:attrName>
                                        </p:attrNameLst>
                                      </p:cBhvr>
                                      <p:to>
                                        <p:strVal val="visible"/>
                                      </p:to>
                                    </p:set>
                                    <p:animEffect transition="in" filter="fade">
                                      <p:cBhvr>
                                        <p:cTn id="65"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9" name="Sottotitolo 2">
            <a:extLst>
              <a:ext uri="{FF2B5EF4-FFF2-40B4-BE49-F238E27FC236}">
                <a16:creationId xmlns:a16="http://schemas.microsoft.com/office/drawing/2014/main" id="{962A3438-1ACF-4BCD-9266-6E3F4A1E5217}"/>
              </a:ext>
            </a:extLst>
          </p:cNvPr>
          <p:cNvSpPr txBox="1">
            <a:spLocks/>
          </p:cNvSpPr>
          <p:nvPr/>
        </p:nvSpPr>
        <p:spPr>
          <a:xfrm>
            <a:off x="5212539" y="616758"/>
            <a:ext cx="1766922"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Blockchain</a:t>
            </a:r>
          </a:p>
        </p:txBody>
      </p:sp>
      <p:pic>
        <p:nvPicPr>
          <p:cNvPr id="15" name="Immagine 14">
            <a:extLst>
              <a:ext uri="{FF2B5EF4-FFF2-40B4-BE49-F238E27FC236}">
                <a16:creationId xmlns:a16="http://schemas.microsoft.com/office/drawing/2014/main" id="{463F4007-FBA5-480A-BE0A-F65F3F3E22CC}"/>
              </a:ext>
            </a:extLst>
          </p:cNvPr>
          <p:cNvPicPr>
            <a:picLocks noChangeAspect="1"/>
          </p:cNvPicPr>
          <p:nvPr/>
        </p:nvPicPr>
        <p:blipFill>
          <a:blip r:embed="rId5"/>
          <a:stretch>
            <a:fillRect/>
          </a:stretch>
        </p:blipFill>
        <p:spPr>
          <a:xfrm>
            <a:off x="5212539" y="2150935"/>
            <a:ext cx="6306558" cy="2154367"/>
          </a:xfrm>
          <a:prstGeom prst="rect">
            <a:avLst/>
          </a:prstGeom>
        </p:spPr>
      </p:pic>
      <p:sp>
        <p:nvSpPr>
          <p:cNvPr id="16" name="Sottotitolo 2">
            <a:extLst>
              <a:ext uri="{FF2B5EF4-FFF2-40B4-BE49-F238E27FC236}">
                <a16:creationId xmlns:a16="http://schemas.microsoft.com/office/drawing/2014/main" id="{C6EC9BE9-DFB3-4185-95DF-DBCDCD69A3A6}"/>
              </a:ext>
            </a:extLst>
          </p:cNvPr>
          <p:cNvSpPr txBox="1">
            <a:spLocks/>
          </p:cNvSpPr>
          <p:nvPr/>
        </p:nvSpPr>
        <p:spPr>
          <a:xfrm>
            <a:off x="672903" y="1722783"/>
            <a:ext cx="4114328" cy="31540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An </a:t>
            </a:r>
            <a:r>
              <a:rPr lang="it-IT" sz="1800">
                <a:solidFill>
                  <a:schemeClr val="accent1"/>
                </a:solidFill>
                <a:latin typeface="Gill Sans MT" panose="020B0502020104020203" pitchFamily="34" charset="0"/>
                <a:cs typeface="Times New Roman" panose="02020603050405020304" pitchFamily="18" charset="0"/>
              </a:rPr>
              <a:t>append-only</a:t>
            </a:r>
            <a:r>
              <a:rPr lang="it-IT" sz="1800">
                <a:latin typeface="Gill Sans MT" panose="020B0502020104020203" pitchFamily="34" charset="0"/>
                <a:cs typeface="Times New Roman" panose="02020603050405020304" pitchFamily="18" charset="0"/>
              </a:rPr>
              <a:t> list of records (blocks)</a:t>
            </a:r>
          </a:p>
          <a:p>
            <a:pPr marL="285750" indent="-285750" algn="l">
              <a:buFont typeface="Arial" panose="020B0604020202020204" pitchFamily="34" charset="0"/>
              <a:buChar char="•"/>
            </a:pPr>
            <a:r>
              <a:rPr lang="it-IT" sz="1800">
                <a:solidFill>
                  <a:schemeClr val="accent1"/>
                </a:solidFill>
                <a:latin typeface="Gill Sans MT" panose="020B0502020104020203" pitchFamily="34" charset="0"/>
                <a:cs typeface="Times New Roman" panose="02020603050405020304" pitchFamily="18" charset="0"/>
              </a:rPr>
              <a:t>Shared</a:t>
            </a:r>
            <a:r>
              <a:rPr lang="it-IT" sz="1800">
                <a:latin typeface="Gill Sans MT" panose="020B0502020104020203" pitchFamily="34" charset="0"/>
                <a:cs typeface="Times New Roman" panose="02020603050405020304" pitchFamily="18" charset="0"/>
              </a:rPr>
              <a:t> across many </a:t>
            </a:r>
            <a:r>
              <a:rPr lang="it-IT" sz="1800" i="1">
                <a:latin typeface="Gill Sans MT" panose="020B0502020104020203" pitchFamily="34" charset="0"/>
                <a:cs typeface="Times New Roman" panose="02020603050405020304" pitchFamily="18" charset="0"/>
              </a:rPr>
              <a:t>(distributed ledger)</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Each block contains:</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HEAD</a:t>
            </a:r>
          </a:p>
          <a:p>
            <a:pPr marL="742950" lvl="1" indent="-285750" algn="l">
              <a:buFont typeface="Arial" panose="020B0604020202020204" pitchFamily="34" charset="0"/>
              <a:buChar char="•"/>
            </a:pPr>
            <a:r>
              <a:rPr lang="it-IT" sz="1400" i="1">
                <a:latin typeface="Gill Sans MT" panose="020B0502020104020203" pitchFamily="34" charset="0"/>
                <a:cs typeface="Times New Roman" panose="02020603050405020304" pitchFamily="18" charset="0"/>
              </a:rPr>
              <a:t>BODY</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"Impossible" (or </a:t>
            </a:r>
            <a:r>
              <a:rPr lang="it-IT" sz="1800" u="sng">
                <a:latin typeface="Gill Sans MT" panose="020B0502020104020203" pitchFamily="34" charset="0"/>
                <a:cs typeface="Times New Roman" panose="02020603050405020304" pitchFamily="18" charset="0"/>
              </a:rPr>
              <a:t>very</a:t>
            </a:r>
            <a:r>
              <a:rPr lang="it-IT" sz="1800">
                <a:latin typeface="Gill Sans MT" panose="020B0502020104020203" pitchFamily="34" charset="0"/>
                <a:cs typeface="Times New Roman" panose="02020603050405020304" pitchFamily="18" charset="0"/>
              </a:rPr>
              <a:t> hard) to tamper</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Consensus mechanism</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It will act as the </a:t>
            </a:r>
            <a:r>
              <a:rPr lang="it-IT" sz="1800" b="1">
                <a:latin typeface="Gill Sans MT" panose="020B0502020104020203" pitchFamily="34" charset="0"/>
                <a:cs typeface="Times New Roman" panose="02020603050405020304" pitchFamily="18" charset="0"/>
              </a:rPr>
              <a:t>database </a:t>
            </a:r>
            <a:r>
              <a:rPr lang="it-IT" sz="1800">
                <a:latin typeface="Gill Sans MT" panose="020B0502020104020203" pitchFamily="34" charset="0"/>
                <a:cs typeface="Times New Roman" panose="02020603050405020304" pitchFamily="18" charset="0"/>
              </a:rPr>
              <a:t>for the attributes’ history</a:t>
            </a:r>
            <a:endParaRPr lang="it-IT" sz="1800" i="1">
              <a:latin typeface="Gill Sans MT" panose="020B0502020104020203" pitchFamily="34" charset="0"/>
              <a:cs typeface="Times New Roman" panose="02020603050405020304" pitchFamily="18" charset="0"/>
            </a:endParaRPr>
          </a:p>
          <a:p>
            <a:pPr marL="742950" lvl="1" indent="-285750" algn="l">
              <a:buFont typeface="Arial" panose="020B0604020202020204" pitchFamily="34" charset="0"/>
              <a:buChar char="•"/>
            </a:pPr>
            <a:endParaRPr lang="it-IT" sz="1400">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endParaRPr lang="it-IT" sz="180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23403130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par>
                                <p:cTn id="8" presetID="16" presetClass="entr" presetSubtype="21" fill="hold" nodeType="withEffect">
                                  <p:stCondLst>
                                    <p:cond delay="100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barn(inVertical)">
                                      <p:cBhvr>
                                        <p:cTn id="10" dur="500"/>
                                        <p:tgtEl>
                                          <p:spTgt spid="16">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Effect transition="in" filter="barn(inVertical)">
                                      <p:cBhvr>
                                        <p:cTn id="18" dur="500"/>
                                        <p:tgtEl>
                                          <p:spTgt spid="16">
                                            <p:txEl>
                                              <p:pRg st="2" end="2"/>
                                            </p:txEl>
                                          </p:spTgt>
                                        </p:tgtEl>
                                      </p:cBhvr>
                                    </p:animEffect>
                                  </p:childTnLst>
                                </p:cTn>
                              </p:par>
                              <p:par>
                                <p:cTn id="19" presetID="2" presetClass="entr" presetSubtype="8" fill="hold" nodeType="withEffect">
                                  <p:stCondLst>
                                    <p:cond delay="500"/>
                                  </p:stCondLst>
                                  <p:childTnLst>
                                    <p:set>
                                      <p:cBhvr>
                                        <p:cTn id="20" dur="1" fill="hold">
                                          <p:stCondLst>
                                            <p:cond delay="0"/>
                                          </p:stCondLst>
                                        </p:cTn>
                                        <p:tgtEl>
                                          <p:spTgt spid="16">
                                            <p:txEl>
                                              <p:pRg st="3" end="3"/>
                                            </p:txEl>
                                          </p:spTgt>
                                        </p:tgtEl>
                                        <p:attrNameLst>
                                          <p:attrName>style.visibility</p:attrName>
                                        </p:attrNameLst>
                                      </p:cBhvr>
                                      <p:to>
                                        <p:strVal val="visible"/>
                                      </p:to>
                                    </p:set>
                                    <p:anim calcmode="lin" valueType="num">
                                      <p:cBhvr additive="base">
                                        <p:cTn id="21"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125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ppt_y"/>
                                          </p:val>
                                        </p:tav>
                                        <p:tav tm="100000">
                                          <p:val>
                                            <p:strVal val="#ppt_y"/>
                                          </p:val>
                                        </p:tav>
                                      </p:tavLst>
                                    </p:anim>
                                  </p:childTnLst>
                                </p:cTn>
                              </p:par>
                              <p:par>
                                <p:cTn id="27" presetID="16" presetClass="entr" presetSubtype="21" fill="hold" nodeType="withEffect">
                                  <p:stCondLst>
                                    <p:cond delay="2500"/>
                                  </p:stCondLst>
                                  <p:childTnLst>
                                    <p:set>
                                      <p:cBhvr>
                                        <p:cTn id="28" dur="1" fill="hold">
                                          <p:stCondLst>
                                            <p:cond delay="0"/>
                                          </p:stCondLst>
                                        </p:cTn>
                                        <p:tgtEl>
                                          <p:spTgt spid="16">
                                            <p:txEl>
                                              <p:pRg st="5" end="5"/>
                                            </p:txEl>
                                          </p:spTgt>
                                        </p:tgtEl>
                                        <p:attrNameLst>
                                          <p:attrName>style.visibility</p:attrName>
                                        </p:attrNameLst>
                                      </p:cBhvr>
                                      <p:to>
                                        <p:strVal val="visible"/>
                                      </p:to>
                                    </p:set>
                                    <p:animEffect transition="in" filter="barn(inVertical)">
                                      <p:cBhvr>
                                        <p:cTn id="29" dur="500"/>
                                        <p:tgtEl>
                                          <p:spTgt spid="16">
                                            <p:txEl>
                                              <p:pRg st="5" end="5"/>
                                            </p:txEl>
                                          </p:spTgt>
                                        </p:tgtEl>
                                      </p:cBhvr>
                                    </p:animEffect>
                                  </p:childTnLst>
                                </p:cTn>
                              </p:par>
                              <p:par>
                                <p:cTn id="30" presetID="16" presetClass="entr" presetSubtype="21" fill="hold" nodeType="withEffect">
                                  <p:stCondLst>
                                    <p:cond delay="3750"/>
                                  </p:stCondLst>
                                  <p:childTnLst>
                                    <p:set>
                                      <p:cBhvr>
                                        <p:cTn id="31" dur="1" fill="hold">
                                          <p:stCondLst>
                                            <p:cond delay="0"/>
                                          </p:stCondLst>
                                        </p:cTn>
                                        <p:tgtEl>
                                          <p:spTgt spid="16">
                                            <p:txEl>
                                              <p:pRg st="6" end="6"/>
                                            </p:txEl>
                                          </p:spTgt>
                                        </p:tgtEl>
                                        <p:attrNameLst>
                                          <p:attrName>style.visibility</p:attrName>
                                        </p:attrNameLst>
                                      </p:cBhvr>
                                      <p:to>
                                        <p:strVal val="visible"/>
                                      </p:to>
                                    </p:set>
                                    <p:animEffect transition="in" filter="barn(inVertical)">
                                      <p:cBhvr>
                                        <p:cTn id="32" dur="500"/>
                                        <p:tgtEl>
                                          <p:spTgt spid="1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xEl>
                                              <p:pRg st="7" end="7"/>
                                            </p:txEl>
                                          </p:spTgt>
                                        </p:tgtEl>
                                        <p:attrNameLst>
                                          <p:attrName>style.visibility</p:attrName>
                                        </p:attrNameLst>
                                      </p:cBhvr>
                                      <p:to>
                                        <p:strVal val="visible"/>
                                      </p:to>
                                    </p:set>
                                    <p:animEffect transition="in" filter="barn(inVertical)">
                                      <p:cBhvr>
                                        <p:cTn id="37"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E7ECE09E-786E-459A-B78D-1FCE689FC205}"/>
              </a:ext>
            </a:extLst>
          </p:cNvPr>
          <p:cNvSpPr>
            <a:spLocks noGrp="1"/>
          </p:cNvSpPr>
          <p:nvPr>
            <p:ph type="subTitle" idx="1"/>
          </p:nvPr>
        </p:nvSpPr>
        <p:spPr>
          <a:xfrm>
            <a:off x="9158903" y="908453"/>
            <a:ext cx="2108484" cy="755780"/>
          </a:xfrm>
        </p:spPr>
        <p:txBody>
          <a:bodyPr>
            <a:normAutofit/>
          </a:bodyPr>
          <a:lstStyle/>
          <a:p>
            <a:r>
              <a:rPr lang="it-IT" sz="2000" b="1">
                <a:solidFill>
                  <a:schemeClr val="accent1"/>
                </a:solidFill>
                <a:latin typeface="Gill Sans MT" panose="020B0502020104020203" pitchFamily="34" charset="0"/>
                <a:cs typeface="Times New Roman" panose="02020603050405020304" pitchFamily="18" charset="0"/>
              </a:rPr>
              <a:t>Private</a:t>
            </a:r>
          </a:p>
          <a:p>
            <a:r>
              <a:rPr lang="it-IT" sz="1400">
                <a:latin typeface="Gill Sans MT" panose="020B0502020104020203" pitchFamily="34" charset="0"/>
                <a:cs typeface="Times New Roman" panose="02020603050405020304" pitchFamily="18" charset="0"/>
              </a:rPr>
              <a:t>High trust (access control)</a:t>
            </a:r>
          </a:p>
          <a:p>
            <a:endParaRPr lang="it-IT" sz="1800" b="1">
              <a:latin typeface="Gill Sans MT" panose="020B0502020104020203" pitchFamily="34" charset="0"/>
              <a:cs typeface="Times New Roman" panose="02020603050405020304" pitchFamily="18" charset="0"/>
            </a:endParaRPr>
          </a:p>
        </p:txBody>
      </p:sp>
      <p:sp>
        <p:nvSpPr>
          <p:cNvPr id="9" name="Sottotitolo 2">
            <a:extLst>
              <a:ext uri="{FF2B5EF4-FFF2-40B4-BE49-F238E27FC236}">
                <a16:creationId xmlns:a16="http://schemas.microsoft.com/office/drawing/2014/main" id="{962A3438-1ACF-4BCD-9266-6E3F4A1E5217}"/>
              </a:ext>
            </a:extLst>
          </p:cNvPr>
          <p:cNvSpPr txBox="1">
            <a:spLocks/>
          </p:cNvSpPr>
          <p:nvPr/>
        </p:nvSpPr>
        <p:spPr>
          <a:xfrm>
            <a:off x="5364491" y="321001"/>
            <a:ext cx="1463017"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Blockchain</a:t>
            </a:r>
          </a:p>
        </p:txBody>
      </p:sp>
      <p:sp>
        <p:nvSpPr>
          <p:cNvPr id="10" name="Sottotitolo 2">
            <a:extLst>
              <a:ext uri="{FF2B5EF4-FFF2-40B4-BE49-F238E27FC236}">
                <a16:creationId xmlns:a16="http://schemas.microsoft.com/office/drawing/2014/main" id="{B0AC4586-9E9A-4346-BE95-9E7DFC875B29}"/>
              </a:ext>
            </a:extLst>
          </p:cNvPr>
          <p:cNvSpPr txBox="1">
            <a:spLocks/>
          </p:cNvSpPr>
          <p:nvPr/>
        </p:nvSpPr>
        <p:spPr>
          <a:xfrm>
            <a:off x="5258166" y="906104"/>
            <a:ext cx="1675661"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b="1">
                <a:solidFill>
                  <a:schemeClr val="accent1"/>
                </a:solidFill>
                <a:latin typeface="Gill Sans MT" panose="020B0502020104020203" pitchFamily="34" charset="0"/>
                <a:cs typeface="Times New Roman" panose="02020603050405020304" pitchFamily="18" charset="0"/>
              </a:rPr>
              <a:t>Consortium</a:t>
            </a:r>
          </a:p>
        </p:txBody>
      </p:sp>
      <p:sp>
        <p:nvSpPr>
          <p:cNvPr id="11" name="Sottotitolo 2">
            <a:extLst>
              <a:ext uri="{FF2B5EF4-FFF2-40B4-BE49-F238E27FC236}">
                <a16:creationId xmlns:a16="http://schemas.microsoft.com/office/drawing/2014/main" id="{37C4A7E3-BE96-4C1B-8B3E-52D96CF2A6AD}"/>
              </a:ext>
            </a:extLst>
          </p:cNvPr>
          <p:cNvSpPr txBox="1">
            <a:spLocks/>
          </p:cNvSpPr>
          <p:nvPr/>
        </p:nvSpPr>
        <p:spPr>
          <a:xfrm>
            <a:off x="1097666" y="908453"/>
            <a:ext cx="1675661" cy="62554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b="1">
                <a:solidFill>
                  <a:schemeClr val="accent1"/>
                </a:solidFill>
                <a:latin typeface="Gill Sans MT" panose="020B0502020104020203" pitchFamily="34" charset="0"/>
                <a:cs typeface="Times New Roman" panose="02020603050405020304" pitchFamily="18" charset="0"/>
              </a:rPr>
              <a:t>Public</a:t>
            </a:r>
          </a:p>
          <a:p>
            <a:r>
              <a:rPr lang="it-IT" sz="1400">
                <a:latin typeface="Gill Sans MT" panose="020B0502020104020203" pitchFamily="34" charset="0"/>
                <a:cs typeface="Times New Roman" panose="02020603050405020304" pitchFamily="18" charset="0"/>
              </a:rPr>
              <a:t>Low trust (anonimity)</a:t>
            </a:r>
          </a:p>
        </p:txBody>
      </p:sp>
      <p:sp>
        <p:nvSpPr>
          <p:cNvPr id="12" name="Sottotitolo 2">
            <a:extLst>
              <a:ext uri="{FF2B5EF4-FFF2-40B4-BE49-F238E27FC236}">
                <a16:creationId xmlns:a16="http://schemas.microsoft.com/office/drawing/2014/main" id="{21D3715F-9D15-4778-A192-55FF7E3E7589}"/>
              </a:ext>
            </a:extLst>
          </p:cNvPr>
          <p:cNvSpPr txBox="1">
            <a:spLocks/>
          </p:cNvSpPr>
          <p:nvPr/>
        </p:nvSpPr>
        <p:spPr>
          <a:xfrm>
            <a:off x="490208" y="1708146"/>
            <a:ext cx="2890575" cy="15427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b="1">
                <a:latin typeface="Gill Sans MT" panose="020B0502020104020203" pitchFamily="34" charset="0"/>
                <a:cs typeface="Times New Roman" panose="02020603050405020304" pitchFamily="18" charset="0"/>
              </a:rPr>
              <a:t>Fully</a:t>
            </a:r>
            <a:r>
              <a:rPr lang="it-IT" sz="1800">
                <a:latin typeface="Gill Sans MT" panose="020B0502020104020203" pitchFamily="34" charset="0"/>
                <a:cs typeface="Times New Roman" panose="02020603050405020304" pitchFamily="18" charset="0"/>
              </a:rPr>
              <a:t> decentralized</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Requires </a:t>
            </a:r>
            <a:r>
              <a:rPr lang="it-IT" sz="1800">
                <a:solidFill>
                  <a:srgbClr val="FF0000"/>
                </a:solidFill>
                <a:latin typeface="Gill Sans MT" panose="020B0502020104020203" pitchFamily="34" charset="0"/>
                <a:cs typeface="Times New Roman" panose="02020603050405020304" pitchFamily="18" charset="0"/>
              </a:rPr>
              <a:t>no authorization </a:t>
            </a:r>
            <a:r>
              <a:rPr lang="it-IT" sz="1800">
                <a:latin typeface="Gill Sans MT" panose="020B0502020104020203" pitchFamily="34" charset="0"/>
                <a:cs typeface="Times New Roman" panose="02020603050405020304" pitchFamily="18" charset="0"/>
              </a:rPr>
              <a:t>to access data</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Slower than alternatives</a:t>
            </a:r>
          </a:p>
        </p:txBody>
      </p:sp>
      <p:sp>
        <p:nvSpPr>
          <p:cNvPr id="13" name="Sottotitolo 2">
            <a:extLst>
              <a:ext uri="{FF2B5EF4-FFF2-40B4-BE49-F238E27FC236}">
                <a16:creationId xmlns:a16="http://schemas.microsoft.com/office/drawing/2014/main" id="{163A2ED8-5CD9-425E-AD05-012DB9E76460}"/>
              </a:ext>
            </a:extLst>
          </p:cNvPr>
          <p:cNvSpPr txBox="1">
            <a:spLocks/>
          </p:cNvSpPr>
          <p:nvPr/>
        </p:nvSpPr>
        <p:spPr>
          <a:xfrm>
            <a:off x="9084226" y="1708146"/>
            <a:ext cx="2257838" cy="8440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More </a:t>
            </a:r>
            <a:r>
              <a:rPr lang="it-IT" sz="1800" b="1">
                <a:latin typeface="Gill Sans MT" panose="020B0502020104020203" pitchFamily="34" charset="0"/>
                <a:cs typeface="Times New Roman" panose="02020603050405020304" pitchFamily="18" charset="0"/>
              </a:rPr>
              <a:t>centralized</a:t>
            </a:r>
          </a:p>
          <a:p>
            <a:pPr marL="285750" indent="-285750" algn="l">
              <a:buFont typeface="Arial" panose="020B0604020202020204" pitchFamily="34" charset="0"/>
              <a:buChar char="•"/>
            </a:pPr>
            <a:r>
              <a:rPr lang="it-IT" sz="1800">
                <a:solidFill>
                  <a:srgbClr val="FF0000"/>
                </a:solidFill>
                <a:latin typeface="Gill Sans MT" panose="020B0502020104020203" pitchFamily="34" charset="0"/>
                <a:cs typeface="Times New Roman" panose="02020603050405020304" pitchFamily="18" charset="0"/>
              </a:rPr>
              <a:t>Single</a:t>
            </a:r>
            <a:r>
              <a:rPr lang="it-IT" sz="1800">
                <a:latin typeface="Gill Sans MT" panose="020B0502020104020203" pitchFamily="34" charset="0"/>
                <a:cs typeface="Times New Roman" panose="02020603050405020304" pitchFamily="18" charset="0"/>
              </a:rPr>
              <a:t> organization</a:t>
            </a:r>
          </a:p>
        </p:txBody>
      </p:sp>
      <p:sp>
        <p:nvSpPr>
          <p:cNvPr id="14" name="Sottotitolo 2">
            <a:extLst>
              <a:ext uri="{FF2B5EF4-FFF2-40B4-BE49-F238E27FC236}">
                <a16:creationId xmlns:a16="http://schemas.microsoft.com/office/drawing/2014/main" id="{DF7FC2C9-B61F-41D9-8A7B-10001307B3C2}"/>
              </a:ext>
            </a:extLst>
          </p:cNvPr>
          <p:cNvSpPr txBox="1">
            <a:spLocks/>
          </p:cNvSpPr>
          <p:nvPr/>
        </p:nvSpPr>
        <p:spPr>
          <a:xfrm>
            <a:off x="4691400" y="1664233"/>
            <a:ext cx="2809189" cy="9632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it-IT" sz="1800" b="1">
                <a:latin typeface="Gill Sans MT" panose="020B0502020104020203" pitchFamily="34" charset="0"/>
                <a:cs typeface="Times New Roman" panose="02020603050405020304" pitchFamily="18" charset="0"/>
              </a:rPr>
              <a:t>Partially</a:t>
            </a:r>
            <a:r>
              <a:rPr lang="it-IT" sz="1800">
                <a:latin typeface="Gill Sans MT" panose="020B0502020104020203" pitchFamily="34" charset="0"/>
                <a:cs typeface="Times New Roman" panose="02020603050405020304" pitchFamily="18" charset="0"/>
              </a:rPr>
              <a:t> decentralized</a:t>
            </a:r>
          </a:p>
          <a:p>
            <a:pPr marL="285750" indent="-285750" algn="l">
              <a:buFont typeface="Arial" panose="020B0604020202020204" pitchFamily="34" charset="0"/>
              <a:buChar char="•"/>
            </a:pPr>
            <a:r>
              <a:rPr lang="it-IT" sz="1800">
                <a:solidFill>
                  <a:schemeClr val="accent1"/>
                </a:solidFill>
                <a:latin typeface="Gill Sans MT" panose="020B0502020104020203" pitchFamily="34" charset="0"/>
                <a:cs typeface="Times New Roman" panose="02020603050405020304" pitchFamily="18" charset="0"/>
              </a:rPr>
              <a:t>Multiple</a:t>
            </a:r>
            <a:r>
              <a:rPr lang="it-IT" sz="1800">
                <a:latin typeface="Gill Sans MT" panose="020B0502020104020203" pitchFamily="34" charset="0"/>
                <a:cs typeface="Times New Roman" panose="02020603050405020304" pitchFamily="18" charset="0"/>
              </a:rPr>
              <a:t> organizations</a:t>
            </a:r>
          </a:p>
        </p:txBody>
      </p:sp>
      <p:pic>
        <p:nvPicPr>
          <p:cNvPr id="2" name="Immagine 1">
            <a:extLst>
              <a:ext uri="{FF2B5EF4-FFF2-40B4-BE49-F238E27FC236}">
                <a16:creationId xmlns:a16="http://schemas.microsoft.com/office/drawing/2014/main" id="{5A777DE2-BFF9-4DE6-9852-3E233DD9B8EC}"/>
              </a:ext>
            </a:extLst>
          </p:cNvPr>
          <p:cNvPicPr>
            <a:picLocks noChangeAspect="1"/>
          </p:cNvPicPr>
          <p:nvPr/>
        </p:nvPicPr>
        <p:blipFill>
          <a:blip r:embed="rId5"/>
          <a:stretch>
            <a:fillRect/>
          </a:stretch>
        </p:blipFill>
        <p:spPr>
          <a:xfrm>
            <a:off x="2749922" y="3208133"/>
            <a:ext cx="6692147" cy="3054652"/>
          </a:xfrm>
          <a:prstGeom prst="rect">
            <a:avLst/>
          </a:prstGeom>
        </p:spPr>
      </p:pic>
    </p:spTree>
    <p:extLst>
      <p:ext uri="{BB962C8B-B14F-4D97-AF65-F5344CB8AC3E}">
        <p14:creationId xmlns:p14="http://schemas.microsoft.com/office/powerpoint/2010/main" val="398105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1" fill="hold" nodeType="withEffect">
                                  <p:stCondLst>
                                    <p:cond delay="25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wipe(up)">
                                      <p:cBhvr>
                                        <p:cTn id="10" dur="500"/>
                                        <p:tgtEl>
                                          <p:spTgt spid="11">
                                            <p:txEl>
                                              <p:pRg st="0" end="0"/>
                                            </p:txEl>
                                          </p:spTgt>
                                        </p:tgtEl>
                                      </p:cBhvr>
                                    </p:animEffect>
                                  </p:childTnLst>
                                </p:cTn>
                              </p:par>
                              <p:par>
                                <p:cTn id="11" presetID="22" presetClass="entr" presetSubtype="1" fill="hold" nodeType="withEffect">
                                  <p:stCondLst>
                                    <p:cond delay="25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par>
                                <p:cTn id="14" presetID="22" presetClass="entr" presetSubtype="1" fill="hold" nodeType="withEffect">
                                  <p:stCondLst>
                                    <p:cond delay="25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up)">
                                      <p:cBhvr>
                                        <p:cTn id="16" dur="500"/>
                                        <p:tgtEl>
                                          <p:spTgt spid="8">
                                            <p:txEl>
                                              <p:pRg st="0" end="0"/>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500"/>
                                        <p:tgtEl>
                                          <p:spTgt spid="11">
                                            <p:txEl>
                                              <p:pRg st="1" end="1"/>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arn(inVertical)">
                                      <p:cBhvr>
                                        <p:cTn id="27" dur="500"/>
                                        <p:tgtEl>
                                          <p:spTgt spid="12">
                                            <p:txEl>
                                              <p:pRg st="0" end="0"/>
                                            </p:txEl>
                                          </p:spTgt>
                                        </p:tgtEl>
                                      </p:cBhvr>
                                    </p:animEffect>
                                  </p:childTnLst>
                                </p:cTn>
                              </p:par>
                              <p:par>
                                <p:cTn id="28" presetID="16" presetClass="entr" presetSubtype="21" fill="hold" nodeType="withEffect">
                                  <p:stCondLst>
                                    <p:cond delay="125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barn(inVertical)">
                                      <p:cBhvr>
                                        <p:cTn id="30" dur="500"/>
                                        <p:tgtEl>
                                          <p:spTgt spid="14">
                                            <p:txEl>
                                              <p:pRg st="0" end="0"/>
                                            </p:txEl>
                                          </p:spTgt>
                                        </p:tgtEl>
                                      </p:cBhvr>
                                    </p:animEffect>
                                  </p:childTnLst>
                                </p:cTn>
                              </p:par>
                              <p:par>
                                <p:cTn id="31" presetID="16" presetClass="entr" presetSubtype="21" fill="hold" nodeType="withEffect">
                                  <p:stCondLst>
                                    <p:cond delay="250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barn(inVertical)">
                                      <p:cBhvr>
                                        <p:cTn id="33" dur="500"/>
                                        <p:tgtEl>
                                          <p:spTgt spid="13">
                                            <p:txEl>
                                              <p:pRg st="0" end="0"/>
                                            </p:txEl>
                                          </p:spTgt>
                                        </p:tgtEl>
                                      </p:cBhvr>
                                    </p:animEffect>
                                  </p:childTnLst>
                                </p:cTn>
                              </p:par>
                              <p:par>
                                <p:cTn id="34" presetID="16" presetClass="entr" presetSubtype="21" fill="hold" nodeType="withEffect">
                                  <p:stCondLst>
                                    <p:cond delay="3750"/>
                                  </p:stCondLst>
                                  <p:childTnLst>
                                    <p:set>
                                      <p:cBhvr>
                                        <p:cTn id="35" dur="1" fill="hold">
                                          <p:stCondLst>
                                            <p:cond delay="0"/>
                                          </p:stCondLst>
                                        </p:cTn>
                                        <p:tgtEl>
                                          <p:spTgt spid="12">
                                            <p:txEl>
                                              <p:pRg st="1" end="1"/>
                                            </p:txEl>
                                          </p:spTgt>
                                        </p:tgtEl>
                                        <p:attrNameLst>
                                          <p:attrName>style.visibility</p:attrName>
                                        </p:attrNameLst>
                                      </p:cBhvr>
                                      <p:to>
                                        <p:strVal val="visible"/>
                                      </p:to>
                                    </p:set>
                                    <p:animEffect transition="in" filter="barn(inVertical)">
                                      <p:cBhvr>
                                        <p:cTn id="36" dur="500"/>
                                        <p:tgtEl>
                                          <p:spTgt spid="12">
                                            <p:txEl>
                                              <p:pRg st="1" end="1"/>
                                            </p:txEl>
                                          </p:spTgt>
                                        </p:tgtEl>
                                      </p:cBhvr>
                                    </p:animEffect>
                                  </p:childTnLst>
                                </p:cTn>
                              </p:par>
                              <p:par>
                                <p:cTn id="37" presetID="16" presetClass="entr" presetSubtype="21" fill="hold" nodeType="withEffect">
                                  <p:stCondLst>
                                    <p:cond delay="5000"/>
                                  </p:stCondLst>
                                  <p:childTnLst>
                                    <p:set>
                                      <p:cBhvr>
                                        <p:cTn id="38" dur="1" fill="hold">
                                          <p:stCondLst>
                                            <p:cond delay="0"/>
                                          </p:stCondLst>
                                        </p:cTn>
                                        <p:tgtEl>
                                          <p:spTgt spid="14">
                                            <p:txEl>
                                              <p:pRg st="1" end="1"/>
                                            </p:txEl>
                                          </p:spTgt>
                                        </p:tgtEl>
                                        <p:attrNameLst>
                                          <p:attrName>style.visibility</p:attrName>
                                        </p:attrNameLst>
                                      </p:cBhvr>
                                      <p:to>
                                        <p:strVal val="visible"/>
                                      </p:to>
                                    </p:set>
                                    <p:animEffect transition="in" filter="barn(inVertical)">
                                      <p:cBhvr>
                                        <p:cTn id="39" dur="500"/>
                                        <p:tgtEl>
                                          <p:spTgt spid="14">
                                            <p:txEl>
                                              <p:pRg st="1" end="1"/>
                                            </p:txEl>
                                          </p:spTgt>
                                        </p:tgtEl>
                                      </p:cBhvr>
                                    </p:animEffect>
                                  </p:childTnLst>
                                </p:cTn>
                              </p:par>
                              <p:par>
                                <p:cTn id="40" presetID="16" presetClass="entr" presetSubtype="21" fill="hold" nodeType="withEffect">
                                  <p:stCondLst>
                                    <p:cond delay="575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barn(inVertical)">
                                      <p:cBhvr>
                                        <p:cTn id="42" dur="500"/>
                                        <p:tgtEl>
                                          <p:spTgt spid="13">
                                            <p:txEl>
                                              <p:pRg st="1" end="1"/>
                                            </p:txEl>
                                          </p:spTgt>
                                        </p:tgtEl>
                                      </p:cBhvr>
                                    </p:animEffect>
                                  </p:childTnLst>
                                </p:cTn>
                              </p:par>
                              <p:par>
                                <p:cTn id="43" presetID="16" presetClass="entr" presetSubtype="21" fill="hold" nodeType="withEffect">
                                  <p:stCondLst>
                                    <p:cond delay="6500"/>
                                  </p:stCondLst>
                                  <p:childTnLst>
                                    <p:set>
                                      <p:cBhvr>
                                        <p:cTn id="44" dur="1" fill="hold">
                                          <p:stCondLst>
                                            <p:cond delay="0"/>
                                          </p:stCondLst>
                                        </p:cTn>
                                        <p:tgtEl>
                                          <p:spTgt spid="12">
                                            <p:txEl>
                                              <p:pRg st="2" end="2"/>
                                            </p:txEl>
                                          </p:spTgt>
                                        </p:tgtEl>
                                        <p:attrNameLst>
                                          <p:attrName>style.visibility</p:attrName>
                                        </p:attrNameLst>
                                      </p:cBhvr>
                                      <p:to>
                                        <p:strVal val="visible"/>
                                      </p:to>
                                    </p:set>
                                    <p:animEffect transition="in" filter="barn(inVertical)">
                                      <p:cBhvr>
                                        <p:cTn id="4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D3906700-44B7-4E57-B71F-E42816B14A78}"/>
              </a:ext>
            </a:extLst>
          </p:cNvPr>
          <p:cNvSpPr txBox="1">
            <a:spLocks/>
          </p:cNvSpPr>
          <p:nvPr/>
        </p:nvSpPr>
        <p:spPr>
          <a:xfrm>
            <a:off x="4660922" y="348728"/>
            <a:ext cx="2870156" cy="7506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The model: Inventory</a:t>
            </a:r>
          </a:p>
          <a:p>
            <a:r>
              <a:rPr lang="it-IT" sz="1200" b="1" i="1">
                <a:latin typeface="Gill Sans MT" panose="020B0502020104020203" pitchFamily="34" charset="0"/>
                <a:cs typeface="Times New Roman" panose="02020603050405020304" pitchFamily="18" charset="0"/>
              </a:rPr>
              <a:t>2 main entities</a:t>
            </a:r>
          </a:p>
        </p:txBody>
      </p:sp>
      <p:sp>
        <p:nvSpPr>
          <p:cNvPr id="10" name="Sottotitolo 2">
            <a:extLst>
              <a:ext uri="{FF2B5EF4-FFF2-40B4-BE49-F238E27FC236}">
                <a16:creationId xmlns:a16="http://schemas.microsoft.com/office/drawing/2014/main" id="{9E4BC937-71EE-4667-84A5-832340A9F121}"/>
              </a:ext>
            </a:extLst>
          </p:cNvPr>
          <p:cNvSpPr txBox="1">
            <a:spLocks/>
          </p:cNvSpPr>
          <p:nvPr/>
        </p:nvSpPr>
        <p:spPr>
          <a:xfrm>
            <a:off x="578420" y="1049927"/>
            <a:ext cx="5248926" cy="44618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800" b="1">
                <a:solidFill>
                  <a:schemeClr val="accent1"/>
                </a:solidFill>
                <a:latin typeface="Gill Sans MT" panose="020B0502020104020203" pitchFamily="34" charset="0"/>
                <a:cs typeface="Times New Roman" panose="02020603050405020304" pitchFamily="18" charset="0"/>
              </a:rPr>
              <a:t>Attribute Authorities </a:t>
            </a:r>
            <a:r>
              <a:rPr lang="it-IT" sz="1800" b="1" i="1">
                <a:latin typeface="Gill Sans MT" panose="020B0502020104020203" pitchFamily="34" charset="0"/>
                <a:cs typeface="Times New Roman" panose="02020603050405020304" pitchFamily="18" charset="0"/>
              </a:rPr>
              <a:t>(Trusted)</a:t>
            </a:r>
            <a:endParaRPr lang="it-IT" sz="1800" b="1" i="1">
              <a:solidFill>
                <a:schemeClr val="accent1"/>
              </a:solidFill>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manage the blockchain</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share a </a:t>
            </a:r>
            <a:r>
              <a:rPr lang="it-IT" sz="1800" i="1">
                <a:latin typeface="Gill Sans MT" panose="020B0502020104020203" pitchFamily="34" charset="0"/>
                <a:cs typeface="Times New Roman" panose="02020603050405020304" pitchFamily="18" charset="0"/>
              </a:rPr>
              <a:t>Secret Key </a:t>
            </a:r>
            <a:r>
              <a:rPr lang="it-IT" sz="1800">
                <a:latin typeface="Gill Sans MT" panose="020B0502020104020203" pitchFamily="34" charset="0"/>
                <a:cs typeface="Times New Roman" panose="02020603050405020304" pitchFamily="18" charset="0"/>
              </a:rPr>
              <a:t>as the </a:t>
            </a:r>
            <a:r>
              <a:rPr lang="it-IT" sz="1800" i="1">
                <a:latin typeface="Gill Sans MT" panose="020B0502020104020203" pitchFamily="34" charset="0"/>
                <a:cs typeface="Times New Roman" panose="02020603050405020304" pitchFamily="18" charset="0"/>
              </a:rPr>
              <a:t>Master Private Key</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distribute attributes (through </a:t>
            </a:r>
            <a:r>
              <a:rPr lang="it-IT" sz="1800" i="1">
                <a:latin typeface="Gill Sans MT" panose="020B0502020104020203" pitchFamily="34" charset="0"/>
                <a:cs typeface="Times New Roman" panose="02020603050405020304" pitchFamily="18" charset="0"/>
              </a:rPr>
              <a:t>transactions</a:t>
            </a:r>
            <a:r>
              <a:rPr lang="it-IT" sz="1800">
                <a:latin typeface="Gill Sans MT" panose="020B0502020104020203" pitchFamily="34" charset="0"/>
                <a:cs typeface="Times New Roman" panose="02020603050405020304" pitchFamily="18" charset="0"/>
              </a:rPr>
              <a:t>)</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act as </a:t>
            </a:r>
            <a:r>
              <a:rPr lang="it-IT" sz="1800" i="1">
                <a:latin typeface="Gill Sans MT" panose="020B0502020104020203" pitchFamily="34" charset="0"/>
                <a:cs typeface="Times New Roman" panose="02020603050405020304" pitchFamily="18" charset="0"/>
              </a:rPr>
              <a:t>Key Generation Centers </a:t>
            </a:r>
            <a:r>
              <a:rPr lang="it-IT" sz="1800">
                <a:latin typeface="Gill Sans MT" panose="020B0502020104020203" pitchFamily="34" charset="0"/>
                <a:cs typeface="Times New Roman" panose="02020603050405020304" pitchFamily="18" charset="0"/>
              </a:rPr>
              <a:t>(KGC) for IoT’s registering phase</a:t>
            </a:r>
            <a:endParaRPr lang="it-IT" sz="1400">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can both read </a:t>
            </a:r>
            <a:r>
              <a:rPr lang="it-IT" sz="1800" u="sng">
                <a:latin typeface="Gill Sans MT" panose="020B0502020104020203" pitchFamily="34" charset="0"/>
                <a:cs typeface="Times New Roman" panose="02020603050405020304" pitchFamily="18" charset="0"/>
              </a:rPr>
              <a:t>and</a:t>
            </a:r>
            <a:r>
              <a:rPr lang="it-IT" sz="1800">
                <a:latin typeface="Gill Sans MT" panose="020B0502020104020203" pitchFamily="34" charset="0"/>
                <a:cs typeface="Times New Roman" panose="02020603050405020304" pitchFamily="18" charset="0"/>
              </a:rPr>
              <a:t> write on the Blockchain</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agree on the same elliptic curve</a:t>
            </a:r>
          </a:p>
          <a:p>
            <a:pPr marL="742950" lvl="1" indent="-285750" algn="l">
              <a:buFont typeface="Arial" panose="020B0604020202020204" pitchFamily="34" charset="0"/>
              <a:buChar char="•"/>
            </a:pPr>
            <a:r>
              <a:rPr lang="it-IT" sz="1400">
                <a:solidFill>
                  <a:schemeClr val="accent1"/>
                </a:solidFill>
                <a:latin typeface="Gill Sans MT" panose="020B0502020104020203" pitchFamily="34" charset="0"/>
                <a:cs typeface="Times New Roman" panose="02020603050405020304" pitchFamily="18" charset="0"/>
              </a:rPr>
              <a:t>ECDLP</a:t>
            </a:r>
            <a:r>
              <a:rPr lang="it-IT" sz="1400">
                <a:latin typeface="Gill Sans MT" panose="020B0502020104020203" pitchFamily="34" charset="0"/>
                <a:cs typeface="Times New Roman" panose="02020603050405020304" pitchFamily="18" charset="0"/>
              </a:rPr>
              <a:t> problem makes attacks infeasible</a:t>
            </a:r>
          </a:p>
          <a:p>
            <a:pPr marL="742950" lvl="1" indent="-285750" algn="l">
              <a:buFont typeface="Arial" panose="020B0604020202020204" pitchFamily="34" charset="0"/>
              <a:buChar char="•"/>
            </a:pPr>
            <a:r>
              <a:rPr lang="it-IT" sz="1400" i="1">
                <a:solidFill>
                  <a:srgbClr val="FF0000"/>
                </a:solidFill>
                <a:latin typeface="Gill Sans MT" panose="020B0502020104020203" pitchFamily="34" charset="0"/>
                <a:cs typeface="Times New Roman" panose="02020603050405020304" pitchFamily="18" charset="0"/>
              </a:rPr>
              <a:t>Open Design </a:t>
            </a:r>
            <a:r>
              <a:rPr lang="it-IT" sz="1400">
                <a:latin typeface="Gill Sans MT" panose="020B0502020104020203" pitchFamily="34" charset="0"/>
                <a:cs typeface="Times New Roman" panose="02020603050405020304" pitchFamily="18" charset="0"/>
              </a:rPr>
              <a:t>principle: the implementation is </a:t>
            </a:r>
            <a:r>
              <a:rPr lang="it-IT" sz="1400" b="1">
                <a:latin typeface="Gill Sans MT" panose="020B0502020104020203" pitchFamily="34" charset="0"/>
                <a:cs typeface="Times New Roman" panose="02020603050405020304" pitchFamily="18" charset="0"/>
              </a:rPr>
              <a:t>known</a:t>
            </a:r>
            <a:r>
              <a:rPr lang="it-IT" sz="1400">
                <a:latin typeface="Gill Sans MT" panose="020B0502020104020203" pitchFamily="34" charset="0"/>
                <a:cs typeface="Times New Roman" panose="02020603050405020304" pitchFamily="18" charset="0"/>
              </a:rPr>
              <a:t> and security relies on mathematical properties, </a:t>
            </a:r>
            <a:r>
              <a:rPr lang="it-IT" sz="1400" u="sng">
                <a:latin typeface="Gill Sans MT" panose="020B0502020104020203" pitchFamily="34" charset="0"/>
                <a:cs typeface="Times New Roman" panose="02020603050405020304" pitchFamily="18" charset="0"/>
              </a:rPr>
              <a:t>not</a:t>
            </a:r>
            <a:r>
              <a:rPr lang="it-IT" sz="1400">
                <a:latin typeface="Gill Sans MT" panose="020B0502020104020203" pitchFamily="34" charset="0"/>
                <a:cs typeface="Times New Roman" panose="02020603050405020304" pitchFamily="18" charset="0"/>
              </a:rPr>
              <a:t> obscurity</a:t>
            </a:r>
          </a:p>
        </p:txBody>
      </p:sp>
      <p:sp>
        <p:nvSpPr>
          <p:cNvPr id="11" name="Sottotitolo 2">
            <a:extLst>
              <a:ext uri="{FF2B5EF4-FFF2-40B4-BE49-F238E27FC236}">
                <a16:creationId xmlns:a16="http://schemas.microsoft.com/office/drawing/2014/main" id="{2BF3FE86-30DA-4C05-9880-1A3A9D0362CA}"/>
              </a:ext>
            </a:extLst>
          </p:cNvPr>
          <p:cNvSpPr txBox="1">
            <a:spLocks/>
          </p:cNvSpPr>
          <p:nvPr/>
        </p:nvSpPr>
        <p:spPr>
          <a:xfrm>
            <a:off x="6652591" y="1049927"/>
            <a:ext cx="4960989" cy="3564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800" b="1">
                <a:solidFill>
                  <a:schemeClr val="accent1"/>
                </a:solidFill>
                <a:latin typeface="Gill Sans MT" panose="020B0502020104020203" pitchFamily="34" charset="0"/>
                <a:cs typeface="Times New Roman" panose="02020603050405020304" pitchFamily="18" charset="0"/>
              </a:rPr>
              <a:t>IoT Devices </a:t>
            </a:r>
            <a:r>
              <a:rPr lang="it-IT" sz="1800" b="1" i="1">
                <a:latin typeface="Gill Sans MT" panose="020B0502020104020203" pitchFamily="34" charset="0"/>
                <a:cs typeface="Times New Roman" panose="02020603050405020304" pitchFamily="18" charset="0"/>
              </a:rPr>
              <a:t>(Untrusted)</a:t>
            </a:r>
            <a:endParaRPr lang="it-IT" sz="1800">
              <a:latin typeface="Gill Sans MT" panose="020B0502020104020203" pitchFamily="34" charset="0"/>
              <a:cs typeface="Times New Roman" panose="02020603050405020304" pitchFamily="18" charset="0"/>
            </a:endParaRP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collect data and </a:t>
            </a:r>
            <a:r>
              <a:rPr lang="it-IT" sz="1800" u="sng">
                <a:latin typeface="Gill Sans MT" panose="020B0502020104020203" pitchFamily="34" charset="0"/>
                <a:cs typeface="Times New Roman" panose="02020603050405020304" pitchFamily="18" charset="0"/>
              </a:rPr>
              <a:t>don’t</a:t>
            </a:r>
            <a:r>
              <a:rPr lang="it-IT" sz="1800">
                <a:latin typeface="Gill Sans MT" panose="020B0502020104020203" pitchFamily="34" charset="0"/>
                <a:cs typeface="Times New Roman" panose="02020603050405020304" pitchFamily="18" charset="0"/>
              </a:rPr>
              <a:t> verify transactions</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Each device holds </a:t>
            </a:r>
            <a:r>
              <a:rPr lang="it-IT" sz="1800" i="1">
                <a:latin typeface="Gill Sans MT" panose="020B0502020104020203" pitchFamily="34" charset="0"/>
                <a:cs typeface="Times New Roman" panose="02020603050405020304" pitchFamily="18" charset="0"/>
              </a:rPr>
              <a:t>&lt;public key, secret key&gt;</a:t>
            </a:r>
            <a:r>
              <a:rPr lang="it-IT" sz="1800">
                <a:latin typeface="Gill Sans MT" panose="020B0502020104020203" pitchFamily="34" charset="0"/>
                <a:cs typeface="Times New Roman" panose="02020603050405020304" pitchFamily="18" charset="0"/>
              </a:rPr>
              <a:t> </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SK acts as a certificate</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With this pair, devices can mutually authenticate and find a session key</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can </a:t>
            </a:r>
            <a:r>
              <a:rPr lang="it-IT" sz="1800" u="sng">
                <a:latin typeface="Gill Sans MT" panose="020B0502020104020203" pitchFamily="34" charset="0"/>
                <a:cs typeface="Times New Roman" panose="02020603050405020304" pitchFamily="18" charset="0"/>
              </a:rPr>
              <a:t>only</a:t>
            </a:r>
            <a:r>
              <a:rPr lang="it-IT" sz="1800">
                <a:latin typeface="Gill Sans MT" panose="020B0502020104020203" pitchFamily="34" charset="0"/>
                <a:cs typeface="Times New Roman" panose="02020603050405020304" pitchFamily="18" charset="0"/>
              </a:rPr>
              <a:t> read the blockchain</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They verify if requesting devices can have access to their data </a:t>
            </a:r>
            <a:r>
              <a:rPr lang="it-IT" sz="1800" i="1">
                <a:latin typeface="Gill Sans MT" panose="020B0502020104020203" pitchFamily="34" charset="0"/>
                <a:cs typeface="Times New Roman" panose="02020603050405020304" pitchFamily="18" charset="0"/>
              </a:rPr>
              <a:t>(Attributes, Access Policies)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If not, terminate authentication</a:t>
            </a:r>
          </a:p>
          <a:p>
            <a:pPr marL="285750" indent="-285750" algn="l">
              <a:buFont typeface="Arial" panose="020B0604020202020204" pitchFamily="34" charset="0"/>
              <a:buChar char="•"/>
            </a:pPr>
            <a:r>
              <a:rPr lang="it-IT" sz="1800">
                <a:latin typeface="Gill Sans MT" panose="020B0502020104020203" pitchFamily="34" charset="0"/>
                <a:cs typeface="Times New Roman" panose="02020603050405020304" pitchFamily="18" charset="0"/>
              </a:rPr>
              <a:t>Their identity is represented by an address</a:t>
            </a:r>
          </a:p>
        </p:txBody>
      </p:sp>
      <p:sp>
        <p:nvSpPr>
          <p:cNvPr id="13" name="Sottotitolo 2">
            <a:extLst>
              <a:ext uri="{FF2B5EF4-FFF2-40B4-BE49-F238E27FC236}">
                <a16:creationId xmlns:a16="http://schemas.microsoft.com/office/drawing/2014/main" id="{8C0C92C7-19C3-459B-BAE7-D27F8A2997D9}"/>
              </a:ext>
            </a:extLst>
          </p:cNvPr>
          <p:cNvSpPr txBox="1">
            <a:spLocks/>
          </p:cNvSpPr>
          <p:nvPr/>
        </p:nvSpPr>
        <p:spPr>
          <a:xfrm>
            <a:off x="1517665" y="5038502"/>
            <a:ext cx="3925359" cy="7695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00" i="1">
                <a:solidFill>
                  <a:schemeClr val="accent1"/>
                </a:solidFill>
                <a:latin typeface="Gill Sans MT" panose="020B0502020104020203" pitchFamily="34" charset="0"/>
                <a:cs typeface="Times New Roman" panose="02020603050405020304" pitchFamily="18" charset="0"/>
              </a:rPr>
              <a:t>"Let E be an elliptic curve over a finite field K. Suppose there are points P, Q ∈ E(K) given such that Q ∈ P, determine k such that Q = [k]P"</a:t>
            </a:r>
          </a:p>
        </p:txBody>
      </p:sp>
      <p:pic>
        <p:nvPicPr>
          <p:cNvPr id="14" name="Immagine 13">
            <a:extLst>
              <a:ext uri="{FF2B5EF4-FFF2-40B4-BE49-F238E27FC236}">
                <a16:creationId xmlns:a16="http://schemas.microsoft.com/office/drawing/2014/main" id="{90DD2D9F-5A1A-4394-BB31-1DCD007B8FC9}"/>
              </a:ext>
            </a:extLst>
          </p:cNvPr>
          <p:cNvPicPr>
            <a:picLocks noChangeAspect="1"/>
          </p:cNvPicPr>
          <p:nvPr/>
        </p:nvPicPr>
        <p:blipFill>
          <a:blip r:embed="rId5"/>
          <a:stretch>
            <a:fillRect/>
          </a:stretch>
        </p:blipFill>
        <p:spPr>
          <a:xfrm>
            <a:off x="7148980" y="4663227"/>
            <a:ext cx="3727269" cy="912800"/>
          </a:xfrm>
          <a:prstGeom prst="rect">
            <a:avLst/>
          </a:prstGeom>
        </p:spPr>
      </p:pic>
    </p:spTree>
    <p:extLst>
      <p:ext uri="{BB962C8B-B14F-4D97-AF65-F5344CB8AC3E}">
        <p14:creationId xmlns:p14="http://schemas.microsoft.com/office/powerpoint/2010/main" val="364151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22" presetClass="entr" presetSubtype="1" fill="hold" nodeType="withEffect">
                                  <p:stCondLst>
                                    <p:cond delay="50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up)">
                                      <p:cBhvr>
                                        <p:cTn id="10" dur="500"/>
                                        <p:tgtEl>
                                          <p:spTgt spid="10">
                                            <p:txEl>
                                              <p:pRg st="0" end="0"/>
                                            </p:txEl>
                                          </p:spTgt>
                                        </p:tgtEl>
                                      </p:cBhvr>
                                    </p:animEffect>
                                  </p:childTnLst>
                                </p:cTn>
                              </p:par>
                              <p:par>
                                <p:cTn id="11" presetID="16" presetClass="entr" presetSubtype="21" fill="hold" nodeType="withEffect">
                                  <p:stCondLst>
                                    <p:cond delay="125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barn(inVertical)">
                                      <p:cBhvr>
                                        <p:cTn id="13" dur="500"/>
                                        <p:tgtEl>
                                          <p:spTgt spid="10">
                                            <p:txEl>
                                              <p:pRg st="1" end="1"/>
                                            </p:txEl>
                                          </p:spTgt>
                                        </p:tgtEl>
                                      </p:cBhvr>
                                    </p:animEffect>
                                  </p:childTnLst>
                                </p:cTn>
                              </p:par>
                              <p:par>
                                <p:cTn id="14" presetID="16" presetClass="entr" presetSubtype="21" fill="hold" nodeType="withEffect">
                                  <p:stCondLst>
                                    <p:cond delay="425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barn(inVertical)">
                                      <p:cBhvr>
                                        <p:cTn id="16" dur="500"/>
                                        <p:tgtEl>
                                          <p:spTgt spid="10">
                                            <p:txEl>
                                              <p:pRg st="3" end="3"/>
                                            </p:txEl>
                                          </p:spTgt>
                                        </p:tgtEl>
                                      </p:cBhvr>
                                    </p:animEffect>
                                  </p:childTnLst>
                                </p:cTn>
                              </p:par>
                              <p:par>
                                <p:cTn id="17" presetID="16" presetClass="entr" presetSubtype="21" fill="hold" nodeType="withEffect">
                                  <p:stCondLst>
                                    <p:cond delay="275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barn(inVertical)">
                                      <p:cBhvr>
                                        <p:cTn id="19" dur="500"/>
                                        <p:tgtEl>
                                          <p:spTgt spid="10">
                                            <p:txEl>
                                              <p:pRg st="2" end="2"/>
                                            </p:txEl>
                                          </p:spTgt>
                                        </p:tgtEl>
                                      </p:cBhvr>
                                    </p:animEffect>
                                  </p:childTnLst>
                                </p:cTn>
                              </p:par>
                              <p:par>
                                <p:cTn id="20" presetID="16" presetClass="entr" presetSubtype="21" fill="hold" nodeType="withEffect">
                                  <p:stCondLst>
                                    <p:cond delay="575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arn(inVertical)">
                                      <p:cBhvr>
                                        <p:cTn id="22" dur="500"/>
                                        <p:tgtEl>
                                          <p:spTgt spid="10">
                                            <p:txEl>
                                              <p:pRg st="4" end="4"/>
                                            </p:txEl>
                                          </p:spTgt>
                                        </p:tgtEl>
                                      </p:cBhvr>
                                    </p:animEffect>
                                  </p:childTnLst>
                                </p:cTn>
                              </p:par>
                              <p:par>
                                <p:cTn id="23" presetID="16" presetClass="entr" presetSubtype="21" fill="hold" nodeType="withEffect">
                                  <p:stCondLst>
                                    <p:cond delay="7250"/>
                                  </p:stCondLst>
                                  <p:childTnLst>
                                    <p:set>
                                      <p:cBhvr>
                                        <p:cTn id="24" dur="1" fill="hold">
                                          <p:stCondLst>
                                            <p:cond delay="0"/>
                                          </p:stCondLst>
                                        </p:cTn>
                                        <p:tgtEl>
                                          <p:spTgt spid="10">
                                            <p:txEl>
                                              <p:pRg st="5" end="5"/>
                                            </p:txEl>
                                          </p:spTgt>
                                        </p:tgtEl>
                                        <p:attrNameLst>
                                          <p:attrName>style.visibility</p:attrName>
                                        </p:attrNameLst>
                                      </p:cBhvr>
                                      <p:to>
                                        <p:strVal val="visible"/>
                                      </p:to>
                                    </p:set>
                                    <p:animEffect transition="in" filter="barn(inVertical)">
                                      <p:cBhvr>
                                        <p:cTn id="25" dur="500"/>
                                        <p:tgtEl>
                                          <p:spTgt spid="10">
                                            <p:txEl>
                                              <p:pRg st="5" end="5"/>
                                            </p:txEl>
                                          </p:spTgt>
                                        </p:tgtEl>
                                      </p:cBhvr>
                                    </p:animEffect>
                                  </p:childTnLst>
                                </p:cTn>
                              </p:par>
                              <p:par>
                                <p:cTn id="26" presetID="16" presetClass="entr" presetSubtype="21" fill="hold" nodeType="withEffect">
                                  <p:stCondLst>
                                    <p:cond delay="875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barn(inVertical)">
                                      <p:cBhvr>
                                        <p:cTn id="28" dur="500"/>
                                        <p:tgtEl>
                                          <p:spTgt spid="10">
                                            <p:txEl>
                                              <p:pRg st="6" end="6"/>
                                            </p:txEl>
                                          </p:spTgt>
                                        </p:tgtEl>
                                      </p:cBhvr>
                                    </p:animEffect>
                                  </p:childTnLst>
                                </p:cTn>
                              </p:par>
                              <p:par>
                                <p:cTn id="29" presetID="42" presetClass="entr" presetSubtype="0" fill="hold" nodeType="withEffect">
                                  <p:stCondLst>
                                    <p:cond delay="925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1000"/>
                                        <p:tgtEl>
                                          <p:spTgt spid="10">
                                            <p:txEl>
                                              <p:pRg st="7" end="7"/>
                                            </p:txEl>
                                          </p:spTgt>
                                        </p:tgtEl>
                                      </p:cBhvr>
                                    </p:animEffect>
                                    <p:anim calcmode="lin" valueType="num">
                                      <p:cBhvr>
                                        <p:cTn id="32"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000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fade">
                                      <p:cBhvr>
                                        <p:cTn id="36" dur="1000"/>
                                        <p:tgtEl>
                                          <p:spTgt spid="10">
                                            <p:txEl>
                                              <p:pRg st="8" end="8"/>
                                            </p:txEl>
                                          </p:spTgt>
                                        </p:tgtEl>
                                      </p:cBhvr>
                                    </p:animEffect>
                                    <p:anim calcmode="lin" valueType="num">
                                      <p:cBhvr>
                                        <p:cTn id="37"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117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22" presetClass="entr" presetSubtype="1" fill="hold" nodeType="withEffect">
                                  <p:stCondLst>
                                    <p:cond delay="50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wipe(up)">
                                      <p:cBhvr>
                                        <p:cTn id="44" dur="500"/>
                                        <p:tgtEl>
                                          <p:spTgt spid="1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Effect transition="in" filter="barn(inVertical)">
                                      <p:cBhvr>
                                        <p:cTn id="49" dur="500"/>
                                        <p:tgtEl>
                                          <p:spTgt spid="11">
                                            <p:txEl>
                                              <p:pRg st="1" end="1"/>
                                            </p:txEl>
                                          </p:spTgt>
                                        </p:tgtEl>
                                      </p:cBhvr>
                                    </p:animEffect>
                                  </p:childTnLst>
                                </p:cTn>
                              </p:par>
                              <p:par>
                                <p:cTn id="50" presetID="16" presetClass="entr" presetSubtype="21" fill="hold" nodeType="withEffect">
                                  <p:stCondLst>
                                    <p:cond delay="175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barn(inVertical)">
                                      <p:cBhvr>
                                        <p:cTn id="52" dur="500"/>
                                        <p:tgtEl>
                                          <p:spTgt spid="11">
                                            <p:txEl>
                                              <p:pRg st="2" end="2"/>
                                            </p:txEl>
                                          </p:spTgt>
                                        </p:tgtEl>
                                      </p:cBhvr>
                                    </p:animEffect>
                                  </p:childTnLst>
                                </p:cTn>
                              </p:par>
                              <p:par>
                                <p:cTn id="53" presetID="42" presetClass="entr" presetSubtype="0" fill="hold" nodeType="withEffect">
                                  <p:stCondLst>
                                    <p:cond delay="2250"/>
                                  </p:stCondLst>
                                  <p:childTnLst>
                                    <p:set>
                                      <p:cBhvr>
                                        <p:cTn id="54" dur="1" fill="hold">
                                          <p:stCondLst>
                                            <p:cond delay="0"/>
                                          </p:stCondLst>
                                        </p:cTn>
                                        <p:tgtEl>
                                          <p:spTgt spid="11">
                                            <p:txEl>
                                              <p:pRg st="3" end="3"/>
                                            </p:txEl>
                                          </p:spTgt>
                                        </p:tgtEl>
                                        <p:attrNameLst>
                                          <p:attrName>style.visibility</p:attrName>
                                        </p:attrNameLst>
                                      </p:cBhvr>
                                      <p:to>
                                        <p:strVal val="visible"/>
                                      </p:to>
                                    </p:set>
                                    <p:animEffect transition="in" filter="fade">
                                      <p:cBhvr>
                                        <p:cTn id="55" dur="1000"/>
                                        <p:tgtEl>
                                          <p:spTgt spid="11">
                                            <p:txEl>
                                              <p:pRg st="3" end="3"/>
                                            </p:txEl>
                                          </p:spTgt>
                                        </p:tgtEl>
                                      </p:cBhvr>
                                    </p:animEffect>
                                    <p:anim calcmode="lin" valueType="num">
                                      <p:cBhvr>
                                        <p:cTn id="5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57"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2750"/>
                                  </p:stCondLst>
                                  <p:childTnLst>
                                    <p:set>
                                      <p:cBhvr>
                                        <p:cTn id="59" dur="1" fill="hold">
                                          <p:stCondLst>
                                            <p:cond delay="0"/>
                                          </p:stCondLst>
                                        </p:cTn>
                                        <p:tgtEl>
                                          <p:spTgt spid="11">
                                            <p:txEl>
                                              <p:pRg st="4" end="4"/>
                                            </p:txEl>
                                          </p:spTgt>
                                        </p:tgtEl>
                                        <p:attrNameLst>
                                          <p:attrName>style.visibility</p:attrName>
                                        </p:attrNameLst>
                                      </p:cBhvr>
                                      <p:to>
                                        <p:strVal val="visible"/>
                                      </p:to>
                                    </p:set>
                                    <p:animEffect transition="in" filter="fade">
                                      <p:cBhvr>
                                        <p:cTn id="60" dur="1000"/>
                                        <p:tgtEl>
                                          <p:spTgt spid="11">
                                            <p:txEl>
                                              <p:pRg st="4" end="4"/>
                                            </p:txEl>
                                          </p:spTgt>
                                        </p:tgtEl>
                                      </p:cBhvr>
                                    </p:animEffect>
                                    <p:anim calcmode="lin" valueType="num">
                                      <p:cBhvr>
                                        <p:cTn id="61"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62"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63" presetID="16" presetClass="entr" presetSubtype="21" fill="hold" nodeType="withEffect">
                                  <p:stCondLst>
                                    <p:cond delay="4250"/>
                                  </p:stCondLst>
                                  <p:childTnLst>
                                    <p:set>
                                      <p:cBhvr>
                                        <p:cTn id="64" dur="1" fill="hold">
                                          <p:stCondLst>
                                            <p:cond delay="0"/>
                                          </p:stCondLst>
                                        </p:cTn>
                                        <p:tgtEl>
                                          <p:spTgt spid="11">
                                            <p:txEl>
                                              <p:pRg st="5" end="5"/>
                                            </p:txEl>
                                          </p:spTgt>
                                        </p:tgtEl>
                                        <p:attrNameLst>
                                          <p:attrName>style.visibility</p:attrName>
                                        </p:attrNameLst>
                                      </p:cBhvr>
                                      <p:to>
                                        <p:strVal val="visible"/>
                                      </p:to>
                                    </p:set>
                                    <p:animEffect transition="in" filter="barn(inVertical)">
                                      <p:cBhvr>
                                        <p:cTn id="65" dur="500"/>
                                        <p:tgtEl>
                                          <p:spTgt spid="11">
                                            <p:txEl>
                                              <p:pRg st="5" end="5"/>
                                            </p:txEl>
                                          </p:spTgt>
                                        </p:tgtEl>
                                      </p:cBhvr>
                                    </p:animEffect>
                                  </p:childTnLst>
                                </p:cTn>
                              </p:par>
                              <p:par>
                                <p:cTn id="66" presetID="16" presetClass="entr" presetSubtype="21" fill="hold" nodeType="withEffect">
                                  <p:stCondLst>
                                    <p:cond delay="5750"/>
                                  </p:stCondLst>
                                  <p:childTnLst>
                                    <p:set>
                                      <p:cBhvr>
                                        <p:cTn id="67" dur="1" fill="hold">
                                          <p:stCondLst>
                                            <p:cond delay="0"/>
                                          </p:stCondLst>
                                        </p:cTn>
                                        <p:tgtEl>
                                          <p:spTgt spid="11">
                                            <p:txEl>
                                              <p:pRg st="6" end="6"/>
                                            </p:txEl>
                                          </p:spTgt>
                                        </p:tgtEl>
                                        <p:attrNameLst>
                                          <p:attrName>style.visibility</p:attrName>
                                        </p:attrNameLst>
                                      </p:cBhvr>
                                      <p:to>
                                        <p:strVal val="visible"/>
                                      </p:to>
                                    </p:set>
                                    <p:animEffect transition="in" filter="barn(inVertical)">
                                      <p:cBhvr>
                                        <p:cTn id="68" dur="500"/>
                                        <p:tgtEl>
                                          <p:spTgt spid="11">
                                            <p:txEl>
                                              <p:pRg st="6" end="6"/>
                                            </p:txEl>
                                          </p:spTgt>
                                        </p:tgtEl>
                                      </p:cBhvr>
                                    </p:animEffect>
                                  </p:childTnLst>
                                </p:cTn>
                              </p:par>
                              <p:par>
                                <p:cTn id="69" presetID="42" presetClass="entr" presetSubtype="0" fill="hold" nodeType="withEffect">
                                  <p:stCondLst>
                                    <p:cond delay="6250"/>
                                  </p:stCondLst>
                                  <p:childTnLst>
                                    <p:set>
                                      <p:cBhvr>
                                        <p:cTn id="70" dur="1" fill="hold">
                                          <p:stCondLst>
                                            <p:cond delay="0"/>
                                          </p:stCondLst>
                                        </p:cTn>
                                        <p:tgtEl>
                                          <p:spTgt spid="11">
                                            <p:txEl>
                                              <p:pRg st="7" end="7"/>
                                            </p:txEl>
                                          </p:spTgt>
                                        </p:tgtEl>
                                        <p:attrNameLst>
                                          <p:attrName>style.visibility</p:attrName>
                                        </p:attrNameLst>
                                      </p:cBhvr>
                                      <p:to>
                                        <p:strVal val="visible"/>
                                      </p:to>
                                    </p:set>
                                    <p:animEffect transition="in" filter="fade">
                                      <p:cBhvr>
                                        <p:cTn id="71" dur="1000"/>
                                        <p:tgtEl>
                                          <p:spTgt spid="11">
                                            <p:txEl>
                                              <p:pRg st="7" end="7"/>
                                            </p:txEl>
                                          </p:spTgt>
                                        </p:tgtEl>
                                      </p:cBhvr>
                                    </p:animEffect>
                                    <p:anim calcmode="lin" valueType="num">
                                      <p:cBhvr>
                                        <p:cTn id="72"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73"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74" presetID="16" presetClass="entr" presetSubtype="21" fill="hold" nodeType="withEffect">
                                  <p:stCondLst>
                                    <p:cond delay="7750"/>
                                  </p:stCondLst>
                                  <p:childTnLst>
                                    <p:set>
                                      <p:cBhvr>
                                        <p:cTn id="75" dur="1" fill="hold">
                                          <p:stCondLst>
                                            <p:cond delay="0"/>
                                          </p:stCondLst>
                                        </p:cTn>
                                        <p:tgtEl>
                                          <p:spTgt spid="11">
                                            <p:txEl>
                                              <p:pRg st="8" end="8"/>
                                            </p:txEl>
                                          </p:spTgt>
                                        </p:tgtEl>
                                        <p:attrNameLst>
                                          <p:attrName>style.visibility</p:attrName>
                                        </p:attrNameLst>
                                      </p:cBhvr>
                                      <p:to>
                                        <p:strVal val="visible"/>
                                      </p:to>
                                    </p:set>
                                    <p:animEffect transition="in" filter="barn(inVertical)">
                                      <p:cBhvr>
                                        <p:cTn id="76" dur="500"/>
                                        <p:tgtEl>
                                          <p:spTgt spid="11">
                                            <p:txEl>
                                              <p:pRg st="8" end="8"/>
                                            </p:txEl>
                                          </p:spTgt>
                                        </p:tgtEl>
                                      </p:cBhvr>
                                    </p:animEffect>
                                  </p:childTnLst>
                                </p:cTn>
                              </p:par>
                              <p:par>
                                <p:cTn id="77" presetID="10" presetClass="entr" presetSubtype="0" fill="hold" nodeType="withEffect">
                                  <p:stCondLst>
                                    <p:cond delay="825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sp>
        <p:nvSpPr>
          <p:cNvPr id="8" name="Sottotitolo 2">
            <a:extLst>
              <a:ext uri="{FF2B5EF4-FFF2-40B4-BE49-F238E27FC236}">
                <a16:creationId xmlns:a16="http://schemas.microsoft.com/office/drawing/2014/main" id="{91B286AE-91F2-4B68-AFF7-CE64636AC960}"/>
              </a:ext>
            </a:extLst>
          </p:cNvPr>
          <p:cNvSpPr txBox="1">
            <a:spLocks/>
          </p:cNvSpPr>
          <p:nvPr/>
        </p:nvSpPr>
        <p:spPr>
          <a:xfrm>
            <a:off x="742438" y="689114"/>
            <a:ext cx="5353562" cy="53141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anose="05000000000000000000" pitchFamily="2" charset="2"/>
              <a:buChar char="Ø"/>
            </a:pPr>
            <a:r>
              <a:rPr lang="it-IT" sz="1800" b="1">
                <a:solidFill>
                  <a:srgbClr val="FF0000"/>
                </a:solidFill>
                <a:latin typeface="Gill Sans MT" panose="020B0502020104020203" pitchFamily="34" charset="0"/>
                <a:cs typeface="Times New Roman" panose="02020603050405020304" pitchFamily="18" charset="0"/>
              </a:rPr>
              <a:t>System Initialization: </a:t>
            </a:r>
            <a:r>
              <a:rPr lang="pt-BR" sz="1800">
                <a:latin typeface="Gill Sans MT" panose="020B0502020104020203" pitchFamily="34" charset="0"/>
                <a:cs typeface="Times New Roman" panose="02020603050405020304" pitchFamily="18" charset="0"/>
              </a:rPr>
              <a:t>{λ, E, G, PK</a:t>
            </a:r>
            <a:r>
              <a:rPr lang="pt-BR" sz="1800" baseline="-25000">
                <a:latin typeface="Gill Sans MT" panose="020B0502020104020203" pitchFamily="34" charset="0"/>
                <a:cs typeface="Times New Roman" panose="02020603050405020304" pitchFamily="18" charset="0"/>
              </a:rPr>
              <a:t>m</a:t>
            </a:r>
            <a:r>
              <a:rPr lang="pt-BR" sz="1800">
                <a:latin typeface="Gill Sans MT" panose="020B0502020104020203" pitchFamily="34" charset="0"/>
                <a:cs typeface="Times New Roman" panose="02020603050405020304" pitchFamily="18" charset="0"/>
              </a:rPr>
              <a:t>, H</a:t>
            </a:r>
            <a:r>
              <a:rPr lang="pt-BR" sz="1800" baseline="-25000">
                <a:latin typeface="Gill Sans MT" panose="020B0502020104020203" pitchFamily="34" charset="0"/>
                <a:cs typeface="Times New Roman" panose="02020603050405020304" pitchFamily="18" charset="0"/>
              </a:rPr>
              <a:t>1</a:t>
            </a:r>
            <a:r>
              <a:rPr lang="pt-BR" sz="1800">
                <a:latin typeface="Gill Sans MT" panose="020B0502020104020203" pitchFamily="34" charset="0"/>
                <a:cs typeface="Times New Roman" panose="02020603050405020304" pitchFamily="18" charset="0"/>
              </a:rPr>
              <a:t>, H</a:t>
            </a:r>
            <a:r>
              <a:rPr lang="pt-BR" sz="1800" baseline="-25000">
                <a:latin typeface="Gill Sans MT" panose="020B0502020104020203" pitchFamily="34" charset="0"/>
                <a:cs typeface="Times New Roman" panose="02020603050405020304" pitchFamily="18" charset="0"/>
              </a:rPr>
              <a:t>2</a:t>
            </a:r>
            <a:r>
              <a:rPr lang="pt-BR" sz="1800">
                <a:latin typeface="Gill Sans MT" panose="020B0502020104020203" pitchFamily="34" charset="0"/>
                <a:cs typeface="Times New Roman" panose="02020603050405020304" pitchFamily="18" charset="0"/>
              </a:rPr>
              <a:t>}</a:t>
            </a:r>
          </a:p>
          <a:p>
            <a:pPr marL="742950" lvl="1" indent="-285750" algn="l">
              <a:buFont typeface="Wingdings" panose="05000000000000000000" pitchFamily="2" charset="2"/>
              <a:buChar char="Ø"/>
            </a:pPr>
            <a:r>
              <a:rPr lang="pt-BR" sz="1400" b="1">
                <a:latin typeface="Gill Sans MT" panose="020B0502020104020203" pitchFamily="34" charset="0"/>
                <a:cs typeface="Times New Roman" panose="02020603050405020304" pitchFamily="18" charset="0"/>
              </a:rPr>
              <a:t>λ</a:t>
            </a:r>
            <a:r>
              <a:rPr lang="pt-BR" sz="1400">
                <a:latin typeface="Gill Sans MT" panose="020B0502020104020203" pitchFamily="34" charset="0"/>
                <a:cs typeface="Times New Roman" panose="02020603050405020304" pitchFamily="18" charset="0"/>
              </a:rPr>
              <a:t> security parameter</a:t>
            </a:r>
          </a:p>
          <a:p>
            <a:pPr marL="742950" lvl="1" indent="-285750" algn="l">
              <a:buFont typeface="Wingdings" panose="05000000000000000000" pitchFamily="2" charset="2"/>
              <a:buChar char="Ø"/>
            </a:pPr>
            <a:r>
              <a:rPr lang="pt-BR" sz="1400" b="1">
                <a:latin typeface="Gill Sans MT" panose="020B0502020104020203" pitchFamily="34" charset="0"/>
                <a:cs typeface="Times New Roman" panose="02020603050405020304" pitchFamily="18" charset="0"/>
              </a:rPr>
              <a:t>E</a:t>
            </a:r>
            <a:r>
              <a:rPr lang="pt-BR" sz="1400">
                <a:latin typeface="Gill Sans MT" panose="020B0502020104020203" pitchFamily="34" charset="0"/>
                <a:cs typeface="Times New Roman" panose="02020603050405020304" pitchFamily="18" charset="0"/>
              </a:rPr>
              <a:t> elliptic curve (where ECDLP is intractable)</a:t>
            </a:r>
          </a:p>
          <a:p>
            <a:pPr marL="742950" lvl="1" indent="-285750" algn="l">
              <a:buFont typeface="Wingdings" panose="05000000000000000000" pitchFamily="2" charset="2"/>
              <a:buChar char="Ø"/>
            </a:pPr>
            <a:r>
              <a:rPr lang="it-IT" sz="1400" b="1">
                <a:latin typeface="Gill Sans MT" panose="020B0502020104020203" pitchFamily="34" charset="0"/>
                <a:cs typeface="Times New Roman" panose="02020603050405020304" pitchFamily="18" charset="0"/>
              </a:rPr>
              <a:t>G</a:t>
            </a:r>
            <a:r>
              <a:rPr lang="it-IT" sz="1400">
                <a:latin typeface="Gill Sans MT" panose="020B0502020104020203" pitchFamily="34" charset="0"/>
                <a:cs typeface="Times New Roman" panose="02020603050405020304" pitchFamily="18" charset="0"/>
              </a:rPr>
              <a:t> is an element of E, with a large prime order </a:t>
            </a:r>
            <a:r>
              <a:rPr lang="it-IT" sz="1400" i="1">
                <a:latin typeface="Gill Sans MT" panose="020B0502020104020203" pitchFamily="34" charset="0"/>
                <a:cs typeface="Times New Roman" panose="02020603050405020304" pitchFamily="18" charset="0"/>
              </a:rPr>
              <a:t>r</a:t>
            </a:r>
          </a:p>
          <a:p>
            <a:pPr marL="742950" lvl="1" indent="-285750" algn="l">
              <a:buFont typeface="Wingdings" panose="05000000000000000000" pitchFamily="2" charset="2"/>
              <a:buChar char="Ø"/>
            </a:pPr>
            <a:r>
              <a:rPr lang="it-IT" sz="1400" b="1">
                <a:latin typeface="Gill Sans MT" panose="020B0502020104020203" pitchFamily="34" charset="0"/>
                <a:cs typeface="Times New Roman" panose="02020603050405020304" pitchFamily="18" charset="0"/>
              </a:rPr>
              <a:t>H</a:t>
            </a:r>
            <a:r>
              <a:rPr lang="it-IT" sz="1400" b="1" baseline="-25000">
                <a:latin typeface="Gill Sans MT" panose="020B0502020104020203" pitchFamily="34" charset="0"/>
                <a:cs typeface="Times New Roman" panose="02020603050405020304" pitchFamily="18" charset="0"/>
              </a:rPr>
              <a:t>1</a:t>
            </a:r>
            <a:r>
              <a:rPr lang="it-IT" sz="1400" baseline="-25000">
                <a:latin typeface="Gill Sans MT" panose="020B0502020104020203" pitchFamily="34" charset="0"/>
                <a:cs typeface="Times New Roman" panose="02020603050405020304" pitchFamily="18" charset="0"/>
              </a:rPr>
              <a:t> </a:t>
            </a:r>
            <a:r>
              <a:rPr lang="it-IT" sz="1400">
                <a:latin typeface="Gill Sans MT" panose="020B0502020104020203" pitchFamily="34" charset="0"/>
                <a:cs typeface="Times New Roman" panose="02020603050405020304" pitchFamily="18" charset="0"/>
              </a:rPr>
              <a:t>and </a:t>
            </a:r>
            <a:r>
              <a:rPr lang="it-IT" sz="1400" b="1">
                <a:latin typeface="Gill Sans MT" panose="020B0502020104020203" pitchFamily="34" charset="0"/>
                <a:cs typeface="Times New Roman" panose="02020603050405020304" pitchFamily="18" charset="0"/>
              </a:rPr>
              <a:t>H</a:t>
            </a:r>
            <a:r>
              <a:rPr lang="it-IT" sz="1400" b="1" baseline="-25000">
                <a:latin typeface="Gill Sans MT" panose="020B0502020104020203" pitchFamily="34" charset="0"/>
                <a:cs typeface="Times New Roman" panose="02020603050405020304" pitchFamily="18" charset="0"/>
              </a:rPr>
              <a:t>2</a:t>
            </a:r>
            <a:r>
              <a:rPr lang="it-IT" sz="1400">
                <a:latin typeface="Gill Sans MT" panose="020B0502020104020203" pitchFamily="34" charset="0"/>
                <a:cs typeface="Times New Roman" panose="02020603050405020304" pitchFamily="18" charset="0"/>
              </a:rPr>
              <a:t> are two secure hash functions</a:t>
            </a:r>
          </a:p>
          <a:p>
            <a:pPr marL="742950" lvl="1" indent="-285750" algn="l">
              <a:buFont typeface="Wingdings" panose="05000000000000000000" pitchFamily="2" charset="2"/>
              <a:buChar char="Ø"/>
            </a:pPr>
            <a:r>
              <a:rPr lang="pt-BR" sz="1400" b="1">
                <a:latin typeface="Gill Sans MT" panose="020B0502020104020203" pitchFamily="34" charset="0"/>
                <a:cs typeface="Times New Roman" panose="02020603050405020304" pitchFamily="18" charset="0"/>
              </a:rPr>
              <a:t>PK</a:t>
            </a:r>
            <a:r>
              <a:rPr lang="pt-BR" sz="1400" b="1" baseline="-25000">
                <a:latin typeface="Gill Sans MT" panose="020B0502020104020203" pitchFamily="34" charset="0"/>
                <a:cs typeface="Times New Roman" panose="02020603050405020304" pitchFamily="18" charset="0"/>
              </a:rPr>
              <a:t>m</a:t>
            </a:r>
            <a:r>
              <a:rPr lang="pt-BR" sz="1400">
                <a:latin typeface="Gill Sans MT" panose="020B0502020104020203" pitchFamily="34" charset="0"/>
                <a:cs typeface="Times New Roman" panose="02020603050405020304" pitchFamily="18" charset="0"/>
              </a:rPr>
              <a:t> is the Master Public Key, generated as </a:t>
            </a:r>
            <a:r>
              <a:rPr lang="pt-BR" sz="1400" i="1">
                <a:latin typeface="Gill Sans MT" panose="020B0502020104020203" pitchFamily="34" charset="0"/>
                <a:cs typeface="Times New Roman" panose="02020603050405020304" pitchFamily="18" charset="0"/>
              </a:rPr>
              <a:t>SecretKey * G</a:t>
            </a:r>
            <a:endParaRPr lang="it-IT" sz="1400" i="1">
              <a:latin typeface="Gill Sans MT" panose="020B0502020104020203" pitchFamily="34" charset="0"/>
              <a:cs typeface="Times New Roman" panose="02020603050405020304" pitchFamily="18" charset="0"/>
            </a:endParaRPr>
          </a:p>
          <a:p>
            <a:pPr marL="285750" indent="-285750" algn="l">
              <a:buFont typeface="Wingdings" panose="05000000000000000000" pitchFamily="2" charset="2"/>
              <a:buChar char="Ø"/>
            </a:pPr>
            <a:r>
              <a:rPr lang="it-IT" sz="1800" b="1">
                <a:solidFill>
                  <a:srgbClr val="FF0000"/>
                </a:solidFill>
                <a:latin typeface="Gill Sans MT" panose="020B0502020104020203" pitchFamily="34" charset="0"/>
                <a:cs typeface="Times New Roman" panose="02020603050405020304" pitchFamily="18" charset="0"/>
              </a:rPr>
              <a:t>Registration</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AA </a:t>
            </a:r>
            <a:r>
              <a:rPr lang="it-IT" sz="1400" b="1">
                <a:latin typeface="Gill Sans MT" panose="020B0502020104020203" pitchFamily="34" charset="0"/>
                <a:cs typeface="Times New Roman" panose="02020603050405020304" pitchFamily="18" charset="0"/>
              </a:rPr>
              <a:t>--</a:t>
            </a:r>
            <a:r>
              <a:rPr lang="it-IT" sz="1400">
                <a:latin typeface="Gill Sans MT" panose="020B0502020104020203" pitchFamily="34" charset="0"/>
                <a:cs typeface="Times New Roman" panose="02020603050405020304" pitchFamily="18" charset="0"/>
              </a:rPr>
              <a:t> </a:t>
            </a:r>
            <a:r>
              <a:rPr lang="it-IT" sz="1400" i="1">
                <a:latin typeface="Gill Sans MT" panose="020B0502020104020203" pitchFamily="34" charset="0"/>
                <a:cs typeface="Times New Roman" panose="02020603050405020304" pitchFamily="18" charset="0"/>
              </a:rPr>
              <a:t>&lt;pub, pvt&gt;</a:t>
            </a:r>
            <a:r>
              <a:rPr lang="it-IT" sz="1400">
                <a:latin typeface="Gill Sans MT" panose="020B0502020104020203" pitchFamily="34" charset="0"/>
                <a:cs typeface="Times New Roman" panose="02020603050405020304" pitchFamily="18" charset="0"/>
              </a:rPr>
              <a:t> </a:t>
            </a:r>
            <a:r>
              <a:rPr lang="it-IT" sz="1400">
                <a:latin typeface="Gill Sans MT" panose="020B0502020104020203" pitchFamily="34" charset="0"/>
                <a:cs typeface="Times New Roman" panose="02020603050405020304" pitchFamily="18" charset="0"/>
                <a:sym typeface="Wingdings" panose="05000000000000000000" pitchFamily="2" charset="2"/>
              </a:rPr>
              <a:t> </a:t>
            </a:r>
            <a:r>
              <a:rPr lang="it-IT" sz="1400">
                <a:latin typeface="Gill Sans MT" panose="020B0502020104020203" pitchFamily="34" charset="0"/>
                <a:cs typeface="Times New Roman" panose="02020603050405020304" pitchFamily="18" charset="0"/>
              </a:rPr>
              <a:t> device </a:t>
            </a:r>
            <a:r>
              <a:rPr lang="it-IT" sz="1400" i="1">
                <a:latin typeface="Gill Sans MT" panose="020B0502020104020203" pitchFamily="34" charset="0"/>
                <a:cs typeface="Times New Roman" panose="02020603050405020304" pitchFamily="18" charset="0"/>
              </a:rPr>
              <a:t>(on a secure channel)</a:t>
            </a:r>
          </a:p>
          <a:p>
            <a:pPr marL="285750" indent="-285750" algn="l">
              <a:buFont typeface="Wingdings" panose="05000000000000000000" pitchFamily="2" charset="2"/>
              <a:buChar char="Ø"/>
            </a:pPr>
            <a:r>
              <a:rPr lang="it-IT" sz="1800" b="1">
                <a:solidFill>
                  <a:srgbClr val="FF0000"/>
                </a:solidFill>
                <a:latin typeface="Gill Sans MT" panose="020B0502020104020203" pitchFamily="34" charset="0"/>
                <a:cs typeface="Times New Roman" panose="02020603050405020304" pitchFamily="18" charset="0"/>
              </a:rPr>
              <a:t>Address Creation </a:t>
            </a:r>
            <a:r>
              <a:rPr lang="it-IT" sz="1800">
                <a:solidFill>
                  <a:srgbClr val="FF0000"/>
                </a:solidFill>
                <a:latin typeface="Gill Sans MT" panose="020B0502020104020203" pitchFamily="34" charset="0"/>
                <a:cs typeface="Times New Roman" panose="02020603050405020304" pitchFamily="18" charset="0"/>
              </a:rPr>
              <a:t>(to apply for attribute i)</a:t>
            </a:r>
            <a:endParaRPr lang="it-IT" sz="1800" b="1">
              <a:solidFill>
                <a:srgbClr val="FF0000"/>
              </a:solidFill>
              <a:latin typeface="Gill Sans MT" panose="020B0502020104020203" pitchFamily="34" charset="0"/>
              <a:cs typeface="Times New Roman" panose="02020603050405020304" pitchFamily="18" charset="0"/>
            </a:endParaRP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rPr>
              <a:t>Address = Base58Check[H</a:t>
            </a:r>
            <a:r>
              <a:rPr lang="it-IT" sz="1400" baseline="-25000">
                <a:latin typeface="Gill Sans MT" panose="020B0502020104020203" pitchFamily="34" charset="0"/>
                <a:cs typeface="Times New Roman" panose="02020603050405020304" pitchFamily="18" charset="0"/>
              </a:rPr>
              <a:t>2</a:t>
            </a:r>
            <a:r>
              <a:rPr lang="it-IT" sz="1400">
                <a:latin typeface="Gill Sans MT" panose="020B0502020104020203" pitchFamily="34" charset="0"/>
                <a:cs typeface="Times New Roman" panose="02020603050405020304" pitchFamily="18" charset="0"/>
              </a:rPr>
              <a:t>(PK</a:t>
            </a:r>
            <a:r>
              <a:rPr lang="it-IT" sz="1400" baseline="-25000">
                <a:latin typeface="Gill Sans MT" panose="020B0502020104020203" pitchFamily="34" charset="0"/>
                <a:cs typeface="Times New Roman" panose="02020603050405020304" pitchFamily="18" charset="0"/>
              </a:rPr>
              <a:t>i</a:t>
            </a:r>
            <a:r>
              <a:rPr lang="it-IT" sz="1400">
                <a:latin typeface="Gill Sans MT" panose="020B0502020104020203" pitchFamily="34" charset="0"/>
                <a:cs typeface="Times New Roman" panose="02020603050405020304" pitchFamily="18" charset="0"/>
              </a:rPr>
              <a:t>||ID)]</a:t>
            </a:r>
          </a:p>
          <a:p>
            <a:pPr marL="285750" indent="-285750" algn="l">
              <a:buFont typeface="Wingdings" panose="05000000000000000000" pitchFamily="2" charset="2"/>
              <a:buChar char="Ø"/>
            </a:pPr>
            <a:r>
              <a:rPr lang="it-IT" sz="1800" b="1">
                <a:solidFill>
                  <a:srgbClr val="FF0000"/>
                </a:solidFill>
                <a:latin typeface="Gill Sans MT" panose="020B0502020104020203" pitchFamily="34" charset="0"/>
                <a:cs typeface="Times New Roman" panose="02020603050405020304" pitchFamily="18" charset="0"/>
              </a:rPr>
              <a:t>Attribute Request</a:t>
            </a:r>
          </a:p>
          <a:p>
            <a:pPr marL="742950" lvl="1" indent="-285750" algn="l">
              <a:buFont typeface="Arial" panose="020B0604020202020204" pitchFamily="34" charset="0"/>
              <a:buChar char="•"/>
            </a:pPr>
            <a:r>
              <a:rPr lang="it-IT" sz="1400" u="sng">
                <a:latin typeface="Gill Sans MT" panose="020B0502020104020203" pitchFamily="34" charset="0"/>
                <a:cs typeface="Times New Roman" panose="02020603050405020304" pitchFamily="18" charset="0"/>
              </a:rPr>
              <a:t>Transaction form:</a:t>
            </a:r>
            <a:r>
              <a:rPr lang="it-IT" sz="1400">
                <a:latin typeface="Gill Sans MT" panose="020B0502020104020203" pitchFamily="34" charset="0"/>
                <a:cs typeface="Times New Roman" panose="02020603050405020304" pitchFamily="18" charset="0"/>
              </a:rPr>
              <a:t>	AA </a:t>
            </a:r>
            <a:r>
              <a:rPr lang="it-IT" sz="1400" b="1">
                <a:latin typeface="Gill Sans MT" panose="020B0502020104020203" pitchFamily="34" charset="0"/>
                <a:cs typeface="Times New Roman" panose="02020603050405020304" pitchFamily="18" charset="0"/>
              </a:rPr>
              <a:t>--</a:t>
            </a:r>
            <a:r>
              <a:rPr lang="it-IT" sz="1400">
                <a:latin typeface="Gill Sans MT" panose="020B0502020104020203" pitchFamily="34" charset="0"/>
                <a:cs typeface="Times New Roman" panose="02020603050405020304" pitchFamily="18" charset="0"/>
              </a:rPr>
              <a:t> i </a:t>
            </a:r>
            <a:r>
              <a:rPr lang="it-IT" sz="1400">
                <a:latin typeface="Gill Sans MT" panose="020B0502020104020203" pitchFamily="34" charset="0"/>
                <a:cs typeface="Times New Roman" panose="02020603050405020304" pitchFamily="18" charset="0"/>
                <a:sym typeface="Wingdings" panose="05000000000000000000" pitchFamily="2" charset="2"/>
              </a:rPr>
              <a:t> Address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sym typeface="Wingdings" panose="05000000000000000000" pitchFamily="2" charset="2"/>
              </a:rPr>
              <a:t>Signed with Sig</a:t>
            </a:r>
            <a:r>
              <a:rPr lang="it-IT" sz="1400" baseline="-25000">
                <a:latin typeface="Gill Sans MT" panose="020B0502020104020203" pitchFamily="34" charset="0"/>
                <a:cs typeface="Times New Roman" panose="02020603050405020304" pitchFamily="18" charset="0"/>
                <a:sym typeface="Wingdings" panose="05000000000000000000" pitchFamily="2" charset="2"/>
              </a:rPr>
              <a:t>SK</a:t>
            </a:r>
            <a:r>
              <a:rPr lang="it-IT" sz="1400">
                <a:latin typeface="Gill Sans MT" panose="020B0502020104020203" pitchFamily="34" charset="0"/>
                <a:cs typeface="Times New Roman" panose="02020603050405020304" pitchFamily="18" charset="0"/>
                <a:sym typeface="Wingdings" panose="05000000000000000000" pitchFamily="2" charset="2"/>
              </a:rPr>
              <a:t>[H</a:t>
            </a:r>
            <a:r>
              <a:rPr lang="it-IT" sz="1400" baseline="-25000">
                <a:latin typeface="Gill Sans MT" panose="020B0502020104020203" pitchFamily="34" charset="0"/>
                <a:cs typeface="Times New Roman" panose="02020603050405020304" pitchFamily="18" charset="0"/>
                <a:sym typeface="Wingdings" panose="05000000000000000000" pitchFamily="2" charset="2"/>
              </a:rPr>
              <a:t>1</a:t>
            </a:r>
            <a:r>
              <a:rPr lang="it-IT" sz="1400">
                <a:latin typeface="Gill Sans MT" panose="020B0502020104020203" pitchFamily="34" charset="0"/>
                <a:cs typeface="Times New Roman" panose="02020603050405020304" pitchFamily="18" charset="0"/>
                <a:sym typeface="Wingdings" panose="05000000000000000000" pitchFamily="2" charset="2"/>
              </a:rPr>
              <a:t>(AA </a:t>
            </a:r>
            <a:r>
              <a:rPr lang="it-IT" sz="1400" b="1">
                <a:latin typeface="Gill Sans MT" panose="020B0502020104020203" pitchFamily="34" charset="0"/>
                <a:cs typeface="Times New Roman" panose="02020603050405020304" pitchFamily="18" charset="0"/>
                <a:sym typeface="Wingdings" panose="05000000000000000000" pitchFamily="2" charset="2"/>
              </a:rPr>
              <a:t>--</a:t>
            </a:r>
            <a:r>
              <a:rPr lang="it-IT" sz="1400">
                <a:latin typeface="Gill Sans MT" panose="020B0502020104020203" pitchFamily="34" charset="0"/>
                <a:cs typeface="Times New Roman" panose="02020603050405020304" pitchFamily="18" charset="0"/>
                <a:sym typeface="Wingdings" panose="05000000000000000000" pitchFamily="2" charset="2"/>
              </a:rPr>
              <a:t> i -&gt; Address||timestamp)]</a:t>
            </a:r>
          </a:p>
          <a:p>
            <a:pPr marL="285750" indent="-285750" algn="l">
              <a:buFont typeface="Wingdings" panose="05000000000000000000" pitchFamily="2" charset="2"/>
              <a:buChar char="Ø"/>
            </a:pPr>
            <a:r>
              <a:rPr lang="it-IT" sz="1800" b="1">
                <a:solidFill>
                  <a:srgbClr val="FF0000"/>
                </a:solidFill>
                <a:latin typeface="Gill Sans MT" panose="020B0502020104020203" pitchFamily="34" charset="0"/>
                <a:cs typeface="Times New Roman" panose="02020603050405020304" pitchFamily="18" charset="0"/>
                <a:sym typeface="Wingdings" panose="05000000000000000000" pitchFamily="2" charset="2"/>
              </a:rPr>
              <a:t>Attribute Revocation:</a:t>
            </a:r>
            <a:r>
              <a:rPr lang="it-IT" sz="1800" b="1">
                <a:latin typeface="Gill Sans MT" panose="020B0502020104020203" pitchFamily="34" charset="0"/>
                <a:cs typeface="Times New Roman" panose="02020603050405020304" pitchFamily="18" charset="0"/>
                <a:sym typeface="Wingdings" panose="05000000000000000000" pitchFamily="2" charset="2"/>
              </a:rPr>
              <a:t> </a:t>
            </a:r>
          </a:p>
          <a:p>
            <a:pPr marL="742950" lvl="1" indent="-285750" algn="l">
              <a:buFont typeface="Arial" panose="020B0604020202020204" pitchFamily="34" charset="0"/>
              <a:buChar char="•"/>
            </a:pPr>
            <a:r>
              <a:rPr lang="it-IT" sz="1400" u="sng">
                <a:latin typeface="Gill Sans MT" panose="020B0502020104020203" pitchFamily="34" charset="0"/>
                <a:cs typeface="Times New Roman" panose="02020603050405020304" pitchFamily="18" charset="0"/>
                <a:sym typeface="Wingdings" panose="05000000000000000000" pitchFamily="2" charset="2"/>
              </a:rPr>
              <a:t>Transaction form</a:t>
            </a:r>
            <a:r>
              <a:rPr lang="it-IT" sz="1400">
                <a:latin typeface="Gill Sans MT" panose="020B0502020104020203" pitchFamily="34" charset="0"/>
                <a:cs typeface="Times New Roman" panose="02020603050405020304" pitchFamily="18" charset="0"/>
                <a:sym typeface="Wingdings" panose="05000000000000000000" pitchFamily="2" charset="2"/>
              </a:rPr>
              <a:t>: 	AA </a:t>
            </a:r>
            <a:r>
              <a:rPr lang="it-IT" sz="1400" b="1">
                <a:latin typeface="Gill Sans MT" panose="020B0502020104020203" pitchFamily="34" charset="0"/>
                <a:cs typeface="Times New Roman" panose="02020603050405020304" pitchFamily="18" charset="0"/>
                <a:sym typeface="Wingdings" panose="05000000000000000000" pitchFamily="2" charset="2"/>
              </a:rPr>
              <a:t>&lt;-</a:t>
            </a:r>
            <a:r>
              <a:rPr lang="it-IT" sz="1400">
                <a:latin typeface="Gill Sans MT" panose="020B0502020104020203" pitchFamily="34" charset="0"/>
                <a:cs typeface="Times New Roman" panose="02020603050405020304" pitchFamily="18" charset="0"/>
                <a:sym typeface="Wingdings" panose="05000000000000000000" pitchFamily="2" charset="2"/>
              </a:rPr>
              <a:t> i </a:t>
            </a:r>
            <a:r>
              <a:rPr lang="it-IT" sz="1400" b="1">
                <a:latin typeface="Gill Sans MT" panose="020B0502020104020203" pitchFamily="34" charset="0"/>
                <a:cs typeface="Times New Roman" panose="02020603050405020304" pitchFamily="18" charset="0"/>
                <a:sym typeface="Wingdings" panose="05000000000000000000" pitchFamily="2" charset="2"/>
              </a:rPr>
              <a:t>--</a:t>
            </a:r>
            <a:r>
              <a:rPr lang="it-IT" sz="1400">
                <a:latin typeface="Gill Sans MT" panose="020B0502020104020203" pitchFamily="34" charset="0"/>
                <a:cs typeface="Times New Roman" panose="02020603050405020304" pitchFamily="18" charset="0"/>
                <a:sym typeface="Wingdings" panose="05000000000000000000" pitchFamily="2" charset="2"/>
              </a:rPr>
              <a:t> Address</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sym typeface="Wingdings" panose="05000000000000000000" pitchFamily="2" charset="2"/>
              </a:rPr>
              <a:t>It allows for dynamicity in the system</a:t>
            </a:r>
          </a:p>
          <a:p>
            <a:pPr marL="742950" lvl="1" indent="-285750" algn="l">
              <a:buFont typeface="Arial" panose="020B0604020202020204" pitchFamily="34" charset="0"/>
              <a:buChar char="•"/>
            </a:pPr>
            <a:r>
              <a:rPr lang="it-IT" sz="1400">
                <a:latin typeface="Gill Sans MT" panose="020B0502020104020203" pitchFamily="34" charset="0"/>
                <a:cs typeface="Times New Roman" panose="02020603050405020304" pitchFamily="18" charset="0"/>
                <a:sym typeface="Wingdings" panose="05000000000000000000" pitchFamily="2" charset="2"/>
              </a:rPr>
              <a:t>It also allows the </a:t>
            </a:r>
            <a:r>
              <a:rPr lang="it-IT" sz="1400" i="1">
                <a:solidFill>
                  <a:srgbClr val="FF0000"/>
                </a:solidFill>
                <a:latin typeface="Gill Sans MT" panose="020B0502020104020203" pitchFamily="34" charset="0"/>
                <a:cs typeface="Times New Roman" panose="02020603050405020304" pitchFamily="18" charset="0"/>
                <a:sym typeface="Wingdings" panose="05000000000000000000" pitchFamily="2" charset="2"/>
              </a:rPr>
              <a:t>Least-Privilege </a:t>
            </a:r>
            <a:r>
              <a:rPr lang="it-IT" sz="1400">
                <a:latin typeface="Gill Sans MT" panose="020B0502020104020203" pitchFamily="34" charset="0"/>
                <a:cs typeface="Times New Roman" panose="02020603050405020304" pitchFamily="18" charset="0"/>
                <a:sym typeface="Wingdings" panose="05000000000000000000" pitchFamily="2" charset="2"/>
              </a:rPr>
              <a:t>principle</a:t>
            </a:r>
          </a:p>
        </p:txBody>
      </p:sp>
      <p:pic>
        <p:nvPicPr>
          <p:cNvPr id="3" name="Immagine 2">
            <a:extLst>
              <a:ext uri="{FF2B5EF4-FFF2-40B4-BE49-F238E27FC236}">
                <a16:creationId xmlns:a16="http://schemas.microsoft.com/office/drawing/2014/main" id="{DEAA775C-A345-4373-9DCD-8C9A3186906E}"/>
              </a:ext>
            </a:extLst>
          </p:cNvPr>
          <p:cNvPicPr>
            <a:picLocks noChangeAspect="1"/>
          </p:cNvPicPr>
          <p:nvPr/>
        </p:nvPicPr>
        <p:blipFill>
          <a:blip r:embed="rId5"/>
          <a:stretch>
            <a:fillRect/>
          </a:stretch>
        </p:blipFill>
        <p:spPr>
          <a:xfrm>
            <a:off x="6695586" y="1782241"/>
            <a:ext cx="4457850" cy="2550257"/>
          </a:xfrm>
          <a:prstGeom prst="rect">
            <a:avLst/>
          </a:prstGeom>
        </p:spPr>
      </p:pic>
      <p:sp>
        <p:nvSpPr>
          <p:cNvPr id="9" name="Sottotitolo 2">
            <a:extLst>
              <a:ext uri="{FF2B5EF4-FFF2-40B4-BE49-F238E27FC236}">
                <a16:creationId xmlns:a16="http://schemas.microsoft.com/office/drawing/2014/main" id="{1603A881-DB1E-4AF7-B6FB-C8DD0AD85072}"/>
              </a:ext>
            </a:extLst>
          </p:cNvPr>
          <p:cNvSpPr txBox="1">
            <a:spLocks/>
          </p:cNvSpPr>
          <p:nvPr/>
        </p:nvSpPr>
        <p:spPr>
          <a:xfrm>
            <a:off x="5211623" y="335758"/>
            <a:ext cx="1768754" cy="4813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b="1">
                <a:solidFill>
                  <a:srgbClr val="FF0000"/>
                </a:solidFill>
                <a:latin typeface="Gill Sans MT" panose="020B0502020104020203" pitchFamily="34" charset="0"/>
                <a:cs typeface="Times New Roman" panose="02020603050405020304" pitchFamily="18" charset="0"/>
              </a:rPr>
              <a:t>The scheme</a:t>
            </a:r>
            <a:endParaRPr lang="it-IT" sz="1200" b="1" i="1">
              <a:latin typeface="Gill Sans MT" panose="020B0502020104020203" pitchFamily="34" charset="0"/>
              <a:cs typeface="Times New Roman" panose="02020603050405020304" pitchFamily="18" charset="0"/>
            </a:endParaRPr>
          </a:p>
        </p:txBody>
      </p:sp>
      <p:sp>
        <p:nvSpPr>
          <p:cNvPr id="10" name="Sottotitolo 2">
            <a:extLst>
              <a:ext uri="{FF2B5EF4-FFF2-40B4-BE49-F238E27FC236}">
                <a16:creationId xmlns:a16="http://schemas.microsoft.com/office/drawing/2014/main" id="{13078106-DB9E-4ECA-8597-D25911BE85D2}"/>
              </a:ext>
            </a:extLst>
          </p:cNvPr>
          <p:cNvSpPr txBox="1">
            <a:spLocks/>
          </p:cNvSpPr>
          <p:nvPr/>
        </p:nvSpPr>
        <p:spPr>
          <a:xfrm>
            <a:off x="7745742" y="4462728"/>
            <a:ext cx="2357538"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i="1">
                <a:solidFill>
                  <a:schemeClr val="accent1"/>
                </a:solidFill>
                <a:latin typeface="Gill Sans MT" panose="020B0502020104020203" pitchFamily="34" charset="0"/>
                <a:cs typeface="Times New Roman" panose="02020603050405020304" pitchFamily="18" charset="0"/>
              </a:rPr>
              <a:t>Reaching a consensus</a:t>
            </a:r>
            <a:endParaRPr lang="it-IT" sz="1400" i="1">
              <a:solidFill>
                <a:schemeClr val="accent1"/>
              </a:solidFill>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6278108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2" presetClass="entr" presetSubtype="8" fill="hold" nodeType="withEffect">
                                  <p:stCondLst>
                                    <p:cond delay="1000"/>
                                  </p:stCondLst>
                                  <p:childTnLst>
                                    <p:set>
                                      <p:cBhvr>
                                        <p:cTn id="9" dur="1" fill="hold">
                                          <p:stCondLst>
                                            <p:cond delay="0"/>
                                          </p:stCondLst>
                                        </p:cTn>
                                        <p:tgtEl>
                                          <p:spTgt spid="8">
                                            <p:txEl>
                                              <p:pRg st="1" end="1"/>
                                            </p:txEl>
                                          </p:spTgt>
                                        </p:tgtEl>
                                        <p:attrNameLst>
                                          <p:attrName>style.visibility</p:attrName>
                                        </p:attrNameLst>
                                      </p:cBhvr>
                                      <p:to>
                                        <p:strVal val="visible"/>
                                      </p:to>
                                    </p:set>
                                    <p:anim calcmode="lin" valueType="num">
                                      <p:cBhvr additive="base">
                                        <p:cTn id="10"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8">
                                            <p:txEl>
                                              <p:pRg st="1" end="1"/>
                                            </p:txEl>
                                          </p:spTgt>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150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additive="base">
                                        <p:cTn id="14"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8">
                                            <p:txEl>
                                              <p:pRg st="2" end="2"/>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000"/>
                                  </p:stCondLst>
                                  <p:childTnLst>
                                    <p:set>
                                      <p:cBhvr>
                                        <p:cTn id="17" dur="1" fill="hold">
                                          <p:stCondLst>
                                            <p:cond delay="0"/>
                                          </p:stCondLst>
                                        </p:cTn>
                                        <p:tgtEl>
                                          <p:spTgt spid="8">
                                            <p:txEl>
                                              <p:pRg st="3" end="3"/>
                                            </p:txEl>
                                          </p:spTgt>
                                        </p:tgtEl>
                                        <p:attrNameLst>
                                          <p:attrName>style.visibility</p:attrName>
                                        </p:attrNameLst>
                                      </p:cBhvr>
                                      <p:to>
                                        <p:strVal val="visible"/>
                                      </p:to>
                                    </p:set>
                                    <p:anim calcmode="lin" valueType="num">
                                      <p:cBhvr additive="base">
                                        <p:cTn id="18"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3" end="3"/>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0"/>
                                  </p:stCondLst>
                                  <p:childTnLst>
                                    <p:set>
                                      <p:cBhvr>
                                        <p:cTn id="21" dur="1" fill="hold">
                                          <p:stCondLst>
                                            <p:cond delay="0"/>
                                          </p:stCondLst>
                                        </p:cTn>
                                        <p:tgtEl>
                                          <p:spTgt spid="8">
                                            <p:txEl>
                                              <p:pRg st="4" end="4"/>
                                            </p:txEl>
                                          </p:spTgt>
                                        </p:tgtEl>
                                        <p:attrNameLst>
                                          <p:attrName>style.visibility</p:attrName>
                                        </p:attrNameLst>
                                      </p:cBhvr>
                                      <p:to>
                                        <p:strVal val="visible"/>
                                      </p:to>
                                    </p:set>
                                    <p:anim calcmode="lin" valueType="num">
                                      <p:cBhvr additive="base">
                                        <p:cTn id="22"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4" end="4"/>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3000"/>
                                  </p:stCondLst>
                                  <p:childTnLst>
                                    <p:set>
                                      <p:cBhvr>
                                        <p:cTn id="25" dur="1" fill="hold">
                                          <p:stCondLst>
                                            <p:cond delay="0"/>
                                          </p:stCondLst>
                                        </p:cTn>
                                        <p:tgtEl>
                                          <p:spTgt spid="8">
                                            <p:txEl>
                                              <p:pRg st="5" end="5"/>
                                            </p:txEl>
                                          </p:spTgt>
                                        </p:tgtEl>
                                        <p:attrNameLst>
                                          <p:attrName>style.visibility</p:attrName>
                                        </p:attrNameLst>
                                      </p:cBhvr>
                                      <p:to>
                                        <p:strVal val="visible"/>
                                      </p:to>
                                    </p:set>
                                    <p:anim calcmode="lin" valueType="num">
                                      <p:cBhvr additive="base">
                                        <p:cTn id="26"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barn(inVertical)">
                                      <p:cBhvr>
                                        <p:cTn id="32" dur="500"/>
                                        <p:tgtEl>
                                          <p:spTgt spid="8">
                                            <p:txEl>
                                              <p:pRg st="6" end="6"/>
                                            </p:txEl>
                                          </p:spTgt>
                                        </p:tgtEl>
                                      </p:cBhvr>
                                    </p:animEffect>
                                  </p:childTnLst>
                                </p:cTn>
                              </p:par>
                              <p:par>
                                <p:cTn id="33" presetID="42" presetClass="entr" presetSubtype="0" fill="hold" nodeType="withEffect">
                                  <p:stCondLst>
                                    <p:cond delay="50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1000"/>
                                        <p:tgtEl>
                                          <p:spTgt spid="8">
                                            <p:txEl>
                                              <p:pRg st="7" end="7"/>
                                            </p:txEl>
                                          </p:spTgt>
                                        </p:tgtEl>
                                      </p:cBhvr>
                                    </p:animEffect>
                                    <p:anim calcmode="lin" valueType="num">
                                      <p:cBhvr>
                                        <p:cTn id="3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barn(inVertical)">
                                      <p:cBhvr>
                                        <p:cTn id="42" dur="500"/>
                                        <p:tgtEl>
                                          <p:spTgt spid="8">
                                            <p:txEl>
                                              <p:pRg st="8" end="8"/>
                                            </p:txEl>
                                          </p:spTgt>
                                        </p:tgtEl>
                                      </p:cBhvr>
                                    </p:animEffect>
                                  </p:childTnLst>
                                </p:cTn>
                              </p:par>
                              <p:par>
                                <p:cTn id="43" presetID="42" presetClass="entr" presetSubtype="0" fill="hold" nodeType="withEffect">
                                  <p:stCondLst>
                                    <p:cond delay="50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1000"/>
                                        <p:tgtEl>
                                          <p:spTgt spid="8">
                                            <p:txEl>
                                              <p:pRg st="9" end="9"/>
                                            </p:txEl>
                                          </p:spTgt>
                                        </p:tgtEl>
                                      </p:cBhvr>
                                    </p:animEffect>
                                    <p:anim calcmode="lin" valueType="num">
                                      <p:cBhvr>
                                        <p:cTn id="4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barn(inVertical)">
                                      <p:cBhvr>
                                        <p:cTn id="52" dur="500"/>
                                        <p:tgtEl>
                                          <p:spTgt spid="8">
                                            <p:txEl>
                                              <p:pRg st="10" end="10"/>
                                            </p:txEl>
                                          </p:spTgt>
                                        </p:tgtEl>
                                      </p:cBhvr>
                                    </p:animEffect>
                                  </p:childTnLst>
                                </p:cTn>
                              </p:par>
                              <p:par>
                                <p:cTn id="53" presetID="42" presetClass="entr" presetSubtype="0" fill="hold" nodeType="withEffect">
                                  <p:stCondLst>
                                    <p:cond delay="50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fade">
                                      <p:cBhvr>
                                        <p:cTn id="55" dur="1000"/>
                                        <p:tgtEl>
                                          <p:spTgt spid="8">
                                            <p:txEl>
                                              <p:pRg st="11" end="11"/>
                                            </p:txEl>
                                          </p:spTgt>
                                        </p:tgtEl>
                                      </p:cBhvr>
                                    </p:animEffect>
                                    <p:anim calcmode="lin" valueType="num">
                                      <p:cBhvr>
                                        <p:cTn id="56"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125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fade">
                                      <p:cBhvr>
                                        <p:cTn id="60" dur="1000"/>
                                        <p:tgtEl>
                                          <p:spTgt spid="8">
                                            <p:txEl>
                                              <p:pRg st="12" end="12"/>
                                            </p:txEl>
                                          </p:spTgt>
                                        </p:tgtEl>
                                      </p:cBhvr>
                                    </p:animEffect>
                                    <p:anim calcmode="lin" valueType="num">
                                      <p:cBhvr>
                                        <p:cTn id="61"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63" presetID="10" presetClass="entr" presetSubtype="0" fill="hold" nodeType="withEffect">
                                  <p:stCondLst>
                                    <p:cond delay="175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42" presetClass="entr" presetSubtype="0" fill="hold" grpId="0" nodeType="withEffect">
                                  <p:stCondLst>
                                    <p:cond delay="175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1000"/>
                                        <p:tgtEl>
                                          <p:spTgt spid="10"/>
                                        </p:tgtEl>
                                      </p:cBhvr>
                                    </p:animEffect>
                                    <p:anim calcmode="lin" valueType="num">
                                      <p:cBhvr>
                                        <p:cTn id="69" dur="1000" fill="hold"/>
                                        <p:tgtEl>
                                          <p:spTgt spid="10"/>
                                        </p:tgtEl>
                                        <p:attrNameLst>
                                          <p:attrName>ppt_x</p:attrName>
                                        </p:attrNameLst>
                                      </p:cBhvr>
                                      <p:tavLst>
                                        <p:tav tm="0">
                                          <p:val>
                                            <p:strVal val="#ppt_x"/>
                                          </p:val>
                                        </p:tav>
                                        <p:tav tm="100000">
                                          <p:val>
                                            <p:strVal val="#ppt_x"/>
                                          </p:val>
                                        </p:tav>
                                      </p:tavLst>
                                    </p:anim>
                                    <p:anim calcmode="lin" valueType="num">
                                      <p:cBhvr>
                                        <p:cTn id="7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8">
                                            <p:txEl>
                                              <p:pRg st="13" end="13"/>
                                            </p:txEl>
                                          </p:spTgt>
                                        </p:tgtEl>
                                        <p:attrNameLst>
                                          <p:attrName>style.visibility</p:attrName>
                                        </p:attrNameLst>
                                      </p:cBhvr>
                                      <p:to>
                                        <p:strVal val="visible"/>
                                      </p:to>
                                    </p:set>
                                    <p:anim calcmode="lin" valueType="num">
                                      <p:cBhvr additive="base">
                                        <p:cTn id="75" dur="500" fill="hold"/>
                                        <p:tgtEl>
                                          <p:spTgt spid="8">
                                            <p:txEl>
                                              <p:pRg st="13" end="13"/>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8">
                                            <p:txEl>
                                              <p:pRg st="13" end="13"/>
                                            </p:txEl>
                                          </p:spTgt>
                                        </p:tgtEl>
                                        <p:attrNameLst>
                                          <p:attrName>ppt_y</p:attrName>
                                        </p:attrNameLst>
                                      </p:cBhvr>
                                      <p:tavLst>
                                        <p:tav tm="0">
                                          <p:val>
                                            <p:strVal val="#ppt_y"/>
                                          </p:val>
                                        </p:tav>
                                        <p:tav tm="100000">
                                          <p:val>
                                            <p:strVal val="#ppt_y"/>
                                          </p:val>
                                        </p:tav>
                                      </p:tavLst>
                                    </p:anim>
                                  </p:childTnLst>
                                </p:cTn>
                              </p:par>
                              <p:par>
                                <p:cTn id="77" presetID="42" presetClass="entr" presetSubtype="0" fill="hold" nodeType="withEffect">
                                  <p:stCondLst>
                                    <p:cond delay="1500"/>
                                  </p:stCondLst>
                                  <p:childTnLst>
                                    <p:set>
                                      <p:cBhvr>
                                        <p:cTn id="78" dur="1" fill="hold">
                                          <p:stCondLst>
                                            <p:cond delay="0"/>
                                          </p:stCondLst>
                                        </p:cTn>
                                        <p:tgtEl>
                                          <p:spTgt spid="8">
                                            <p:txEl>
                                              <p:pRg st="15" end="15"/>
                                            </p:txEl>
                                          </p:spTgt>
                                        </p:tgtEl>
                                        <p:attrNameLst>
                                          <p:attrName>style.visibility</p:attrName>
                                        </p:attrNameLst>
                                      </p:cBhvr>
                                      <p:to>
                                        <p:strVal val="visible"/>
                                      </p:to>
                                    </p:set>
                                    <p:animEffect transition="in" filter="fade">
                                      <p:cBhvr>
                                        <p:cTn id="79" dur="1000"/>
                                        <p:tgtEl>
                                          <p:spTgt spid="8">
                                            <p:txEl>
                                              <p:pRg st="15" end="15"/>
                                            </p:txEl>
                                          </p:spTgt>
                                        </p:tgtEl>
                                      </p:cBhvr>
                                    </p:animEffect>
                                    <p:anim calcmode="lin" valueType="num">
                                      <p:cBhvr>
                                        <p:cTn id="80"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8">
                                            <p:txEl>
                                              <p:pRg st="15" end="1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1000"/>
                                  </p:stCondLst>
                                  <p:childTnLst>
                                    <p:set>
                                      <p:cBhvr>
                                        <p:cTn id="83" dur="1" fill="hold">
                                          <p:stCondLst>
                                            <p:cond delay="0"/>
                                          </p:stCondLst>
                                        </p:cTn>
                                        <p:tgtEl>
                                          <p:spTgt spid="8">
                                            <p:txEl>
                                              <p:pRg st="14" end="14"/>
                                            </p:txEl>
                                          </p:spTgt>
                                        </p:tgtEl>
                                        <p:attrNameLst>
                                          <p:attrName>style.visibility</p:attrName>
                                        </p:attrNameLst>
                                      </p:cBhvr>
                                      <p:to>
                                        <p:strVal val="visible"/>
                                      </p:to>
                                    </p:set>
                                    <p:animEffect transition="in" filter="fade">
                                      <p:cBhvr>
                                        <p:cTn id="84" dur="1000"/>
                                        <p:tgtEl>
                                          <p:spTgt spid="8">
                                            <p:txEl>
                                              <p:pRg st="14" end="14"/>
                                            </p:txEl>
                                          </p:spTgt>
                                        </p:tgtEl>
                                      </p:cBhvr>
                                    </p:animEffect>
                                    <p:anim calcmode="lin" valueType="num">
                                      <p:cBhvr>
                                        <p:cTn id="85"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14" end="14"/>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2000"/>
                                  </p:stCondLst>
                                  <p:childTnLst>
                                    <p:set>
                                      <p:cBhvr>
                                        <p:cTn id="88" dur="1" fill="hold">
                                          <p:stCondLst>
                                            <p:cond delay="0"/>
                                          </p:stCondLst>
                                        </p:cTn>
                                        <p:tgtEl>
                                          <p:spTgt spid="8">
                                            <p:txEl>
                                              <p:pRg st="16" end="16"/>
                                            </p:txEl>
                                          </p:spTgt>
                                        </p:tgtEl>
                                        <p:attrNameLst>
                                          <p:attrName>style.visibility</p:attrName>
                                        </p:attrNameLst>
                                      </p:cBhvr>
                                      <p:to>
                                        <p:strVal val="visible"/>
                                      </p:to>
                                    </p:set>
                                    <p:animEffect transition="in" filter="fade">
                                      <p:cBhvr>
                                        <p:cTn id="89" dur="1000"/>
                                        <p:tgtEl>
                                          <p:spTgt spid="8">
                                            <p:txEl>
                                              <p:pRg st="16" end="16"/>
                                            </p:txEl>
                                          </p:spTgt>
                                        </p:tgtEl>
                                      </p:cBhvr>
                                    </p:animEffect>
                                    <p:anim calcmode="lin" valueType="num">
                                      <p:cBhvr>
                                        <p:cTn id="90"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82000">
              <a:schemeClr val="accent1">
                <a:lumMod val="5000"/>
                <a:lumOff val="95000"/>
              </a:schemeClr>
            </a:gs>
            <a:gs pos="100000">
              <a:srgbClr val="D1DCF0"/>
            </a:gs>
            <a:gs pos="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Parallelogramma 4">
            <a:extLst>
              <a:ext uri="{FF2B5EF4-FFF2-40B4-BE49-F238E27FC236}">
                <a16:creationId xmlns:a16="http://schemas.microsoft.com/office/drawing/2014/main" id="{EEFBCD62-BC31-4BF1-816C-00FC356E008F}"/>
              </a:ext>
            </a:extLst>
          </p:cNvPr>
          <p:cNvSpPr/>
          <p:nvPr/>
        </p:nvSpPr>
        <p:spPr>
          <a:xfrm>
            <a:off x="672903" y="6262786"/>
            <a:ext cx="9540242" cy="481338"/>
          </a:xfrm>
          <a:prstGeom prst="parallelogram">
            <a:avLst/>
          </a:prstGeom>
          <a:solidFill>
            <a:srgbClr val="0F406B"/>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kern="1200" cap="none" spc="0" normalizeH="0" baseline="0" noProof="0">
              <a:ln>
                <a:noFill/>
              </a:ln>
              <a:solidFill>
                <a:srgbClr val="0F406B"/>
              </a:solidFill>
              <a:effectLst/>
              <a:uLnTx/>
              <a:uFillTx/>
              <a:latin typeface="Gill Sans MT" panose="020B0502020104020203" pitchFamily="34" charset="0"/>
            </a:endParaRPr>
          </a:p>
        </p:txBody>
      </p:sp>
      <p:pic>
        <p:nvPicPr>
          <p:cNvPr id="6" name="Immagine 5" descr="cherubino_pant541.eps">
            <a:extLst>
              <a:ext uri="{FF2B5EF4-FFF2-40B4-BE49-F238E27FC236}">
                <a16:creationId xmlns:a16="http://schemas.microsoft.com/office/drawing/2014/main" id="{BDCA6D56-B677-4928-9127-97AD7772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2417" y="5630150"/>
            <a:ext cx="1091163" cy="1113974"/>
          </a:xfrm>
          <a:prstGeom prst="rect">
            <a:avLst/>
          </a:prstGeom>
        </p:spPr>
      </p:pic>
      <p:pic>
        <p:nvPicPr>
          <p:cNvPr id="7" name="Immagine 6" descr="logo_white.eps">
            <a:extLst>
              <a:ext uri="{FF2B5EF4-FFF2-40B4-BE49-F238E27FC236}">
                <a16:creationId xmlns:a16="http://schemas.microsoft.com/office/drawing/2014/main" id="{F6377AA4-39AB-43C3-BD39-CF479B67F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114" y="6393016"/>
            <a:ext cx="2395665" cy="220877"/>
          </a:xfrm>
          <a:prstGeom prst="rect">
            <a:avLst/>
          </a:prstGeom>
        </p:spPr>
      </p:pic>
      <p:pic>
        <p:nvPicPr>
          <p:cNvPr id="2" name="Immagine 1">
            <a:extLst>
              <a:ext uri="{FF2B5EF4-FFF2-40B4-BE49-F238E27FC236}">
                <a16:creationId xmlns:a16="http://schemas.microsoft.com/office/drawing/2014/main" id="{2A807BEF-D7E5-457F-8A92-16DB0627A86D}"/>
              </a:ext>
            </a:extLst>
          </p:cNvPr>
          <p:cNvPicPr>
            <a:picLocks noChangeAspect="1"/>
          </p:cNvPicPr>
          <p:nvPr/>
        </p:nvPicPr>
        <p:blipFill>
          <a:blip r:embed="rId5"/>
          <a:stretch>
            <a:fillRect/>
          </a:stretch>
        </p:blipFill>
        <p:spPr>
          <a:xfrm>
            <a:off x="3531151" y="362623"/>
            <a:ext cx="6991266" cy="5651416"/>
          </a:xfrm>
          <a:prstGeom prst="rect">
            <a:avLst/>
          </a:prstGeom>
        </p:spPr>
      </p:pic>
      <p:sp>
        <p:nvSpPr>
          <p:cNvPr id="9" name="Sottotitolo 2">
            <a:extLst>
              <a:ext uri="{FF2B5EF4-FFF2-40B4-BE49-F238E27FC236}">
                <a16:creationId xmlns:a16="http://schemas.microsoft.com/office/drawing/2014/main" id="{983EEC45-F404-4659-BB77-85C1B24D869B}"/>
              </a:ext>
            </a:extLst>
          </p:cNvPr>
          <p:cNvSpPr txBox="1">
            <a:spLocks/>
          </p:cNvSpPr>
          <p:nvPr/>
        </p:nvSpPr>
        <p:spPr>
          <a:xfrm>
            <a:off x="350371" y="3188331"/>
            <a:ext cx="3180780" cy="48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anose="05000000000000000000" pitchFamily="2" charset="2"/>
              <a:buChar char="Ø"/>
            </a:pPr>
            <a:r>
              <a:rPr lang="it-IT" sz="1800" b="1">
                <a:solidFill>
                  <a:srgbClr val="FF0000"/>
                </a:solidFill>
                <a:latin typeface="Gill Sans MT" panose="020B0502020104020203" pitchFamily="34" charset="0"/>
                <a:cs typeface="Times New Roman" panose="02020603050405020304" pitchFamily="18" charset="0"/>
              </a:rPr>
              <a:t>Access Control example</a:t>
            </a:r>
            <a:endParaRPr lang="it-IT" sz="1400" b="1">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014368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7212</TotalTime>
  <Words>6708</Words>
  <Application>Microsoft Office PowerPoint</Application>
  <PresentationFormat>Widescreen</PresentationFormat>
  <Paragraphs>429</Paragraphs>
  <Slides>18</Slides>
  <Notes>18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Arial</vt:lpstr>
      <vt:lpstr>Calibri</vt:lpstr>
      <vt:lpstr>Calibri Light</vt:lpstr>
      <vt:lpstr>Gill Sans MT</vt:lpstr>
      <vt:lpstr>Wingdings</vt:lpstr>
      <vt:lpstr>Tema di Office</vt:lpstr>
      <vt:lpstr>Access Control for IoT devices through the Blockchain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Gradual Release</dc:title>
  <dc:creator>Giulio Purgatorio</dc:creator>
  <cp:lastModifiedBy>Giulio Purgatorio</cp:lastModifiedBy>
  <cp:revision>203</cp:revision>
  <dcterms:created xsi:type="dcterms:W3CDTF">2020-09-01T23:33:34Z</dcterms:created>
  <dcterms:modified xsi:type="dcterms:W3CDTF">2021-02-22T11:18:44Z</dcterms:modified>
</cp:coreProperties>
</file>