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7" r:id="rId5"/>
    <p:sldId id="258" r:id="rId6"/>
    <p:sldId id="259" r:id="rId7"/>
    <p:sldId id="262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EF83-3939-BEEA-7AFB-A59633C93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83588-F7E0-EFBF-0134-E04FD89EC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6C616-309D-B282-C620-48B89B13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4220-3DA5-4248-A34B-A9A6C0D13C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BBDAE-5BB8-402C-A67C-39051AAF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BDF12-4958-B3CD-DC11-C2DA56E9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6CE-5620-4FE6-AC93-0019E13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3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9B5A-3372-9EEE-10C5-DA138341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6C9E9-1630-00D7-0C0A-FEBA59C8C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07A67-6922-C855-FF41-E272212E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4220-3DA5-4248-A34B-A9A6C0D13C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676B0-D522-6943-E863-5C325C5C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60569-88C2-0BCA-5942-1B958E73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6CE-5620-4FE6-AC93-0019E13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3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DB6A3-89CF-01A4-C0A1-8F64A3C63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684F9-98B3-FACD-4D3C-F088EFA1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E9A9B-A8E1-85DF-6E72-36E3CBD4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4220-3DA5-4248-A34B-A9A6C0D13C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F2DD8-E47B-F443-7C39-3CBF3202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1F9E8-B565-6E3B-285B-F58B2E55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6CE-5620-4FE6-AC93-0019E13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5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1A6B-1798-2258-C5C1-4103D094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0FB6-B143-AC1E-0043-3DA5C8FAB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37C9D-9D32-8952-5908-EAEF6CC6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4220-3DA5-4248-A34B-A9A6C0D13C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55D2-7F1C-EBF6-071A-35F895F7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01621-4CFE-5D33-4778-455FB882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6CE-5620-4FE6-AC93-0019E13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0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BD73-2A6F-4D20-A6CA-6AF4A5C7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5B7B2-A35F-87C2-E2EA-7BAB5A76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C4A12-4CB1-D7B8-57B7-239B2427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4220-3DA5-4248-A34B-A9A6C0D13C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B55B9-7BC5-0F1C-9CDA-489EB7E8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2B505-82BD-025B-B245-EB61A3BC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6CE-5620-4FE6-AC93-0019E13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7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4BCF-74CF-8B20-9F28-09BE8A0A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A8F32-B88B-2D8D-664E-475399B52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EAB59-8446-C875-6391-673A5B983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FDC48-A3BB-5F63-473A-FE6D7E5A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4220-3DA5-4248-A34B-A9A6C0D13C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59207-E13C-0A75-1349-C2669672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E6EEC-503D-88DB-A8C4-17D5C5C4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6CE-5620-4FE6-AC93-0019E13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7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FDDB-8B49-1156-E54D-EDABCCA7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AF608-CC9D-04B4-26E2-9A5B04438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0E57B-0CC0-301B-2F75-123AE2AB0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F3374-6062-1E10-B3F5-6C4653204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5DC7F-9011-6A27-1E81-4E3AE1F73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908F2-166A-DA25-3AE9-40A1F40B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4220-3DA5-4248-A34B-A9A6C0D13C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4D6E4-637F-4525-12C8-68992104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4B7A4-5013-9723-C2F0-15C88EC9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6CE-5620-4FE6-AC93-0019E13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9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A38A-6AB1-81DD-549A-663B1406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EE3D3-BE18-05A8-9511-FCC0D15D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4220-3DA5-4248-A34B-A9A6C0D13C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99672-0FB3-E1B5-59D7-71D8A77E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465E5-90DE-E62A-9B79-8B90EEC8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6CE-5620-4FE6-AC93-0019E13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0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19790-9397-0B16-4552-C373F635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4220-3DA5-4248-A34B-A9A6C0D13C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E15A4-4BD3-9CA2-DC54-3A7597D7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C232A-F1C2-8FAA-BC3D-16E60CF8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6CE-5620-4FE6-AC93-0019E13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6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85A9-90DB-57A4-313A-591D86BE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5163-DAFD-14F8-02AD-9F61975D1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69B76-3593-8342-044B-2C36FDF9D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6219E-DEE6-E82F-793C-97CBF303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4220-3DA5-4248-A34B-A9A6C0D13C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8FEC8-6423-7C0C-A171-043A2743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FA072-0EC0-E0DB-ECB6-A73407EA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6CE-5620-4FE6-AC93-0019E13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CE9B-473F-71E2-1831-F1E67DF2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015EB-5FE0-BBC4-34B9-37A7B3575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1D3C1-C58A-2690-AD6A-81699B9D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BCE46-C575-3DBA-100C-095EB7DE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4220-3DA5-4248-A34B-A9A6C0D13C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C206D-77E4-0223-DDD8-8CF0E089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F2CD1-32D7-01E7-57EF-8D81D6AB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6CE-5620-4FE6-AC93-0019E13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8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DE3D6-C661-5E88-1548-362E6203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02235-E8A2-6A99-D637-D17F9A567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FC81-07F6-DF4F-79A5-B49047CD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94220-3DA5-4248-A34B-A9A6C0D13C1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C660-7422-807E-9251-3E837CC34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C5D0A-E550-D094-7DC5-8ECA335CF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46CE-5620-4FE6-AC93-0019E1377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2B57-AD1D-7E33-55CE-CEF8F1A9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37907-119F-85A3-24C6-3D9B1806E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Explores spatial relations between ROIs in End-to-end model</a:t>
            </a:r>
          </a:p>
          <a:p>
            <a:pPr lvl="1"/>
            <a:r>
              <a:rPr lang="en-US" dirty="0"/>
              <a:t>The graph transformer model combines the learnable position encoding with graph structure to boost the performance </a:t>
            </a:r>
          </a:p>
          <a:p>
            <a:pPr lvl="1"/>
            <a:r>
              <a:rPr lang="en-US" dirty="0"/>
              <a:t>Get better interpretability with attention heatmap combining non-convex ℓ2,1−2 and ℓ1−2 regularization terms</a:t>
            </a:r>
          </a:p>
          <a:p>
            <a:pPr lvl="1"/>
            <a:r>
              <a:rPr lang="en-US" dirty="0"/>
              <a:t>(optional) multimodal learning</a:t>
            </a:r>
          </a:p>
          <a:p>
            <a:pPr lvl="1"/>
            <a:r>
              <a:rPr lang="en-US" dirty="0"/>
              <a:t>(optional) graph learning  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4CA-A97A-0CA4-76D1-CC38F17D8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/>
          <a:lstStyle/>
          <a:p>
            <a:r>
              <a:rPr lang="en-US" dirty="0"/>
              <a:t>Method</a:t>
            </a:r>
          </a:p>
          <a:p>
            <a:pPr lvl="1"/>
            <a:r>
              <a:rPr lang="en-US" altLang="zh-CN" dirty="0"/>
              <a:t>Message Passing </a:t>
            </a:r>
            <a:r>
              <a:rPr lang="en-US" dirty="0"/>
              <a:t>Graph Neural network</a:t>
            </a:r>
          </a:p>
          <a:p>
            <a:pPr lvl="1"/>
            <a:r>
              <a:rPr lang="en-US" dirty="0"/>
              <a:t>Gated Graph transformer: counter the limitations of long-range interactions of the former</a:t>
            </a:r>
          </a:p>
          <a:p>
            <a:pPr lvl="1"/>
            <a:r>
              <a:rPr lang="en-US" dirty="0"/>
              <a:t>Regularization terms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2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541C-62F0-5289-5DB7-F3F09233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48"/>
            <a:ext cx="10515600" cy="5885415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Dataset</a:t>
            </a:r>
          </a:p>
          <a:p>
            <a:pPr lvl="2"/>
            <a:r>
              <a:rPr lang="en-US" dirty="0"/>
              <a:t>PNC: CNB scores prediction task</a:t>
            </a:r>
          </a:p>
          <a:p>
            <a:pPr lvl="2"/>
            <a:r>
              <a:rPr lang="en-US" dirty="0" err="1"/>
              <a:t>Ukbiobank</a:t>
            </a:r>
            <a:r>
              <a:rPr lang="en-US" dirty="0"/>
              <a:t> (optional)</a:t>
            </a:r>
          </a:p>
          <a:p>
            <a:pPr lvl="2"/>
            <a:r>
              <a:rPr lang="en-US" dirty="0"/>
              <a:t>HCP</a:t>
            </a:r>
          </a:p>
        </p:txBody>
      </p:sp>
    </p:spTree>
    <p:extLst>
      <p:ext uri="{BB962C8B-B14F-4D97-AF65-F5344CB8AC3E}">
        <p14:creationId xmlns:p14="http://schemas.microsoft.com/office/powerpoint/2010/main" val="321372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2F5BE6-AE5E-C040-95BA-E0B3F87F0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484" y="504463"/>
            <a:ext cx="10515600" cy="292453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BD18B4-DBC8-9D56-F141-8298404D4E47}"/>
                  </a:ext>
                </a:extLst>
              </p:cNvPr>
              <p:cNvSpPr txBox="1"/>
              <p:nvPr/>
            </p:nvSpPr>
            <p:spPr>
              <a:xfrm>
                <a:off x="972851" y="3627596"/>
                <a:ext cx="10356786" cy="2351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altLang="zh-CN" i="1" dirty="0">
                    <a:latin typeface="Cambria Math" panose="02040503050406030204" pitchFamily="18" charset="0"/>
                  </a:rPr>
                  <a:t>Graph edges: Binary and undirected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∈264∗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: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node feature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∈264∗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: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node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position encoding vector, last 3 entries are MNI coordinates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: </a:t>
                </a:r>
                <a:r>
                  <a:rPr lang="en-US" altLang="zh-CN" dirty="0"/>
                  <a:t>edge features (here we can use the FC and MNI distance </a:t>
                </a:r>
              </a:p>
              <a:p>
                <a:r>
                  <a:rPr lang="en-US" altLang="zh-CN" dirty="0"/>
                  <a:t>as edge features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/>
                  <a:t> )</a:t>
                </a:r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BD18B4-DBC8-9D56-F141-8298404D4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51" y="3627596"/>
                <a:ext cx="10356786" cy="2351991"/>
              </a:xfrm>
              <a:prstGeom prst="rect">
                <a:avLst/>
              </a:prstGeom>
              <a:blipFill>
                <a:blip r:embed="rId3"/>
                <a:stretch>
                  <a:fillRect l="-530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EFD996-E825-4B73-4CE8-6A7B744BA807}"/>
                  </a:ext>
                </a:extLst>
              </p:cNvPr>
              <p:cNvSpPr txBox="1"/>
              <p:nvPr/>
            </p:nvSpPr>
            <p:spPr>
              <a:xfrm>
                <a:off x="917607" y="5195408"/>
                <a:ext cx="10356786" cy="2074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: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neural networks, e.g., GCN</a:t>
                </a:r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edge feature mapping function, e.g., MLP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: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position vector mapping function, e.g., MLP</a:t>
                </a:r>
              </a:p>
              <a:p>
                <a:endParaRPr lang="en-US" altLang="zh-CN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EFD996-E825-4B73-4CE8-6A7B744BA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07" y="5195408"/>
                <a:ext cx="10356786" cy="2074992"/>
              </a:xfrm>
              <a:prstGeom prst="rect">
                <a:avLst/>
              </a:prstGeom>
              <a:blipFill>
                <a:blip r:embed="rId4"/>
                <a:stretch>
                  <a:fillRect l="-412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EA057487-A92B-9E89-9A5C-222F6C2F1D62}"/>
              </a:ext>
            </a:extLst>
          </p:cNvPr>
          <p:cNvSpPr/>
          <p:nvPr/>
        </p:nvSpPr>
        <p:spPr>
          <a:xfrm>
            <a:off x="9750626" y="3818178"/>
            <a:ext cx="396984" cy="981307"/>
          </a:xfrm>
          <a:prstGeom prst="rightBrace">
            <a:avLst>
              <a:gd name="adj1" fmla="val 42041"/>
              <a:gd name="adj2" fmla="val 504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65D44E-EC06-BE8D-7907-673812BEECDC}"/>
              </a:ext>
            </a:extLst>
          </p:cNvPr>
          <p:cNvSpPr txBox="1"/>
          <p:nvPr/>
        </p:nvSpPr>
        <p:spPr>
          <a:xfrm>
            <a:off x="10290345" y="4067965"/>
            <a:ext cx="131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DD59012-92FD-3D0C-0888-A88F09502660}"/>
              </a:ext>
            </a:extLst>
          </p:cNvPr>
          <p:cNvSpPr/>
          <p:nvPr/>
        </p:nvSpPr>
        <p:spPr>
          <a:xfrm>
            <a:off x="9869570" y="5385990"/>
            <a:ext cx="396984" cy="981307"/>
          </a:xfrm>
          <a:prstGeom prst="rightBrace">
            <a:avLst>
              <a:gd name="adj1" fmla="val 42041"/>
              <a:gd name="adj2" fmla="val 504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90EED-D314-1AE3-153A-DC4F3573FF22}"/>
              </a:ext>
            </a:extLst>
          </p:cNvPr>
          <p:cNvSpPr txBox="1"/>
          <p:nvPr/>
        </p:nvSpPr>
        <p:spPr>
          <a:xfrm>
            <a:off x="10381098" y="5386150"/>
            <a:ext cx="1311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parameters/ model</a:t>
            </a:r>
          </a:p>
        </p:txBody>
      </p:sp>
    </p:spTree>
    <p:extLst>
      <p:ext uri="{BB962C8B-B14F-4D97-AF65-F5344CB8AC3E}">
        <p14:creationId xmlns:p14="http://schemas.microsoft.com/office/powerpoint/2010/main" val="111712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C65BC2D-1FFC-8339-0C01-161554E55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135" y="1397418"/>
                <a:ext cx="10515600" cy="4351338"/>
              </a:xfrm>
            </p:spPr>
            <p:txBody>
              <a:bodyPr/>
              <a:lstStyle/>
              <a:p>
                <a:r>
                  <a:rPr lang="en-US" sz="2000" dirty="0">
                    <a:latin typeface="Cambria Math" panose="02040503050406030204" pitchFamily="18" charset="0"/>
                  </a:rPr>
                  <a:t>Position encoding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⋯,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𝑀𝑁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𝑀𝑁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𝑀𝑁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+3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𝑅𝑊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:r>
                  <a:rPr lang="en-US" sz="2000" dirty="0"/>
                  <a:t>Loss function</a:t>
                </a:r>
                <a:endParaRPr lang="en-US" sz="2000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C65BC2D-1FFC-8339-0C01-161554E55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135" y="1397418"/>
                <a:ext cx="10515600" cy="4351338"/>
              </a:xfrm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CD3BB879-C3CF-A2C4-2A49-B10514389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6097955"/>
            <a:ext cx="7952096" cy="7161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076691-575A-89D9-81C1-6ED3F8FEFB7A}"/>
              </a:ext>
            </a:extLst>
          </p:cNvPr>
          <p:cNvSpPr txBox="1"/>
          <p:nvPr/>
        </p:nvSpPr>
        <p:spPr>
          <a:xfrm>
            <a:off x="896203" y="6086708"/>
            <a:ext cx="64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6DFDA2-AC62-DCCE-9E81-DBCC09A21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08" y="2771944"/>
            <a:ext cx="8944725" cy="20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9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5C5C6-A177-8153-9BE7-E2DD67819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757" y="856539"/>
                <a:ext cx="5584902" cy="55264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PNC data</a:t>
                </a:r>
              </a:p>
              <a:p>
                <a:pPr lvl="1"/>
                <a:r>
                  <a:rPr lang="en-US" dirty="0" err="1"/>
                  <a:t>Emoid</a:t>
                </a:r>
                <a:r>
                  <a:rPr lang="en-US" dirty="0"/>
                  <a:t>, </a:t>
                </a:r>
                <a:r>
                  <a:rPr lang="en-US" dirty="0" err="1"/>
                  <a:t>nback</a:t>
                </a:r>
                <a:r>
                  <a:rPr lang="en-US" dirty="0"/>
                  <a:t>, </a:t>
                </a:r>
                <a:r>
                  <a:rPr lang="en-US" b="1" dirty="0"/>
                  <a:t>rest fMRI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Label: CNB scores (</a:t>
                </a:r>
                <a:r>
                  <a:rPr lang="en-US" dirty="0" err="1"/>
                  <a:t>wrat</a:t>
                </a:r>
                <a:r>
                  <a:rPr lang="en-US" dirty="0"/>
                  <a:t>, </a:t>
                </a:r>
                <a:r>
                  <a:rPr lang="en-US" dirty="0" err="1"/>
                  <a:t>pvrt</a:t>
                </a:r>
                <a:r>
                  <a:rPr lang="en-US" dirty="0"/>
                  <a:t>, </a:t>
                </a:r>
                <a:r>
                  <a:rPr lang="en-US" dirty="0" err="1"/>
                  <a:t>pmat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Functional connectivity graph</a:t>
                </a:r>
              </a:p>
              <a:p>
                <a:pPr lvl="1"/>
                <a:r>
                  <a:rPr lang="en-US" dirty="0"/>
                  <a:t>Get FC using Pearson’s correlation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𝑟𝑜𝑖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Sparse the graph connectivity using KNN, that keeps the k largest entries in each row </a:t>
                </a:r>
                <a:r>
                  <a:rPr lang="en-US" altLang="zh-CN" dirty="0"/>
                  <a:t>and </a:t>
                </a:r>
                <a:r>
                  <a:rPr lang="en-US" altLang="zh-CN" b="1" dirty="0"/>
                  <a:t>get adjacency matrix (binary) </a:t>
                </a:r>
                <a:r>
                  <a:rPr lang="en-US" altLang="zh-CN" dirty="0"/>
                  <a:t>and the corresponding </a:t>
                </a:r>
                <a:r>
                  <a:rPr lang="en-US" altLang="zh-CN" b="1" dirty="0"/>
                  <a:t>edge weight (e)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5C5C6-A177-8153-9BE7-E2DD67819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757" y="856539"/>
                <a:ext cx="5584902" cy="5526420"/>
              </a:xfrm>
              <a:blipFill>
                <a:blip r:embed="rId2"/>
                <a:stretch>
                  <a:fillRect l="-1965" t="-1876" r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755B3F6-303A-3914-5F76-D93FE1CC7BB9}"/>
              </a:ext>
            </a:extLst>
          </p:cNvPr>
          <p:cNvSpPr txBox="1"/>
          <p:nvPr/>
        </p:nvSpPr>
        <p:spPr>
          <a:xfrm>
            <a:off x="6994045" y="724297"/>
            <a:ext cx="4804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Gated GCN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A6E0EA-9397-8E6E-6469-AAF7316D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90" y="1533098"/>
            <a:ext cx="4999652" cy="46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7E5CBA5-32E2-F2B5-520E-42AAF955E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938822"/>
              </p:ext>
            </p:extLst>
          </p:nvPr>
        </p:nvGraphicFramePr>
        <p:xfrm>
          <a:off x="674648" y="1272708"/>
          <a:ext cx="63969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233">
                  <a:extLst>
                    <a:ext uri="{9D8B030D-6E8A-4147-A177-3AD203B41FA5}">
                      <a16:colId xmlns:a16="http://schemas.microsoft.com/office/drawing/2014/main" val="949525152"/>
                    </a:ext>
                  </a:extLst>
                </a:gridCol>
                <a:gridCol w="1599233">
                  <a:extLst>
                    <a:ext uri="{9D8B030D-6E8A-4147-A177-3AD203B41FA5}">
                      <a16:colId xmlns:a16="http://schemas.microsoft.com/office/drawing/2014/main" val="2579424021"/>
                    </a:ext>
                  </a:extLst>
                </a:gridCol>
                <a:gridCol w="1599233">
                  <a:extLst>
                    <a:ext uri="{9D8B030D-6E8A-4147-A177-3AD203B41FA5}">
                      <a16:colId xmlns:a16="http://schemas.microsoft.com/office/drawing/2014/main" val="1921405370"/>
                    </a:ext>
                  </a:extLst>
                </a:gridCol>
                <a:gridCol w="1599233">
                  <a:extLst>
                    <a:ext uri="{9D8B030D-6E8A-4147-A177-3AD203B41FA5}">
                      <a16:colId xmlns:a16="http://schemas.microsoft.com/office/drawing/2014/main" val="4073107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PVRT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82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MGCN (</a:t>
                      </a:r>
                      <a:r>
                        <a:rPr lang="en-US" dirty="0" err="1"/>
                        <a:t>emoid+nback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14.0889 ± 0.7222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4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GatedGCN</a:t>
                      </a:r>
                      <a:r>
                        <a:rPr lang="en-US" dirty="0"/>
                        <a:t> (Rest fMRI)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13.7728 (0.2744)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2.1227 (0.0315)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3.7113 (0.1056)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987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1F3948-84BB-1D6A-43B3-A196915DB505}"/>
              </a:ext>
            </a:extLst>
          </p:cNvPr>
          <p:cNvSpPr txBox="1"/>
          <p:nvPr/>
        </p:nvSpPr>
        <p:spPr>
          <a:xfrm>
            <a:off x="674648" y="627143"/>
            <a:ext cx="609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New preliminary results (regression)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E96B80-C24E-A29B-1943-6E619D2C0A32}"/>
              </a:ext>
            </a:extLst>
          </p:cNvPr>
          <p:cNvSpPr txBox="1"/>
          <p:nvPr/>
        </p:nvSpPr>
        <p:spPr>
          <a:xfrm>
            <a:off x="3461496" y="5998396"/>
            <a:ext cx="557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Dr. Xiao excluded subjects below the age of 16 years and </a:t>
            </a:r>
          </a:p>
          <a:p>
            <a:r>
              <a:rPr lang="en-US" dirty="0"/>
              <a:t>only kept subjects between 16 to 22 years old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42E8D5-8323-5BD3-43DB-869899E29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174" y="536438"/>
            <a:ext cx="3881001" cy="5185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6F39E0-1E14-80C2-33C8-60D134BD255A}"/>
              </a:ext>
            </a:extLst>
          </p:cNvPr>
          <p:cNvSpPr txBox="1"/>
          <p:nvPr/>
        </p:nvSpPr>
        <p:spPr>
          <a:xfrm>
            <a:off x="674648" y="3129300"/>
            <a:ext cx="52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Bootstrapping with 10 repeated  experiments</a:t>
            </a:r>
          </a:p>
        </p:txBody>
      </p:sp>
    </p:spTree>
    <p:extLst>
      <p:ext uri="{BB962C8B-B14F-4D97-AF65-F5344CB8AC3E}">
        <p14:creationId xmlns:p14="http://schemas.microsoft.com/office/powerpoint/2010/main" val="377330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5ECEC1-119A-EED7-467A-5BE9A51D7158}"/>
              </a:ext>
            </a:extLst>
          </p:cNvPr>
          <p:cNvSpPr txBox="1"/>
          <p:nvPr/>
        </p:nvSpPr>
        <p:spPr>
          <a:xfrm>
            <a:off x="345743" y="277504"/>
            <a:ext cx="868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Attention layer and (Clustering layer)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323082-4A64-57BA-CB16-4BE2B5E7A688}"/>
                  </a:ext>
                </a:extLst>
              </p:cNvPr>
              <p:cNvSpPr txBox="1"/>
              <p:nvPr/>
            </p:nvSpPr>
            <p:spPr>
              <a:xfrm>
                <a:off x="-113687" y="3500781"/>
                <a:ext cx="10158706" cy="2682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Clustering and heatmap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Class the subjects with top 50% </a:t>
                </a:r>
                <a:r>
                  <a:rPr lang="en-US" altLang="zh-CN" dirty="0"/>
                  <a:t>WRAT and 50% WRAT as high and low</a:t>
                </a:r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attention score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</m:sub>
                            </m:s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sSub>
                              <m:sSubPr>
                                <m:ctrlP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 is used to train a cluster model (SVM Loss) and also generate the heatmap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Only optimize the objective over the subset of FCs for which the model either strongly attends to or nearly completely ignore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set the top k FCs with the lowest attention scores and assign them the negative cluster label (0) while the top k FCs with the highest in-the-class attention scores receive the positive cluster label (1), k is set to 20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323082-4A64-57BA-CB16-4BE2B5E7A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687" y="3500781"/>
                <a:ext cx="10158706" cy="2682466"/>
              </a:xfrm>
              <a:prstGeom prst="rect">
                <a:avLst/>
              </a:prstGeom>
              <a:blipFill>
                <a:blip r:embed="rId2"/>
                <a:stretch>
                  <a:fillRect t="-1136" r="-600"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F86CE7-DFC8-00BE-2444-BFBB0D8E2977}"/>
                  </a:ext>
                </a:extLst>
              </p:cNvPr>
              <p:cNvSpPr txBox="1"/>
              <p:nvPr/>
            </p:nvSpPr>
            <p:spPr>
              <a:xfrm>
                <a:off x="345743" y="720510"/>
                <a:ext cx="10939291" cy="2726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fMRI time series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ROI,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000" dirty="0"/>
                  <a:t>, T is the number of time steps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On each node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ROI for example)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b="0" dirty="0">
                    <a:latin typeface="Cambria Math" panose="02040503050406030204" pitchFamily="18" charset="0"/>
                  </a:rPr>
                  <a:t>where Q, K, V are learnable weights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𝑚𝑎𝑠𝑘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mask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mask is  only applied to the first layer of GNN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Two sets of attentions are learned corresponding high IQ and low IQ scores: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p>
                    </m:sSubSup>
                  </m:oMath>
                </a14:m>
                <a:r>
                  <a:rPr lang="en-US" dirty="0"/>
                  <a:t>+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z will be the next layer input h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F86CE7-DFC8-00BE-2444-BFBB0D8E2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43" y="720510"/>
                <a:ext cx="10939291" cy="2726900"/>
              </a:xfrm>
              <a:prstGeom prst="rect">
                <a:avLst/>
              </a:prstGeom>
              <a:blipFill>
                <a:blip r:embed="rId3"/>
                <a:stretch>
                  <a:fillRect l="-502" t="-893" b="-2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71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81DA-E6B8-F738-D774-AEADD437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E69C-1FCF-BC91-6A43-C4D963CE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7574" cy="4351338"/>
          </a:xfrm>
        </p:spPr>
        <p:txBody>
          <a:bodyPr/>
          <a:lstStyle/>
          <a:p>
            <a:r>
              <a:rPr lang="en-US" dirty="0"/>
              <a:t>Subcortical:</a:t>
            </a:r>
          </a:p>
          <a:p>
            <a:pPr lvl="1"/>
            <a:r>
              <a:rPr lang="en-US" b="1" dirty="0" err="1"/>
              <a:t>aseg</a:t>
            </a:r>
            <a:r>
              <a:rPr lang="en-US" dirty="0"/>
              <a:t>(template name): brain volume</a:t>
            </a:r>
          </a:p>
          <a:p>
            <a:pPr lvl="1"/>
            <a:r>
              <a:rPr lang="en-US" dirty="0"/>
              <a:t>NAN-</a:t>
            </a:r>
          </a:p>
          <a:p>
            <a:r>
              <a:rPr lang="en-US" dirty="0"/>
              <a:t> cortical</a:t>
            </a:r>
          </a:p>
          <a:p>
            <a:pPr lvl="1"/>
            <a:r>
              <a:rPr lang="en-US" b="1" dirty="0" err="1"/>
              <a:t>DKTatlas</a:t>
            </a:r>
            <a:r>
              <a:rPr lang="en-US" dirty="0"/>
              <a:t>: thickness, gray volume, surface Area</a:t>
            </a:r>
          </a:p>
          <a:p>
            <a:pPr lvl="1"/>
            <a:r>
              <a:rPr lang="en-US" dirty="0"/>
              <a:t>a2009s</a:t>
            </a:r>
          </a:p>
          <a:p>
            <a:r>
              <a:rPr lang="en-US" dirty="0"/>
              <a:t>Compare ROI:</a:t>
            </a:r>
          </a:p>
          <a:p>
            <a:pPr lvl="1"/>
            <a:r>
              <a:rPr lang="en-US" dirty="0" err="1"/>
              <a:t>Aparcaseg</a:t>
            </a:r>
            <a:r>
              <a:rPr lang="en-US" dirty="0"/>
              <a:t> template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CBA22-4319-6C23-EC40-9EE30FA4C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54353"/>
              </p:ext>
            </p:extLst>
          </p:nvPr>
        </p:nvGraphicFramePr>
        <p:xfrm>
          <a:off x="8861005" y="1355988"/>
          <a:ext cx="1576535" cy="4729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535">
                  <a:extLst>
                    <a:ext uri="{9D8B030D-6E8A-4147-A177-3AD203B41FA5}">
                      <a16:colId xmlns:a16="http://schemas.microsoft.com/office/drawing/2014/main" val="4099208442"/>
                    </a:ext>
                  </a:extLst>
                </a:gridCol>
              </a:tblGrid>
              <a:tr h="577309">
                <a:tc>
                  <a:txBody>
                    <a:bodyPr/>
                    <a:lstStyle/>
                    <a:p>
                      <a:r>
                        <a:rPr lang="en-US" dirty="0" err="1"/>
                        <a:t>Subc</a:t>
                      </a:r>
                      <a:r>
                        <a:rPr lang="en-US" dirty="0"/>
                        <a:t> vol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8772"/>
                  </a:ext>
                </a:extLst>
              </a:tr>
              <a:tr h="585326">
                <a:tc>
                  <a:txBody>
                    <a:bodyPr/>
                    <a:lstStyle/>
                    <a:p>
                      <a:r>
                        <a:rPr lang="en-US" dirty="0"/>
                        <a:t>Cor thickness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7148"/>
                  </a:ext>
                </a:extLst>
              </a:tr>
              <a:tr h="585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 volume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09880"/>
                  </a:ext>
                </a:extLst>
              </a:tr>
              <a:tr h="5853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36692"/>
                  </a:ext>
                </a:extLst>
              </a:tr>
              <a:tr h="5853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757442"/>
                  </a:ext>
                </a:extLst>
              </a:tr>
              <a:tr h="5853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333856"/>
                  </a:ext>
                </a:extLst>
              </a:tr>
              <a:tr h="5853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617095"/>
                  </a:ext>
                </a:extLst>
              </a:tr>
              <a:tr h="5853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671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68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61365</TotalTime>
  <Words>596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Qu, Gang</dc:creator>
  <cp:lastModifiedBy>Qu, Gang</cp:lastModifiedBy>
  <cp:revision>2</cp:revision>
  <dcterms:created xsi:type="dcterms:W3CDTF">2022-10-04T00:01:14Z</dcterms:created>
  <dcterms:modified xsi:type="dcterms:W3CDTF">2023-01-17T15:36:25Z</dcterms:modified>
</cp:coreProperties>
</file>