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enturyGothic-regular.fntdata"/><Relationship Id="rId25" Type="http://schemas.openxmlformats.org/officeDocument/2006/relationships/slide" Target="slides/slide19.xml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4e2538bc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7e4e2538bc_2_85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e4e2538b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e4e2538b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e4e2538b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e4e2538b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e4e2538b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e4e2538b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e4e2538b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e4e2538b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e4e2538b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e4e2538b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e4e2538b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e4e2538b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e4e2538b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e4e2538b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eace5668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eace5668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e4e2538b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e4e2538b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e4e2538b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7e4e2538bc_0_222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e4e2538bc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7e4e2538bc_2_92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4e2538b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7e4e2538bc_0_25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4e2538b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7e4e2538bc_0_137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e4e2538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7e4e2538bc_0_20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e4e2538b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7e4e2538bc_0_45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e4e2538b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7e4e2538bc_0_61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e4e2538b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7e4e2538bc_0_69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e4e2538b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7e4e2538bc_0_79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F2F2F2"/>
            </a:gs>
            <a:gs pos="10000">
              <a:srgbClr val="F2F2F2"/>
            </a:gs>
            <a:gs pos="28000">
              <a:schemeClr val="lt1"/>
            </a:gs>
            <a:gs pos="48000">
              <a:schemeClr val="lt1"/>
            </a:gs>
            <a:gs pos="100000">
              <a:srgbClr val="D8D8D8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913448" y="1371599"/>
            <a:ext cx="7317105" cy="22860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300"/>
              <a:buFont typeface="Century Gothic"/>
              <a:buNone/>
              <a:defRPr baseline="30000" sz="3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913448" y="3771900"/>
            <a:ext cx="5887983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979797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rgbClr val="979797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979797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979797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Clr>
                <a:srgbClr val="979797"/>
              </a:buClr>
              <a:buSzPts val="1000"/>
              <a:buNone/>
              <a:defRPr>
                <a:solidFill>
                  <a:srgbClr val="979797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Clr>
                <a:srgbClr val="979797"/>
              </a:buClr>
              <a:buSzPts val="1000"/>
              <a:buNone/>
              <a:defRPr>
                <a:solidFill>
                  <a:srgbClr val="979797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Clr>
                <a:srgbClr val="979797"/>
              </a:buClr>
              <a:buSzPts val="1000"/>
              <a:buNone/>
              <a:defRPr>
                <a:solidFill>
                  <a:srgbClr val="979797"/>
                </a:solidFill>
              </a:defRPr>
            </a:lvl8pPr>
            <a:lvl9pPr lvl="8" algn="ctr">
              <a:spcBef>
                <a:spcPts val="500"/>
              </a:spcBef>
              <a:spcAft>
                <a:spcPts val="0"/>
              </a:spcAft>
              <a:buClr>
                <a:srgbClr val="979797"/>
              </a:buClr>
              <a:buSzPts val="1000"/>
              <a:buNone/>
              <a:defRPr>
                <a:solidFill>
                  <a:srgbClr val="979797"/>
                </a:solidFill>
              </a:defRPr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0" y="4937521"/>
            <a:ext cx="9144000" cy="205978"/>
          </a:xfrm>
          <a:prstGeom prst="rect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4697" y="140348"/>
            <a:ext cx="571563" cy="57156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7428321" y="739590"/>
            <a:ext cx="1604463" cy="3185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TESTINGMIND</a:t>
            </a:r>
            <a:endParaRPr sz="1100"/>
          </a:p>
        </p:txBody>
      </p:sp>
      <p:sp>
        <p:nvSpPr>
          <p:cNvPr id="61" name="Google Shape;61;p14"/>
          <p:cNvSpPr txBox="1"/>
          <p:nvPr/>
        </p:nvSpPr>
        <p:spPr>
          <a:xfrm>
            <a:off x="3819073" y="4956416"/>
            <a:ext cx="1295404" cy="18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www.testingmind.com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4937521"/>
            <a:ext cx="9144000" cy="205978"/>
          </a:xfrm>
          <a:prstGeom prst="rect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913448" y="205978"/>
            <a:ext cx="7317105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600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913448" y="1371600"/>
            <a:ext cx="7317105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4pPr>
            <a:lvl5pPr indent="-2921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/>
            </a:lvl5pPr>
            <a:lvl6pPr indent="-2921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6pPr>
            <a:lvl7pPr indent="-2921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7pPr>
            <a:lvl8pPr indent="-2921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8pPr>
            <a:lvl9pPr indent="-2921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9pPr>
          </a:lstStyle>
          <a:p/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96492" y="4785996"/>
            <a:ext cx="350923" cy="35092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88334" y="4948014"/>
            <a:ext cx="1505853" cy="18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TESTINGMIND CONSULTING</a:t>
            </a:r>
            <a:endParaRPr sz="1100"/>
          </a:p>
        </p:txBody>
      </p:sp>
      <p:sp>
        <p:nvSpPr>
          <p:cNvPr id="68" name="Google Shape;68;p15"/>
          <p:cNvSpPr txBox="1"/>
          <p:nvPr/>
        </p:nvSpPr>
        <p:spPr>
          <a:xfrm>
            <a:off x="5058181" y="4948014"/>
            <a:ext cx="4051506" cy="18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Automation and Digital QA Summit | Los Angeles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913448" y="2571750"/>
            <a:ext cx="7317105" cy="17716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300"/>
              <a:buFont typeface="Century Gothic"/>
              <a:buNone/>
              <a:defRPr b="0" sz="33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910100" y="514351"/>
            <a:ext cx="5891332" cy="857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979797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979797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979797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979797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Clr>
                <a:srgbClr val="979797"/>
              </a:buClr>
              <a:buSzPts val="800"/>
              <a:buNone/>
              <a:defRPr sz="1100">
                <a:solidFill>
                  <a:srgbClr val="979797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Clr>
                <a:srgbClr val="979797"/>
              </a:buClr>
              <a:buSzPts val="800"/>
              <a:buNone/>
              <a:defRPr sz="1100">
                <a:solidFill>
                  <a:srgbClr val="979797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Clr>
                <a:srgbClr val="979797"/>
              </a:buClr>
              <a:buSzPts val="800"/>
              <a:buNone/>
              <a:defRPr sz="1100">
                <a:solidFill>
                  <a:srgbClr val="979797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Clr>
                <a:srgbClr val="979797"/>
              </a:buClr>
              <a:buSzPts val="800"/>
              <a:buNone/>
              <a:defRPr sz="1100">
                <a:solidFill>
                  <a:srgbClr val="979797"/>
                </a:solidFill>
              </a:defRPr>
            </a:lvl9pPr>
          </a:lstStyle>
          <a:p/>
        </p:txBody>
      </p:sp>
      <p:sp>
        <p:nvSpPr>
          <p:cNvPr id="72" name="Google Shape;72;p16"/>
          <p:cNvSpPr/>
          <p:nvPr/>
        </p:nvSpPr>
        <p:spPr>
          <a:xfrm>
            <a:off x="0" y="4937521"/>
            <a:ext cx="9144000" cy="205978"/>
          </a:xfrm>
          <a:prstGeom prst="rect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96492" y="4785996"/>
            <a:ext cx="350923" cy="35092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88334" y="4948014"/>
            <a:ext cx="1505853" cy="18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TESTINGMIND CONSULTING</a:t>
            </a:r>
            <a:endParaRPr sz="1100"/>
          </a:p>
        </p:txBody>
      </p:sp>
      <p:sp>
        <p:nvSpPr>
          <p:cNvPr id="75" name="Google Shape;75;p16"/>
          <p:cNvSpPr txBox="1"/>
          <p:nvPr/>
        </p:nvSpPr>
        <p:spPr>
          <a:xfrm>
            <a:off x="5058181" y="4948014"/>
            <a:ext cx="4051506" cy="18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Automation and Digital QA Summit | Los Angeles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913448" y="205978"/>
            <a:ext cx="7317105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925200" y="1371600"/>
            <a:ext cx="3532471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 sz="1800"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500"/>
            </a:lvl2pPr>
            <a:lvl3pPr indent="-2984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400"/>
            </a:lvl3pPr>
            <a:lvl4pPr indent="-2921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200"/>
            </a:lvl4pPr>
            <a:lvl5pPr indent="-2921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200"/>
            </a:lvl5pPr>
            <a:lvl6pPr indent="-2921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200"/>
            </a:lvl6pPr>
            <a:lvl7pPr indent="-2921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200"/>
            </a:lvl7pPr>
            <a:lvl8pPr indent="-2921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200"/>
            </a:lvl8pPr>
            <a:lvl9pPr indent="-2921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698083" y="1371600"/>
            <a:ext cx="3532471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 sz="1800"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500"/>
            </a:lvl2pPr>
            <a:lvl3pPr indent="-2984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400"/>
            </a:lvl3pPr>
            <a:lvl4pPr indent="-2921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200"/>
            </a:lvl4pPr>
            <a:lvl5pPr indent="-2921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200"/>
            </a:lvl5pPr>
            <a:lvl6pPr indent="-2921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200"/>
            </a:lvl6pPr>
            <a:lvl7pPr indent="-2921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200"/>
            </a:lvl7pPr>
            <a:lvl8pPr indent="-2921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200"/>
            </a:lvl8pPr>
            <a:lvl9pPr indent="-2921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200"/>
            </a:lvl9pPr>
          </a:lstStyle>
          <a:p/>
        </p:txBody>
      </p:sp>
      <p:sp>
        <p:nvSpPr>
          <p:cNvPr id="80" name="Google Shape;80;p17"/>
          <p:cNvSpPr/>
          <p:nvPr/>
        </p:nvSpPr>
        <p:spPr>
          <a:xfrm>
            <a:off x="0" y="4937521"/>
            <a:ext cx="9144000" cy="205978"/>
          </a:xfrm>
          <a:prstGeom prst="rect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96492" y="4785996"/>
            <a:ext cx="350923" cy="35092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88334" y="4948014"/>
            <a:ext cx="1505853" cy="18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TESTINGMIND CONSULTING</a:t>
            </a:r>
            <a:endParaRPr sz="1100"/>
          </a:p>
        </p:txBody>
      </p:sp>
      <p:sp>
        <p:nvSpPr>
          <p:cNvPr id="83" name="Google Shape;83;p17"/>
          <p:cNvSpPr txBox="1"/>
          <p:nvPr/>
        </p:nvSpPr>
        <p:spPr>
          <a:xfrm>
            <a:off x="5058181" y="4948014"/>
            <a:ext cx="4051506" cy="18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Automation and Digital QA Summit | Los Angeles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913448" y="205978"/>
            <a:ext cx="7317105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913448" y="1371599"/>
            <a:ext cx="3532790" cy="628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00" cap="none">
                <a:solidFill>
                  <a:srgbClr val="2A2A2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200"/>
            </a:lvl9pPr>
          </a:lstStyle>
          <a:p/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913448" y="2057400"/>
            <a:ext cx="3532790" cy="2571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Char char="•"/>
              <a:defRPr sz="1500"/>
            </a:lvl1pPr>
            <a:lvl2pPr indent="-2984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40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2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5pPr>
            <a:lvl6pPr indent="-2794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100"/>
            </a:lvl6pPr>
            <a:lvl7pPr indent="-2794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100"/>
            </a:lvl7pPr>
            <a:lvl8pPr indent="-2794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100"/>
            </a:lvl8pPr>
            <a:lvl9pPr indent="-2794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100"/>
            </a:lvl9pPr>
          </a:lstStyle>
          <a:p/>
        </p:txBody>
      </p:sp>
      <p:sp>
        <p:nvSpPr>
          <p:cNvPr id="88" name="Google Shape;88;p18"/>
          <p:cNvSpPr txBox="1"/>
          <p:nvPr>
            <p:ph idx="3" type="body"/>
          </p:nvPr>
        </p:nvSpPr>
        <p:spPr>
          <a:xfrm>
            <a:off x="4697764" y="1371599"/>
            <a:ext cx="3532790" cy="628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00" cap="none">
                <a:solidFill>
                  <a:srgbClr val="2A2A2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200"/>
            </a:lvl9pPr>
          </a:lstStyle>
          <a:p/>
        </p:txBody>
      </p:sp>
      <p:sp>
        <p:nvSpPr>
          <p:cNvPr id="89" name="Google Shape;89;p18"/>
          <p:cNvSpPr txBox="1"/>
          <p:nvPr>
            <p:ph idx="4" type="body"/>
          </p:nvPr>
        </p:nvSpPr>
        <p:spPr>
          <a:xfrm>
            <a:off x="4697764" y="2057400"/>
            <a:ext cx="3532790" cy="2571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Char char="•"/>
              <a:defRPr sz="1500"/>
            </a:lvl1pPr>
            <a:lvl2pPr indent="-2984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40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2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5pPr>
            <a:lvl6pPr indent="-2794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100"/>
            </a:lvl6pPr>
            <a:lvl7pPr indent="-2794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100"/>
            </a:lvl7pPr>
            <a:lvl8pPr indent="-2794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100"/>
            </a:lvl8pPr>
            <a:lvl9pPr indent="-2794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100"/>
            </a:lvl9pPr>
          </a:lstStyle>
          <a:p/>
        </p:txBody>
      </p:sp>
      <p:sp>
        <p:nvSpPr>
          <p:cNvPr id="90" name="Google Shape;90;p18"/>
          <p:cNvSpPr/>
          <p:nvPr/>
        </p:nvSpPr>
        <p:spPr>
          <a:xfrm>
            <a:off x="0" y="4937521"/>
            <a:ext cx="9144000" cy="205978"/>
          </a:xfrm>
          <a:prstGeom prst="rect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96492" y="4785996"/>
            <a:ext cx="350923" cy="35092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88334" y="4948014"/>
            <a:ext cx="1505853" cy="18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TESTINGMIND CONSULTING</a:t>
            </a:r>
            <a:endParaRPr sz="1100"/>
          </a:p>
        </p:txBody>
      </p:sp>
      <p:sp>
        <p:nvSpPr>
          <p:cNvPr id="93" name="Google Shape;93;p18"/>
          <p:cNvSpPr txBox="1"/>
          <p:nvPr/>
        </p:nvSpPr>
        <p:spPr>
          <a:xfrm>
            <a:off x="5058181" y="4948014"/>
            <a:ext cx="4051506" cy="18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Automation and Digital QA Summit | Los Angeles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913448" y="205978"/>
            <a:ext cx="7317105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/>
          <p:nvPr/>
        </p:nvSpPr>
        <p:spPr>
          <a:xfrm>
            <a:off x="0" y="4937521"/>
            <a:ext cx="9144000" cy="205978"/>
          </a:xfrm>
          <a:prstGeom prst="rect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96492" y="4785996"/>
            <a:ext cx="350923" cy="35092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88334" y="4948014"/>
            <a:ext cx="1505853" cy="18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TESTINGMIND CONSULTING</a:t>
            </a:r>
            <a:endParaRPr sz="1100"/>
          </a:p>
        </p:txBody>
      </p:sp>
      <p:sp>
        <p:nvSpPr>
          <p:cNvPr id="99" name="Google Shape;99;p19"/>
          <p:cNvSpPr txBox="1"/>
          <p:nvPr/>
        </p:nvSpPr>
        <p:spPr>
          <a:xfrm>
            <a:off x="5058181" y="4948014"/>
            <a:ext cx="4051506" cy="18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Automation and Digital QA Summit | Los Angeles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0" y="4937521"/>
            <a:ext cx="9144000" cy="205978"/>
          </a:xfrm>
          <a:prstGeom prst="rect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96492" y="4785996"/>
            <a:ext cx="350923" cy="35092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88334" y="4948014"/>
            <a:ext cx="1505853" cy="18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TESTINGMIND CONSULTING</a:t>
            </a:r>
            <a:endParaRPr sz="1100"/>
          </a:p>
        </p:txBody>
      </p:sp>
      <p:sp>
        <p:nvSpPr>
          <p:cNvPr id="104" name="Google Shape;104;p20"/>
          <p:cNvSpPr txBox="1"/>
          <p:nvPr/>
        </p:nvSpPr>
        <p:spPr>
          <a:xfrm>
            <a:off x="5058181" y="4948014"/>
            <a:ext cx="4051506" cy="18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Automation and Digital QA Summit | Los Angeles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513293" y="514350"/>
            <a:ext cx="2915409" cy="30289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000"/>
              <a:buFont typeface="Century Gothic"/>
              <a:buNone/>
              <a:defRPr b="0"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4400507" y="514350"/>
            <a:ext cx="423020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 sz="1800"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500"/>
            </a:lvl2pPr>
            <a:lvl3pPr indent="-2984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400"/>
            </a:lvl3pPr>
            <a:lvl4pPr indent="-2921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200"/>
            </a:lvl4pPr>
            <a:lvl5pPr indent="-2921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200"/>
            </a:lvl5pPr>
            <a:lvl6pPr indent="-2921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200"/>
            </a:lvl6pPr>
            <a:lvl7pPr indent="-2921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200"/>
            </a:lvl7pPr>
            <a:lvl8pPr indent="-2921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200"/>
            </a:lvl8pPr>
            <a:lvl9pPr indent="-2921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2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513293" y="3657600"/>
            <a:ext cx="2915409" cy="9715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700"/>
            </a:lvl9pPr>
          </a:lstStyle>
          <a:p/>
        </p:txBody>
      </p:sp>
      <p:sp>
        <p:nvSpPr>
          <p:cNvPr id="109" name="Google Shape;109;p21"/>
          <p:cNvSpPr/>
          <p:nvPr/>
        </p:nvSpPr>
        <p:spPr>
          <a:xfrm>
            <a:off x="0" y="4937521"/>
            <a:ext cx="9144000" cy="205978"/>
          </a:xfrm>
          <a:prstGeom prst="rect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96492" y="4785996"/>
            <a:ext cx="350923" cy="3509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88334" y="4948014"/>
            <a:ext cx="1505853" cy="18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TESTINGMIND CONSULTING</a:t>
            </a:r>
            <a:endParaRPr sz="1100"/>
          </a:p>
        </p:txBody>
      </p:sp>
      <p:sp>
        <p:nvSpPr>
          <p:cNvPr id="112" name="Google Shape;112;p21"/>
          <p:cNvSpPr txBox="1"/>
          <p:nvPr/>
        </p:nvSpPr>
        <p:spPr>
          <a:xfrm>
            <a:off x="5058181" y="4948014"/>
            <a:ext cx="4051506" cy="18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Automation and Digital QA Summit | Los Angeles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513293" y="514350"/>
            <a:ext cx="2915409" cy="30289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000"/>
              <a:buFont typeface="Century Gothic"/>
              <a:buNone/>
              <a:defRPr b="0"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115" name="Google Shape;115;p22"/>
          <p:cNvSpPr/>
          <p:nvPr>
            <p:ph idx="2" type="pic"/>
          </p:nvPr>
        </p:nvSpPr>
        <p:spPr>
          <a:xfrm>
            <a:off x="4400506" y="514350"/>
            <a:ext cx="4230202" cy="411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6859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513293" y="3657600"/>
            <a:ext cx="2915409" cy="9715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700"/>
            </a:lvl9pPr>
          </a:lstStyle>
          <a:p/>
        </p:txBody>
      </p:sp>
      <p:sp>
        <p:nvSpPr>
          <p:cNvPr id="117" name="Google Shape;117;p22"/>
          <p:cNvSpPr/>
          <p:nvPr/>
        </p:nvSpPr>
        <p:spPr>
          <a:xfrm>
            <a:off x="0" y="4937521"/>
            <a:ext cx="9144000" cy="205978"/>
          </a:xfrm>
          <a:prstGeom prst="rect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96492" y="4785996"/>
            <a:ext cx="350923" cy="35092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88334" y="4948014"/>
            <a:ext cx="1505853" cy="18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TESTINGMIND CONSULTING</a:t>
            </a:r>
            <a:endParaRPr sz="1100"/>
          </a:p>
        </p:txBody>
      </p:sp>
      <p:sp>
        <p:nvSpPr>
          <p:cNvPr id="120" name="Google Shape;120;p22"/>
          <p:cNvSpPr txBox="1"/>
          <p:nvPr/>
        </p:nvSpPr>
        <p:spPr>
          <a:xfrm>
            <a:off x="5058181" y="4948014"/>
            <a:ext cx="4051506" cy="18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Automation and Digital QA Summit | Los Angeles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913448" y="205978"/>
            <a:ext cx="7317105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 rot="5400000">
            <a:off x="2943226" y="-658178"/>
            <a:ext cx="3257550" cy="73171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4pPr>
            <a:lvl5pPr indent="-2921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/>
            </a:lvl5pPr>
            <a:lvl6pPr indent="-2921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6pPr>
            <a:lvl7pPr indent="-2921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7pPr>
            <a:lvl8pPr indent="-2921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8pPr>
            <a:lvl9pPr indent="-29845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/>
        </p:txBody>
      </p:sp>
      <p:sp>
        <p:nvSpPr>
          <p:cNvPr id="124" name="Google Shape;124;p23"/>
          <p:cNvSpPr/>
          <p:nvPr/>
        </p:nvSpPr>
        <p:spPr>
          <a:xfrm>
            <a:off x="0" y="4937521"/>
            <a:ext cx="9144000" cy="205978"/>
          </a:xfrm>
          <a:prstGeom prst="rect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96492" y="4785996"/>
            <a:ext cx="350923" cy="35092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88334" y="4948014"/>
            <a:ext cx="1505853" cy="18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TESTINGMIND CONSULTING</a:t>
            </a:r>
            <a:endParaRPr sz="1100"/>
          </a:p>
        </p:txBody>
      </p:sp>
      <p:sp>
        <p:nvSpPr>
          <p:cNvPr id="127" name="Google Shape;127;p23"/>
          <p:cNvSpPr txBox="1"/>
          <p:nvPr/>
        </p:nvSpPr>
        <p:spPr>
          <a:xfrm>
            <a:off x="5058181" y="4948014"/>
            <a:ext cx="4051506" cy="18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Automation and Digital QA Summit | Los Angeles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 rot="5400000">
            <a:off x="5372577" y="1771173"/>
            <a:ext cx="4114800" cy="16011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 rot="5400000">
            <a:off x="1637824" y="-210026"/>
            <a:ext cx="4114800" cy="55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4pPr>
            <a:lvl5pPr indent="-2921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/>
            </a:lvl5pPr>
            <a:lvl6pPr indent="-2921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6pPr>
            <a:lvl7pPr indent="-2921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7pPr>
            <a:lvl8pPr indent="-2921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8pPr>
            <a:lvl9pPr indent="-2921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9pPr>
          </a:lstStyle>
          <a:p/>
        </p:txBody>
      </p:sp>
      <p:sp>
        <p:nvSpPr>
          <p:cNvPr id="131" name="Google Shape;131;p24"/>
          <p:cNvSpPr/>
          <p:nvPr/>
        </p:nvSpPr>
        <p:spPr>
          <a:xfrm>
            <a:off x="0" y="4937521"/>
            <a:ext cx="9144000" cy="205978"/>
          </a:xfrm>
          <a:prstGeom prst="rect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96492" y="4785996"/>
            <a:ext cx="350923" cy="35092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88334" y="4948014"/>
            <a:ext cx="1505853" cy="18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TESTINGMIND CONSULTING</a:t>
            </a:r>
            <a:endParaRPr sz="1100"/>
          </a:p>
        </p:txBody>
      </p:sp>
      <p:sp>
        <p:nvSpPr>
          <p:cNvPr id="134" name="Google Shape;134;p24"/>
          <p:cNvSpPr txBox="1"/>
          <p:nvPr/>
        </p:nvSpPr>
        <p:spPr>
          <a:xfrm>
            <a:off x="5058181" y="4948014"/>
            <a:ext cx="4051506" cy="1835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Automation and Digital QA Summit | Los Angeles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">
              <a:srgbClr val="F2F2F2"/>
            </a:gs>
            <a:gs pos="28000">
              <a:schemeClr val="lt1"/>
            </a:gs>
            <a:gs pos="48000">
              <a:schemeClr val="lt1"/>
            </a:gs>
            <a:gs pos="100000">
              <a:srgbClr val="D8D8D8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913448" y="205978"/>
            <a:ext cx="7317105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000"/>
              <a:buFont typeface="Century Gothic"/>
              <a:buNone/>
              <a:defRPr b="0" i="0" sz="3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913448" y="1371600"/>
            <a:ext cx="7317105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21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21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21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21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906863" y="4836320"/>
            <a:ext cx="4979929" cy="135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7373079" y="4836320"/>
            <a:ext cx="857474" cy="135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jpg"/><Relationship Id="rId5" Type="http://schemas.openxmlformats.org/officeDocument/2006/relationships/image" Target="../media/image13.jpg"/><Relationship Id="rId6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Relationship Id="rId4" Type="http://schemas.openxmlformats.org/officeDocument/2006/relationships/image" Target="../media/image12.jpg"/><Relationship Id="rId5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network connection" id="139" name="Google Shape;139;p2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50604" y="465516"/>
            <a:ext cx="7492500" cy="445268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>
            <p:ph type="ctrTitle"/>
          </p:nvPr>
        </p:nvSpPr>
        <p:spPr>
          <a:xfrm>
            <a:off x="913448" y="1371599"/>
            <a:ext cx="7317105" cy="22860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300"/>
              <a:buFont typeface="Century Gothic"/>
              <a:buNone/>
            </a:pPr>
            <a:r>
              <a:rPr lang="en" sz="3600"/>
              <a:t>Aligning Your Company and Your QA Team: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300"/>
              <a:buFont typeface="Century Gothic"/>
              <a:buNone/>
            </a:pPr>
            <a:r>
              <a:rPr lang="en" sz="3600"/>
              <a:t>One group’s approach </a:t>
            </a:r>
            <a:br>
              <a:rPr lang="en" sz="3600"/>
            </a:br>
            <a:br>
              <a:rPr lang="en" sz="3600"/>
            </a:br>
            <a:r>
              <a:rPr lang="en" sz="3600"/>
              <a:t>Grant Quail</a:t>
            </a:r>
            <a:endParaRPr sz="3600"/>
          </a:p>
        </p:txBody>
      </p:sp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913448" y="3771900"/>
            <a:ext cx="5887983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100"/>
              <a:t>Los Angeles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100"/>
              <a:t>March 03, 2020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4"/>
          <p:cNvPicPr preferRelativeResize="0"/>
          <p:nvPr/>
        </p:nvPicPr>
        <p:blipFill rotWithShape="1">
          <a:blip r:embed="rId3">
            <a:alphaModFix/>
          </a:blip>
          <a:srcRect b="951" l="0" r="8324" t="951"/>
          <a:stretch/>
        </p:blipFill>
        <p:spPr>
          <a:xfrm>
            <a:off x="4982700" y="863700"/>
            <a:ext cx="2331475" cy="1495749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13" name="Google Shape;213;p34"/>
          <p:cNvCxnSpPr/>
          <p:nvPr/>
        </p:nvCxnSpPr>
        <p:spPr>
          <a:xfrm>
            <a:off x="1793025" y="916200"/>
            <a:ext cx="0" cy="33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14" name="Google Shape;214;p34"/>
          <p:cNvCxnSpPr/>
          <p:nvPr/>
        </p:nvCxnSpPr>
        <p:spPr>
          <a:xfrm rot="10800000">
            <a:off x="1793025" y="4227300"/>
            <a:ext cx="5169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15" name="Google Shape;215;p34"/>
          <p:cNvSpPr txBox="1"/>
          <p:nvPr/>
        </p:nvSpPr>
        <p:spPr>
          <a:xfrm rot="-5400000">
            <a:off x="-405825" y="2290350"/>
            <a:ext cx="34161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entury Gothic"/>
                <a:ea typeface="Century Gothic"/>
                <a:cs typeface="Century Gothic"/>
                <a:sym typeface="Century Gothic"/>
              </a:rPr>
              <a:t>Influence</a:t>
            </a:r>
            <a:endParaRPr b="1"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1793025" y="4227400"/>
            <a:ext cx="51696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entury Gothic"/>
                <a:ea typeface="Century Gothic"/>
                <a:cs typeface="Century Gothic"/>
                <a:sym typeface="Century Gothic"/>
              </a:rPr>
              <a:t>Visibility</a:t>
            </a:r>
            <a:endParaRPr b="1"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4000" y="1098838"/>
            <a:ext cx="1874050" cy="12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6525" y="2886613"/>
            <a:ext cx="1875749" cy="120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4"/>
          <p:cNvCxnSpPr/>
          <p:nvPr/>
        </p:nvCxnSpPr>
        <p:spPr>
          <a:xfrm flipH="1">
            <a:off x="4067651" y="2367543"/>
            <a:ext cx="931500" cy="5511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20" name="Google Shape;220;p34"/>
          <p:cNvSpPr txBox="1"/>
          <p:nvPr>
            <p:ph idx="4294967295" type="title"/>
          </p:nvPr>
        </p:nvSpPr>
        <p:spPr>
          <a:xfrm>
            <a:off x="913500" y="0"/>
            <a:ext cx="7317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000"/>
              <a:buFont typeface="Century Gothic"/>
              <a:buNone/>
            </a:pPr>
            <a:r>
              <a:rPr b="1" lang="en" sz="3600"/>
              <a:t>Our Goal</a:t>
            </a:r>
            <a:endParaRPr b="1" sz="3600"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4000" y="2886636"/>
            <a:ext cx="1874051" cy="12033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34"/>
          <p:cNvCxnSpPr>
            <a:stCxn id="223" idx="2"/>
            <a:endCxn id="218" idx="0"/>
          </p:cNvCxnSpPr>
          <p:nvPr/>
        </p:nvCxnSpPr>
        <p:spPr>
          <a:xfrm flipH="1">
            <a:off x="5934399" y="2359513"/>
            <a:ext cx="228000" cy="5271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4" name="Google Shape;224;p34"/>
          <p:cNvCxnSpPr>
            <a:stCxn id="223" idx="1"/>
            <a:endCxn id="217" idx="3"/>
          </p:cNvCxnSpPr>
          <p:nvPr/>
        </p:nvCxnSpPr>
        <p:spPr>
          <a:xfrm flipH="1">
            <a:off x="4058050" y="1611725"/>
            <a:ext cx="938400" cy="888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913450" y="205976"/>
            <a:ext cx="7317000" cy="692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Strategy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4309575" y="1241850"/>
            <a:ext cx="4318800" cy="3257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Define Mission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Identify activities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Build Buy-In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Sustain &amp; Improve</a:t>
            </a:r>
            <a:endParaRPr sz="2400"/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050" y="1316175"/>
            <a:ext cx="2717775" cy="27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913450" y="205976"/>
            <a:ext cx="7317000" cy="718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Mission Statement</a:t>
            </a: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500" y="1180895"/>
            <a:ext cx="1839000" cy="11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388" y="1180900"/>
            <a:ext cx="4099225" cy="22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7"/>
          <p:cNvSpPr txBox="1"/>
          <p:nvPr>
            <p:ph type="title"/>
          </p:nvPr>
        </p:nvSpPr>
        <p:spPr>
          <a:xfrm>
            <a:off x="913450" y="205976"/>
            <a:ext cx="7317000" cy="718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Mission Statement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388" y="1180900"/>
            <a:ext cx="4099225" cy="22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8"/>
          <p:cNvSpPr txBox="1"/>
          <p:nvPr>
            <p:ph type="title"/>
          </p:nvPr>
        </p:nvSpPr>
        <p:spPr>
          <a:xfrm>
            <a:off x="913450" y="205976"/>
            <a:ext cx="7317000" cy="718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Mission Statement</a:t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1632850" y="3564275"/>
            <a:ext cx="5878200" cy="106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i="1" lang="en" sz="2400"/>
              <a:t>“Provide </a:t>
            </a:r>
            <a:r>
              <a:rPr b="1" i="1" lang="en" sz="2400"/>
              <a:t>confidence</a:t>
            </a:r>
            <a:r>
              <a:rPr i="1" lang="en" sz="2400"/>
              <a:t> that we are </a:t>
            </a:r>
            <a:r>
              <a:rPr b="1" i="1" lang="en" sz="2400"/>
              <a:t>quickly </a:t>
            </a:r>
            <a:r>
              <a:rPr i="1" lang="en" sz="2400"/>
              <a:t>building </a:t>
            </a:r>
            <a:r>
              <a:rPr b="1" i="1" lang="en" sz="2400"/>
              <a:t>reliable </a:t>
            </a:r>
            <a:r>
              <a:rPr i="1" lang="en" sz="2400"/>
              <a:t>software.”</a:t>
            </a:r>
            <a:endParaRPr i="1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913500" y="88176"/>
            <a:ext cx="7317000" cy="718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Apart Activities</a:t>
            </a:r>
            <a:endParaRPr/>
          </a:p>
        </p:txBody>
      </p:sp>
      <p:pic>
        <p:nvPicPr>
          <p:cNvPr id="256" name="Google Shape;2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338" y="806376"/>
            <a:ext cx="5183336" cy="3914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719825" y="205975"/>
            <a:ext cx="7739100" cy="689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Evangelize Aligning Activities</a:t>
            </a:r>
            <a:endParaRPr b="1"/>
          </a:p>
        </p:txBody>
      </p:sp>
      <p:sp>
        <p:nvSpPr>
          <p:cNvPr id="262" name="Google Shape;262;p40"/>
          <p:cNvSpPr txBox="1"/>
          <p:nvPr>
            <p:ph idx="2" type="body"/>
          </p:nvPr>
        </p:nvSpPr>
        <p:spPr>
          <a:xfrm>
            <a:off x="449200" y="1243375"/>
            <a:ext cx="3926400" cy="2787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 u="sng"/>
              <a:t>Improve </a:t>
            </a:r>
            <a:r>
              <a:rPr i="1" lang="en" sz="3000" u="sng"/>
              <a:t>Visibility</a:t>
            </a:r>
            <a:endParaRPr i="1" sz="3000" u="sng"/>
          </a:p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600" u="sng"/>
          </a:p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/>
              <a:t>Publish Test Plans</a:t>
            </a:r>
            <a:endParaRPr sz="2400"/>
          </a:p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/>
              <a:t>Report Test Results</a:t>
            </a:r>
            <a:endParaRPr sz="2400"/>
          </a:p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/>
              <a:t>Vocalize Risks</a:t>
            </a:r>
            <a:endParaRPr sz="2400"/>
          </a:p>
        </p:txBody>
      </p:sp>
      <p:sp>
        <p:nvSpPr>
          <p:cNvPr id="263" name="Google Shape;263;p40"/>
          <p:cNvSpPr txBox="1"/>
          <p:nvPr>
            <p:ph idx="2" type="body"/>
          </p:nvPr>
        </p:nvSpPr>
        <p:spPr>
          <a:xfrm>
            <a:off x="4755075" y="1243375"/>
            <a:ext cx="3926400" cy="2787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 u="sng"/>
              <a:t>Improve </a:t>
            </a:r>
            <a:r>
              <a:rPr i="1" lang="en" sz="3000" u="sng"/>
              <a:t>Influence</a:t>
            </a:r>
            <a:endParaRPr i="1" sz="3000" u="sng"/>
          </a:p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600" u="sng"/>
          </a:p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/>
              <a:t>Story Standards</a:t>
            </a:r>
            <a:endParaRPr sz="2400"/>
          </a:p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/>
              <a:t>Requirements Reviews</a:t>
            </a:r>
            <a:endParaRPr sz="2400"/>
          </a:p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/>
              <a:t>Acceptance Reviews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719825" y="205975"/>
            <a:ext cx="7739100" cy="689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Buy-In Building Techniques</a:t>
            </a:r>
            <a:endParaRPr b="1"/>
          </a:p>
        </p:txBody>
      </p:sp>
      <p:sp>
        <p:nvSpPr>
          <p:cNvPr id="269" name="Google Shape;269;p41"/>
          <p:cNvSpPr txBox="1"/>
          <p:nvPr>
            <p:ph idx="2" type="body"/>
          </p:nvPr>
        </p:nvSpPr>
        <p:spPr>
          <a:xfrm>
            <a:off x="719825" y="1230250"/>
            <a:ext cx="3638400" cy="2787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 u="sng"/>
              <a:t>Internal Buy-In</a:t>
            </a:r>
            <a:endParaRPr sz="3000" u="sng"/>
          </a:p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600" u="sng"/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/>
              <a:t>Team presentation</a:t>
            </a:r>
            <a:endParaRPr sz="2400"/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/>
              <a:t>Integrate feedback</a:t>
            </a:r>
            <a:endParaRPr sz="2400"/>
          </a:p>
          <a:p>
            <a:pPr indent="0" lvl="0" marL="13716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400"/>
              <a:t>Listen</a:t>
            </a:r>
            <a:endParaRPr b="1" sz="2400"/>
          </a:p>
        </p:txBody>
      </p:sp>
      <p:pic>
        <p:nvPicPr>
          <p:cNvPr id="270" name="Google Shape;2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925" y="3271850"/>
            <a:ext cx="352426" cy="35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125" y="3271837"/>
            <a:ext cx="352426" cy="35242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1"/>
          <p:cNvSpPr txBox="1"/>
          <p:nvPr>
            <p:ph idx="2" type="body"/>
          </p:nvPr>
        </p:nvSpPr>
        <p:spPr>
          <a:xfrm>
            <a:off x="4820525" y="1230250"/>
            <a:ext cx="3638400" cy="2787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 u="sng"/>
              <a:t>External Buy-In</a:t>
            </a:r>
            <a:endParaRPr sz="3000" u="sng"/>
          </a:p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600" u="sng"/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/>
              <a:t>Benefits Focused</a:t>
            </a:r>
            <a:endParaRPr sz="2400"/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/>
              <a:t>Bottom Up     …</a:t>
            </a:r>
            <a:endParaRPr sz="2400"/>
          </a:p>
          <a:p>
            <a:pPr indent="45720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/>
              <a:t>…		Top Down</a:t>
            </a:r>
            <a:endParaRPr sz="2400"/>
          </a:p>
        </p:txBody>
      </p:sp>
      <p:pic>
        <p:nvPicPr>
          <p:cNvPr id="273" name="Google Shape;27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0575" y="2722875"/>
            <a:ext cx="458900" cy="4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5100" y="3218613"/>
            <a:ext cx="458900" cy="4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913450" y="215501"/>
            <a:ext cx="7317000" cy="632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Sustaining &amp; Improving</a:t>
            </a:r>
            <a:endParaRPr/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913500" y="1000125"/>
            <a:ext cx="7317000" cy="3703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200"/>
              <a:t>Sustaining</a:t>
            </a:r>
            <a:r>
              <a:rPr lang="en" sz="2200"/>
              <a:t>: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Documentation Culture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Radiate from QA team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Frequent contact with peers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200"/>
              <a:t>Improving</a:t>
            </a:r>
            <a:r>
              <a:rPr lang="en" sz="2200"/>
              <a:t>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Actively Seek feedback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Rollback failed ideas quickly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Apply “Agile Process” to improving process</a:t>
            </a:r>
            <a:endParaRPr sz="2200"/>
          </a:p>
        </p:txBody>
      </p:sp>
      <p:pic>
        <p:nvPicPr>
          <p:cNvPr id="281" name="Google Shape;2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320" y="1000125"/>
            <a:ext cx="1976575" cy="21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913448" y="205978"/>
            <a:ext cx="7317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000"/>
              <a:buFont typeface="Century Gothic"/>
              <a:buNone/>
            </a:pPr>
            <a:r>
              <a:rPr lang="en"/>
              <a:t>Broad Highlights</a:t>
            </a:r>
            <a:endParaRPr b="1" sz="3600"/>
          </a:p>
        </p:txBody>
      </p:sp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913450" y="1622875"/>
            <a:ext cx="7890900" cy="30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76200" lvl="0" marL="66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/>
              <a:t>Better Alignment reduces friction</a:t>
            </a:r>
            <a:endParaRPr b="1" sz="2400"/>
          </a:p>
          <a:p>
            <a:pPr indent="-76200" lvl="0" marL="66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400"/>
          </a:p>
          <a:p>
            <a:pPr indent="-76200" lvl="0" marL="66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/>
              <a:t>Alignment = Visibility + Influence</a:t>
            </a:r>
            <a:endParaRPr b="1" sz="2400"/>
          </a:p>
          <a:p>
            <a:pPr indent="-76200" lvl="0" marL="66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400"/>
          </a:p>
          <a:p>
            <a:pPr indent="-76200" lvl="0" marL="66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/>
              <a:t>Mission statement focuses plans</a:t>
            </a:r>
            <a:endParaRPr b="1" sz="2400"/>
          </a:p>
          <a:p>
            <a:pPr indent="-76200" lvl="0" marL="66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400"/>
          </a:p>
          <a:p>
            <a:pPr indent="-76200" lvl="0" marL="66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/>
              <a:t>Ensure your team members are heard</a:t>
            </a:r>
            <a:endParaRPr b="1" sz="2400"/>
          </a:p>
          <a:p>
            <a:pPr indent="-76200" lvl="0" marL="66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400"/>
          </a:p>
          <a:p>
            <a:pPr indent="-76200" lvl="0" marL="66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400"/>
          </a:p>
        </p:txBody>
      </p:sp>
      <p:pic>
        <p:nvPicPr>
          <p:cNvPr id="288" name="Google Shape;2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226" y="1622875"/>
            <a:ext cx="415174" cy="34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226" y="2327725"/>
            <a:ext cx="415174" cy="34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226" y="2987212"/>
            <a:ext cx="415174" cy="34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226" y="3646700"/>
            <a:ext cx="415174" cy="34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450" y="205975"/>
            <a:ext cx="7317100" cy="44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>
            <p:ph idx="4294967295" type="body"/>
          </p:nvPr>
        </p:nvSpPr>
        <p:spPr>
          <a:xfrm>
            <a:off x="913448" y="1371600"/>
            <a:ext cx="7317105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7620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7620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7620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7620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7620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7620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/>
              <a:t>Technology								  Process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/>
              <a:t>							  vs.</a:t>
            </a:r>
            <a:endParaRPr sz="3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/>
          <p:nvPr/>
        </p:nvSpPr>
        <p:spPr>
          <a:xfrm>
            <a:off x="1596725" y="252375"/>
            <a:ext cx="6949500" cy="974100"/>
          </a:xfrm>
          <a:prstGeom prst="wedgeRoundRectCallout">
            <a:avLst>
              <a:gd fmla="val 39267" name="adj1"/>
              <a:gd fmla="val 76509" name="adj2"/>
              <a:gd fmla="val 0" name="adj3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7620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"How soon can you finish testing?"</a:t>
            </a: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701825" y="1641563"/>
            <a:ext cx="4873200" cy="974100"/>
          </a:xfrm>
          <a:prstGeom prst="wedgeRoundRectCallout">
            <a:avLst>
              <a:gd fmla="val -41042" name="adj1"/>
              <a:gd fmla="val 83700" name="adj2"/>
              <a:gd fmla="val 0" name="adj3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7620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"That’s not a real bug."</a:t>
            </a:r>
            <a:endParaRPr i="1"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2883125" y="3030750"/>
            <a:ext cx="5663100" cy="1276800"/>
          </a:xfrm>
          <a:prstGeom prst="wedgeRoundRectCallout">
            <a:avLst>
              <a:gd fmla="val 39267" name="adj1"/>
              <a:gd fmla="val 76509" name="adj2"/>
              <a:gd fmla="val 0" name="adj3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7620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"We have surprise code you need to test .. right now."</a:t>
            </a:r>
            <a:endParaRPr i="1"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>
            <a:off x="1596725" y="252375"/>
            <a:ext cx="6949500" cy="974100"/>
          </a:xfrm>
          <a:prstGeom prst="wedgeRoundRectCallout">
            <a:avLst>
              <a:gd fmla="val 39267" name="adj1"/>
              <a:gd fmla="val 76509" name="adj2"/>
              <a:gd fmla="val 0" name="adj3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7620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"We don’t have time to do testing"</a:t>
            </a:r>
            <a:endParaRPr i="1"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531225" y="1713600"/>
            <a:ext cx="5556900" cy="974100"/>
          </a:xfrm>
          <a:prstGeom prst="wedgeRoundRectCallout">
            <a:avLst>
              <a:gd fmla="val -41042" name="adj1"/>
              <a:gd fmla="val 83700" name="adj2"/>
              <a:gd fmla="val 0" name="adj3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7620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"How did QA miss this bug?"</a:t>
            </a:r>
            <a:endParaRPr i="1"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2296200" y="3030750"/>
            <a:ext cx="6249900" cy="1276800"/>
          </a:xfrm>
          <a:prstGeom prst="wedgeRoundRectCallout">
            <a:avLst>
              <a:gd fmla="val 39267" name="adj1"/>
              <a:gd fmla="val 76509" name="adj2"/>
              <a:gd fmla="val 0" name="adj3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7620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"You’re worried about nothing.  We don’t need to check that."</a:t>
            </a:r>
            <a:endParaRPr i="1"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913448" y="205978"/>
            <a:ext cx="7317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000"/>
              <a:buFont typeface="Century Gothic"/>
              <a:buNone/>
            </a:pPr>
            <a:r>
              <a:rPr b="1" lang="en" sz="3600"/>
              <a:t>Cause: Lack of Alignment</a:t>
            </a:r>
            <a:endParaRPr b="1" sz="3600"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913450" y="1622875"/>
            <a:ext cx="7890900" cy="30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7620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/>
              <a:t>Visibility: </a:t>
            </a:r>
            <a:r>
              <a:rPr lang="en" sz="2400"/>
              <a:t> </a:t>
            </a:r>
            <a:endParaRPr sz="2400"/>
          </a:p>
          <a:p>
            <a:pPr indent="-7620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76200" lvl="0" marL="66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/>
              <a:t>People see what the QA team is testing</a:t>
            </a:r>
            <a:endParaRPr sz="2400"/>
          </a:p>
          <a:p>
            <a:pPr indent="-7620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7620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/>
              <a:t>Influence:</a:t>
            </a:r>
            <a:r>
              <a:rPr lang="en" sz="2400"/>
              <a:t> </a:t>
            </a:r>
            <a:endParaRPr sz="2400"/>
          </a:p>
          <a:p>
            <a:pPr indent="-7620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76200" lvl="0" marL="66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/>
              <a:t>QA team can affect design, dev, deployment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913500" y="0"/>
            <a:ext cx="7317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000"/>
              <a:buFont typeface="Century Gothic"/>
              <a:buNone/>
            </a:pPr>
            <a:r>
              <a:rPr lang="en"/>
              <a:t>Magicians</a:t>
            </a:r>
            <a:endParaRPr b="1" sz="3600"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626550" y="670475"/>
            <a:ext cx="78909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76200" lvl="0" marL="6604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2400"/>
              <a:t>“Everything should go through QA”</a:t>
            </a:r>
            <a:endParaRPr i="1" sz="2400"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50" y="1244050"/>
            <a:ext cx="5328400" cy="34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325" y="3023275"/>
            <a:ext cx="405724" cy="40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325" y="2368888"/>
            <a:ext cx="405724" cy="405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6098900" y="2048650"/>
            <a:ext cx="2840100" cy="181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/>
              <a:t>Low Visibility</a:t>
            </a:r>
            <a:endParaRPr sz="2400"/>
          </a:p>
          <a:p>
            <a:pPr indent="-76200" lvl="0" marL="6604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/>
              <a:t>Low Influence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50" y="1244050"/>
            <a:ext cx="5328401" cy="34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/>
          <p:nvPr>
            <p:ph type="title"/>
          </p:nvPr>
        </p:nvSpPr>
        <p:spPr>
          <a:xfrm>
            <a:off x="913500" y="0"/>
            <a:ext cx="7317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000"/>
              <a:buFont typeface="Century Gothic"/>
              <a:buNone/>
            </a:pPr>
            <a:r>
              <a:rPr lang="en"/>
              <a:t>Gatekeepers</a:t>
            </a:r>
            <a:endParaRPr b="1" sz="3600"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626550" y="670475"/>
            <a:ext cx="78909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76200" lvl="0" marL="6604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2400"/>
              <a:t>“Every release must be approved by QA”</a:t>
            </a:r>
            <a:endParaRPr i="1" sz="2400"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6098900" y="2048650"/>
            <a:ext cx="2840100" cy="181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/>
              <a:t>Low Visibility</a:t>
            </a:r>
            <a:endParaRPr sz="2400"/>
          </a:p>
          <a:p>
            <a:pPr indent="-76200" lvl="0" marL="6604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/>
              <a:t>High Influence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325" y="3038063"/>
            <a:ext cx="405724" cy="40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8325" y="2368888"/>
            <a:ext cx="405724" cy="40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51" y="1245613"/>
            <a:ext cx="5328400" cy="3418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2"/>
          <p:cNvSpPr txBox="1"/>
          <p:nvPr>
            <p:ph type="title"/>
          </p:nvPr>
        </p:nvSpPr>
        <p:spPr>
          <a:xfrm>
            <a:off x="913500" y="0"/>
            <a:ext cx="7317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000"/>
              <a:buFont typeface="Century Gothic"/>
              <a:buNone/>
            </a:pPr>
            <a:r>
              <a:rPr lang="en"/>
              <a:t>Robots</a:t>
            </a:r>
            <a:endParaRPr b="1" sz="3600"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626550" y="670475"/>
            <a:ext cx="78909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76200" lvl="0" marL="6604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2400"/>
              <a:t>“We only need QA for testing”</a:t>
            </a:r>
            <a:endParaRPr i="1" sz="2400"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6098900" y="2048650"/>
            <a:ext cx="2840100" cy="181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/>
              <a:t>High Visibility</a:t>
            </a:r>
            <a:endParaRPr sz="2400"/>
          </a:p>
          <a:p>
            <a:pPr indent="-76200" lvl="0" marL="6604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/>
              <a:t>Low Influence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325" y="2368888"/>
            <a:ext cx="405724" cy="40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8325" y="3023275"/>
            <a:ext cx="405724" cy="4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3"/>
          <p:cNvPicPr preferRelativeResize="0"/>
          <p:nvPr/>
        </p:nvPicPr>
        <p:blipFill rotWithShape="1">
          <a:blip r:embed="rId3">
            <a:alphaModFix/>
          </a:blip>
          <a:srcRect b="951" l="0" r="8324" t="951"/>
          <a:stretch/>
        </p:blipFill>
        <p:spPr>
          <a:xfrm>
            <a:off x="782250" y="1202263"/>
            <a:ext cx="4910925" cy="3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3"/>
          <p:cNvSpPr txBox="1"/>
          <p:nvPr>
            <p:ph type="title"/>
          </p:nvPr>
        </p:nvSpPr>
        <p:spPr>
          <a:xfrm>
            <a:off x="913500" y="0"/>
            <a:ext cx="7317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000"/>
              <a:buFont typeface="Century Gothic"/>
              <a:buNone/>
            </a:pPr>
            <a:r>
              <a:rPr lang="en"/>
              <a:t>Partners</a:t>
            </a:r>
            <a:endParaRPr b="1" sz="3600"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520500" y="644300"/>
            <a:ext cx="8103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2400"/>
              <a:t>“QA should contribute to the entire process”</a:t>
            </a:r>
            <a:endParaRPr i="1" sz="2400"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6098900" y="2048650"/>
            <a:ext cx="2840100" cy="181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/>
              <a:t>High Visibility</a:t>
            </a:r>
            <a:endParaRPr sz="2400"/>
          </a:p>
          <a:p>
            <a:pPr indent="-76200" lvl="0" marL="6604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/>
              <a:t>High Influence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325" y="2368888"/>
            <a:ext cx="405724" cy="40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325" y="3046138"/>
            <a:ext cx="405724" cy="4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ustralian continent presentation 16x9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