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88825"/>
  <p:notesSz cx="6858000" cy="9144000"/>
  <p:embeddedFontLst>
    <p:embeddedFont>
      <p:font typeface="Century Gothic"/>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CenturyGothic-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italic.fntdata"/><Relationship Id="rId50" Type="http://schemas.openxmlformats.org/officeDocument/2006/relationships/font" Target="fonts/CenturyGothic-bold.fntdata"/><Relationship Id="rId52"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2pPr>
            <a:lvl3pPr indent="-228600" lvl="2" marL="13716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3pPr>
            <a:lvl4pPr indent="-228600" lvl="3" marL="18288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4pPr>
            <a:lvl5pPr indent="-228600" lvl="4" marL="2286000" marR="0" rtl="0" algn="l">
              <a:spcBef>
                <a:spcPts val="0"/>
              </a:spcBef>
              <a:spcAft>
                <a:spcPts val="0"/>
              </a:spcAft>
              <a:buSzPts val="1400"/>
              <a:buNone/>
              <a:defRPr b="0" i="0" sz="1200" u="none" cap="none" strike="noStrike">
                <a:solidFill>
                  <a:srgbClr val="2A2A2A"/>
                </a:solidFill>
                <a:latin typeface="Century Gothic"/>
                <a:ea typeface="Century Gothic"/>
                <a:cs typeface="Century Gothic"/>
                <a:sym typeface="Century Gothic"/>
              </a:defRPr>
            </a:lvl5pPr>
            <a:lvl6pPr indent="-228600" lvl="5" marL="2743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6pPr>
            <a:lvl7pPr indent="-228600" lvl="6" marL="3200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7pPr>
            <a:lvl8pPr indent="-228600" lvl="7" marL="3657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8pPr>
            <a:lvl9pPr indent="-228600" lvl="8" marL="4114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4ec5a904b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rPr lang="en-US"/>
              <a:t>How can we get our focus back on growing and maintaining our tools, so we don’t get stuck in the mud?</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US"/>
              <a:t>Usually it takes a new mindset, and it takes a plan.</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US"/>
              <a:t>We want to change our mindset from:  “We sit in a cave running a bunch of tests to tell you the quality”</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US"/>
              <a:t>We want to change our mindset to: “We make awesome tools so everyone else can test their own quality”</a:t>
            </a:r>
            <a:endParaRPr/>
          </a:p>
        </p:txBody>
      </p:sp>
      <p:sp>
        <p:nvSpPr>
          <p:cNvPr id="152" name="Google Shape;152;gf4ec5a904b_0_1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fb315f80f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t>What does MY mature QA mindset look like?</a:t>
            </a:r>
            <a:endParaRPr/>
          </a:p>
          <a:p>
            <a:pPr indent="0" lvl="0" marL="0" rtl="0" algn="l">
              <a:spcBef>
                <a:spcPts val="0"/>
              </a:spcBef>
              <a:spcAft>
                <a:spcPts val="0"/>
              </a:spcAft>
              <a:buClr>
                <a:schemeClr val="dk2"/>
              </a:buClr>
              <a:buSzPts val="1100"/>
              <a:buFont typeface="Arial"/>
              <a:buNone/>
            </a:pPr>
            <a:r>
              <a:t/>
            </a:r>
            <a:endParaRPr/>
          </a:p>
          <a:p>
            <a:pPr indent="-317500" lvl="0" marL="457200" rtl="0" algn="l">
              <a:spcBef>
                <a:spcPts val="0"/>
              </a:spcBef>
              <a:spcAft>
                <a:spcPts val="0"/>
              </a:spcAft>
              <a:buSzPts val="1400"/>
              <a:buAutoNum type="arabicPeriod"/>
            </a:pPr>
            <a:r>
              <a:rPr lang="en-US"/>
              <a:t> My focus is on reliability first.   My tools might give you less answers, but they will be reliable answers.</a:t>
            </a:r>
            <a:endParaRPr/>
          </a:p>
          <a:p>
            <a:pPr indent="-317500" lvl="0" marL="457200" rtl="0" algn="l">
              <a:spcBef>
                <a:spcPts val="0"/>
              </a:spcBef>
              <a:spcAft>
                <a:spcPts val="0"/>
              </a:spcAft>
              <a:buSzPts val="1400"/>
              <a:buAutoNum type="arabicPeriod"/>
            </a:pPr>
            <a:r>
              <a:rPr lang="en-US"/>
              <a:t>This is because I will not tolerate any flaky tests.  A missing test is better than a test you cannot trust.</a:t>
            </a:r>
            <a:endParaRPr/>
          </a:p>
          <a:p>
            <a:pPr indent="-317500" lvl="0" marL="457200" rtl="0" algn="l">
              <a:spcBef>
                <a:spcPts val="0"/>
              </a:spcBef>
              <a:spcAft>
                <a:spcPts val="0"/>
              </a:spcAft>
              <a:buSzPts val="1400"/>
              <a:buAutoNum type="arabicPeriod"/>
            </a:pPr>
            <a:r>
              <a:rPr lang="en-US"/>
              <a:t>My tools are friendly.  Anyone technical in my team can use my tools.  -I- am no longer the test execution bottleneck.</a:t>
            </a:r>
            <a:endParaRPr/>
          </a:p>
          <a:p>
            <a:pPr indent="-317500" lvl="0" marL="457200" rtl="0" algn="l">
              <a:spcBef>
                <a:spcPts val="0"/>
              </a:spcBef>
              <a:spcAft>
                <a:spcPts val="0"/>
              </a:spcAft>
              <a:buSzPts val="1400"/>
              <a:buAutoNum type="arabicPeriod"/>
            </a:pPr>
            <a:r>
              <a:rPr lang="en-US"/>
              <a:t>The results are clear and they are easy to find.  You do not need me to interpret them like a foreign language.</a:t>
            </a:r>
            <a:endParaRPr/>
          </a:p>
        </p:txBody>
      </p:sp>
      <p:sp>
        <p:nvSpPr>
          <p:cNvPr id="161" name="Google Shape;161;gefb315f80f_0_9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4ec5a904b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There are 2 halves to reach this effective mindset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There’s improving your test planning.  This ensures we really understand the product needs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There’s the tooling maturity.  This is where we turn those needs into great tools to test those needs</a:t>
            </a:r>
            <a:endParaRPr/>
          </a:p>
        </p:txBody>
      </p:sp>
      <p:sp>
        <p:nvSpPr>
          <p:cNvPr id="169" name="Google Shape;169;gf4ec5a904b_0_2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5dac0a0b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my opinion, Planning Maturity is the more important half.</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you get garbage in, you’ll get garbage out.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Bad planning can ruin the best tools…. but the best tools can NEVER fix bad planning.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Getting good at your planning maturity would be a whole other presentation.  But to summarize:  Good planning means you have validated your </a:t>
            </a:r>
            <a:r>
              <a:rPr lang="en-US"/>
              <a:t>requirements</a:t>
            </a:r>
            <a:r>
              <a:rPr lang="en-US"/>
              <a:t>, planned your tests, and are maintaining your traceability.</a:t>
            </a:r>
            <a:endParaRPr/>
          </a:p>
        </p:txBody>
      </p:sp>
      <p:sp>
        <p:nvSpPr>
          <p:cNvPr id="177" name="Google Shape;177;gf5dac0a0b6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4ec5a904b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Today we’re more interested in the fun stuff.  Coding!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mature tooling involves the typical engineering principles: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designing a good framework</a:t>
            </a:r>
            <a:endParaRPr/>
          </a:p>
          <a:p>
            <a:pPr indent="-317500" lvl="0" marL="457200" rtl="0" algn="l">
              <a:spcBef>
                <a:spcPts val="0"/>
              </a:spcBef>
              <a:spcAft>
                <a:spcPts val="0"/>
              </a:spcAft>
              <a:buSzPts val="1400"/>
              <a:buChar char="-"/>
            </a:pPr>
            <a:r>
              <a:rPr lang="en-US"/>
              <a:t>writing high quality code</a:t>
            </a:r>
            <a:endParaRPr/>
          </a:p>
          <a:p>
            <a:pPr indent="-317500" lvl="0" marL="457200" rtl="0" algn="l">
              <a:spcBef>
                <a:spcPts val="0"/>
              </a:spcBef>
              <a:spcAft>
                <a:spcPts val="0"/>
              </a:spcAft>
              <a:buSzPts val="1400"/>
              <a:buChar char="-"/>
            </a:pPr>
            <a:r>
              <a:rPr lang="en-US"/>
              <a:t>and making your tool accessible to your teammates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 think one of the most powerful measurements of how useful your tool is, is how </a:t>
            </a:r>
            <a:r>
              <a:rPr i="1" lang="en-US"/>
              <a:t>frictionless</a:t>
            </a:r>
            <a:r>
              <a:rPr lang="en-US"/>
              <a:t> your tool is to everyone else.</a:t>
            </a:r>
            <a:endParaRPr/>
          </a:p>
          <a:p>
            <a:pPr indent="0" lvl="0" marL="0" rtl="0" algn="l">
              <a:spcBef>
                <a:spcPts val="0"/>
              </a:spcBef>
              <a:spcAft>
                <a:spcPts val="0"/>
              </a:spcAft>
              <a:buNone/>
            </a:pPr>
            <a:r>
              <a:t/>
            </a:r>
            <a:endParaRPr/>
          </a:p>
        </p:txBody>
      </p:sp>
      <p:sp>
        <p:nvSpPr>
          <p:cNvPr id="186" name="Google Shape;186;gf4ec5a904b_0_3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5dac0a0b6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Let’s see how I measure my tool maturity.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 have 2 scales:  Reliability and Repeatability.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Reliability is:  how accurate are my test results, and how easy is it for people to find and understand my test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Repeatability is:  how easy is it for us to have tests start automatically, and how identical do those tests run regardless of who started them.</a:t>
            </a:r>
            <a:endParaRPr/>
          </a:p>
        </p:txBody>
      </p:sp>
      <p:sp>
        <p:nvSpPr>
          <p:cNvPr id="195" name="Google Shape;195;gf5dac0a0b6_0_1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fb315f80f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Putting those 2 scales on a grid gives us a nice pretty gradient we can show executive types what we are talking about.</a:t>
            </a:r>
            <a:endParaRPr/>
          </a:p>
          <a:p>
            <a:pPr indent="-317500" lvl="0" marL="457200" rtl="0" algn="l">
              <a:spcBef>
                <a:spcPts val="0"/>
              </a:spcBef>
              <a:spcAft>
                <a:spcPts val="0"/>
              </a:spcAft>
              <a:buSzPts val="1400"/>
              <a:buChar char="-"/>
            </a:pPr>
            <a:r>
              <a:rPr lang="en-US"/>
              <a:t>red is bad.  green is good.   Even your CEO can understand that!</a:t>
            </a:r>
            <a:endParaRPr/>
          </a:p>
          <a:p>
            <a:pPr indent="-317500" lvl="0" marL="457200" rtl="0" algn="l">
              <a:spcBef>
                <a:spcPts val="0"/>
              </a:spcBef>
              <a:spcAft>
                <a:spcPts val="0"/>
              </a:spcAft>
              <a:buSzPts val="1400"/>
              <a:buChar char="-"/>
            </a:pPr>
            <a:r>
              <a:rPr lang="en-US"/>
              <a:t>I’ve plotted where I tend to find frameworks landing.</a:t>
            </a:r>
            <a:endParaRPr/>
          </a:p>
          <a:p>
            <a:pPr indent="-317500" lvl="0" marL="457200" rtl="0" algn="l">
              <a:spcBef>
                <a:spcPts val="0"/>
              </a:spcBef>
              <a:spcAft>
                <a:spcPts val="0"/>
              </a:spcAft>
              <a:buSzPts val="1400"/>
              <a:buChar char="-"/>
            </a:pPr>
            <a:r>
              <a:rPr lang="en-US"/>
              <a:t>A brand new framework is deep in the red zone, because it’s just being hacked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Most test automation seem to stall out in the orange or yellow zone.  We often do a decent job making them repeatable, because repeatability is a fun technical </a:t>
            </a:r>
            <a:r>
              <a:rPr lang="en-US"/>
              <a:t>challenge</a:t>
            </a:r>
            <a:r>
              <a:rPr lang="en-US"/>
              <a:t>.  But our reliability sucks.   That’s because low reliability doesn’t block us so badly that we’re forced to fix it.  It’s just too easy to say “I can decipher this error log, give me 5 minutes”  and “I can re-run this flaky test, give me 10 minutes” … but it’s much harder to say “I can fix this flaky test, give me 5 HOURS.”  or “I can improve our logging.  Give me 5 DAYS”.</a:t>
            </a:r>
            <a:endParaRPr/>
          </a:p>
          <a:p>
            <a:pPr indent="0" lvl="0" marL="0" rtl="0" algn="l">
              <a:spcBef>
                <a:spcPts val="0"/>
              </a:spcBef>
              <a:spcAft>
                <a:spcPts val="0"/>
              </a:spcAft>
              <a:buNone/>
            </a:pPr>
            <a:r>
              <a:rPr lang="en-US"/>
              <a:t>… only in hindsight, after we realize those 5 and 10 minutes have added up to MONTHS of wasted time , do we realize we want to be in the green zone.</a:t>
            </a:r>
            <a:endParaRPr/>
          </a:p>
        </p:txBody>
      </p:sp>
      <p:sp>
        <p:nvSpPr>
          <p:cNvPr id="201" name="Google Shape;201;gefb315f80f_0_1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fb315f80f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t>To get to the green zone, we need to know exactly what that looks like.</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US"/>
              <a:t>Here I have defined my levels of reliability.  I will budget time to raising my framework’s reliability.  Once it has reached a level, that is the new status quo, and it’s never allowed to fall backwards.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US"/>
              <a:t>These levels are a mix of reducing flakiness, and increasing the usefulness of my reporting.</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US"/>
              <a:t>Starting with the basic level:  most of my tests will run reliably.  The next level is: my results are distributed automatically:  whether it’s email, slack, or some kind of cloud tool.</a:t>
            </a:r>
            <a:endParaRPr/>
          </a:p>
          <a:p>
            <a:pPr indent="0" lvl="0" marL="0" rtl="0" algn="l">
              <a:spcBef>
                <a:spcPts val="0"/>
              </a:spcBef>
              <a:spcAft>
                <a:spcPts val="0"/>
              </a:spcAft>
              <a:buClr>
                <a:schemeClr val="dk2"/>
              </a:buClr>
              <a:buSzPts val="1100"/>
              <a:buFont typeface="Arial"/>
              <a:buNone/>
            </a:pPr>
            <a:r>
              <a:rPr lang="en-US"/>
              <a:t>Next, ALL of my tests are fully reliable.  I.e. A test will never fail unless there’s a real bug or environment problem.</a:t>
            </a:r>
            <a:endParaRPr/>
          </a:p>
          <a:p>
            <a:pPr indent="0" lvl="0" marL="0" rtl="0" algn="l">
              <a:spcBef>
                <a:spcPts val="0"/>
              </a:spcBef>
              <a:spcAft>
                <a:spcPts val="0"/>
              </a:spcAft>
              <a:buClr>
                <a:schemeClr val="dk2"/>
              </a:buClr>
              <a:buSzPts val="1100"/>
              <a:buFont typeface="Arial"/>
              <a:buNone/>
            </a:pPr>
            <a:r>
              <a:rPr lang="en-US"/>
              <a:t>After that, my test results are catalogued.  So people can not only see the latest test results, but they can search for specific areas or look for patterns.</a:t>
            </a:r>
            <a:endParaRPr/>
          </a:p>
          <a:p>
            <a:pPr indent="0" lvl="0" marL="0" rtl="0" algn="l">
              <a:spcBef>
                <a:spcPts val="0"/>
              </a:spcBef>
              <a:spcAft>
                <a:spcPts val="0"/>
              </a:spcAft>
              <a:buClr>
                <a:schemeClr val="dk2"/>
              </a:buClr>
              <a:buSzPts val="1100"/>
              <a:buFont typeface="Arial"/>
              <a:buNone/>
            </a:pPr>
            <a:r>
              <a:rPr lang="en-US"/>
              <a:t>Finally, my test results become explanatory.  So an engineer or a product manager can easily see what exactly failed, as if it were a regular bug report.</a:t>
            </a:r>
            <a:endParaRPr/>
          </a:p>
          <a:p>
            <a:pPr indent="0" lvl="0" marL="0" rtl="0" algn="l">
              <a:spcBef>
                <a:spcPts val="0"/>
              </a:spcBef>
              <a:spcAft>
                <a:spcPts val="0"/>
              </a:spcAft>
              <a:buNone/>
            </a:pPr>
            <a:r>
              <a:t/>
            </a:r>
            <a:endParaRPr/>
          </a:p>
        </p:txBody>
      </p:sp>
      <p:sp>
        <p:nvSpPr>
          <p:cNvPr id="217" name="Google Shape;217;gefb315f80f_0_11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fb315f80f_0_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t>My repeatability has a similar scale.  Every new project starts with the lowest level, and moves up as it’s improved.</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US"/>
              <a:t>The first level is we can </a:t>
            </a:r>
            <a:r>
              <a:rPr lang="en-US"/>
              <a:t>Manually start tests on a- Local machine</a:t>
            </a:r>
            <a:endParaRPr/>
          </a:p>
          <a:p>
            <a:pPr indent="0" lvl="0" marL="0" rtl="0" algn="l">
              <a:spcBef>
                <a:spcPts val="0"/>
              </a:spcBef>
              <a:spcAft>
                <a:spcPts val="0"/>
              </a:spcAft>
              <a:buClr>
                <a:schemeClr val="dk2"/>
              </a:buClr>
              <a:buSzPts val="1100"/>
              <a:buFont typeface="Arial"/>
              <a:buNone/>
            </a:pPr>
            <a:r>
              <a:rPr lang="en-US"/>
              <a:t>The 2nd level is to parameterize our code.  This lets us run the same tests in new environment or with different constraints.</a:t>
            </a:r>
            <a:endParaRPr/>
          </a:p>
          <a:p>
            <a:pPr indent="0" lvl="0" marL="0" rtl="0" algn="l">
              <a:spcBef>
                <a:spcPts val="0"/>
              </a:spcBef>
              <a:spcAft>
                <a:spcPts val="0"/>
              </a:spcAft>
              <a:buClr>
                <a:schemeClr val="dk2"/>
              </a:buClr>
              <a:buSzPts val="1100"/>
              <a:buFont typeface="Arial"/>
              <a:buNone/>
            </a:pPr>
            <a:r>
              <a:rPr lang="en-US"/>
              <a:t>After that we design our tests to run in docker containers or virtual environments.  This greatly increases our reliability, and enables us to start testing as part of a Continuous Integration system.</a:t>
            </a:r>
            <a:endParaRPr/>
          </a:p>
          <a:p>
            <a:pPr indent="0" lvl="0" marL="0" rtl="0" algn="l">
              <a:spcBef>
                <a:spcPts val="0"/>
              </a:spcBef>
              <a:spcAft>
                <a:spcPts val="0"/>
              </a:spcAft>
              <a:buClr>
                <a:schemeClr val="dk2"/>
              </a:buClr>
              <a:buSzPts val="1100"/>
              <a:buFont typeface="Arial"/>
              <a:buNone/>
            </a:pPr>
            <a:r>
              <a:rPr lang="en-US"/>
              <a:t>Level 4 is our tests running automatically on triggers.  So a human no longer is required to even start tests.</a:t>
            </a:r>
            <a:endParaRPr/>
          </a:p>
          <a:p>
            <a:pPr indent="0" lvl="0" marL="0" rtl="0" algn="l">
              <a:spcBef>
                <a:spcPts val="0"/>
              </a:spcBef>
              <a:spcAft>
                <a:spcPts val="0"/>
              </a:spcAft>
              <a:buClr>
                <a:schemeClr val="dk2"/>
              </a:buClr>
              <a:buSzPts val="1100"/>
              <a:buFont typeface="Arial"/>
              <a:buNone/>
            </a:pPr>
            <a:r>
              <a:rPr lang="en-US"/>
              <a:t>The final level of repeatability is for us to be publishing our test tool in a container.   Once we have published a test container, then anyone, especially engineers, can include our tests in their own custom CI pipelines, without the QA team needing to assist them.</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US"/>
              <a:t>This means you can have your backend engineering team running tests every time they merge a pull request.</a:t>
            </a:r>
            <a:endParaRPr/>
          </a:p>
          <a:p>
            <a:pPr indent="0" lvl="0" marL="0" rtl="0" algn="l">
              <a:spcBef>
                <a:spcPts val="0"/>
              </a:spcBef>
              <a:spcAft>
                <a:spcPts val="0"/>
              </a:spcAft>
              <a:buClr>
                <a:schemeClr val="dk2"/>
              </a:buClr>
              <a:buSzPts val="1100"/>
              <a:buFont typeface="Arial"/>
              <a:buNone/>
            </a:pPr>
            <a:r>
              <a:rPr lang="en-US"/>
              <a:t>And your front end engineering team can run docker containers on their local machines every time they make a code commit to their branch.</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228" name="Google Shape;228;gefb315f80f_0_10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4ec5a904b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Looking at those previous examples on our maturity gradient, we can now describe some aspects of why they are where they are: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A new framework is low because it runs a few tests locally on your laptop, and you get results from your console output</a:t>
            </a:r>
            <a:endParaRPr/>
          </a:p>
          <a:p>
            <a:pPr indent="-317500" lvl="0" marL="457200" rtl="0" algn="l">
              <a:spcBef>
                <a:spcPts val="0"/>
              </a:spcBef>
              <a:spcAft>
                <a:spcPts val="0"/>
              </a:spcAft>
              <a:buSzPts val="1400"/>
              <a:buChar char="-"/>
            </a:pPr>
            <a:r>
              <a:rPr lang="en-US"/>
              <a:t>A </a:t>
            </a:r>
            <a:r>
              <a:rPr lang="en-US"/>
              <a:t>mature</a:t>
            </a:r>
            <a:r>
              <a:rPr lang="en-US"/>
              <a:t> framework could run as a manually started jenkins job that automatically emails you results, but usually has a few failures that you have to test manually</a:t>
            </a:r>
            <a:endParaRPr/>
          </a:p>
          <a:p>
            <a:pPr indent="-317500" lvl="0" marL="457200" rtl="0" algn="l">
              <a:spcBef>
                <a:spcPts val="0"/>
              </a:spcBef>
              <a:spcAft>
                <a:spcPts val="0"/>
              </a:spcAft>
              <a:buSzPts val="1400"/>
              <a:buChar char="-"/>
            </a:pPr>
            <a:r>
              <a:rPr lang="en-US"/>
              <a:t>A highly mature framework will run automatically every time code merges.  There are never any false failures, and you can pull up test results in a cloud product like Allure or Report Portal.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Sounds AWESOME right??  Let’s look at building it!</a:t>
            </a:r>
            <a:endParaRPr/>
          </a:p>
        </p:txBody>
      </p:sp>
      <p:sp>
        <p:nvSpPr>
          <p:cNvPr id="239" name="Google Shape;239;gf4ec5a904b_0_4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fb315f80f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Test Automation Maturity:  systemizing increased value into our  testring tools.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Hello everyone.  i am very honoured you are sharing your valuable time to watch my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Everyone here should be very proud that you are so dedicated to improving your QA craft.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probably have lots of badass test automation developers here.  I’m a badass automation developer.</a:t>
            </a:r>
            <a:endParaRPr/>
          </a:p>
        </p:txBody>
      </p:sp>
      <p:sp>
        <p:nvSpPr>
          <p:cNvPr id="102" name="Google Shape;102;gefb315f80f_0_3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fb315f80f_0_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my demo, we will look at raising the Repeatability of a sample test automation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Repeatability is the easy aspect of test tooling to improve, and it’s a good place to start working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more repeatable you make a tool, the more empowered you are to find and fix other issues you have with it.</a:t>
            </a:r>
            <a:endParaRPr/>
          </a:p>
        </p:txBody>
      </p:sp>
      <p:sp>
        <p:nvSpPr>
          <p:cNvPr id="255" name="Google Shape;255;gefb315f80f_0_14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5e5e710e7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demo project has a single test case which is so simple that even a caveman can do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loads a Google search in a browser, and verifies the search team is in the browser title.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1" name="Google Shape;261;gf5e5e710e7_0_2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fb315f80f_0_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test is coded in 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We’ve followed the standard pattern where we get a selenium web driver as a resource,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then we use that web browser to run the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those of you who know web browser testing:   You can see this code includes the important aspects of our pytest driver taking care of closing the browser when we are finished, and our test has an “assert” which is the business requirement we want to make sure works.</a:t>
            </a:r>
            <a:endParaRPr/>
          </a:p>
        </p:txBody>
      </p:sp>
      <p:sp>
        <p:nvSpPr>
          <p:cNvPr id="269" name="Google Shape;269;gefb315f80f_0_15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5e5e710e7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tool also has some auxiliary files which are very important to helping our peers re-use the tool on their own laptops.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If we don’t include instructions on how to set up and use the tool, then we will be cursed to the purgatory of explaining to people the simple steps to get started</a:t>
            </a:r>
            <a:endParaRPr/>
          </a:p>
          <a:p>
            <a:pPr indent="-317500" lvl="0" marL="457200" rtl="0" algn="l">
              <a:spcBef>
                <a:spcPts val="0"/>
              </a:spcBef>
              <a:spcAft>
                <a:spcPts val="0"/>
              </a:spcAft>
              <a:buSzPts val="1400"/>
              <a:buChar char="-"/>
            </a:pPr>
            <a:r>
              <a:rPr lang="en-US"/>
              <a:t>We include library management code, to make sure every new install can actually run</a:t>
            </a:r>
            <a:endParaRPr/>
          </a:p>
          <a:p>
            <a:pPr indent="-317500" lvl="0" marL="457200" rtl="0" algn="l">
              <a:spcBef>
                <a:spcPts val="0"/>
              </a:spcBef>
              <a:spcAft>
                <a:spcPts val="0"/>
              </a:spcAft>
              <a:buSzPts val="1400"/>
              <a:buChar char="-"/>
            </a:pPr>
            <a:r>
              <a:rPr lang="en-US"/>
              <a:t>And we have some convenience scripts to wrap up the command line arguments needed every test run</a:t>
            </a:r>
            <a:endParaRPr/>
          </a:p>
          <a:p>
            <a:pPr indent="0" lvl="0" marL="0" rtl="0" algn="l">
              <a:spcBef>
                <a:spcPts val="0"/>
              </a:spcBef>
              <a:spcAft>
                <a:spcPts val="0"/>
              </a:spcAft>
              <a:buNone/>
            </a:pPr>
            <a:r>
              <a:t/>
            </a:r>
            <a:endParaRPr/>
          </a:p>
        </p:txBody>
      </p:sp>
      <p:sp>
        <p:nvSpPr>
          <p:cNvPr id="275" name="Google Shape;275;gf5e5e710e7_0_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5e5e710e7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When we run this test, it passes!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I’ve highlighted the browser title bar to confirm our search team was what we expected</a:t>
            </a:r>
            <a:endParaRPr/>
          </a:p>
        </p:txBody>
      </p:sp>
      <p:sp>
        <p:nvSpPr>
          <p:cNvPr id="287" name="Google Shape;287;gf5e5e710e7_0_2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5dac0a0b6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next level is to paramterize our tests.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case, we are going to let the URL we are searching, and the terms we are searching for, be loaded from our environment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means we can alter how the test works without having to edit the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gives us a nice speed boost, because we don’t have to search through code looking for the place to alter our variables every time we want to </a:t>
            </a:r>
            <a:r>
              <a:rPr lang="en-US"/>
              <a:t>adjust</a:t>
            </a:r>
            <a:r>
              <a:rPr lang="en-US"/>
              <a:t> our test</a:t>
            </a:r>
            <a:endParaRPr/>
          </a:p>
        </p:txBody>
      </p:sp>
      <p:sp>
        <p:nvSpPr>
          <p:cNvPr id="293" name="Google Shape;293;gf5dac0a0b6_0_1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fb315f80f_0_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our demo, we set our search terms in our environment and then run the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we see that the test run twice, and both times, it found the browser titles we were expecting.</a:t>
            </a:r>
            <a:endParaRPr/>
          </a:p>
        </p:txBody>
      </p:sp>
      <p:sp>
        <p:nvSpPr>
          <p:cNvPr id="299" name="Google Shape;299;gefb315f80f_0_16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fb315f80f_0_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next level of repeatability is to run our tests inside a standardized docker container.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Web browsers do not work as well inside docker as they do on our laptops.  So first we must update our test code to check its environment to see if it’s running inside a docker container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Inside the docker container, we have a special recipe that lets the web browser run in headless mode.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when the test is run on our laptop, we get the same web browser as before</a:t>
            </a:r>
            <a:endParaRPr/>
          </a:p>
          <a:p>
            <a:pPr indent="0" lvl="0" marL="0" rtl="0" algn="l">
              <a:spcBef>
                <a:spcPts val="0"/>
              </a:spcBef>
              <a:spcAft>
                <a:spcPts val="0"/>
              </a:spcAft>
              <a:buNone/>
            </a:pPr>
            <a:r>
              <a:t/>
            </a:r>
            <a:endParaRPr/>
          </a:p>
        </p:txBody>
      </p:sp>
      <p:sp>
        <p:nvSpPr>
          <p:cNvPr id="305" name="Google Shape;305;gefb315f80f_0_17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5e5e710e7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create a docker image which has our tests, we have created a DockerFile.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those who are unfamiliar with Docker: A DockerFile is a set of instructions telling Docker how to make an image.  That image contains all of the software we need to run our tests.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our simple dockerfile, we are including:</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Python</a:t>
            </a:r>
            <a:endParaRPr/>
          </a:p>
          <a:p>
            <a:pPr indent="-317500" lvl="0" marL="457200" rtl="0" algn="l">
              <a:spcBef>
                <a:spcPts val="0"/>
              </a:spcBef>
              <a:spcAft>
                <a:spcPts val="0"/>
              </a:spcAft>
              <a:buSzPts val="1400"/>
              <a:buChar char="-"/>
            </a:pPr>
            <a:r>
              <a:rPr lang="en-US"/>
              <a:t>Chrome web browser</a:t>
            </a:r>
            <a:endParaRPr/>
          </a:p>
          <a:p>
            <a:pPr indent="-317500" lvl="0" marL="457200" rtl="0" algn="l">
              <a:spcBef>
                <a:spcPts val="0"/>
              </a:spcBef>
              <a:spcAft>
                <a:spcPts val="0"/>
              </a:spcAft>
              <a:buSzPts val="1400"/>
              <a:buChar char="-"/>
            </a:pPr>
            <a:r>
              <a:rPr lang="en-US"/>
              <a:t>Chrome web driver</a:t>
            </a:r>
            <a:endParaRPr/>
          </a:p>
          <a:p>
            <a:pPr indent="-317500" lvl="0" marL="457200" rtl="0" algn="l">
              <a:spcBef>
                <a:spcPts val="0"/>
              </a:spcBef>
              <a:spcAft>
                <a:spcPts val="0"/>
              </a:spcAft>
              <a:buSzPts val="1400"/>
              <a:buChar char="-"/>
            </a:pPr>
            <a:r>
              <a:rPr lang="en-US"/>
              <a:t>Downloaded pythong libraries</a:t>
            </a:r>
            <a:endParaRPr/>
          </a:p>
          <a:p>
            <a:pPr indent="-317500" lvl="0" marL="457200" rtl="0" algn="l">
              <a:spcBef>
                <a:spcPts val="0"/>
              </a:spcBef>
              <a:spcAft>
                <a:spcPts val="0"/>
              </a:spcAft>
              <a:buSzPts val="1400"/>
              <a:buChar char="-"/>
            </a:pPr>
            <a:r>
              <a:rPr lang="en-US"/>
              <a:t>Our code</a:t>
            </a:r>
            <a:endParaRPr/>
          </a:p>
          <a:p>
            <a:pPr indent="-317500" lvl="0" marL="457200" rtl="0" algn="l">
              <a:spcBef>
                <a:spcPts val="0"/>
              </a:spcBef>
              <a:spcAft>
                <a:spcPts val="0"/>
              </a:spcAft>
              <a:buSzPts val="1400"/>
              <a:buChar char="-"/>
            </a:pPr>
            <a:r>
              <a:rPr lang="en-US"/>
              <a:t>Default instructions on how to start tests</a:t>
            </a:r>
            <a:endParaRPr/>
          </a:p>
        </p:txBody>
      </p:sp>
      <p:sp>
        <p:nvSpPr>
          <p:cNvPr id="311" name="Google Shape;311;gf5e5e710e7_0_4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f1c545a51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With our recipe complete, we will build our docker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a one-time process that downloads all the pieces and puts them together.</a:t>
            </a:r>
            <a:endParaRPr/>
          </a:p>
        </p:txBody>
      </p:sp>
      <p:sp>
        <p:nvSpPr>
          <p:cNvPr id="318" name="Google Shape;318;gf1c545a511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 quick intro:  I started working in QA 21 years ago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I’ve built lots of tools and frameworks.  I started with “C” language, and after blaming my memory allocation bugs on the other guy’s code, i’ve progressed through several other languages.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My first manager convinced me to join his QA team by promising I could be a “cowboy programmer”.    I was so young that I thought “cowboy programming” was a good thing.  Now, of course, I have turned to the good side and fight cowboy programming wherever it strikes.</a:t>
            </a:r>
            <a:endParaRPr/>
          </a:p>
        </p:txBody>
      </p:sp>
      <p:sp>
        <p:nvSpPr>
          <p:cNvPr id="107" name="Google Shape;107;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1c545a511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built image can be run on any system with a single command, and with confidence that it will behave virtually identically every time.  In this case, you see that the plaform has changed to Linux</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we run our image here, we also include the environment variable that has our search terms.  This way we can control our docker container without having to modify how it was built.</a:t>
            </a:r>
            <a:endParaRPr/>
          </a:p>
          <a:p>
            <a:pPr indent="0" lvl="0" marL="0" rtl="0" algn="l">
              <a:spcBef>
                <a:spcPts val="0"/>
              </a:spcBef>
              <a:spcAft>
                <a:spcPts val="0"/>
              </a:spcAft>
              <a:buNone/>
            </a:pPr>
            <a:r>
              <a:t/>
            </a:r>
            <a:endParaRPr/>
          </a:p>
        </p:txBody>
      </p:sp>
      <p:sp>
        <p:nvSpPr>
          <p:cNvPr id="324" name="Google Shape;324;gf1c545a511_0_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fb315f80f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With a proven docker container, it is now easy to run our tests automatically in some kind of continuous integration pipeline.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this demo, we will use Github actions.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convenient because our code is also hosted on Github, which makes the integration easy.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will script this automated testing with YAML files inside our repository.  Github knows to look for these files inside the github workflow directory.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file we are telling github to run this workflow every time new code is pushed to a branch on origin.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also specify specify customized search terms.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steps tell github actions to build and run our docker image with these </a:t>
            </a:r>
            <a:r>
              <a:rPr lang="en-US"/>
              <a:t>custom parameters.</a:t>
            </a:r>
            <a:endParaRPr/>
          </a:p>
        </p:txBody>
      </p:sp>
      <p:sp>
        <p:nvSpPr>
          <p:cNvPr id="331" name="Google Shape;331;gefb315f80f_0_17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1c545a511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github website shows us the results of all of the actions it has run.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workflow runs on every push.</a:t>
            </a:r>
            <a:endParaRPr/>
          </a:p>
        </p:txBody>
      </p:sp>
      <p:sp>
        <p:nvSpPr>
          <p:cNvPr id="337" name="Google Shape;337;gf1c545a511_0_1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1c545a511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Opening a specific run will show us the details of what happened.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run shows us the unique search parameters we included in our workflow 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kind of workflow is a great way to ensure we do not push code to our repository which breaks any tests.</a:t>
            </a:r>
            <a:endParaRPr/>
          </a:p>
        </p:txBody>
      </p:sp>
      <p:sp>
        <p:nvSpPr>
          <p:cNvPr id="343" name="Google Shape;343;gf1c545a511_0_2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5dac0a0b6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last level in our repeatability model is to have our docker image published to a docker repository.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the image is available on Docker Hub, anyone else can use it to run tests any time.   They can either pull the image to their laptop for local runs, or they can include the image in their own CI pipelines.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demo, we will publish a new version of our Docker image every time we merge code to our “main” branch.  This would match with a code branching strategy where our code has a new release being published to our production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workflow is like the previous one in that it builds a new docker image.  But instead of running that image in a new container, it will instead </a:t>
            </a:r>
            <a:r>
              <a:rPr lang="en-US"/>
              <a:t>connect</a:t>
            </a:r>
            <a:r>
              <a:rPr lang="en-US"/>
              <a:t> to Docker Hub and push the image there.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will tag this image as “latest” so people will always know how to find the latest version.</a:t>
            </a:r>
            <a:endParaRPr/>
          </a:p>
        </p:txBody>
      </p:sp>
      <p:sp>
        <p:nvSpPr>
          <p:cNvPr id="349" name="Google Shape;349;gf5dac0a0b6_0_2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1c545a511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allow Github to connect to Docker, we must provide our credentials.  To maintain security, we will save these credentials in Githubs secrets registry.  This ensures that even if someone were able to access our Github account, they will not be able to leverage that into accessing our Docker account.</a:t>
            </a:r>
            <a:endParaRPr/>
          </a:p>
          <a:p>
            <a:pPr indent="0" lvl="0" marL="0" rtl="0" algn="l">
              <a:spcBef>
                <a:spcPts val="0"/>
              </a:spcBef>
              <a:spcAft>
                <a:spcPts val="0"/>
              </a:spcAft>
              <a:buNone/>
            </a:pPr>
            <a:r>
              <a:t/>
            </a:r>
            <a:endParaRPr/>
          </a:p>
        </p:txBody>
      </p:sp>
      <p:sp>
        <p:nvSpPr>
          <p:cNvPr id="355" name="Google Shape;355;gf1c545a511_0_2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1c545a511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After merging code into our main branch, this custom workflow is run.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details of this workflow show us the steps of the docker image being built and pushed to Docker hub.</a:t>
            </a:r>
            <a:endParaRPr/>
          </a:p>
        </p:txBody>
      </p:sp>
      <p:sp>
        <p:nvSpPr>
          <p:cNvPr id="361" name="Google Shape;361;gf1c545a511_0_3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1c545a511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After the workflow completes, the docker image is now visible on Docker hub.</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image will be overwritten every time a new “latest” image is pushed to the Docker Hub repository.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this public image is available for use by any system which has docker installed.</a:t>
            </a:r>
            <a:endParaRPr/>
          </a:p>
        </p:txBody>
      </p:sp>
      <p:sp>
        <p:nvSpPr>
          <p:cNvPr id="367" name="Google Shape;367;gf1c545a511_0_4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1c545a511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show how the published image can be used, we will create a third workflow in Github actions.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workflow will run only when started manually on the website.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will configure this workflow to accept some of the testing parameters our code accepts:  in this case, we will specify our Search Terms and our Test Selection Mark.   Each of these parameters also has a default.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job itself will pull the docker image from Docker Hub, and pass in the parameterized inputs.</a:t>
            </a:r>
            <a:endParaRPr/>
          </a:p>
        </p:txBody>
      </p:sp>
      <p:sp>
        <p:nvSpPr>
          <p:cNvPr id="373" name="Google Shape;373;gf1c545a511_0_4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f1c545a511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run this job manually, we find it in the Github actions menu.</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can change the parameters, or leave them as a default before starting the action.</a:t>
            </a:r>
            <a:endParaRPr/>
          </a:p>
        </p:txBody>
      </p:sp>
      <p:sp>
        <p:nvSpPr>
          <p:cNvPr id="380" name="Google Shape;380;gf1c545a511_0_5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4ec5a904b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What am I showing you today?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I’ll describe a challenge I’ve faced many times, and I expect you have also.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We’ll look at how I tackle that challenge by maturing my tools.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You’ll see the scales I use to measure the maturity of my software tools.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finally I’ll walk through a demo of a maturity scale in practice.</a:t>
            </a:r>
            <a:endParaRPr/>
          </a:p>
        </p:txBody>
      </p:sp>
      <p:sp>
        <p:nvSpPr>
          <p:cNvPr id="114" name="Google Shape;114;gf4ec5a904b_0_6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f1c545a511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details of the workflow action show us that the image we published earlier is being pulled, and run with the parameters specified in our manually started job.</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you might guess:  anyone can use this workflow in their own repository to run their tests on demand.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They can also use code pushes or code merges as triggers so the tests in their repositories will also run automatically.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Because these jobs are always taking the testing image from Docker hub, they will always be getting the latest version of the testing that we have created.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means with a very reliable test suite, and a well designed process, our engineers can automatically use our tool to test their code as often as they want, and without anyone having to manually start a test run again.</a:t>
            </a:r>
            <a:endParaRPr/>
          </a:p>
        </p:txBody>
      </p:sp>
      <p:sp>
        <p:nvSpPr>
          <p:cNvPr id="386" name="Google Shape;386;gf1c545a511_0_6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4ec5a904b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That’s the end of the quick demo.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anyone wants to look at the code for themselves, the link to the github repository is at the end of this slide show.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what do I hope you got from this presentation?</a:t>
            </a:r>
            <a:endParaRPr/>
          </a:p>
        </p:txBody>
      </p:sp>
      <p:sp>
        <p:nvSpPr>
          <p:cNvPr id="392" name="Google Shape;392;gf4ec5a904b_0_8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f4ec5a904b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main things I hope I was able to show off:</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a:t> Test Automation is only REALLY useful when it is reliable, and when it is repeatable</a:t>
            </a:r>
            <a:endParaRPr/>
          </a:p>
          <a:p>
            <a:pPr indent="-317500" lvl="0" marL="457200" rtl="0" algn="l">
              <a:spcBef>
                <a:spcPts val="0"/>
              </a:spcBef>
              <a:spcAft>
                <a:spcPts val="0"/>
              </a:spcAft>
              <a:buSzPts val="1400"/>
              <a:buAutoNum type="arabicPeriod"/>
            </a:pPr>
            <a:r>
              <a:rPr lang="en-US"/>
              <a:t>We get better improvements when we PLAN for our improvements, and when we MEASURE our improvements</a:t>
            </a:r>
            <a:endParaRPr/>
          </a:p>
          <a:p>
            <a:pPr indent="-317500" lvl="0" marL="457200" rtl="0" algn="l">
              <a:spcBef>
                <a:spcPts val="0"/>
              </a:spcBef>
              <a:spcAft>
                <a:spcPts val="0"/>
              </a:spcAft>
              <a:buSzPts val="1400"/>
              <a:buAutoNum type="arabicPeriod"/>
            </a:pPr>
            <a:r>
              <a:rPr lang="en-US"/>
              <a:t>Setting up continuous integration pipelines for our test automation tools is a very easy start, and it’s a great enabler for more improvements.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most importantly: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 hope I’ve </a:t>
            </a:r>
            <a:r>
              <a:rPr lang="en-US"/>
              <a:t>convinced at least some of you that a mature QA mindset is focused on the ultimate goal of enabling teammates.    When we focus on that goal, it guides us to concentrate on improvements that keep our entire team moving fast.</a:t>
            </a:r>
            <a:endParaRPr/>
          </a:p>
        </p:txBody>
      </p:sp>
      <p:sp>
        <p:nvSpPr>
          <p:cNvPr id="398" name="Google Shape;398;gf4ec5a904b_0_7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fa051886dc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main things I hope I was able to show off:</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a:t> Test Automation is only REALLY useful when it is reliable, and when it is repeatable</a:t>
            </a:r>
            <a:endParaRPr/>
          </a:p>
          <a:p>
            <a:pPr indent="-317500" lvl="0" marL="457200" rtl="0" algn="l">
              <a:spcBef>
                <a:spcPts val="0"/>
              </a:spcBef>
              <a:spcAft>
                <a:spcPts val="0"/>
              </a:spcAft>
              <a:buSzPts val="1400"/>
              <a:buAutoNum type="arabicPeriod"/>
            </a:pPr>
            <a:r>
              <a:rPr lang="en-US"/>
              <a:t>We get better improvements when we PLAN for our improvements, and when we MEASURE our improvements</a:t>
            </a:r>
            <a:endParaRPr/>
          </a:p>
          <a:p>
            <a:pPr indent="-317500" lvl="0" marL="457200" rtl="0" algn="l">
              <a:spcBef>
                <a:spcPts val="0"/>
              </a:spcBef>
              <a:spcAft>
                <a:spcPts val="0"/>
              </a:spcAft>
              <a:buSzPts val="1400"/>
              <a:buAutoNum type="arabicPeriod"/>
            </a:pPr>
            <a:r>
              <a:rPr lang="en-US"/>
              <a:t>Setting up continuous integration pipelines for our test automation tools is a very easy start, and it’s a great enabler for more improvements.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most importantly: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 hope I’ve convinced at least some of you that a mature QA mindset is focused on the ultimate goal of enabling teammates.    When we focus on that goal, it guides us to concentrate on improvements that keep our entire team moving fast.</a:t>
            </a:r>
            <a:endParaRPr/>
          </a:p>
        </p:txBody>
      </p:sp>
      <p:sp>
        <p:nvSpPr>
          <p:cNvPr id="404" name="Google Shape;404;gfa051886dc_0_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4ec5a904b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What do I hope you’ll get from this?  First, optimism.  You can feel ok knowing that your problems are not unique, and they’re not unsolvable.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You’ll see a few concrete ideas you may want to steal, er, borrow for your own automation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more importantly, I hope you’ll leave with a commitment to -methodically- improve your test tooling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if I’m really lucky, you’ll actually be inspired to reframe your team’s mission to make it more effective.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Let’s get started!</a:t>
            </a:r>
            <a:endParaRPr/>
          </a:p>
        </p:txBody>
      </p:sp>
      <p:sp>
        <p:nvSpPr>
          <p:cNvPr id="120" name="Google Shape;120;gf4ec5a904b_0_6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fb315f80f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What happens we build a new automation probject?  Everything is awesome!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We’re having lots of fun writing our COOL new code</a:t>
            </a:r>
            <a:endParaRPr/>
          </a:p>
          <a:p>
            <a:pPr indent="0" lvl="0" marL="0" rtl="0" algn="l">
              <a:spcBef>
                <a:spcPts val="0"/>
              </a:spcBef>
              <a:spcAft>
                <a:spcPts val="0"/>
              </a:spcAft>
              <a:buNone/>
            </a:pPr>
            <a:r>
              <a:rPr lang="en-US"/>
              <a:t>Every week we’ve adding a dozen new tests.</a:t>
            </a:r>
            <a:endParaRPr/>
          </a:p>
          <a:p>
            <a:pPr indent="0" lvl="0" marL="0" rtl="0" algn="l">
              <a:spcBef>
                <a:spcPts val="0"/>
              </a:spcBef>
              <a:spcAft>
                <a:spcPts val="0"/>
              </a:spcAft>
              <a:buNone/>
            </a:pPr>
            <a:r>
              <a:rPr lang="en-US"/>
              <a:t>And everyone is impressed that we push a single button and get lots of useful test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are flying so fast!   YAAA BABY</a:t>
            </a:r>
            <a:endParaRPr/>
          </a:p>
        </p:txBody>
      </p:sp>
      <p:sp>
        <p:nvSpPr>
          <p:cNvPr id="126" name="Google Shape;126;gefb315f80f_0_4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fb315f80f_0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But after a while, things slow down.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team might grow a little bit.</a:t>
            </a:r>
            <a:endParaRPr/>
          </a:p>
          <a:p>
            <a:pPr indent="0" lvl="0" marL="0" rtl="0" algn="l">
              <a:spcBef>
                <a:spcPts val="0"/>
              </a:spcBef>
              <a:spcAft>
                <a:spcPts val="0"/>
              </a:spcAft>
              <a:buNone/>
            </a:pPr>
            <a:r>
              <a:rPr lang="en-US"/>
              <a:t>We’ve got more engineers telling us to start new tests more often</a:t>
            </a:r>
            <a:endParaRPr/>
          </a:p>
          <a:p>
            <a:pPr indent="0" lvl="0" marL="0" rtl="0" algn="l">
              <a:spcBef>
                <a:spcPts val="0"/>
              </a:spcBef>
              <a:spcAft>
                <a:spcPts val="0"/>
              </a:spcAft>
              <a:buNone/>
            </a:pPr>
            <a:r>
              <a:rPr lang="en-US"/>
              <a:t>Tests start to break and are harder and harder to fix</a:t>
            </a:r>
            <a:endParaRPr/>
          </a:p>
          <a:p>
            <a:pPr indent="0" lvl="0" marL="0" rtl="0" algn="l">
              <a:spcBef>
                <a:spcPts val="0"/>
              </a:spcBef>
              <a:spcAft>
                <a:spcPts val="0"/>
              </a:spcAft>
              <a:buNone/>
            </a:pPr>
            <a:r>
              <a:rPr lang="en-US"/>
              <a:t>we’re doing more and more manual tests again...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Eventually, we feel like we’re stuck in the mud.</a:t>
            </a:r>
            <a:endParaRPr/>
          </a:p>
          <a:p>
            <a:pPr indent="0" lvl="0" marL="0" rtl="0" algn="l">
              <a:spcBef>
                <a:spcPts val="0"/>
              </a:spcBef>
              <a:spcAft>
                <a:spcPts val="0"/>
              </a:spcAft>
              <a:buNone/>
            </a:pPr>
            <a:r>
              <a:t/>
            </a:r>
            <a:endParaRPr/>
          </a:p>
        </p:txBody>
      </p:sp>
      <p:sp>
        <p:nvSpPr>
          <p:cNvPr id="133" name="Google Shape;133;gefb315f80f_0_6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fb315f80f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What’s going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All of our effort is sucked into just keeping up with weekly releases.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It’s like we’re on a treadmill, and can’t move forward any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dream of pushing a </a:t>
            </a:r>
            <a:r>
              <a:rPr lang="en-US"/>
              <a:t>single button, leaning back, and letting our tools do all the work for us starts to look further and further away.</a:t>
            </a:r>
            <a:endParaRPr/>
          </a:p>
        </p:txBody>
      </p:sp>
      <p:sp>
        <p:nvSpPr>
          <p:cNvPr id="140" name="Google Shape;140;gefb315f80f_0_6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fb315f80f_0_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But why?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the beginning we get to put a hundred percent of our effort into growing our test automation.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once that tool starts to work well, everyone thinks we’ve finished our work.  They just want us to keep using that great tool more and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they don’t realize that building the tool is just the START of our job, not the 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actually become victims of our own success:  The better we make our tool, the less effort people think we should be putting into improving it.</a:t>
            </a:r>
            <a:endParaRPr/>
          </a:p>
        </p:txBody>
      </p:sp>
      <p:sp>
        <p:nvSpPr>
          <p:cNvPr id="146" name="Google Shape;146;gefb315f80f_0_7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F2F2F2"/>
            </a:gs>
            <a:gs pos="10000">
              <a:srgbClr val="F2F2F2"/>
            </a:gs>
            <a:gs pos="28000">
              <a:schemeClr val="lt1"/>
            </a:gs>
            <a:gs pos="48000">
              <a:schemeClr val="lt1"/>
            </a:gs>
            <a:gs pos="100000">
              <a:srgbClr val="D8D8D8"/>
            </a:gs>
          </a:gsLst>
          <a:path path="circle">
            <a:fillToRect b="100%" l="100%"/>
          </a:path>
          <a:tileRect r="-100%" t="-100%"/>
        </a:gradFill>
      </p:bgPr>
    </p:bg>
    <p:spTree>
      <p:nvGrpSpPr>
        <p:cNvPr id="14" name="Shape 14"/>
        <p:cNvGrpSpPr/>
        <p:nvPr/>
      </p:nvGrpSpPr>
      <p:grpSpPr>
        <a:xfrm>
          <a:off x="0" y="0"/>
          <a:ext cx="0" cy="0"/>
          <a:chOff x="0" y="0"/>
          <a:chExt cx="0" cy="0"/>
        </a:xfrm>
      </p:grpSpPr>
      <p:pic>
        <p:nvPicPr>
          <p:cNvPr descr="A picture containing night sky&#10;&#10;Description automatically generated" id="15" name="Google Shape;15;p2"/>
          <p:cNvPicPr preferRelativeResize="0"/>
          <p:nvPr/>
        </p:nvPicPr>
        <p:blipFill rotWithShape="1">
          <a:blip r:embed="rId2">
            <a:alphaModFix/>
          </a:blip>
          <a:srcRect b="0" l="0" r="0" t="0"/>
          <a:stretch/>
        </p:blipFill>
        <p:spPr>
          <a:xfrm>
            <a:off x="0" y="0"/>
            <a:ext cx="12188825" cy="6603792"/>
          </a:xfrm>
          <a:prstGeom prst="rect">
            <a:avLst/>
          </a:prstGeom>
          <a:noFill/>
          <a:ln>
            <a:noFill/>
          </a:ln>
        </p:spPr>
      </p:pic>
      <p:sp>
        <p:nvSpPr>
          <p:cNvPr id="16" name="Google Shape;16;p2"/>
          <p:cNvSpPr txBox="1"/>
          <p:nvPr>
            <p:ph type="ctrTitle"/>
          </p:nvPr>
        </p:nvSpPr>
        <p:spPr>
          <a:xfrm>
            <a:off x="1217613" y="1828799"/>
            <a:ext cx="9753600" cy="30480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Century Gothic"/>
              <a:buNone/>
              <a:defRPr baseline="30000"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217614" y="5029200"/>
            <a:ext cx="78486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600"/>
              <a:buNone/>
              <a:defRPr sz="2000">
                <a:solidFill>
                  <a:schemeClr val="lt1"/>
                </a:solidFill>
              </a:defRPr>
            </a:lvl1pPr>
            <a:lvl2pPr lvl="1" algn="ctr">
              <a:lnSpc>
                <a:spcPct val="90000"/>
              </a:lnSpc>
              <a:spcBef>
                <a:spcPts val="600"/>
              </a:spcBef>
              <a:spcAft>
                <a:spcPts val="0"/>
              </a:spcAft>
              <a:buSzPts val="1600"/>
              <a:buNone/>
              <a:defRPr>
                <a:solidFill>
                  <a:srgbClr val="979797"/>
                </a:solidFill>
              </a:defRPr>
            </a:lvl2pPr>
            <a:lvl3pPr lvl="2" algn="ctr">
              <a:lnSpc>
                <a:spcPct val="90000"/>
              </a:lnSpc>
              <a:spcBef>
                <a:spcPts val="600"/>
              </a:spcBef>
              <a:spcAft>
                <a:spcPts val="0"/>
              </a:spcAft>
              <a:buSzPts val="1440"/>
              <a:buNone/>
              <a:defRPr>
                <a:solidFill>
                  <a:srgbClr val="979797"/>
                </a:solidFill>
              </a:defRPr>
            </a:lvl3pPr>
            <a:lvl4pPr lvl="3" algn="ctr">
              <a:lnSpc>
                <a:spcPct val="90000"/>
              </a:lnSpc>
              <a:spcBef>
                <a:spcPts val="600"/>
              </a:spcBef>
              <a:spcAft>
                <a:spcPts val="0"/>
              </a:spcAft>
              <a:buSzPts val="1280"/>
              <a:buNone/>
              <a:defRPr>
                <a:solidFill>
                  <a:srgbClr val="979797"/>
                </a:solidFill>
              </a:defRPr>
            </a:lvl4pPr>
            <a:lvl5pPr lvl="4" algn="ctr">
              <a:lnSpc>
                <a:spcPct val="90000"/>
              </a:lnSpc>
              <a:spcBef>
                <a:spcPts val="600"/>
              </a:spcBef>
              <a:spcAft>
                <a:spcPts val="0"/>
              </a:spcAft>
              <a:buSzPts val="1280"/>
              <a:buNone/>
              <a:defRPr>
                <a:solidFill>
                  <a:srgbClr val="979797"/>
                </a:solidFill>
              </a:defRPr>
            </a:lvl5pPr>
            <a:lvl6pPr lvl="5" algn="ctr">
              <a:spcBef>
                <a:spcPts val="600"/>
              </a:spcBef>
              <a:spcAft>
                <a:spcPts val="0"/>
              </a:spcAft>
              <a:buClr>
                <a:srgbClr val="979797"/>
              </a:buClr>
              <a:buSzPts val="1280"/>
              <a:buNone/>
              <a:defRPr>
                <a:solidFill>
                  <a:srgbClr val="979797"/>
                </a:solidFill>
              </a:defRPr>
            </a:lvl6pPr>
            <a:lvl7pPr lvl="6" algn="ctr">
              <a:spcBef>
                <a:spcPts val="600"/>
              </a:spcBef>
              <a:spcAft>
                <a:spcPts val="0"/>
              </a:spcAft>
              <a:buClr>
                <a:srgbClr val="979797"/>
              </a:buClr>
              <a:buSzPts val="1280"/>
              <a:buNone/>
              <a:defRPr>
                <a:solidFill>
                  <a:srgbClr val="979797"/>
                </a:solidFill>
              </a:defRPr>
            </a:lvl7pPr>
            <a:lvl8pPr lvl="7" algn="ctr">
              <a:spcBef>
                <a:spcPts val="600"/>
              </a:spcBef>
              <a:spcAft>
                <a:spcPts val="0"/>
              </a:spcAft>
              <a:buClr>
                <a:srgbClr val="979797"/>
              </a:buClr>
              <a:buSzPts val="1280"/>
              <a:buNone/>
              <a:defRPr>
                <a:solidFill>
                  <a:srgbClr val="979797"/>
                </a:solidFill>
              </a:defRPr>
            </a:lvl8pPr>
            <a:lvl9pPr lvl="8" algn="ctr">
              <a:spcBef>
                <a:spcPts val="600"/>
              </a:spcBef>
              <a:spcAft>
                <a:spcPts val="0"/>
              </a:spcAft>
              <a:buClr>
                <a:srgbClr val="979797"/>
              </a:buClr>
              <a:buSzPts val="1280"/>
              <a:buNone/>
              <a:defRPr>
                <a:solidFill>
                  <a:srgbClr val="979797"/>
                </a:solidFill>
              </a:defRPr>
            </a:lvl9pPr>
          </a:lstStyle>
          <a:p/>
        </p:txBody>
      </p:sp>
      <p:sp>
        <p:nvSpPr>
          <p:cNvPr id="18" name="Google Shape;18;p2"/>
          <p:cNvSpPr/>
          <p:nvPr/>
        </p:nvSpPr>
        <p:spPr>
          <a:xfrm>
            <a:off x="0" y="6583362"/>
            <a:ext cx="12188825" cy="274638"/>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entury Gothic"/>
              <a:ea typeface="Century Gothic"/>
              <a:cs typeface="Century Gothic"/>
              <a:sym typeface="Century Gothic"/>
            </a:endParaRPr>
          </a:p>
        </p:txBody>
      </p:sp>
      <p:sp>
        <p:nvSpPr>
          <p:cNvPr id="19" name="Google Shape;19;p2"/>
          <p:cNvSpPr txBox="1"/>
          <p:nvPr/>
        </p:nvSpPr>
        <p:spPr>
          <a:xfrm>
            <a:off x="5090771" y="6608555"/>
            <a:ext cx="1726755" cy="2446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www.testingmind.com</a:t>
            </a:r>
            <a:endParaRPr/>
          </a:p>
        </p:txBody>
      </p:sp>
      <p:pic>
        <p:nvPicPr>
          <p:cNvPr descr="A picture containing logo&#10;&#10;Description automatically generated" id="20" name="Google Shape;20;p2"/>
          <p:cNvPicPr preferRelativeResize="0"/>
          <p:nvPr/>
        </p:nvPicPr>
        <p:blipFill rotWithShape="1">
          <a:blip r:embed="rId3">
            <a:alphaModFix/>
          </a:blip>
          <a:srcRect b="0" l="0" r="0" t="0"/>
          <a:stretch/>
        </p:blipFill>
        <p:spPr>
          <a:xfrm>
            <a:off x="8982521" y="122237"/>
            <a:ext cx="3200400" cy="584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chemeClr val="lt1"/>
        </a:solidFill>
      </p:bgPr>
    </p:bg>
    <p:spTree>
      <p:nvGrpSpPr>
        <p:cNvPr id="80" name="Shape 80"/>
        <p:cNvGrpSpPr/>
        <p:nvPr/>
      </p:nvGrpSpPr>
      <p:grpSpPr>
        <a:xfrm>
          <a:off x="0" y="0"/>
          <a:ext cx="0" cy="0"/>
          <a:chOff x="0" y="0"/>
          <a:chExt cx="0" cy="0"/>
        </a:xfrm>
      </p:grpSpPr>
      <p:sp>
        <p:nvSpPr>
          <p:cNvPr id="81" name="Google Shape;81;p11"/>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1"/>
          <p:cNvSpPr txBox="1"/>
          <p:nvPr>
            <p:ph idx="1" type="body"/>
          </p:nvPr>
        </p:nvSpPr>
        <p:spPr>
          <a:xfrm rot="5400000">
            <a:off x="3922714" y="-876300"/>
            <a:ext cx="4343400" cy="9753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Clr>
                <a:schemeClr val="dk1"/>
              </a:buClr>
              <a:buSzPts val="1280"/>
              <a:buChar char="•"/>
              <a:defRPr/>
            </a:lvl6pPr>
            <a:lvl7pPr indent="-309879" lvl="6" marL="3200400" algn="l">
              <a:spcBef>
                <a:spcPts val="600"/>
              </a:spcBef>
              <a:spcAft>
                <a:spcPts val="0"/>
              </a:spcAft>
              <a:buClr>
                <a:schemeClr val="dk1"/>
              </a:buClr>
              <a:buSzPts val="1280"/>
              <a:buChar char="•"/>
              <a:defRPr/>
            </a:lvl7pPr>
            <a:lvl8pPr indent="-309879" lvl="7" marL="3657600" algn="l">
              <a:spcBef>
                <a:spcPts val="600"/>
              </a:spcBef>
              <a:spcAft>
                <a:spcPts val="0"/>
              </a:spcAft>
              <a:buClr>
                <a:schemeClr val="dk1"/>
              </a:buClr>
              <a:buSzPts val="1280"/>
              <a:buChar char="•"/>
              <a:defRPr/>
            </a:lvl8pPr>
            <a:lvl9pPr indent="-320040" lvl="8" marL="4114800" algn="l">
              <a:spcBef>
                <a:spcPts val="600"/>
              </a:spcBef>
              <a:spcAft>
                <a:spcPts val="0"/>
              </a:spcAft>
              <a:buClr>
                <a:schemeClr val="dk1"/>
              </a:buClr>
              <a:buSzPts val="1440"/>
              <a:buChar char="•"/>
              <a:defRPr/>
            </a:lvl9pPr>
          </a:lstStyle>
          <a:p/>
        </p:txBody>
      </p:sp>
      <p:sp>
        <p:nvSpPr>
          <p:cNvPr id="83" name="Google Shape;83;p11"/>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entury Gothic"/>
              <a:ea typeface="Century Gothic"/>
              <a:cs typeface="Century Gothic"/>
              <a:sym typeface="Century Gothic"/>
            </a:endParaRPr>
          </a:p>
        </p:txBody>
      </p:sp>
      <p:pic>
        <p:nvPicPr>
          <p:cNvPr id="84" name="Google Shape;84;p11"/>
          <p:cNvPicPr preferRelativeResize="0"/>
          <p:nvPr/>
        </p:nvPicPr>
        <p:blipFill rotWithShape="1">
          <a:blip r:embed="rId2">
            <a:alphaModFix/>
          </a:blip>
          <a:srcRect b="0" l="0" r="0" t="0"/>
          <a:stretch/>
        </p:blipFill>
        <p:spPr>
          <a:xfrm>
            <a:off x="5860463" y="6381328"/>
            <a:ext cx="467897" cy="467897"/>
          </a:xfrm>
          <a:prstGeom prst="rect">
            <a:avLst/>
          </a:prstGeom>
          <a:noFill/>
          <a:ln>
            <a:noFill/>
          </a:ln>
        </p:spPr>
      </p:pic>
      <p:sp>
        <p:nvSpPr>
          <p:cNvPr id="85" name="Google Shape;85;p11"/>
          <p:cNvSpPr txBox="1"/>
          <p:nvPr/>
        </p:nvSpPr>
        <p:spPr>
          <a:xfrm>
            <a:off x="117748" y="6597352"/>
            <a:ext cx="1079142" cy="2446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TESTINGMIND</a:t>
            </a:r>
            <a:endParaRPr/>
          </a:p>
        </p:txBody>
      </p:sp>
      <p:sp>
        <p:nvSpPr>
          <p:cNvPr id="86" name="Google Shape;86;p11"/>
          <p:cNvSpPr txBox="1"/>
          <p:nvPr/>
        </p:nvSpPr>
        <p:spPr>
          <a:xfrm>
            <a:off x="6742484" y="6597352"/>
            <a:ext cx="5400601" cy="24468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Connecting QA Professionals Globally</a:t>
            </a:r>
            <a:endParaRPr b="0" i="0" sz="11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solidFill>
          <a:schemeClr val="lt1"/>
        </a:solidFill>
      </p:bgPr>
    </p:bg>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7160856" y="2361842"/>
            <a:ext cx="5486400" cy="213431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rot="5400000">
            <a:off x="2182482" y="-279069"/>
            <a:ext cx="5486400" cy="741613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Clr>
                <a:schemeClr val="dk1"/>
              </a:buClr>
              <a:buSzPts val="1280"/>
              <a:buChar char="•"/>
              <a:defRPr/>
            </a:lvl6pPr>
            <a:lvl7pPr indent="-309879" lvl="6" marL="3200400" algn="l">
              <a:spcBef>
                <a:spcPts val="600"/>
              </a:spcBef>
              <a:spcAft>
                <a:spcPts val="0"/>
              </a:spcAft>
              <a:buClr>
                <a:schemeClr val="dk1"/>
              </a:buClr>
              <a:buSzPts val="1280"/>
              <a:buChar char="•"/>
              <a:defRPr/>
            </a:lvl7pPr>
            <a:lvl8pPr indent="-309879" lvl="7" marL="3657600" algn="l">
              <a:spcBef>
                <a:spcPts val="600"/>
              </a:spcBef>
              <a:spcAft>
                <a:spcPts val="0"/>
              </a:spcAft>
              <a:buClr>
                <a:schemeClr val="dk1"/>
              </a:buClr>
              <a:buSzPts val="1280"/>
              <a:buChar char="•"/>
              <a:defRPr/>
            </a:lvl8pPr>
            <a:lvl9pPr indent="-309879" lvl="8" marL="4114800" algn="l">
              <a:spcBef>
                <a:spcPts val="600"/>
              </a:spcBef>
              <a:spcAft>
                <a:spcPts val="0"/>
              </a:spcAft>
              <a:buClr>
                <a:schemeClr val="dk1"/>
              </a:buClr>
              <a:buSzPts val="1280"/>
              <a:buChar char="•"/>
              <a:defRPr/>
            </a:lvl9pPr>
          </a:lstStyle>
          <a:p/>
        </p:txBody>
      </p:sp>
      <p:sp>
        <p:nvSpPr>
          <p:cNvPr id="90" name="Google Shape;90;p12"/>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entury Gothic"/>
              <a:ea typeface="Century Gothic"/>
              <a:cs typeface="Century Gothic"/>
              <a:sym typeface="Century Gothic"/>
            </a:endParaRPr>
          </a:p>
        </p:txBody>
      </p:sp>
      <p:pic>
        <p:nvPicPr>
          <p:cNvPr id="91" name="Google Shape;91;p12"/>
          <p:cNvPicPr preferRelativeResize="0"/>
          <p:nvPr/>
        </p:nvPicPr>
        <p:blipFill rotWithShape="1">
          <a:blip r:embed="rId2">
            <a:alphaModFix/>
          </a:blip>
          <a:srcRect b="0" l="0" r="0" t="0"/>
          <a:stretch/>
        </p:blipFill>
        <p:spPr>
          <a:xfrm>
            <a:off x="5860463" y="6381328"/>
            <a:ext cx="467897" cy="467897"/>
          </a:xfrm>
          <a:prstGeom prst="rect">
            <a:avLst/>
          </a:prstGeom>
          <a:noFill/>
          <a:ln>
            <a:noFill/>
          </a:ln>
        </p:spPr>
      </p:pic>
      <p:sp>
        <p:nvSpPr>
          <p:cNvPr id="92" name="Google Shape;92;p12"/>
          <p:cNvSpPr txBox="1"/>
          <p:nvPr/>
        </p:nvSpPr>
        <p:spPr>
          <a:xfrm>
            <a:off x="117748" y="6597352"/>
            <a:ext cx="1079142" cy="2446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TESTINGMIND</a:t>
            </a:r>
            <a:endParaRPr/>
          </a:p>
        </p:txBody>
      </p:sp>
      <p:sp>
        <p:nvSpPr>
          <p:cNvPr id="93" name="Google Shape;93;p12"/>
          <p:cNvSpPr txBox="1"/>
          <p:nvPr/>
        </p:nvSpPr>
        <p:spPr>
          <a:xfrm>
            <a:off x="6742484" y="6597352"/>
            <a:ext cx="5400601" cy="24468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Connecting QA Professionals Globally</a:t>
            </a:r>
            <a:endParaRPr b="0" i="0" sz="11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1"/>
        </a:solidFill>
      </p:bgPr>
    </p:bg>
    <p:spTree>
      <p:nvGrpSpPr>
        <p:cNvPr id="21" name="Shape 21"/>
        <p:cNvGrpSpPr/>
        <p:nvPr/>
      </p:nvGrpSpPr>
      <p:grpSpPr>
        <a:xfrm>
          <a:off x="0" y="0"/>
          <a:ext cx="0" cy="0"/>
          <a:chOff x="0" y="0"/>
          <a:chExt cx="0" cy="0"/>
        </a:xfrm>
      </p:grpSpPr>
      <p:sp>
        <p:nvSpPr>
          <p:cNvPr id="22" name="Google Shape;22;p3"/>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entury Gothic"/>
              <a:ea typeface="Century Gothic"/>
              <a:cs typeface="Century Gothic"/>
              <a:sym typeface="Century Gothic"/>
            </a:endParaRPr>
          </a:p>
        </p:txBody>
      </p:sp>
      <p:sp>
        <p:nvSpPr>
          <p:cNvPr id="23" name="Google Shape;23;p3"/>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Clr>
                <a:schemeClr val="dk1"/>
              </a:buClr>
              <a:buSzPts val="1280"/>
              <a:buChar char="•"/>
              <a:defRPr/>
            </a:lvl6pPr>
            <a:lvl7pPr indent="-309879" lvl="6" marL="3200400" algn="l">
              <a:spcBef>
                <a:spcPts val="600"/>
              </a:spcBef>
              <a:spcAft>
                <a:spcPts val="0"/>
              </a:spcAft>
              <a:buClr>
                <a:schemeClr val="dk1"/>
              </a:buClr>
              <a:buSzPts val="1280"/>
              <a:buChar char="•"/>
              <a:defRPr/>
            </a:lvl7pPr>
            <a:lvl8pPr indent="-309879" lvl="7" marL="3657600" algn="l">
              <a:spcBef>
                <a:spcPts val="600"/>
              </a:spcBef>
              <a:spcAft>
                <a:spcPts val="0"/>
              </a:spcAft>
              <a:buClr>
                <a:schemeClr val="dk1"/>
              </a:buClr>
              <a:buSzPts val="1280"/>
              <a:buChar char="•"/>
              <a:defRPr/>
            </a:lvl8pPr>
            <a:lvl9pPr indent="-309879" lvl="8" marL="4114800" algn="l">
              <a:spcBef>
                <a:spcPts val="600"/>
              </a:spcBef>
              <a:spcAft>
                <a:spcPts val="0"/>
              </a:spcAft>
              <a:buClr>
                <a:schemeClr val="dk1"/>
              </a:buClr>
              <a:buSzPts val="1280"/>
              <a:buChar char="•"/>
              <a:defRPr/>
            </a:lvl9pPr>
          </a:lstStyle>
          <a:p/>
        </p:txBody>
      </p:sp>
      <p:pic>
        <p:nvPicPr>
          <p:cNvPr id="25" name="Google Shape;25;p3"/>
          <p:cNvPicPr preferRelativeResize="0"/>
          <p:nvPr/>
        </p:nvPicPr>
        <p:blipFill rotWithShape="1">
          <a:blip r:embed="rId2">
            <a:alphaModFix/>
          </a:blip>
          <a:srcRect b="0" l="0" r="0" t="0"/>
          <a:stretch/>
        </p:blipFill>
        <p:spPr>
          <a:xfrm>
            <a:off x="5860463" y="6381328"/>
            <a:ext cx="467897" cy="467897"/>
          </a:xfrm>
          <a:prstGeom prst="rect">
            <a:avLst/>
          </a:prstGeom>
          <a:noFill/>
          <a:ln>
            <a:noFill/>
          </a:ln>
        </p:spPr>
      </p:pic>
      <p:sp>
        <p:nvSpPr>
          <p:cNvPr id="26" name="Google Shape;26;p3"/>
          <p:cNvSpPr txBox="1"/>
          <p:nvPr/>
        </p:nvSpPr>
        <p:spPr>
          <a:xfrm>
            <a:off x="117748" y="6597352"/>
            <a:ext cx="1079142" cy="2446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TESTINGMIND</a:t>
            </a:r>
            <a:endParaRPr/>
          </a:p>
        </p:txBody>
      </p:sp>
      <p:sp>
        <p:nvSpPr>
          <p:cNvPr id="27" name="Google Shape;27;p3"/>
          <p:cNvSpPr txBox="1"/>
          <p:nvPr/>
        </p:nvSpPr>
        <p:spPr>
          <a:xfrm>
            <a:off x="6742484" y="6597352"/>
            <a:ext cx="5400601" cy="24468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Connecting QA Professionals Globally</a:t>
            </a:r>
            <a:endParaRPr b="0" i="0" sz="11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28" name="Shape 28"/>
        <p:cNvGrpSpPr/>
        <p:nvPr/>
      </p:nvGrpSpPr>
      <p:grpSpPr>
        <a:xfrm>
          <a:off x="0" y="0"/>
          <a:ext cx="0" cy="0"/>
          <a:chOff x="0" y="0"/>
          <a:chExt cx="0" cy="0"/>
        </a:xfrm>
      </p:grpSpPr>
      <p:sp>
        <p:nvSpPr>
          <p:cNvPr id="29" name="Google Shape;29;p4"/>
          <p:cNvSpPr txBox="1"/>
          <p:nvPr>
            <p:ph type="title"/>
          </p:nvPr>
        </p:nvSpPr>
        <p:spPr>
          <a:xfrm>
            <a:off x="1217614" y="3429000"/>
            <a:ext cx="9753600" cy="236219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4400"/>
              <a:buFont typeface="Century Gothic"/>
              <a:buNone/>
              <a:defRPr b="0"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1213150" y="685801"/>
            <a:ext cx="7853063" cy="11429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2000">
                <a:solidFill>
                  <a:schemeClr val="dk1"/>
                </a:solidFill>
              </a:defRPr>
            </a:lvl1pPr>
            <a:lvl2pPr indent="-228600" lvl="1" marL="914400" algn="l">
              <a:lnSpc>
                <a:spcPct val="90000"/>
              </a:lnSpc>
              <a:spcBef>
                <a:spcPts val="600"/>
              </a:spcBef>
              <a:spcAft>
                <a:spcPts val="0"/>
              </a:spcAft>
              <a:buSzPts val="1440"/>
              <a:buNone/>
              <a:defRPr sz="1800">
                <a:solidFill>
                  <a:srgbClr val="979797"/>
                </a:solidFill>
              </a:defRPr>
            </a:lvl2pPr>
            <a:lvl3pPr indent="-228600" lvl="2" marL="1371600" algn="l">
              <a:lnSpc>
                <a:spcPct val="90000"/>
              </a:lnSpc>
              <a:spcBef>
                <a:spcPts val="600"/>
              </a:spcBef>
              <a:spcAft>
                <a:spcPts val="0"/>
              </a:spcAft>
              <a:buSzPts val="1280"/>
              <a:buNone/>
              <a:defRPr sz="1600">
                <a:solidFill>
                  <a:srgbClr val="979797"/>
                </a:solidFill>
              </a:defRPr>
            </a:lvl3pPr>
            <a:lvl4pPr indent="-228600" lvl="3" marL="1828800" algn="l">
              <a:lnSpc>
                <a:spcPct val="90000"/>
              </a:lnSpc>
              <a:spcBef>
                <a:spcPts val="600"/>
              </a:spcBef>
              <a:spcAft>
                <a:spcPts val="0"/>
              </a:spcAft>
              <a:buSzPts val="1120"/>
              <a:buNone/>
              <a:defRPr sz="1400">
                <a:solidFill>
                  <a:srgbClr val="979797"/>
                </a:solidFill>
              </a:defRPr>
            </a:lvl4pPr>
            <a:lvl5pPr indent="-228600" lvl="4" marL="2286000" algn="l">
              <a:lnSpc>
                <a:spcPct val="90000"/>
              </a:lnSpc>
              <a:spcBef>
                <a:spcPts val="600"/>
              </a:spcBef>
              <a:spcAft>
                <a:spcPts val="0"/>
              </a:spcAft>
              <a:buSzPts val="1120"/>
              <a:buNone/>
              <a:defRPr sz="1400">
                <a:solidFill>
                  <a:srgbClr val="979797"/>
                </a:solidFill>
              </a:defRPr>
            </a:lvl5pPr>
            <a:lvl6pPr indent="-228600" lvl="5" marL="2743200" algn="l">
              <a:spcBef>
                <a:spcPts val="600"/>
              </a:spcBef>
              <a:spcAft>
                <a:spcPts val="0"/>
              </a:spcAft>
              <a:buClr>
                <a:srgbClr val="979797"/>
              </a:buClr>
              <a:buSzPts val="1120"/>
              <a:buNone/>
              <a:defRPr sz="1400">
                <a:solidFill>
                  <a:srgbClr val="979797"/>
                </a:solidFill>
              </a:defRPr>
            </a:lvl6pPr>
            <a:lvl7pPr indent="-228600" lvl="6" marL="3200400" algn="l">
              <a:spcBef>
                <a:spcPts val="600"/>
              </a:spcBef>
              <a:spcAft>
                <a:spcPts val="0"/>
              </a:spcAft>
              <a:buClr>
                <a:srgbClr val="979797"/>
              </a:buClr>
              <a:buSzPts val="1120"/>
              <a:buNone/>
              <a:defRPr sz="1400">
                <a:solidFill>
                  <a:srgbClr val="979797"/>
                </a:solidFill>
              </a:defRPr>
            </a:lvl7pPr>
            <a:lvl8pPr indent="-228600" lvl="7" marL="3657600" algn="l">
              <a:spcBef>
                <a:spcPts val="600"/>
              </a:spcBef>
              <a:spcAft>
                <a:spcPts val="0"/>
              </a:spcAft>
              <a:buClr>
                <a:srgbClr val="979797"/>
              </a:buClr>
              <a:buSzPts val="1120"/>
              <a:buNone/>
              <a:defRPr sz="1400">
                <a:solidFill>
                  <a:srgbClr val="979797"/>
                </a:solidFill>
              </a:defRPr>
            </a:lvl8pPr>
            <a:lvl9pPr indent="-228600" lvl="8" marL="4114800" algn="l">
              <a:spcBef>
                <a:spcPts val="600"/>
              </a:spcBef>
              <a:spcAft>
                <a:spcPts val="0"/>
              </a:spcAft>
              <a:buClr>
                <a:srgbClr val="979797"/>
              </a:buClr>
              <a:buSzPts val="1120"/>
              <a:buNone/>
              <a:defRPr sz="1400">
                <a:solidFill>
                  <a:srgbClr val="979797"/>
                </a:solidFill>
              </a:defRPr>
            </a:lvl9pPr>
          </a:lstStyle>
          <a:p/>
        </p:txBody>
      </p:sp>
      <p:sp>
        <p:nvSpPr>
          <p:cNvPr id="31" name="Google Shape;31;p4"/>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entury Gothic"/>
              <a:ea typeface="Century Gothic"/>
              <a:cs typeface="Century Gothic"/>
              <a:sym typeface="Century Gothic"/>
            </a:endParaRPr>
          </a:p>
        </p:txBody>
      </p:sp>
      <p:pic>
        <p:nvPicPr>
          <p:cNvPr id="32" name="Google Shape;32;p4"/>
          <p:cNvPicPr preferRelativeResize="0"/>
          <p:nvPr/>
        </p:nvPicPr>
        <p:blipFill rotWithShape="1">
          <a:blip r:embed="rId2">
            <a:alphaModFix/>
          </a:blip>
          <a:srcRect b="0" l="0" r="0" t="0"/>
          <a:stretch/>
        </p:blipFill>
        <p:spPr>
          <a:xfrm>
            <a:off x="5860463" y="6381328"/>
            <a:ext cx="467897" cy="467897"/>
          </a:xfrm>
          <a:prstGeom prst="rect">
            <a:avLst/>
          </a:prstGeom>
          <a:noFill/>
          <a:ln>
            <a:noFill/>
          </a:ln>
        </p:spPr>
      </p:pic>
      <p:sp>
        <p:nvSpPr>
          <p:cNvPr id="33" name="Google Shape;33;p4"/>
          <p:cNvSpPr txBox="1"/>
          <p:nvPr/>
        </p:nvSpPr>
        <p:spPr>
          <a:xfrm>
            <a:off x="117748" y="6597352"/>
            <a:ext cx="1079142" cy="2446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TESTINGMIND</a:t>
            </a:r>
            <a:endParaRPr/>
          </a:p>
        </p:txBody>
      </p:sp>
      <p:sp>
        <p:nvSpPr>
          <p:cNvPr id="34" name="Google Shape;34;p4"/>
          <p:cNvSpPr txBox="1"/>
          <p:nvPr/>
        </p:nvSpPr>
        <p:spPr>
          <a:xfrm>
            <a:off x="6742484" y="6597352"/>
            <a:ext cx="5400601" cy="24468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Connecting QA Professionals Globally</a:t>
            </a:r>
            <a:endParaRPr b="0" i="0" sz="11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chemeClr val="lt1"/>
        </a:solidFill>
      </p:bgPr>
    </p:bg>
    <p:spTree>
      <p:nvGrpSpPr>
        <p:cNvPr id="35" name="Shape 35"/>
        <p:cNvGrpSpPr/>
        <p:nvPr/>
      </p:nvGrpSpPr>
      <p:grpSpPr>
        <a:xfrm>
          <a:off x="0" y="0"/>
          <a:ext cx="0" cy="0"/>
          <a:chOff x="0" y="0"/>
          <a:chExt cx="0" cy="0"/>
        </a:xfrm>
      </p:grpSpPr>
      <p:sp>
        <p:nvSpPr>
          <p:cNvPr id="36" name="Google Shape;36;p5"/>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1233279" y="1828800"/>
            <a:ext cx="4708734" cy="4343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Clr>
                <a:schemeClr val="dk1"/>
              </a:buClr>
              <a:buSzPts val="1280"/>
              <a:buChar char="•"/>
              <a:defRPr sz="1600"/>
            </a:lvl6pPr>
            <a:lvl7pPr indent="-309879" lvl="6" marL="3200400" algn="l">
              <a:spcBef>
                <a:spcPts val="600"/>
              </a:spcBef>
              <a:spcAft>
                <a:spcPts val="0"/>
              </a:spcAft>
              <a:buClr>
                <a:schemeClr val="dk1"/>
              </a:buClr>
              <a:buSzPts val="1280"/>
              <a:buChar char="•"/>
              <a:defRPr sz="1600"/>
            </a:lvl7pPr>
            <a:lvl8pPr indent="-309879" lvl="7" marL="3657600" algn="l">
              <a:spcBef>
                <a:spcPts val="600"/>
              </a:spcBef>
              <a:spcAft>
                <a:spcPts val="0"/>
              </a:spcAft>
              <a:buClr>
                <a:schemeClr val="dk1"/>
              </a:buClr>
              <a:buSzPts val="1280"/>
              <a:buChar char="•"/>
              <a:defRPr sz="1600"/>
            </a:lvl8pPr>
            <a:lvl9pPr indent="-309879" lvl="8" marL="4114800" algn="l">
              <a:spcBef>
                <a:spcPts val="600"/>
              </a:spcBef>
              <a:spcAft>
                <a:spcPts val="0"/>
              </a:spcAft>
              <a:buClr>
                <a:schemeClr val="dk1"/>
              </a:buClr>
              <a:buSzPts val="1280"/>
              <a:buChar char="•"/>
              <a:defRPr sz="1600"/>
            </a:lvl9pPr>
          </a:lstStyle>
          <a:p/>
        </p:txBody>
      </p:sp>
      <p:sp>
        <p:nvSpPr>
          <p:cNvPr id="38" name="Google Shape;38;p5"/>
          <p:cNvSpPr txBox="1"/>
          <p:nvPr>
            <p:ph idx="2" type="body"/>
          </p:nvPr>
        </p:nvSpPr>
        <p:spPr>
          <a:xfrm>
            <a:off x="6262479" y="1828800"/>
            <a:ext cx="4708734" cy="4343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Clr>
                <a:schemeClr val="dk1"/>
              </a:buClr>
              <a:buSzPts val="1280"/>
              <a:buChar char="•"/>
              <a:defRPr sz="1600"/>
            </a:lvl6pPr>
            <a:lvl7pPr indent="-309879" lvl="6" marL="3200400" algn="l">
              <a:spcBef>
                <a:spcPts val="600"/>
              </a:spcBef>
              <a:spcAft>
                <a:spcPts val="0"/>
              </a:spcAft>
              <a:buClr>
                <a:schemeClr val="dk1"/>
              </a:buClr>
              <a:buSzPts val="1280"/>
              <a:buChar char="•"/>
              <a:defRPr sz="1600"/>
            </a:lvl7pPr>
            <a:lvl8pPr indent="-309879" lvl="7" marL="3657600" algn="l">
              <a:spcBef>
                <a:spcPts val="600"/>
              </a:spcBef>
              <a:spcAft>
                <a:spcPts val="0"/>
              </a:spcAft>
              <a:buClr>
                <a:schemeClr val="dk1"/>
              </a:buClr>
              <a:buSzPts val="1280"/>
              <a:buChar char="•"/>
              <a:defRPr sz="1600"/>
            </a:lvl8pPr>
            <a:lvl9pPr indent="-309879" lvl="8" marL="4114800" algn="l">
              <a:spcBef>
                <a:spcPts val="600"/>
              </a:spcBef>
              <a:spcAft>
                <a:spcPts val="0"/>
              </a:spcAft>
              <a:buClr>
                <a:schemeClr val="dk1"/>
              </a:buClr>
              <a:buSzPts val="1280"/>
              <a:buChar char="•"/>
              <a:defRPr sz="1600"/>
            </a:lvl9pPr>
          </a:lstStyle>
          <a:p/>
        </p:txBody>
      </p:sp>
      <p:sp>
        <p:nvSpPr>
          <p:cNvPr id="39" name="Google Shape;39;p5"/>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entury Gothic"/>
              <a:ea typeface="Century Gothic"/>
              <a:cs typeface="Century Gothic"/>
              <a:sym typeface="Century Gothic"/>
            </a:endParaRPr>
          </a:p>
        </p:txBody>
      </p:sp>
      <p:pic>
        <p:nvPicPr>
          <p:cNvPr id="40" name="Google Shape;40;p5"/>
          <p:cNvPicPr preferRelativeResize="0"/>
          <p:nvPr/>
        </p:nvPicPr>
        <p:blipFill rotWithShape="1">
          <a:blip r:embed="rId2">
            <a:alphaModFix/>
          </a:blip>
          <a:srcRect b="0" l="0" r="0" t="0"/>
          <a:stretch/>
        </p:blipFill>
        <p:spPr>
          <a:xfrm>
            <a:off x="5860463" y="6381328"/>
            <a:ext cx="467897" cy="467897"/>
          </a:xfrm>
          <a:prstGeom prst="rect">
            <a:avLst/>
          </a:prstGeom>
          <a:noFill/>
          <a:ln>
            <a:noFill/>
          </a:ln>
        </p:spPr>
      </p:pic>
      <p:sp>
        <p:nvSpPr>
          <p:cNvPr id="41" name="Google Shape;41;p5"/>
          <p:cNvSpPr txBox="1"/>
          <p:nvPr/>
        </p:nvSpPr>
        <p:spPr>
          <a:xfrm>
            <a:off x="117748" y="6597352"/>
            <a:ext cx="1079142" cy="2446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TESTINGMIND</a:t>
            </a:r>
            <a:endParaRPr/>
          </a:p>
        </p:txBody>
      </p:sp>
      <p:sp>
        <p:nvSpPr>
          <p:cNvPr id="42" name="Google Shape;42;p5"/>
          <p:cNvSpPr txBox="1"/>
          <p:nvPr/>
        </p:nvSpPr>
        <p:spPr>
          <a:xfrm>
            <a:off x="6742484" y="6597352"/>
            <a:ext cx="5400601" cy="24468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Connecting QA Professionals Globally</a:t>
            </a:r>
            <a:endParaRPr b="0" i="0" sz="11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solidFill>
          <a:schemeClr val="lt1"/>
        </a:solidFill>
      </p:bgPr>
    </p:bg>
    <p:spTree>
      <p:nvGrpSpPr>
        <p:cNvPr id="43" name="Shape 43"/>
        <p:cNvGrpSpPr/>
        <p:nvPr/>
      </p:nvGrpSpPr>
      <p:grpSpPr>
        <a:xfrm>
          <a:off x="0" y="0"/>
          <a:ext cx="0" cy="0"/>
          <a:chOff x="0" y="0"/>
          <a:chExt cx="0" cy="0"/>
        </a:xfrm>
      </p:grpSpPr>
      <p:sp>
        <p:nvSpPr>
          <p:cNvPr id="44" name="Google Shape;44;p6"/>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217614" y="1828799"/>
            <a:ext cx="4709160" cy="8382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0" sz="2400" cap="none">
                <a:solidFill>
                  <a:srgbClr val="2A2A2A"/>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Clr>
                <a:schemeClr val="dk1"/>
              </a:buClr>
              <a:buSzPts val="1280"/>
              <a:buNone/>
              <a:defRPr b="1" sz="1600"/>
            </a:lvl6pPr>
            <a:lvl7pPr indent="-228600" lvl="6" marL="3200400" algn="l">
              <a:spcBef>
                <a:spcPts val="600"/>
              </a:spcBef>
              <a:spcAft>
                <a:spcPts val="0"/>
              </a:spcAft>
              <a:buClr>
                <a:schemeClr val="dk1"/>
              </a:buClr>
              <a:buSzPts val="1280"/>
              <a:buNone/>
              <a:defRPr b="1" sz="1600"/>
            </a:lvl7pPr>
            <a:lvl8pPr indent="-228600" lvl="7" marL="3657600" algn="l">
              <a:spcBef>
                <a:spcPts val="600"/>
              </a:spcBef>
              <a:spcAft>
                <a:spcPts val="0"/>
              </a:spcAft>
              <a:buClr>
                <a:schemeClr val="dk1"/>
              </a:buClr>
              <a:buSzPts val="1280"/>
              <a:buNone/>
              <a:defRPr b="1" sz="1600"/>
            </a:lvl8pPr>
            <a:lvl9pPr indent="-228600" lvl="8" marL="4114800" algn="l">
              <a:spcBef>
                <a:spcPts val="600"/>
              </a:spcBef>
              <a:spcAft>
                <a:spcPts val="0"/>
              </a:spcAft>
              <a:buClr>
                <a:schemeClr val="dk1"/>
              </a:buClr>
              <a:buSzPts val="1280"/>
              <a:buNone/>
              <a:defRPr b="1" sz="1600"/>
            </a:lvl9pPr>
          </a:lstStyle>
          <a:p/>
        </p:txBody>
      </p:sp>
      <p:sp>
        <p:nvSpPr>
          <p:cNvPr id="46" name="Google Shape;46;p6"/>
          <p:cNvSpPr txBox="1"/>
          <p:nvPr>
            <p:ph idx="2" type="body"/>
          </p:nvPr>
        </p:nvSpPr>
        <p:spPr>
          <a:xfrm>
            <a:off x="1217614" y="2743200"/>
            <a:ext cx="4709160" cy="34289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6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spcBef>
                <a:spcPts val="600"/>
              </a:spcBef>
              <a:spcAft>
                <a:spcPts val="0"/>
              </a:spcAft>
              <a:buClr>
                <a:schemeClr val="dk1"/>
              </a:buClr>
              <a:buSzPts val="1120"/>
              <a:buChar char="•"/>
              <a:defRPr sz="1400"/>
            </a:lvl6pPr>
            <a:lvl7pPr indent="-299720" lvl="6" marL="3200400" algn="l">
              <a:spcBef>
                <a:spcPts val="600"/>
              </a:spcBef>
              <a:spcAft>
                <a:spcPts val="0"/>
              </a:spcAft>
              <a:buClr>
                <a:schemeClr val="dk1"/>
              </a:buClr>
              <a:buSzPts val="1120"/>
              <a:buChar char="•"/>
              <a:defRPr sz="1400"/>
            </a:lvl7pPr>
            <a:lvl8pPr indent="-299720" lvl="7" marL="3657600" algn="l">
              <a:spcBef>
                <a:spcPts val="600"/>
              </a:spcBef>
              <a:spcAft>
                <a:spcPts val="0"/>
              </a:spcAft>
              <a:buClr>
                <a:schemeClr val="dk1"/>
              </a:buClr>
              <a:buSzPts val="1120"/>
              <a:buChar char="•"/>
              <a:defRPr sz="1400"/>
            </a:lvl8pPr>
            <a:lvl9pPr indent="-299720" lvl="8" marL="4114800" algn="l">
              <a:spcBef>
                <a:spcPts val="600"/>
              </a:spcBef>
              <a:spcAft>
                <a:spcPts val="0"/>
              </a:spcAft>
              <a:buClr>
                <a:schemeClr val="dk1"/>
              </a:buClr>
              <a:buSzPts val="1120"/>
              <a:buChar char="•"/>
              <a:defRPr sz="1400"/>
            </a:lvl9pPr>
          </a:lstStyle>
          <a:p/>
        </p:txBody>
      </p:sp>
      <p:sp>
        <p:nvSpPr>
          <p:cNvPr id="47" name="Google Shape;47;p6"/>
          <p:cNvSpPr txBox="1"/>
          <p:nvPr>
            <p:ph idx="3" type="body"/>
          </p:nvPr>
        </p:nvSpPr>
        <p:spPr>
          <a:xfrm>
            <a:off x="6262054" y="1828799"/>
            <a:ext cx="4709160" cy="8382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0" sz="2400" cap="none">
                <a:solidFill>
                  <a:srgbClr val="2A2A2A"/>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Clr>
                <a:schemeClr val="dk1"/>
              </a:buClr>
              <a:buSzPts val="1280"/>
              <a:buNone/>
              <a:defRPr b="1" sz="1600"/>
            </a:lvl6pPr>
            <a:lvl7pPr indent="-228600" lvl="6" marL="3200400" algn="l">
              <a:spcBef>
                <a:spcPts val="600"/>
              </a:spcBef>
              <a:spcAft>
                <a:spcPts val="0"/>
              </a:spcAft>
              <a:buClr>
                <a:schemeClr val="dk1"/>
              </a:buClr>
              <a:buSzPts val="1280"/>
              <a:buNone/>
              <a:defRPr b="1" sz="1600"/>
            </a:lvl7pPr>
            <a:lvl8pPr indent="-228600" lvl="7" marL="3657600" algn="l">
              <a:spcBef>
                <a:spcPts val="600"/>
              </a:spcBef>
              <a:spcAft>
                <a:spcPts val="0"/>
              </a:spcAft>
              <a:buClr>
                <a:schemeClr val="dk1"/>
              </a:buClr>
              <a:buSzPts val="1280"/>
              <a:buNone/>
              <a:defRPr b="1" sz="1600"/>
            </a:lvl8pPr>
            <a:lvl9pPr indent="-228600" lvl="8" marL="4114800" algn="l">
              <a:spcBef>
                <a:spcPts val="600"/>
              </a:spcBef>
              <a:spcAft>
                <a:spcPts val="0"/>
              </a:spcAft>
              <a:buClr>
                <a:schemeClr val="dk1"/>
              </a:buClr>
              <a:buSzPts val="1280"/>
              <a:buNone/>
              <a:defRPr b="1" sz="1600"/>
            </a:lvl9pPr>
          </a:lstStyle>
          <a:p/>
        </p:txBody>
      </p:sp>
      <p:sp>
        <p:nvSpPr>
          <p:cNvPr id="48" name="Google Shape;48;p6"/>
          <p:cNvSpPr txBox="1"/>
          <p:nvPr>
            <p:ph idx="4" type="body"/>
          </p:nvPr>
        </p:nvSpPr>
        <p:spPr>
          <a:xfrm>
            <a:off x="6262054" y="2743200"/>
            <a:ext cx="4709160" cy="34289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6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spcBef>
                <a:spcPts val="600"/>
              </a:spcBef>
              <a:spcAft>
                <a:spcPts val="0"/>
              </a:spcAft>
              <a:buClr>
                <a:schemeClr val="dk1"/>
              </a:buClr>
              <a:buSzPts val="1120"/>
              <a:buChar char="•"/>
              <a:defRPr sz="1400"/>
            </a:lvl6pPr>
            <a:lvl7pPr indent="-299720" lvl="6" marL="3200400" algn="l">
              <a:spcBef>
                <a:spcPts val="600"/>
              </a:spcBef>
              <a:spcAft>
                <a:spcPts val="0"/>
              </a:spcAft>
              <a:buClr>
                <a:schemeClr val="dk1"/>
              </a:buClr>
              <a:buSzPts val="1120"/>
              <a:buChar char="•"/>
              <a:defRPr sz="1400"/>
            </a:lvl7pPr>
            <a:lvl8pPr indent="-299720" lvl="7" marL="3657600" algn="l">
              <a:spcBef>
                <a:spcPts val="600"/>
              </a:spcBef>
              <a:spcAft>
                <a:spcPts val="0"/>
              </a:spcAft>
              <a:buClr>
                <a:schemeClr val="dk1"/>
              </a:buClr>
              <a:buSzPts val="1120"/>
              <a:buChar char="•"/>
              <a:defRPr sz="1400"/>
            </a:lvl8pPr>
            <a:lvl9pPr indent="-299720" lvl="8" marL="4114800" algn="l">
              <a:spcBef>
                <a:spcPts val="600"/>
              </a:spcBef>
              <a:spcAft>
                <a:spcPts val="0"/>
              </a:spcAft>
              <a:buClr>
                <a:schemeClr val="dk1"/>
              </a:buClr>
              <a:buSzPts val="1120"/>
              <a:buChar char="•"/>
              <a:defRPr sz="1400"/>
            </a:lvl9pPr>
          </a:lstStyle>
          <a:p/>
        </p:txBody>
      </p:sp>
      <p:sp>
        <p:nvSpPr>
          <p:cNvPr id="49" name="Google Shape;49;p6"/>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entury Gothic"/>
              <a:ea typeface="Century Gothic"/>
              <a:cs typeface="Century Gothic"/>
              <a:sym typeface="Century Gothic"/>
            </a:endParaRPr>
          </a:p>
        </p:txBody>
      </p:sp>
      <p:pic>
        <p:nvPicPr>
          <p:cNvPr id="50" name="Google Shape;50;p6"/>
          <p:cNvPicPr preferRelativeResize="0"/>
          <p:nvPr/>
        </p:nvPicPr>
        <p:blipFill rotWithShape="1">
          <a:blip r:embed="rId2">
            <a:alphaModFix/>
          </a:blip>
          <a:srcRect b="0" l="0" r="0" t="0"/>
          <a:stretch/>
        </p:blipFill>
        <p:spPr>
          <a:xfrm>
            <a:off x="5860463" y="6381328"/>
            <a:ext cx="467897" cy="467897"/>
          </a:xfrm>
          <a:prstGeom prst="rect">
            <a:avLst/>
          </a:prstGeom>
          <a:noFill/>
          <a:ln>
            <a:noFill/>
          </a:ln>
        </p:spPr>
      </p:pic>
      <p:sp>
        <p:nvSpPr>
          <p:cNvPr id="51" name="Google Shape;51;p6"/>
          <p:cNvSpPr txBox="1"/>
          <p:nvPr/>
        </p:nvSpPr>
        <p:spPr>
          <a:xfrm>
            <a:off x="117748" y="6597352"/>
            <a:ext cx="1079142" cy="2446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TESTINGMIND</a:t>
            </a:r>
            <a:endParaRPr/>
          </a:p>
        </p:txBody>
      </p:sp>
      <p:sp>
        <p:nvSpPr>
          <p:cNvPr id="52" name="Google Shape;52;p6"/>
          <p:cNvSpPr txBox="1"/>
          <p:nvPr/>
        </p:nvSpPr>
        <p:spPr>
          <a:xfrm>
            <a:off x="6742484" y="6597352"/>
            <a:ext cx="5400601" cy="24468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Connecting QA Professionals Globally</a:t>
            </a:r>
            <a:endParaRPr b="0" i="0" sz="11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53" name="Shape 53"/>
        <p:cNvGrpSpPr/>
        <p:nvPr/>
      </p:nvGrpSpPr>
      <p:grpSpPr>
        <a:xfrm>
          <a:off x="0" y="0"/>
          <a:ext cx="0" cy="0"/>
          <a:chOff x="0" y="0"/>
          <a:chExt cx="0" cy="0"/>
        </a:xfrm>
      </p:grpSpPr>
      <p:sp>
        <p:nvSpPr>
          <p:cNvPr id="54" name="Google Shape;54;p7"/>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entury Gothic"/>
              <a:ea typeface="Century Gothic"/>
              <a:cs typeface="Century Gothic"/>
              <a:sym typeface="Century Gothic"/>
            </a:endParaRPr>
          </a:p>
        </p:txBody>
      </p:sp>
      <p:pic>
        <p:nvPicPr>
          <p:cNvPr id="56" name="Google Shape;56;p7"/>
          <p:cNvPicPr preferRelativeResize="0"/>
          <p:nvPr/>
        </p:nvPicPr>
        <p:blipFill rotWithShape="1">
          <a:blip r:embed="rId2">
            <a:alphaModFix/>
          </a:blip>
          <a:srcRect b="0" l="0" r="0" t="0"/>
          <a:stretch/>
        </p:blipFill>
        <p:spPr>
          <a:xfrm>
            <a:off x="5860463" y="6381328"/>
            <a:ext cx="467897" cy="467897"/>
          </a:xfrm>
          <a:prstGeom prst="rect">
            <a:avLst/>
          </a:prstGeom>
          <a:noFill/>
          <a:ln>
            <a:noFill/>
          </a:ln>
        </p:spPr>
      </p:pic>
      <p:sp>
        <p:nvSpPr>
          <p:cNvPr id="57" name="Google Shape;57;p7"/>
          <p:cNvSpPr txBox="1"/>
          <p:nvPr/>
        </p:nvSpPr>
        <p:spPr>
          <a:xfrm>
            <a:off x="117748" y="6597352"/>
            <a:ext cx="1079142" cy="2446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TESTINGMIND</a:t>
            </a:r>
            <a:endParaRPr/>
          </a:p>
        </p:txBody>
      </p:sp>
      <p:sp>
        <p:nvSpPr>
          <p:cNvPr id="58" name="Google Shape;58;p7"/>
          <p:cNvSpPr txBox="1"/>
          <p:nvPr/>
        </p:nvSpPr>
        <p:spPr>
          <a:xfrm>
            <a:off x="6742484" y="6597352"/>
            <a:ext cx="5400601" cy="24468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Connecting QA Professionals Globally</a:t>
            </a:r>
            <a:endParaRPr b="0" i="0" sz="11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9" name="Shape 59"/>
        <p:cNvGrpSpPr/>
        <p:nvPr/>
      </p:nvGrpSpPr>
      <p:grpSpPr>
        <a:xfrm>
          <a:off x="0" y="0"/>
          <a:ext cx="0" cy="0"/>
          <a:chOff x="0" y="0"/>
          <a:chExt cx="0" cy="0"/>
        </a:xfrm>
      </p:grpSpPr>
      <p:sp>
        <p:nvSpPr>
          <p:cNvPr id="60" name="Google Shape;60;p8"/>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entury Gothic"/>
              <a:ea typeface="Century Gothic"/>
              <a:cs typeface="Century Gothic"/>
              <a:sym typeface="Century Gothic"/>
            </a:endParaRPr>
          </a:p>
        </p:txBody>
      </p:sp>
      <p:pic>
        <p:nvPicPr>
          <p:cNvPr id="61" name="Google Shape;61;p8"/>
          <p:cNvPicPr preferRelativeResize="0"/>
          <p:nvPr/>
        </p:nvPicPr>
        <p:blipFill rotWithShape="1">
          <a:blip r:embed="rId2">
            <a:alphaModFix/>
          </a:blip>
          <a:srcRect b="0" l="0" r="0" t="0"/>
          <a:stretch/>
        </p:blipFill>
        <p:spPr>
          <a:xfrm>
            <a:off x="5860463" y="6381328"/>
            <a:ext cx="467897" cy="467897"/>
          </a:xfrm>
          <a:prstGeom prst="rect">
            <a:avLst/>
          </a:prstGeom>
          <a:noFill/>
          <a:ln>
            <a:noFill/>
          </a:ln>
        </p:spPr>
      </p:pic>
      <p:sp>
        <p:nvSpPr>
          <p:cNvPr id="62" name="Google Shape;62;p8"/>
          <p:cNvSpPr txBox="1"/>
          <p:nvPr/>
        </p:nvSpPr>
        <p:spPr>
          <a:xfrm>
            <a:off x="117748" y="6597352"/>
            <a:ext cx="1079142" cy="2446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TESTINGMIND</a:t>
            </a:r>
            <a:endParaRPr/>
          </a:p>
        </p:txBody>
      </p:sp>
      <p:sp>
        <p:nvSpPr>
          <p:cNvPr id="63" name="Google Shape;63;p8"/>
          <p:cNvSpPr txBox="1"/>
          <p:nvPr/>
        </p:nvSpPr>
        <p:spPr>
          <a:xfrm>
            <a:off x="6742484" y="6597352"/>
            <a:ext cx="5400601" cy="24468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Connecting QA Professionals Globally</a:t>
            </a:r>
            <a:endParaRPr b="0" i="0" sz="11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solidFill>
          <a:schemeClr val="lt1"/>
        </a:solidFill>
      </p:bgPr>
    </p:bg>
    <p:spTree>
      <p:nvGrpSpPr>
        <p:cNvPr id="64" name="Shape 64"/>
        <p:cNvGrpSpPr/>
        <p:nvPr/>
      </p:nvGrpSpPr>
      <p:grpSpPr>
        <a:xfrm>
          <a:off x="0" y="0"/>
          <a:ext cx="0" cy="0"/>
          <a:chOff x="0" y="0"/>
          <a:chExt cx="0" cy="0"/>
        </a:xfrm>
      </p:grpSpPr>
      <p:sp>
        <p:nvSpPr>
          <p:cNvPr id="65" name="Google Shape;65;p9"/>
          <p:cNvSpPr txBox="1"/>
          <p:nvPr>
            <p:ph type="title"/>
          </p:nvPr>
        </p:nvSpPr>
        <p:spPr>
          <a:xfrm>
            <a:off x="684213" y="685800"/>
            <a:ext cx="3886200" cy="403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Century Gothic"/>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5865814" y="685800"/>
            <a:ext cx="5638800" cy="5486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Clr>
                <a:schemeClr val="dk1"/>
              </a:buClr>
              <a:buSzPts val="1280"/>
              <a:buChar char="•"/>
              <a:defRPr sz="1600"/>
            </a:lvl6pPr>
            <a:lvl7pPr indent="-309879" lvl="6" marL="3200400" algn="l">
              <a:spcBef>
                <a:spcPts val="600"/>
              </a:spcBef>
              <a:spcAft>
                <a:spcPts val="0"/>
              </a:spcAft>
              <a:buClr>
                <a:schemeClr val="dk1"/>
              </a:buClr>
              <a:buSzPts val="1280"/>
              <a:buChar char="•"/>
              <a:defRPr sz="1600"/>
            </a:lvl7pPr>
            <a:lvl8pPr indent="-309879" lvl="7" marL="3657600" algn="l">
              <a:spcBef>
                <a:spcPts val="600"/>
              </a:spcBef>
              <a:spcAft>
                <a:spcPts val="0"/>
              </a:spcAft>
              <a:buClr>
                <a:schemeClr val="dk1"/>
              </a:buClr>
              <a:buSzPts val="1280"/>
              <a:buChar char="•"/>
              <a:defRPr sz="1600"/>
            </a:lvl8pPr>
            <a:lvl9pPr indent="-309879" lvl="8" marL="4114800" algn="l">
              <a:spcBef>
                <a:spcPts val="600"/>
              </a:spcBef>
              <a:spcAft>
                <a:spcPts val="0"/>
              </a:spcAft>
              <a:buClr>
                <a:schemeClr val="dk1"/>
              </a:buClr>
              <a:buSzPts val="1280"/>
              <a:buChar char="•"/>
              <a:defRPr sz="1600"/>
            </a:lvl9pPr>
          </a:lstStyle>
          <a:p/>
        </p:txBody>
      </p:sp>
      <p:sp>
        <p:nvSpPr>
          <p:cNvPr id="67" name="Google Shape;67;p9"/>
          <p:cNvSpPr txBox="1"/>
          <p:nvPr>
            <p:ph idx="2" type="body"/>
          </p:nvPr>
        </p:nvSpPr>
        <p:spPr>
          <a:xfrm>
            <a:off x="684213" y="4876800"/>
            <a:ext cx="3886200" cy="1295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440"/>
              <a:buNone/>
              <a:defRPr sz="1800"/>
            </a:lvl1pPr>
            <a:lvl2pPr indent="-228600" lvl="1" marL="914400" algn="l">
              <a:lnSpc>
                <a:spcPct val="90000"/>
              </a:lnSpc>
              <a:spcBef>
                <a:spcPts val="6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Clr>
                <a:schemeClr val="dk1"/>
              </a:buClr>
              <a:buSzPts val="720"/>
              <a:buNone/>
              <a:defRPr sz="900"/>
            </a:lvl6pPr>
            <a:lvl7pPr indent="-228600" lvl="6" marL="3200400" algn="l">
              <a:spcBef>
                <a:spcPts val="600"/>
              </a:spcBef>
              <a:spcAft>
                <a:spcPts val="0"/>
              </a:spcAft>
              <a:buClr>
                <a:schemeClr val="dk1"/>
              </a:buClr>
              <a:buSzPts val="720"/>
              <a:buNone/>
              <a:defRPr sz="900"/>
            </a:lvl7pPr>
            <a:lvl8pPr indent="-228600" lvl="7" marL="3657600" algn="l">
              <a:spcBef>
                <a:spcPts val="600"/>
              </a:spcBef>
              <a:spcAft>
                <a:spcPts val="0"/>
              </a:spcAft>
              <a:buClr>
                <a:schemeClr val="dk1"/>
              </a:buClr>
              <a:buSzPts val="720"/>
              <a:buNone/>
              <a:defRPr sz="900"/>
            </a:lvl8pPr>
            <a:lvl9pPr indent="-228600" lvl="8" marL="4114800" algn="l">
              <a:spcBef>
                <a:spcPts val="600"/>
              </a:spcBef>
              <a:spcAft>
                <a:spcPts val="0"/>
              </a:spcAft>
              <a:buClr>
                <a:schemeClr val="dk1"/>
              </a:buClr>
              <a:buSzPts val="720"/>
              <a:buNone/>
              <a:defRPr sz="900"/>
            </a:lvl9pPr>
          </a:lstStyle>
          <a:p/>
        </p:txBody>
      </p:sp>
      <p:sp>
        <p:nvSpPr>
          <p:cNvPr id="68" name="Google Shape;68;p9"/>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entury Gothic"/>
              <a:ea typeface="Century Gothic"/>
              <a:cs typeface="Century Gothic"/>
              <a:sym typeface="Century Gothic"/>
            </a:endParaRPr>
          </a:p>
        </p:txBody>
      </p:sp>
      <p:pic>
        <p:nvPicPr>
          <p:cNvPr id="69" name="Google Shape;69;p9"/>
          <p:cNvPicPr preferRelativeResize="0"/>
          <p:nvPr/>
        </p:nvPicPr>
        <p:blipFill rotWithShape="1">
          <a:blip r:embed="rId2">
            <a:alphaModFix/>
          </a:blip>
          <a:srcRect b="0" l="0" r="0" t="0"/>
          <a:stretch/>
        </p:blipFill>
        <p:spPr>
          <a:xfrm>
            <a:off x="5860463" y="6381328"/>
            <a:ext cx="467897" cy="467897"/>
          </a:xfrm>
          <a:prstGeom prst="rect">
            <a:avLst/>
          </a:prstGeom>
          <a:noFill/>
          <a:ln>
            <a:noFill/>
          </a:ln>
        </p:spPr>
      </p:pic>
      <p:sp>
        <p:nvSpPr>
          <p:cNvPr id="70" name="Google Shape;70;p9"/>
          <p:cNvSpPr txBox="1"/>
          <p:nvPr/>
        </p:nvSpPr>
        <p:spPr>
          <a:xfrm>
            <a:off x="117748" y="6597352"/>
            <a:ext cx="1079142" cy="2446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TESTINGMIND</a:t>
            </a:r>
            <a:endParaRPr/>
          </a:p>
        </p:txBody>
      </p:sp>
      <p:sp>
        <p:nvSpPr>
          <p:cNvPr id="71" name="Google Shape;71;p9"/>
          <p:cNvSpPr txBox="1"/>
          <p:nvPr/>
        </p:nvSpPr>
        <p:spPr>
          <a:xfrm>
            <a:off x="6742484" y="6597352"/>
            <a:ext cx="5400601" cy="24468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Connecting QA Professionals Globally</a:t>
            </a:r>
            <a:endParaRPr b="0" i="0" sz="11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lt1"/>
        </a:solidFill>
      </p:bgPr>
    </p:bg>
    <p:spTree>
      <p:nvGrpSpPr>
        <p:cNvPr id="72" name="Shape 72"/>
        <p:cNvGrpSpPr/>
        <p:nvPr/>
      </p:nvGrpSpPr>
      <p:grpSpPr>
        <a:xfrm>
          <a:off x="0" y="0"/>
          <a:ext cx="0" cy="0"/>
          <a:chOff x="0" y="0"/>
          <a:chExt cx="0" cy="0"/>
        </a:xfrm>
      </p:grpSpPr>
      <p:sp>
        <p:nvSpPr>
          <p:cNvPr id="73" name="Google Shape;73;p10"/>
          <p:cNvSpPr txBox="1"/>
          <p:nvPr>
            <p:ph type="title"/>
          </p:nvPr>
        </p:nvSpPr>
        <p:spPr>
          <a:xfrm>
            <a:off x="684213" y="685800"/>
            <a:ext cx="3886200" cy="403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Century Gothic"/>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74" name="Google Shape;74;p10"/>
          <p:cNvSpPr/>
          <p:nvPr>
            <p:ph idx="2" type="pic"/>
          </p:nvPr>
        </p:nvSpPr>
        <p:spPr>
          <a:xfrm>
            <a:off x="5865813" y="685800"/>
            <a:ext cx="5638800" cy="5486400"/>
          </a:xfrm>
          <a:prstGeom prst="rect">
            <a:avLst/>
          </a:prstGeom>
          <a:solidFill>
            <a:srgbClr val="F2F2F2"/>
          </a:solidFill>
          <a:ln cap="flat" cmpd="sng" w="9525">
            <a:solidFill>
              <a:srgbClr val="BFBFBF"/>
            </a:solidFill>
            <a:prstDash val="solid"/>
            <a:miter lim="800000"/>
            <a:headEnd len="sm" w="sm" type="none"/>
            <a:tailEnd len="sm" w="sm" type="none"/>
          </a:ln>
        </p:spPr>
      </p:sp>
      <p:sp>
        <p:nvSpPr>
          <p:cNvPr id="75" name="Google Shape;75;p10"/>
          <p:cNvSpPr txBox="1"/>
          <p:nvPr>
            <p:ph idx="1" type="body"/>
          </p:nvPr>
        </p:nvSpPr>
        <p:spPr>
          <a:xfrm>
            <a:off x="684213" y="4876800"/>
            <a:ext cx="3886200" cy="1295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440"/>
              <a:buNone/>
              <a:defRPr sz="1800"/>
            </a:lvl1pPr>
            <a:lvl2pPr indent="-228600" lvl="1" marL="914400" algn="l">
              <a:lnSpc>
                <a:spcPct val="90000"/>
              </a:lnSpc>
              <a:spcBef>
                <a:spcPts val="6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Clr>
                <a:schemeClr val="dk1"/>
              </a:buClr>
              <a:buSzPts val="720"/>
              <a:buNone/>
              <a:defRPr sz="900"/>
            </a:lvl6pPr>
            <a:lvl7pPr indent="-228600" lvl="6" marL="3200400" algn="l">
              <a:spcBef>
                <a:spcPts val="600"/>
              </a:spcBef>
              <a:spcAft>
                <a:spcPts val="0"/>
              </a:spcAft>
              <a:buClr>
                <a:schemeClr val="dk1"/>
              </a:buClr>
              <a:buSzPts val="720"/>
              <a:buNone/>
              <a:defRPr sz="900"/>
            </a:lvl7pPr>
            <a:lvl8pPr indent="-228600" lvl="7" marL="3657600" algn="l">
              <a:spcBef>
                <a:spcPts val="600"/>
              </a:spcBef>
              <a:spcAft>
                <a:spcPts val="0"/>
              </a:spcAft>
              <a:buClr>
                <a:schemeClr val="dk1"/>
              </a:buClr>
              <a:buSzPts val="720"/>
              <a:buNone/>
              <a:defRPr sz="900"/>
            </a:lvl8pPr>
            <a:lvl9pPr indent="-228600" lvl="8" marL="4114800" algn="l">
              <a:spcBef>
                <a:spcPts val="600"/>
              </a:spcBef>
              <a:spcAft>
                <a:spcPts val="0"/>
              </a:spcAft>
              <a:buClr>
                <a:schemeClr val="dk1"/>
              </a:buClr>
              <a:buSzPts val="720"/>
              <a:buNone/>
              <a:defRPr sz="900"/>
            </a:lvl9pPr>
          </a:lstStyle>
          <a:p/>
        </p:txBody>
      </p:sp>
      <p:sp>
        <p:nvSpPr>
          <p:cNvPr id="76" name="Google Shape;76;p10"/>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entury Gothic"/>
              <a:ea typeface="Century Gothic"/>
              <a:cs typeface="Century Gothic"/>
              <a:sym typeface="Century Gothic"/>
            </a:endParaRPr>
          </a:p>
        </p:txBody>
      </p:sp>
      <p:pic>
        <p:nvPicPr>
          <p:cNvPr id="77" name="Google Shape;77;p10"/>
          <p:cNvPicPr preferRelativeResize="0"/>
          <p:nvPr/>
        </p:nvPicPr>
        <p:blipFill rotWithShape="1">
          <a:blip r:embed="rId2">
            <a:alphaModFix/>
          </a:blip>
          <a:srcRect b="0" l="0" r="0" t="0"/>
          <a:stretch/>
        </p:blipFill>
        <p:spPr>
          <a:xfrm>
            <a:off x="5860463" y="6381328"/>
            <a:ext cx="467897" cy="467897"/>
          </a:xfrm>
          <a:prstGeom prst="rect">
            <a:avLst/>
          </a:prstGeom>
          <a:noFill/>
          <a:ln>
            <a:noFill/>
          </a:ln>
        </p:spPr>
      </p:pic>
      <p:sp>
        <p:nvSpPr>
          <p:cNvPr id="78" name="Google Shape;78;p10"/>
          <p:cNvSpPr txBox="1"/>
          <p:nvPr/>
        </p:nvSpPr>
        <p:spPr>
          <a:xfrm>
            <a:off x="117748" y="6597352"/>
            <a:ext cx="1079142" cy="2446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TESTINGMIND</a:t>
            </a:r>
            <a:endParaRPr/>
          </a:p>
        </p:txBody>
      </p:sp>
      <p:sp>
        <p:nvSpPr>
          <p:cNvPr id="79" name="Google Shape;79;p10"/>
          <p:cNvSpPr txBox="1"/>
          <p:nvPr/>
        </p:nvSpPr>
        <p:spPr>
          <a:xfrm>
            <a:off x="6742484" y="6597352"/>
            <a:ext cx="5400601" cy="24468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None/>
            </a:pPr>
            <a:r>
              <a:rPr b="0" i="0" lang="en-US" sz="1100" u="none" cap="none" strike="noStrike">
                <a:solidFill>
                  <a:schemeClr val="lt1"/>
                </a:solidFill>
                <a:latin typeface="Century Gothic"/>
                <a:ea typeface="Century Gothic"/>
                <a:cs typeface="Century Gothic"/>
                <a:sym typeface="Century Gothic"/>
              </a:rPr>
              <a:t>Connecting QA Professionals Globally</a:t>
            </a:r>
            <a:endParaRPr b="0" i="0" sz="11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
              <a:srgbClr val="F2F2F2"/>
            </a:gs>
            <a:gs pos="28000">
              <a:schemeClr val="lt1"/>
            </a:gs>
            <a:gs pos="48000">
              <a:schemeClr val="lt1"/>
            </a:gs>
            <a:gs pos="100000">
              <a:srgbClr val="D8D8D8"/>
            </a:gs>
          </a:gsLst>
          <a:path path="circle">
            <a:fillToRect b="100%" l="100%"/>
          </a:path>
          <a:tileRect r="-100%" t="-100%"/>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2A2A2A"/>
              </a:buClr>
              <a:buSzPts val="4000"/>
              <a:buFont typeface="Century Gothic"/>
              <a:buNone/>
              <a:defRPr b="0" i="0" sz="4000" u="none" cap="none" strike="noStrike">
                <a:solidFill>
                  <a:srgbClr val="2A2A2A"/>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90000"/>
              </a:lnSpc>
              <a:spcBef>
                <a:spcPts val="1800"/>
              </a:spcBef>
              <a:spcAft>
                <a:spcPts val="0"/>
              </a:spcAft>
              <a:buClr>
                <a:schemeClr val="dk1"/>
              </a:buClr>
              <a:buSzPts val="1920"/>
              <a:buFont typeface="Arial"/>
              <a:buChar char="•"/>
              <a:defRPr b="0" i="0" sz="2400" u="none" cap="none" strike="noStrike">
                <a:solidFill>
                  <a:schemeClr val="dk1"/>
                </a:solidFill>
                <a:latin typeface="Century Gothic"/>
                <a:ea typeface="Century Gothic"/>
                <a:cs typeface="Century Gothic"/>
                <a:sym typeface="Century Gothic"/>
              </a:defRPr>
            </a:lvl1pPr>
            <a:lvl2pPr indent="-330200" lvl="1" marL="914400" marR="0" rtl="0" algn="l">
              <a:lnSpc>
                <a:spcPct val="90000"/>
              </a:lnSpc>
              <a:spcBef>
                <a:spcPts val="600"/>
              </a:spcBef>
              <a:spcAft>
                <a:spcPts val="0"/>
              </a:spcAft>
              <a:buClr>
                <a:schemeClr val="dk1"/>
              </a:buClr>
              <a:buSzPts val="1600"/>
              <a:buFont typeface="Arial"/>
              <a:buChar char="•"/>
              <a:defRPr b="0" i="0" sz="2000" u="none" cap="none" strike="noStrike">
                <a:solidFill>
                  <a:schemeClr val="dk1"/>
                </a:solidFill>
                <a:latin typeface="Century Gothic"/>
                <a:ea typeface="Century Gothic"/>
                <a:cs typeface="Century Gothic"/>
                <a:sym typeface="Century Gothic"/>
              </a:defRPr>
            </a:lvl2pPr>
            <a:lvl3pPr indent="-320039" lvl="2" marL="1371600" marR="0" rtl="0" algn="l">
              <a:lnSpc>
                <a:spcPct val="90000"/>
              </a:lnSpc>
              <a:spcBef>
                <a:spcPts val="600"/>
              </a:spcBef>
              <a:spcAft>
                <a:spcPts val="0"/>
              </a:spcAft>
              <a:buClr>
                <a:schemeClr val="dk1"/>
              </a:buClr>
              <a:buSzPts val="1440"/>
              <a:buFont typeface="Arial"/>
              <a:buChar char="•"/>
              <a:defRPr b="0" i="0" sz="1800" u="none" cap="none" strike="noStrike">
                <a:solidFill>
                  <a:schemeClr val="dk1"/>
                </a:solidFill>
                <a:latin typeface="Century Gothic"/>
                <a:ea typeface="Century Gothic"/>
                <a:cs typeface="Century Gothic"/>
                <a:sym typeface="Century Gothic"/>
              </a:defRPr>
            </a:lvl3pPr>
            <a:lvl4pPr indent="-309880" lvl="3" marL="1828800" marR="0" rtl="0" algn="l">
              <a:lnSpc>
                <a:spcPct val="90000"/>
              </a:lnSpc>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4pPr>
            <a:lvl5pPr indent="-309879" lvl="4" marL="2286000" marR="0" rtl="0" algn="l">
              <a:lnSpc>
                <a:spcPct val="90000"/>
              </a:lnSpc>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5pPr>
            <a:lvl6pPr indent="-309879" lvl="5" marL="27432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6pPr>
            <a:lvl7pPr indent="-309879" lvl="6" marL="32004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7pPr>
            <a:lvl8pPr indent="-309879" lvl="7" marL="36576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8pPr>
            <a:lvl9pPr indent="-309879" lvl="8" marL="41148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12" name="Google Shape;12;p1"/>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dk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dk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dk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dk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dk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dk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dk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github.com/GQAssurance/tm_2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3.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github.com/GQAssurance/tm_2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3"/>
          <p:cNvSpPr txBox="1"/>
          <p:nvPr>
            <p:ph type="ctrTitle"/>
          </p:nvPr>
        </p:nvSpPr>
        <p:spPr>
          <a:xfrm>
            <a:off x="1217613" y="1828799"/>
            <a:ext cx="9753600" cy="30480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entury Gothic"/>
              <a:buNone/>
            </a:pPr>
            <a:r>
              <a:rPr lang="en-US"/>
              <a:t>TEST AUTOMATION AND DIGITAL QA SUMMIT</a:t>
            </a:r>
            <a:br>
              <a:rPr lang="en-US"/>
            </a:br>
            <a:br>
              <a:rPr lang="en-US"/>
            </a:br>
            <a:br>
              <a:rPr lang="en-US"/>
            </a:br>
            <a:r>
              <a:rPr lang="en-US"/>
              <a:t>#TAS21</a:t>
            </a:r>
            <a:endParaRPr/>
          </a:p>
        </p:txBody>
      </p:sp>
      <p:sp>
        <p:nvSpPr>
          <p:cNvPr id="99" name="Google Shape;99;p13"/>
          <p:cNvSpPr txBox="1"/>
          <p:nvPr>
            <p:ph idx="1" type="subTitle"/>
          </p:nvPr>
        </p:nvSpPr>
        <p:spPr>
          <a:xfrm>
            <a:off x="1217614" y="5029200"/>
            <a:ext cx="78486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00"/>
              <a:buNone/>
            </a:pPr>
            <a:r>
              <a:rPr lang="en-US"/>
              <a:t>USA Season 6</a:t>
            </a:r>
            <a:endParaRPr/>
          </a:p>
          <a:p>
            <a:pPr indent="0" lvl="0" marL="0" rtl="0" algn="l">
              <a:lnSpc>
                <a:spcPct val="90000"/>
              </a:lnSpc>
              <a:spcBef>
                <a:spcPts val="0"/>
              </a:spcBef>
              <a:spcAft>
                <a:spcPts val="0"/>
              </a:spcAft>
              <a:buSzPts val="1600"/>
              <a:buNone/>
            </a:pPr>
            <a:r>
              <a:rPr lang="en-US"/>
              <a:t>October 28, 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p:nvPr/>
        </p:nvSpPr>
        <p:spPr>
          <a:xfrm>
            <a:off x="1217625" y="2847863"/>
            <a:ext cx="9753600" cy="950400"/>
          </a:xfrm>
          <a:prstGeom prst="roundRect">
            <a:avLst>
              <a:gd fmla="val 16667" name="adj"/>
            </a:avLst>
          </a:prstGeom>
          <a:solidFill>
            <a:srgbClr val="F4CCCC"/>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700">
                <a:solidFill>
                  <a:srgbClr val="990000"/>
                </a:solidFill>
                <a:latin typeface="Century Gothic"/>
                <a:ea typeface="Century Gothic"/>
                <a:cs typeface="Century Gothic"/>
                <a:sym typeface="Century Gothic"/>
              </a:rPr>
              <a:t>“</a:t>
            </a:r>
            <a:r>
              <a:rPr b="1" i="1" lang="en-US" sz="2700">
                <a:solidFill>
                  <a:srgbClr val="990000"/>
                </a:solidFill>
                <a:latin typeface="Century Gothic"/>
                <a:ea typeface="Century Gothic"/>
                <a:cs typeface="Century Gothic"/>
                <a:sym typeface="Century Gothic"/>
              </a:rPr>
              <a:t>We</a:t>
            </a:r>
            <a:r>
              <a:rPr b="1" lang="en-US" sz="2700">
                <a:solidFill>
                  <a:srgbClr val="990000"/>
                </a:solidFill>
                <a:latin typeface="Century Gothic"/>
                <a:ea typeface="Century Gothic"/>
                <a:cs typeface="Century Gothic"/>
                <a:sym typeface="Century Gothic"/>
              </a:rPr>
              <a:t> run </a:t>
            </a:r>
            <a:r>
              <a:rPr b="1" lang="en-US" sz="2700" u="sng">
                <a:solidFill>
                  <a:srgbClr val="990000"/>
                </a:solidFill>
                <a:latin typeface="Century Gothic"/>
                <a:ea typeface="Century Gothic"/>
                <a:cs typeface="Century Gothic"/>
                <a:sym typeface="Century Gothic"/>
              </a:rPr>
              <a:t>tests</a:t>
            </a:r>
            <a:r>
              <a:rPr b="1" lang="en-US" sz="2700">
                <a:solidFill>
                  <a:srgbClr val="990000"/>
                </a:solidFill>
                <a:latin typeface="Century Gothic"/>
                <a:ea typeface="Century Gothic"/>
                <a:cs typeface="Century Gothic"/>
                <a:sym typeface="Century Gothic"/>
              </a:rPr>
              <a:t> to analyze quality”</a:t>
            </a:r>
            <a:endParaRPr b="1" sz="3000">
              <a:solidFill>
                <a:srgbClr val="990000"/>
              </a:solidFill>
              <a:latin typeface="Century Gothic"/>
              <a:ea typeface="Century Gothic"/>
              <a:cs typeface="Century Gothic"/>
              <a:sym typeface="Century Gothic"/>
            </a:endParaRPr>
          </a:p>
        </p:txBody>
      </p:sp>
      <p:sp>
        <p:nvSpPr>
          <p:cNvPr id="155" name="Google Shape;155;p22"/>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How can we get our focus back?</a:t>
            </a:r>
            <a:endParaRPr/>
          </a:p>
        </p:txBody>
      </p:sp>
      <p:sp>
        <p:nvSpPr>
          <p:cNvPr id="156" name="Google Shape;156;p22"/>
          <p:cNvSpPr txBox="1"/>
          <p:nvPr>
            <p:ph idx="1" type="body"/>
          </p:nvPr>
        </p:nvSpPr>
        <p:spPr>
          <a:xfrm>
            <a:off x="1217625" y="1667800"/>
            <a:ext cx="9753600" cy="9309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b="1" lang="en-US" sz="3000" u="sng"/>
              <a:t>Plan</a:t>
            </a:r>
            <a:r>
              <a:rPr b="1" lang="en-US" sz="3000"/>
              <a:t> for a </a:t>
            </a:r>
            <a:r>
              <a:rPr b="1" i="1" lang="en-US" sz="3000"/>
              <a:t>Mature</a:t>
            </a:r>
            <a:r>
              <a:rPr b="1" lang="en-US" sz="3000"/>
              <a:t> QA Mindset.</a:t>
            </a:r>
            <a:endParaRPr b="1" sz="3000"/>
          </a:p>
          <a:p>
            <a:pPr indent="0" lvl="0" marL="0" rtl="0" algn="l">
              <a:lnSpc>
                <a:spcPct val="150000"/>
              </a:lnSpc>
              <a:spcBef>
                <a:spcPts val="0"/>
              </a:spcBef>
              <a:spcAft>
                <a:spcPts val="0"/>
              </a:spcAft>
              <a:buNone/>
            </a:pPr>
            <a:r>
              <a:t/>
            </a:r>
            <a:endParaRPr b="1" sz="3000" u="sng"/>
          </a:p>
        </p:txBody>
      </p:sp>
      <p:sp>
        <p:nvSpPr>
          <p:cNvPr id="157" name="Google Shape;157;p22"/>
          <p:cNvSpPr/>
          <p:nvPr/>
        </p:nvSpPr>
        <p:spPr>
          <a:xfrm>
            <a:off x="1217538" y="4739900"/>
            <a:ext cx="9753600" cy="950400"/>
          </a:xfrm>
          <a:prstGeom prst="roundRect">
            <a:avLst>
              <a:gd fmla="val 16667" name="adj"/>
            </a:avLst>
          </a:prstGeom>
          <a:solidFill>
            <a:srgbClr val="D9EAD3"/>
          </a:solid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700">
                <a:solidFill>
                  <a:srgbClr val="38761D"/>
                </a:solidFill>
                <a:latin typeface="Century Gothic"/>
                <a:ea typeface="Century Gothic"/>
                <a:cs typeface="Century Gothic"/>
                <a:sym typeface="Century Gothic"/>
              </a:rPr>
              <a:t>“Build testing </a:t>
            </a:r>
            <a:r>
              <a:rPr b="1" lang="en-US" sz="2700" u="sng">
                <a:solidFill>
                  <a:srgbClr val="38761D"/>
                </a:solidFill>
                <a:latin typeface="Century Gothic"/>
                <a:ea typeface="Century Gothic"/>
                <a:cs typeface="Century Gothic"/>
                <a:sym typeface="Century Gothic"/>
              </a:rPr>
              <a:t>tools</a:t>
            </a:r>
            <a:r>
              <a:rPr b="1" lang="en-US" sz="2700">
                <a:solidFill>
                  <a:srgbClr val="38761D"/>
                </a:solidFill>
                <a:latin typeface="Century Gothic"/>
                <a:ea typeface="Century Gothic"/>
                <a:cs typeface="Century Gothic"/>
                <a:sym typeface="Century Gothic"/>
              </a:rPr>
              <a:t> for </a:t>
            </a:r>
            <a:r>
              <a:rPr b="1" i="1" lang="en-US" sz="2700">
                <a:solidFill>
                  <a:srgbClr val="38761D"/>
                </a:solidFill>
                <a:latin typeface="Century Gothic"/>
                <a:ea typeface="Century Gothic"/>
                <a:cs typeface="Century Gothic"/>
                <a:sym typeface="Century Gothic"/>
              </a:rPr>
              <a:t>everyone</a:t>
            </a:r>
            <a:r>
              <a:rPr b="1" lang="en-US" sz="2700">
                <a:solidFill>
                  <a:srgbClr val="38761D"/>
                </a:solidFill>
                <a:latin typeface="Century Gothic"/>
                <a:ea typeface="Century Gothic"/>
                <a:cs typeface="Century Gothic"/>
                <a:sym typeface="Century Gothic"/>
              </a:rPr>
              <a:t> to assure quality”</a:t>
            </a:r>
            <a:endParaRPr b="1" sz="3000">
              <a:solidFill>
                <a:srgbClr val="38761D"/>
              </a:solidFill>
              <a:latin typeface="Century Gothic"/>
              <a:ea typeface="Century Gothic"/>
              <a:cs typeface="Century Gothic"/>
              <a:sym typeface="Century Gothic"/>
            </a:endParaRPr>
          </a:p>
        </p:txBody>
      </p:sp>
      <p:sp>
        <p:nvSpPr>
          <p:cNvPr id="158" name="Google Shape;158;p22"/>
          <p:cNvSpPr/>
          <p:nvPr/>
        </p:nvSpPr>
        <p:spPr>
          <a:xfrm>
            <a:off x="0" y="2157200"/>
            <a:ext cx="12188700" cy="2479200"/>
          </a:xfrm>
          <a:prstGeom prst="mathMultiply">
            <a:avLst>
              <a:gd fmla="val 23520" name="adj1"/>
            </a:avLst>
          </a:prstGeom>
          <a:solidFill>
            <a:srgbClr val="B7B7B7">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1217600" y="274650"/>
            <a:ext cx="9753600" cy="133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Switching to a mature mindset</a:t>
            </a:r>
            <a:endParaRPr/>
          </a:p>
        </p:txBody>
      </p:sp>
      <p:sp>
        <p:nvSpPr>
          <p:cNvPr id="164" name="Google Shape;164;p23"/>
          <p:cNvSpPr/>
          <p:nvPr/>
        </p:nvSpPr>
        <p:spPr>
          <a:xfrm>
            <a:off x="740525" y="1816775"/>
            <a:ext cx="4589400" cy="4114800"/>
          </a:xfrm>
          <a:prstGeom prst="roundRect">
            <a:avLst>
              <a:gd fmla="val 16667" name="adj"/>
            </a:avLst>
          </a:prstGeom>
          <a:solidFill>
            <a:srgbClr val="F4CCCC"/>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2"/>
              </a:buClr>
              <a:buSzPts val="1100"/>
              <a:buFont typeface="Arial"/>
              <a:buNone/>
            </a:pPr>
            <a:r>
              <a:rPr b="1" lang="en-US" sz="3000" u="sng">
                <a:solidFill>
                  <a:schemeClr val="dk1"/>
                </a:solidFill>
                <a:latin typeface="Century Gothic"/>
                <a:ea typeface="Century Gothic"/>
                <a:cs typeface="Century Gothic"/>
                <a:sym typeface="Century Gothic"/>
              </a:rPr>
              <a:t>“We run tests”</a:t>
            </a:r>
            <a:br>
              <a:rPr b="1" i="1" lang="en-US" sz="1800">
                <a:solidFill>
                  <a:schemeClr val="dk1"/>
                </a:solidFill>
                <a:latin typeface="Century Gothic"/>
                <a:ea typeface="Century Gothic"/>
                <a:cs typeface="Century Gothic"/>
                <a:sym typeface="Century Gothic"/>
              </a:rPr>
            </a:br>
            <a:endParaRPr b="1" i="1" sz="1800">
              <a:solidFill>
                <a:schemeClr val="dk1"/>
              </a:solidFill>
              <a:latin typeface="Century Gothic"/>
              <a:ea typeface="Century Gothic"/>
              <a:cs typeface="Century Gothic"/>
              <a:sym typeface="Century Gothic"/>
            </a:endParaRPr>
          </a:p>
          <a:p>
            <a:pPr indent="-361950" lvl="0" marL="457200" rtl="0" algn="l">
              <a:lnSpc>
                <a:spcPct val="150000"/>
              </a:lnSpc>
              <a:spcBef>
                <a:spcPts val="0"/>
              </a:spcBef>
              <a:spcAft>
                <a:spcPts val="0"/>
              </a:spcAft>
              <a:buClr>
                <a:schemeClr val="dk1"/>
              </a:buClr>
              <a:buSzPts val="2100"/>
              <a:buFont typeface="Century Gothic"/>
              <a:buChar char="●"/>
            </a:pPr>
            <a:r>
              <a:rPr lang="en-US" sz="2100">
                <a:solidFill>
                  <a:schemeClr val="dk1"/>
                </a:solidFill>
                <a:latin typeface="Century Gothic"/>
                <a:ea typeface="Century Gothic"/>
                <a:cs typeface="Century Gothic"/>
                <a:sym typeface="Century Gothic"/>
              </a:rPr>
              <a:t>Focus on </a:t>
            </a:r>
            <a:r>
              <a:rPr lang="en-US" sz="2100" u="sng">
                <a:solidFill>
                  <a:schemeClr val="dk1"/>
                </a:solidFill>
                <a:latin typeface="Century Gothic"/>
                <a:ea typeface="Century Gothic"/>
                <a:cs typeface="Century Gothic"/>
                <a:sym typeface="Century Gothic"/>
              </a:rPr>
              <a:t>Coverage</a:t>
            </a:r>
            <a:endParaRPr sz="2100" u="sng">
              <a:solidFill>
                <a:schemeClr val="dk1"/>
              </a:solidFill>
              <a:latin typeface="Century Gothic"/>
              <a:ea typeface="Century Gothic"/>
              <a:cs typeface="Century Gothic"/>
              <a:sym typeface="Century Gothic"/>
            </a:endParaRPr>
          </a:p>
          <a:p>
            <a:pPr indent="-361950" lvl="0" marL="457200" rtl="0" algn="l">
              <a:lnSpc>
                <a:spcPct val="150000"/>
              </a:lnSpc>
              <a:spcBef>
                <a:spcPts val="0"/>
              </a:spcBef>
              <a:spcAft>
                <a:spcPts val="0"/>
              </a:spcAft>
              <a:buClr>
                <a:schemeClr val="dk1"/>
              </a:buClr>
              <a:buSzPts val="2100"/>
              <a:buFont typeface="Century Gothic"/>
              <a:buChar char="●"/>
            </a:pPr>
            <a:r>
              <a:rPr lang="en-US" sz="2100">
                <a:solidFill>
                  <a:schemeClr val="dk1"/>
                </a:solidFill>
                <a:latin typeface="Century Gothic"/>
                <a:ea typeface="Century Gothic"/>
                <a:cs typeface="Century Gothic"/>
                <a:sym typeface="Century Gothic"/>
              </a:rPr>
              <a:t>Manually re-run flaky tests</a:t>
            </a:r>
            <a:endParaRPr sz="2100">
              <a:solidFill>
                <a:schemeClr val="dk1"/>
              </a:solidFill>
              <a:latin typeface="Century Gothic"/>
              <a:ea typeface="Century Gothic"/>
              <a:cs typeface="Century Gothic"/>
              <a:sym typeface="Century Gothic"/>
            </a:endParaRPr>
          </a:p>
          <a:p>
            <a:pPr indent="-361950" lvl="0" marL="457200" rtl="0" algn="l">
              <a:lnSpc>
                <a:spcPct val="150000"/>
              </a:lnSpc>
              <a:spcBef>
                <a:spcPts val="0"/>
              </a:spcBef>
              <a:spcAft>
                <a:spcPts val="0"/>
              </a:spcAft>
              <a:buClr>
                <a:schemeClr val="dk1"/>
              </a:buClr>
              <a:buSzPts val="2100"/>
              <a:buFont typeface="Century Gothic"/>
              <a:buChar char="●"/>
            </a:pPr>
            <a:r>
              <a:rPr lang="en-US" sz="2100">
                <a:solidFill>
                  <a:schemeClr val="dk1"/>
                </a:solidFill>
                <a:latin typeface="Century Gothic"/>
                <a:ea typeface="Century Gothic"/>
                <a:cs typeface="Century Gothic"/>
                <a:sym typeface="Century Gothic"/>
              </a:rPr>
              <a:t>Only QA use automation</a:t>
            </a:r>
            <a:endParaRPr sz="2100">
              <a:solidFill>
                <a:schemeClr val="dk1"/>
              </a:solidFill>
              <a:latin typeface="Century Gothic"/>
              <a:ea typeface="Century Gothic"/>
              <a:cs typeface="Century Gothic"/>
              <a:sym typeface="Century Gothic"/>
            </a:endParaRPr>
          </a:p>
          <a:p>
            <a:pPr indent="-361950" lvl="0" marL="457200" rtl="0" algn="l">
              <a:lnSpc>
                <a:spcPct val="150000"/>
              </a:lnSpc>
              <a:spcBef>
                <a:spcPts val="0"/>
              </a:spcBef>
              <a:spcAft>
                <a:spcPts val="0"/>
              </a:spcAft>
              <a:buClr>
                <a:schemeClr val="dk1"/>
              </a:buClr>
              <a:buSzPts val="2100"/>
              <a:buFont typeface="Century Gothic"/>
              <a:buChar char="●"/>
            </a:pPr>
            <a:r>
              <a:rPr lang="en-US" sz="2100">
                <a:solidFill>
                  <a:schemeClr val="dk1"/>
                </a:solidFill>
                <a:latin typeface="Century Gothic"/>
                <a:ea typeface="Century Gothic"/>
                <a:cs typeface="Century Gothic"/>
                <a:sym typeface="Century Gothic"/>
              </a:rPr>
              <a:t>QA analyze &amp; report results</a:t>
            </a:r>
            <a:endParaRPr sz="2100">
              <a:solidFill>
                <a:schemeClr val="dk1"/>
              </a:solidFill>
              <a:latin typeface="Century Gothic"/>
              <a:ea typeface="Century Gothic"/>
              <a:cs typeface="Century Gothic"/>
              <a:sym typeface="Century Gothic"/>
            </a:endParaRPr>
          </a:p>
        </p:txBody>
      </p:sp>
      <p:sp>
        <p:nvSpPr>
          <p:cNvPr id="165" name="Google Shape;165;p23"/>
          <p:cNvSpPr/>
          <p:nvPr/>
        </p:nvSpPr>
        <p:spPr>
          <a:xfrm>
            <a:off x="6757675" y="1816750"/>
            <a:ext cx="4656300" cy="4114800"/>
          </a:xfrm>
          <a:prstGeom prst="roundRect">
            <a:avLst>
              <a:gd fmla="val 16667" name="adj"/>
            </a:avLst>
          </a:prstGeom>
          <a:solidFill>
            <a:srgbClr val="D9EAD3"/>
          </a:solid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3000" u="sng">
              <a:solidFill>
                <a:schemeClr val="dk1"/>
              </a:solidFill>
              <a:latin typeface="Century Gothic"/>
              <a:ea typeface="Century Gothic"/>
              <a:cs typeface="Century Gothic"/>
              <a:sym typeface="Century Gothic"/>
            </a:endParaRPr>
          </a:p>
          <a:p>
            <a:pPr indent="0" lvl="0" marL="0" rtl="0" algn="ctr">
              <a:lnSpc>
                <a:spcPct val="150000"/>
              </a:lnSpc>
              <a:spcBef>
                <a:spcPts val="0"/>
              </a:spcBef>
              <a:spcAft>
                <a:spcPts val="0"/>
              </a:spcAft>
              <a:buNone/>
            </a:pPr>
            <a:r>
              <a:rPr b="1" lang="en-US" sz="3000" u="sng">
                <a:solidFill>
                  <a:schemeClr val="dk1"/>
                </a:solidFill>
                <a:latin typeface="Century Gothic"/>
                <a:ea typeface="Century Gothic"/>
                <a:cs typeface="Century Gothic"/>
                <a:sym typeface="Century Gothic"/>
              </a:rPr>
              <a:t>“We provide tools”</a:t>
            </a:r>
            <a:br>
              <a:rPr b="1" i="1" lang="en-US" sz="1800">
                <a:solidFill>
                  <a:schemeClr val="dk1"/>
                </a:solidFill>
                <a:latin typeface="Century Gothic"/>
                <a:ea typeface="Century Gothic"/>
                <a:cs typeface="Century Gothic"/>
                <a:sym typeface="Century Gothic"/>
              </a:rPr>
            </a:br>
            <a:endParaRPr b="1" i="1" sz="1800">
              <a:solidFill>
                <a:schemeClr val="dk1"/>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Focus first on </a:t>
            </a:r>
            <a:r>
              <a:rPr lang="en-US" sz="2000" u="sng">
                <a:solidFill>
                  <a:schemeClr val="dk1"/>
                </a:solidFill>
                <a:latin typeface="Century Gothic"/>
                <a:ea typeface="Century Gothic"/>
                <a:cs typeface="Century Gothic"/>
                <a:sym typeface="Century Gothic"/>
              </a:rPr>
              <a:t>Reliability</a:t>
            </a:r>
            <a:endParaRPr sz="2000" u="sng">
              <a:solidFill>
                <a:schemeClr val="dk1"/>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Fix flaky tests, always.</a:t>
            </a:r>
            <a:endParaRPr sz="2000">
              <a:solidFill>
                <a:schemeClr val="dk1"/>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Anyone can use automation</a:t>
            </a:r>
            <a:endParaRPr sz="2000">
              <a:solidFill>
                <a:schemeClr val="dk1"/>
              </a:solidFill>
              <a:latin typeface="Century Gothic"/>
              <a:ea typeface="Century Gothic"/>
              <a:cs typeface="Century Gothic"/>
              <a:sym typeface="Century Gothic"/>
            </a:endParaRPr>
          </a:p>
          <a:p>
            <a:pPr indent="-342900" lvl="0" marL="457200" rtl="0" algn="l">
              <a:lnSpc>
                <a:spcPct val="150000"/>
              </a:lnSpc>
              <a:spcBef>
                <a:spcPts val="0"/>
              </a:spcBef>
              <a:spcAft>
                <a:spcPts val="0"/>
              </a:spcAft>
              <a:buClr>
                <a:schemeClr val="dk1"/>
              </a:buClr>
              <a:buSzPts val="1800"/>
              <a:buFont typeface="Century Gothic"/>
              <a:buChar char="●"/>
            </a:pPr>
            <a:r>
              <a:rPr lang="en-US" sz="2000">
                <a:solidFill>
                  <a:schemeClr val="dk1"/>
                </a:solidFill>
                <a:latin typeface="Century Gothic"/>
                <a:ea typeface="Century Gothic"/>
                <a:cs typeface="Century Gothic"/>
                <a:sym typeface="Century Gothic"/>
              </a:rPr>
              <a:t>Results are published for all</a:t>
            </a:r>
            <a:br>
              <a:rPr lang="en-US" sz="1800">
                <a:solidFill>
                  <a:schemeClr val="dk1"/>
                </a:solidFill>
                <a:latin typeface="Century Gothic"/>
                <a:ea typeface="Century Gothic"/>
                <a:cs typeface="Century Gothic"/>
                <a:sym typeface="Century Gothic"/>
              </a:rPr>
            </a:br>
            <a:endParaRPr b="1" sz="3000" u="sng">
              <a:solidFill>
                <a:schemeClr val="dk1"/>
              </a:solidFill>
              <a:latin typeface="Century Gothic"/>
              <a:ea typeface="Century Gothic"/>
              <a:cs typeface="Century Gothic"/>
              <a:sym typeface="Century Gothic"/>
            </a:endParaRPr>
          </a:p>
        </p:txBody>
      </p:sp>
      <p:sp>
        <p:nvSpPr>
          <p:cNvPr id="166" name="Google Shape;166;p23"/>
          <p:cNvSpPr/>
          <p:nvPr/>
        </p:nvSpPr>
        <p:spPr>
          <a:xfrm>
            <a:off x="5630775" y="3368850"/>
            <a:ext cx="926400" cy="878400"/>
          </a:xfrm>
          <a:prstGeom prst="rightArrow">
            <a:avLst>
              <a:gd fmla="val 50000" name="adj1"/>
              <a:gd fmla="val 50000" name="adj2"/>
            </a:avLst>
          </a:prstGeom>
          <a:gradFill>
            <a:gsLst>
              <a:gs pos="0">
                <a:srgbClr val="F4CCCC"/>
              </a:gs>
              <a:gs pos="100000">
                <a:srgbClr val="D9EAD3"/>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1217613" y="0"/>
            <a:ext cx="9753600" cy="133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2 sides of an effective QA mindset</a:t>
            </a:r>
            <a:endParaRPr/>
          </a:p>
        </p:txBody>
      </p:sp>
      <p:sp>
        <p:nvSpPr>
          <p:cNvPr id="172" name="Google Shape;172;p24"/>
          <p:cNvSpPr/>
          <p:nvPr/>
        </p:nvSpPr>
        <p:spPr>
          <a:xfrm>
            <a:off x="617925" y="1493650"/>
            <a:ext cx="8258700" cy="4569600"/>
          </a:xfrm>
          <a:prstGeom prst="chord">
            <a:avLst>
              <a:gd fmla="val 2700000" name="adj1"/>
              <a:gd fmla="val 16200000" name="adj2"/>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b="1" sz="1600" u="sng">
              <a:solidFill>
                <a:schemeClr val="dk1"/>
              </a:solidFill>
              <a:latin typeface="Century Gothic"/>
              <a:ea typeface="Century Gothic"/>
              <a:cs typeface="Century Gothic"/>
              <a:sym typeface="Century Gothic"/>
            </a:endParaRPr>
          </a:p>
          <a:p>
            <a:pPr indent="0" lvl="0" marL="0" rtl="0" algn="l">
              <a:lnSpc>
                <a:spcPct val="150000"/>
              </a:lnSpc>
              <a:spcBef>
                <a:spcPts val="0"/>
              </a:spcBef>
              <a:spcAft>
                <a:spcPts val="0"/>
              </a:spcAft>
              <a:buClr>
                <a:schemeClr val="dk2"/>
              </a:buClr>
              <a:buSzPts val="1100"/>
              <a:buFont typeface="Arial"/>
              <a:buNone/>
            </a:pPr>
            <a:r>
              <a:rPr b="1" lang="en-US" sz="3000" u="sng">
                <a:solidFill>
                  <a:schemeClr val="dk1"/>
                </a:solidFill>
                <a:latin typeface="Century Gothic"/>
                <a:ea typeface="Century Gothic"/>
                <a:cs typeface="Century Gothic"/>
                <a:sym typeface="Century Gothic"/>
              </a:rPr>
              <a:t>Planning Maturity</a:t>
            </a:r>
            <a:endParaRPr b="1" sz="3000" u="sng">
              <a:solidFill>
                <a:schemeClr val="dk1"/>
              </a:solidFill>
              <a:latin typeface="Century Gothic"/>
              <a:ea typeface="Century Gothic"/>
              <a:cs typeface="Century Gothic"/>
              <a:sym typeface="Century Gothic"/>
            </a:endParaRPr>
          </a:p>
          <a:p>
            <a:pPr indent="0" lvl="0" marL="0" rtl="0" algn="l">
              <a:lnSpc>
                <a:spcPct val="150000"/>
              </a:lnSpc>
              <a:spcBef>
                <a:spcPts val="0"/>
              </a:spcBef>
              <a:spcAft>
                <a:spcPts val="0"/>
              </a:spcAft>
              <a:buClr>
                <a:schemeClr val="dk2"/>
              </a:buClr>
              <a:buSzPts val="1100"/>
              <a:buFont typeface="Arial"/>
              <a:buNone/>
            </a:pPr>
            <a:r>
              <a:rPr b="1" i="1" lang="en-US" sz="1800">
                <a:solidFill>
                  <a:schemeClr val="dk1"/>
                </a:solidFill>
                <a:latin typeface="Century Gothic"/>
                <a:ea typeface="Century Gothic"/>
                <a:cs typeface="Century Gothic"/>
                <a:sym typeface="Century Gothic"/>
              </a:rPr>
              <a:t> </a:t>
            </a:r>
            <a:r>
              <a:rPr b="1" i="1" lang="en-US" sz="2000">
                <a:solidFill>
                  <a:schemeClr val="dk1"/>
                </a:solidFill>
                <a:latin typeface="Century Gothic"/>
                <a:ea typeface="Century Gothic"/>
                <a:cs typeface="Century Gothic"/>
                <a:sym typeface="Century Gothic"/>
              </a:rPr>
              <a:t>Understanding The Needs</a:t>
            </a:r>
            <a:br>
              <a:rPr b="1" i="1" lang="en-US" sz="1800">
                <a:solidFill>
                  <a:schemeClr val="dk1"/>
                </a:solidFill>
                <a:latin typeface="Century Gothic"/>
                <a:ea typeface="Century Gothic"/>
                <a:cs typeface="Century Gothic"/>
                <a:sym typeface="Century Gothic"/>
              </a:rPr>
            </a:br>
            <a:endParaRPr b="1" i="1" sz="1800">
              <a:solidFill>
                <a:schemeClr val="dk1"/>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Validating Requirements</a:t>
            </a:r>
            <a:endParaRPr sz="2000">
              <a:solidFill>
                <a:schemeClr val="dk1"/>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Planning tests</a:t>
            </a:r>
            <a:endParaRPr sz="2000">
              <a:solidFill>
                <a:schemeClr val="dk1"/>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Maintaining traceability </a:t>
            </a:r>
            <a:br>
              <a:rPr lang="en-US" sz="2000">
                <a:solidFill>
                  <a:schemeClr val="dk1"/>
                </a:solidFill>
                <a:latin typeface="Century Gothic"/>
                <a:ea typeface="Century Gothic"/>
                <a:cs typeface="Century Gothic"/>
                <a:sym typeface="Century Gothic"/>
              </a:rPr>
            </a:br>
            <a:r>
              <a:rPr lang="en-US" sz="2000">
                <a:solidFill>
                  <a:schemeClr val="dk1"/>
                </a:solidFill>
                <a:latin typeface="Century Gothic"/>
                <a:ea typeface="Century Gothic"/>
                <a:cs typeface="Century Gothic"/>
                <a:sym typeface="Century Gothic"/>
              </a:rPr>
              <a:t>from Requirements -&gt; Code</a:t>
            </a:r>
            <a:endParaRPr sz="1600"/>
          </a:p>
        </p:txBody>
      </p:sp>
      <p:sp>
        <p:nvSpPr>
          <p:cNvPr id="173" name="Google Shape;173;p24"/>
          <p:cNvSpPr/>
          <p:nvPr/>
        </p:nvSpPr>
        <p:spPr>
          <a:xfrm rot="10800000">
            <a:off x="3312200" y="1493650"/>
            <a:ext cx="8258700" cy="4569600"/>
          </a:xfrm>
          <a:prstGeom prst="chord">
            <a:avLst>
              <a:gd fmla="val 2700000" name="adj1"/>
              <a:gd fmla="val 1620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174" name="Google Shape;174;p24"/>
          <p:cNvSpPr txBox="1"/>
          <p:nvPr/>
        </p:nvSpPr>
        <p:spPr>
          <a:xfrm>
            <a:off x="5899425" y="1961850"/>
            <a:ext cx="5446200" cy="4214100"/>
          </a:xfrm>
          <a:prstGeom prst="rect">
            <a:avLst/>
          </a:prstGeom>
          <a:noFill/>
          <a:ln>
            <a:noFill/>
          </a:ln>
        </p:spPr>
        <p:txBody>
          <a:bodyPr anchorCtr="0" anchor="t" bIns="91425" lIns="91425" spcFirstLastPara="1" rIns="91425" wrap="square" tIns="91425">
            <a:noAutofit/>
          </a:bodyPr>
          <a:lstStyle/>
          <a:p>
            <a:pPr indent="0" lvl="0" marL="914400" rtl="0" algn="l">
              <a:lnSpc>
                <a:spcPct val="150000"/>
              </a:lnSpc>
              <a:spcBef>
                <a:spcPts val="0"/>
              </a:spcBef>
              <a:spcAft>
                <a:spcPts val="0"/>
              </a:spcAft>
              <a:buClr>
                <a:schemeClr val="dk2"/>
              </a:buClr>
              <a:buSzPts val="1100"/>
              <a:buFont typeface="Arial"/>
              <a:buNone/>
            </a:pPr>
            <a:r>
              <a:rPr b="1" lang="en-US" sz="3000" u="sng">
                <a:solidFill>
                  <a:schemeClr val="dk1"/>
                </a:solidFill>
                <a:latin typeface="Century Gothic"/>
                <a:ea typeface="Century Gothic"/>
                <a:cs typeface="Century Gothic"/>
                <a:sym typeface="Century Gothic"/>
              </a:rPr>
              <a:t>Tooling Maturity</a:t>
            </a:r>
            <a:endParaRPr b="1" sz="3000" u="sng">
              <a:solidFill>
                <a:schemeClr val="dk1"/>
              </a:solidFill>
              <a:latin typeface="Century Gothic"/>
              <a:ea typeface="Century Gothic"/>
              <a:cs typeface="Century Gothic"/>
              <a:sym typeface="Century Gothic"/>
            </a:endParaRPr>
          </a:p>
          <a:p>
            <a:pPr indent="0" lvl="0" marL="1371600" rtl="0" algn="l">
              <a:lnSpc>
                <a:spcPct val="150000"/>
              </a:lnSpc>
              <a:spcBef>
                <a:spcPts val="0"/>
              </a:spcBef>
              <a:spcAft>
                <a:spcPts val="0"/>
              </a:spcAft>
              <a:buClr>
                <a:schemeClr val="dk2"/>
              </a:buClr>
              <a:buSzPts val="1100"/>
              <a:buFont typeface="Arial"/>
              <a:buNone/>
            </a:pPr>
            <a:r>
              <a:rPr b="1" i="1" lang="en-US" sz="2000">
                <a:solidFill>
                  <a:schemeClr val="dk1"/>
                </a:solidFill>
                <a:latin typeface="Century Gothic"/>
                <a:ea typeface="Century Gothic"/>
                <a:cs typeface="Century Gothic"/>
                <a:sym typeface="Century Gothic"/>
              </a:rPr>
              <a:t>Making the tools</a:t>
            </a:r>
            <a:br>
              <a:rPr b="1" i="1" lang="en-US" sz="1800">
                <a:solidFill>
                  <a:schemeClr val="dk1"/>
                </a:solidFill>
                <a:latin typeface="Century Gothic"/>
                <a:ea typeface="Century Gothic"/>
                <a:cs typeface="Century Gothic"/>
                <a:sym typeface="Century Gothic"/>
              </a:rPr>
            </a:br>
            <a:endParaRPr b="1" i="1" sz="2000">
              <a:solidFill>
                <a:schemeClr val="dk1"/>
              </a:solidFill>
              <a:latin typeface="Century Gothic"/>
              <a:ea typeface="Century Gothic"/>
              <a:cs typeface="Century Gothic"/>
              <a:sym typeface="Century Gothic"/>
            </a:endParaRPr>
          </a:p>
          <a:p>
            <a:pPr indent="-355600" lvl="0" marL="1371600" rtl="0" algn="l">
              <a:lnSpc>
                <a:spcPct val="150000"/>
              </a:lnSpc>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Architecting the framework</a:t>
            </a:r>
            <a:endParaRPr sz="2000">
              <a:solidFill>
                <a:schemeClr val="dk1"/>
              </a:solidFill>
              <a:latin typeface="Century Gothic"/>
              <a:ea typeface="Century Gothic"/>
              <a:cs typeface="Century Gothic"/>
              <a:sym typeface="Century Gothic"/>
            </a:endParaRPr>
          </a:p>
          <a:p>
            <a:pPr indent="-355600" lvl="0" marL="1371600" rtl="0" algn="l">
              <a:lnSpc>
                <a:spcPct val="150000"/>
              </a:lnSpc>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Writing the code</a:t>
            </a:r>
            <a:endParaRPr sz="2000">
              <a:solidFill>
                <a:schemeClr val="dk1"/>
              </a:solidFill>
              <a:latin typeface="Century Gothic"/>
              <a:ea typeface="Century Gothic"/>
              <a:cs typeface="Century Gothic"/>
              <a:sym typeface="Century Gothic"/>
            </a:endParaRPr>
          </a:p>
          <a:p>
            <a:pPr indent="-342900" lvl="0" marL="1371600" rtl="0" algn="l">
              <a:lnSpc>
                <a:spcPct val="150000"/>
              </a:lnSpc>
              <a:spcBef>
                <a:spcPts val="0"/>
              </a:spcBef>
              <a:spcAft>
                <a:spcPts val="0"/>
              </a:spcAft>
              <a:buClr>
                <a:schemeClr val="dk1"/>
              </a:buClr>
              <a:buSzPts val="1800"/>
              <a:buFont typeface="Century Gothic"/>
              <a:buChar char="●"/>
            </a:pPr>
            <a:r>
              <a:rPr lang="en-US" sz="2000">
                <a:solidFill>
                  <a:schemeClr val="dk1"/>
                </a:solidFill>
                <a:latin typeface="Century Gothic"/>
                <a:ea typeface="Century Gothic"/>
                <a:cs typeface="Century Gothic"/>
                <a:sym typeface="Century Gothic"/>
              </a:rPr>
              <a:t>Making the tooling accessible</a:t>
            </a:r>
            <a:br>
              <a:rPr lang="en-US" sz="1800">
                <a:solidFill>
                  <a:schemeClr val="dk1"/>
                </a:solidFill>
                <a:latin typeface="Century Gothic"/>
                <a:ea typeface="Century Gothic"/>
                <a:cs typeface="Century Gothic"/>
                <a:sym typeface="Century Gothic"/>
              </a:rPr>
            </a:br>
            <a:endParaRPr b="1" sz="3000" u="sng">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1217613" y="0"/>
            <a:ext cx="9753600" cy="133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Good planning is essential</a:t>
            </a:r>
            <a:endParaRPr i="1" sz="3400"/>
          </a:p>
        </p:txBody>
      </p:sp>
      <p:sp>
        <p:nvSpPr>
          <p:cNvPr id="180" name="Google Shape;180;p25"/>
          <p:cNvSpPr/>
          <p:nvPr/>
        </p:nvSpPr>
        <p:spPr>
          <a:xfrm>
            <a:off x="617925" y="1087850"/>
            <a:ext cx="8258700" cy="4569600"/>
          </a:xfrm>
          <a:prstGeom prst="chord">
            <a:avLst>
              <a:gd fmla="val 2700000" name="adj1"/>
              <a:gd fmla="val 16200000" name="adj2"/>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b="1" sz="1600" u="sng">
              <a:solidFill>
                <a:schemeClr val="dk1"/>
              </a:solidFill>
              <a:latin typeface="Century Gothic"/>
              <a:ea typeface="Century Gothic"/>
              <a:cs typeface="Century Gothic"/>
              <a:sym typeface="Century Gothic"/>
            </a:endParaRPr>
          </a:p>
          <a:p>
            <a:pPr indent="0" lvl="0" marL="0" rtl="0" algn="l">
              <a:lnSpc>
                <a:spcPct val="150000"/>
              </a:lnSpc>
              <a:spcBef>
                <a:spcPts val="0"/>
              </a:spcBef>
              <a:spcAft>
                <a:spcPts val="0"/>
              </a:spcAft>
              <a:buClr>
                <a:schemeClr val="dk2"/>
              </a:buClr>
              <a:buSzPts val="1100"/>
              <a:buFont typeface="Arial"/>
              <a:buNone/>
            </a:pPr>
            <a:r>
              <a:rPr b="1" lang="en-US" sz="3000" u="sng">
                <a:solidFill>
                  <a:schemeClr val="dk1"/>
                </a:solidFill>
                <a:latin typeface="Century Gothic"/>
                <a:ea typeface="Century Gothic"/>
                <a:cs typeface="Century Gothic"/>
                <a:sym typeface="Century Gothic"/>
              </a:rPr>
              <a:t>Planning Maturity</a:t>
            </a:r>
            <a:endParaRPr b="1" sz="3000" u="sng">
              <a:solidFill>
                <a:schemeClr val="dk1"/>
              </a:solidFill>
              <a:latin typeface="Century Gothic"/>
              <a:ea typeface="Century Gothic"/>
              <a:cs typeface="Century Gothic"/>
              <a:sym typeface="Century Gothic"/>
            </a:endParaRPr>
          </a:p>
          <a:p>
            <a:pPr indent="0" lvl="0" marL="0" rtl="0" algn="l">
              <a:lnSpc>
                <a:spcPct val="150000"/>
              </a:lnSpc>
              <a:spcBef>
                <a:spcPts val="0"/>
              </a:spcBef>
              <a:spcAft>
                <a:spcPts val="0"/>
              </a:spcAft>
              <a:buClr>
                <a:schemeClr val="dk2"/>
              </a:buClr>
              <a:buSzPts val="1100"/>
              <a:buFont typeface="Arial"/>
              <a:buNone/>
            </a:pPr>
            <a:r>
              <a:rPr b="1" i="1" lang="en-US" sz="1800">
                <a:solidFill>
                  <a:schemeClr val="dk1"/>
                </a:solidFill>
                <a:latin typeface="Century Gothic"/>
                <a:ea typeface="Century Gothic"/>
                <a:cs typeface="Century Gothic"/>
                <a:sym typeface="Century Gothic"/>
              </a:rPr>
              <a:t> </a:t>
            </a:r>
            <a:r>
              <a:rPr b="1" i="1" lang="en-US" sz="2000">
                <a:solidFill>
                  <a:schemeClr val="dk1"/>
                </a:solidFill>
                <a:latin typeface="Century Gothic"/>
                <a:ea typeface="Century Gothic"/>
                <a:cs typeface="Century Gothic"/>
                <a:sym typeface="Century Gothic"/>
              </a:rPr>
              <a:t>Understanding The Needs</a:t>
            </a:r>
            <a:br>
              <a:rPr b="1" i="1" lang="en-US" sz="1800">
                <a:solidFill>
                  <a:schemeClr val="dk1"/>
                </a:solidFill>
                <a:latin typeface="Century Gothic"/>
                <a:ea typeface="Century Gothic"/>
                <a:cs typeface="Century Gothic"/>
                <a:sym typeface="Century Gothic"/>
              </a:rPr>
            </a:br>
            <a:endParaRPr b="1" i="1" sz="1800">
              <a:solidFill>
                <a:schemeClr val="dk1"/>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Validating Requirements</a:t>
            </a:r>
            <a:endParaRPr sz="2000">
              <a:solidFill>
                <a:schemeClr val="dk1"/>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Planning tests</a:t>
            </a:r>
            <a:endParaRPr sz="2000">
              <a:solidFill>
                <a:schemeClr val="dk1"/>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Maintaining traceability </a:t>
            </a:r>
            <a:br>
              <a:rPr lang="en-US" sz="2000">
                <a:solidFill>
                  <a:schemeClr val="dk1"/>
                </a:solidFill>
                <a:latin typeface="Century Gothic"/>
                <a:ea typeface="Century Gothic"/>
                <a:cs typeface="Century Gothic"/>
                <a:sym typeface="Century Gothic"/>
              </a:rPr>
            </a:br>
            <a:r>
              <a:rPr lang="en-US" sz="2000">
                <a:solidFill>
                  <a:schemeClr val="dk1"/>
                </a:solidFill>
                <a:latin typeface="Century Gothic"/>
                <a:ea typeface="Century Gothic"/>
                <a:cs typeface="Century Gothic"/>
                <a:sym typeface="Century Gothic"/>
              </a:rPr>
              <a:t>from Requirements -&gt; Code</a:t>
            </a:r>
            <a:endParaRPr sz="1600"/>
          </a:p>
        </p:txBody>
      </p:sp>
      <p:sp>
        <p:nvSpPr>
          <p:cNvPr id="181" name="Google Shape;181;p25"/>
          <p:cNvSpPr/>
          <p:nvPr/>
        </p:nvSpPr>
        <p:spPr>
          <a:xfrm rot="10800000">
            <a:off x="3312200" y="1087850"/>
            <a:ext cx="8258700" cy="4569600"/>
          </a:xfrm>
          <a:prstGeom prst="chord">
            <a:avLst>
              <a:gd fmla="val 2700000" name="adj1"/>
              <a:gd fmla="val 16200000" name="adj2"/>
            </a:avLst>
          </a:prstGeom>
          <a:solidFill>
            <a:srgbClr val="B7B7B7">
              <a:alpha val="514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182" name="Google Shape;182;p25"/>
          <p:cNvSpPr txBox="1"/>
          <p:nvPr/>
        </p:nvSpPr>
        <p:spPr>
          <a:xfrm>
            <a:off x="5899425" y="1556050"/>
            <a:ext cx="5446200" cy="4214100"/>
          </a:xfrm>
          <a:prstGeom prst="rect">
            <a:avLst/>
          </a:prstGeom>
          <a:noFill/>
          <a:ln>
            <a:noFill/>
          </a:ln>
        </p:spPr>
        <p:txBody>
          <a:bodyPr anchorCtr="0" anchor="t" bIns="91425" lIns="91425" spcFirstLastPara="1" rIns="91425" wrap="square" tIns="91425">
            <a:noAutofit/>
          </a:bodyPr>
          <a:lstStyle/>
          <a:p>
            <a:pPr indent="0" lvl="0" marL="914400" rtl="0" algn="l">
              <a:lnSpc>
                <a:spcPct val="150000"/>
              </a:lnSpc>
              <a:spcBef>
                <a:spcPts val="0"/>
              </a:spcBef>
              <a:spcAft>
                <a:spcPts val="0"/>
              </a:spcAft>
              <a:buClr>
                <a:schemeClr val="dk2"/>
              </a:buClr>
              <a:buSzPts val="1100"/>
              <a:buFont typeface="Arial"/>
              <a:buNone/>
            </a:pPr>
            <a:r>
              <a:rPr b="1" lang="en-US" sz="3000" u="sng">
                <a:solidFill>
                  <a:srgbClr val="BFBFBF"/>
                </a:solidFill>
                <a:latin typeface="Century Gothic"/>
                <a:ea typeface="Century Gothic"/>
                <a:cs typeface="Century Gothic"/>
                <a:sym typeface="Century Gothic"/>
              </a:rPr>
              <a:t>Tooling Maturity</a:t>
            </a:r>
            <a:endParaRPr b="1" sz="3000" u="sng">
              <a:solidFill>
                <a:srgbClr val="BFBFBF"/>
              </a:solidFill>
              <a:latin typeface="Century Gothic"/>
              <a:ea typeface="Century Gothic"/>
              <a:cs typeface="Century Gothic"/>
              <a:sym typeface="Century Gothic"/>
            </a:endParaRPr>
          </a:p>
          <a:p>
            <a:pPr indent="0" lvl="0" marL="1371600" rtl="0" algn="l">
              <a:lnSpc>
                <a:spcPct val="150000"/>
              </a:lnSpc>
              <a:spcBef>
                <a:spcPts val="0"/>
              </a:spcBef>
              <a:spcAft>
                <a:spcPts val="0"/>
              </a:spcAft>
              <a:buClr>
                <a:schemeClr val="dk2"/>
              </a:buClr>
              <a:buSzPts val="1100"/>
              <a:buFont typeface="Arial"/>
              <a:buNone/>
            </a:pPr>
            <a:r>
              <a:rPr b="1" i="1" lang="en-US" sz="2000">
                <a:solidFill>
                  <a:srgbClr val="BFBFBF"/>
                </a:solidFill>
                <a:latin typeface="Century Gothic"/>
                <a:ea typeface="Century Gothic"/>
                <a:cs typeface="Century Gothic"/>
                <a:sym typeface="Century Gothic"/>
              </a:rPr>
              <a:t>Making the tools</a:t>
            </a:r>
            <a:br>
              <a:rPr b="1" i="1" lang="en-US" sz="1800">
                <a:solidFill>
                  <a:srgbClr val="BFBFBF"/>
                </a:solidFill>
                <a:latin typeface="Century Gothic"/>
                <a:ea typeface="Century Gothic"/>
                <a:cs typeface="Century Gothic"/>
                <a:sym typeface="Century Gothic"/>
              </a:rPr>
            </a:br>
            <a:endParaRPr b="1" i="1" sz="2000">
              <a:solidFill>
                <a:srgbClr val="BFBFBF"/>
              </a:solidFill>
              <a:latin typeface="Century Gothic"/>
              <a:ea typeface="Century Gothic"/>
              <a:cs typeface="Century Gothic"/>
              <a:sym typeface="Century Gothic"/>
            </a:endParaRPr>
          </a:p>
          <a:p>
            <a:pPr indent="-355600" lvl="0" marL="1371600" rtl="0" algn="l">
              <a:lnSpc>
                <a:spcPct val="150000"/>
              </a:lnSpc>
              <a:spcBef>
                <a:spcPts val="0"/>
              </a:spcBef>
              <a:spcAft>
                <a:spcPts val="0"/>
              </a:spcAft>
              <a:buClr>
                <a:srgbClr val="BFBFBF"/>
              </a:buClr>
              <a:buSzPts val="2000"/>
              <a:buFont typeface="Century Gothic"/>
              <a:buChar char="●"/>
            </a:pPr>
            <a:r>
              <a:rPr lang="en-US" sz="2000">
                <a:solidFill>
                  <a:srgbClr val="BFBFBF"/>
                </a:solidFill>
                <a:latin typeface="Century Gothic"/>
                <a:ea typeface="Century Gothic"/>
                <a:cs typeface="Century Gothic"/>
                <a:sym typeface="Century Gothic"/>
              </a:rPr>
              <a:t>Architecting the framework</a:t>
            </a:r>
            <a:endParaRPr sz="2000">
              <a:solidFill>
                <a:srgbClr val="BFBFBF"/>
              </a:solidFill>
              <a:latin typeface="Century Gothic"/>
              <a:ea typeface="Century Gothic"/>
              <a:cs typeface="Century Gothic"/>
              <a:sym typeface="Century Gothic"/>
            </a:endParaRPr>
          </a:p>
          <a:p>
            <a:pPr indent="-355600" lvl="0" marL="1371600" rtl="0" algn="l">
              <a:lnSpc>
                <a:spcPct val="150000"/>
              </a:lnSpc>
              <a:spcBef>
                <a:spcPts val="0"/>
              </a:spcBef>
              <a:spcAft>
                <a:spcPts val="0"/>
              </a:spcAft>
              <a:buClr>
                <a:srgbClr val="BFBFBF"/>
              </a:buClr>
              <a:buSzPts val="2000"/>
              <a:buFont typeface="Century Gothic"/>
              <a:buChar char="●"/>
            </a:pPr>
            <a:r>
              <a:rPr lang="en-US" sz="2000">
                <a:solidFill>
                  <a:srgbClr val="BFBFBF"/>
                </a:solidFill>
                <a:latin typeface="Century Gothic"/>
                <a:ea typeface="Century Gothic"/>
                <a:cs typeface="Century Gothic"/>
                <a:sym typeface="Century Gothic"/>
              </a:rPr>
              <a:t>Writing the code</a:t>
            </a:r>
            <a:endParaRPr sz="2000">
              <a:solidFill>
                <a:srgbClr val="BFBFBF"/>
              </a:solidFill>
              <a:latin typeface="Century Gothic"/>
              <a:ea typeface="Century Gothic"/>
              <a:cs typeface="Century Gothic"/>
              <a:sym typeface="Century Gothic"/>
            </a:endParaRPr>
          </a:p>
          <a:p>
            <a:pPr indent="-342900" lvl="0" marL="1371600" rtl="0" algn="l">
              <a:lnSpc>
                <a:spcPct val="150000"/>
              </a:lnSpc>
              <a:spcBef>
                <a:spcPts val="0"/>
              </a:spcBef>
              <a:spcAft>
                <a:spcPts val="0"/>
              </a:spcAft>
              <a:buClr>
                <a:srgbClr val="BFBFBF"/>
              </a:buClr>
              <a:buSzPts val="1800"/>
              <a:buFont typeface="Century Gothic"/>
              <a:buChar char="●"/>
            </a:pPr>
            <a:r>
              <a:rPr lang="en-US" sz="2000">
                <a:solidFill>
                  <a:srgbClr val="BFBFBF"/>
                </a:solidFill>
                <a:latin typeface="Century Gothic"/>
                <a:ea typeface="Century Gothic"/>
                <a:cs typeface="Century Gothic"/>
                <a:sym typeface="Century Gothic"/>
              </a:rPr>
              <a:t>Making the tooling accessible</a:t>
            </a:r>
            <a:br>
              <a:rPr lang="en-US" sz="1800">
                <a:solidFill>
                  <a:srgbClr val="BFBFBF"/>
                </a:solidFill>
                <a:latin typeface="Century Gothic"/>
                <a:ea typeface="Century Gothic"/>
                <a:cs typeface="Century Gothic"/>
                <a:sym typeface="Century Gothic"/>
              </a:rPr>
            </a:br>
            <a:endParaRPr b="1" sz="3000" u="sng">
              <a:solidFill>
                <a:srgbClr val="BFBFBF"/>
              </a:solidFill>
              <a:latin typeface="Century Gothic"/>
              <a:ea typeface="Century Gothic"/>
              <a:cs typeface="Century Gothic"/>
              <a:sym typeface="Century Gothic"/>
            </a:endParaRPr>
          </a:p>
        </p:txBody>
      </p:sp>
      <p:sp>
        <p:nvSpPr>
          <p:cNvPr id="183" name="Google Shape;183;p25"/>
          <p:cNvSpPr txBox="1"/>
          <p:nvPr>
            <p:ph type="title"/>
          </p:nvPr>
        </p:nvSpPr>
        <p:spPr>
          <a:xfrm>
            <a:off x="1217625" y="5238400"/>
            <a:ext cx="9753600" cy="133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t/>
            </a:r>
            <a:endParaRPr/>
          </a:p>
          <a:p>
            <a:pPr indent="0" lvl="0" marL="0" rtl="0" algn="ctr">
              <a:lnSpc>
                <a:spcPct val="90000"/>
              </a:lnSpc>
              <a:spcBef>
                <a:spcPts val="0"/>
              </a:spcBef>
              <a:spcAft>
                <a:spcPts val="0"/>
              </a:spcAft>
              <a:buClr>
                <a:srgbClr val="2A2A2A"/>
              </a:buClr>
              <a:buSzPts val="4000"/>
              <a:buFont typeface="Century Gothic"/>
              <a:buNone/>
            </a:pPr>
            <a:r>
              <a:rPr i="1" lang="en-US" sz="3400"/>
              <a:t>“Garbage in, Garbage Out”</a:t>
            </a:r>
            <a:endParaRPr i="1" sz="3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1217625" y="0"/>
            <a:ext cx="9753600" cy="133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Tooling enables process improvement</a:t>
            </a:r>
            <a:endParaRPr/>
          </a:p>
        </p:txBody>
      </p:sp>
      <p:sp>
        <p:nvSpPr>
          <p:cNvPr id="189" name="Google Shape;189;p26"/>
          <p:cNvSpPr/>
          <p:nvPr/>
        </p:nvSpPr>
        <p:spPr>
          <a:xfrm>
            <a:off x="617925" y="1087850"/>
            <a:ext cx="8258700" cy="4569600"/>
          </a:xfrm>
          <a:prstGeom prst="chord">
            <a:avLst>
              <a:gd fmla="val 2700000" name="adj1"/>
              <a:gd fmla="val 16200000" name="adj2"/>
            </a:avLst>
          </a:prstGeom>
          <a:solidFill>
            <a:srgbClr val="B7B7B7">
              <a:alpha val="51400"/>
            </a:srgbClr>
          </a:solidFill>
          <a:ln cap="flat" cmpd="sng" w="9525">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b="1" sz="1600" u="sng">
              <a:solidFill>
                <a:srgbClr val="BFBFBF"/>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b="1" lang="en-US" sz="3000" u="sng">
                <a:solidFill>
                  <a:srgbClr val="BFBFBF"/>
                </a:solidFill>
                <a:latin typeface="Century Gothic"/>
                <a:ea typeface="Century Gothic"/>
                <a:cs typeface="Century Gothic"/>
                <a:sym typeface="Century Gothic"/>
              </a:rPr>
              <a:t>Planning Maturity</a:t>
            </a:r>
            <a:endParaRPr b="1" sz="3000" u="sng">
              <a:solidFill>
                <a:srgbClr val="BFBFBF"/>
              </a:solidFill>
              <a:latin typeface="Century Gothic"/>
              <a:ea typeface="Century Gothic"/>
              <a:cs typeface="Century Gothic"/>
              <a:sym typeface="Century Gothic"/>
            </a:endParaRPr>
          </a:p>
          <a:p>
            <a:pPr indent="0" lvl="0" marL="0" rtl="0" algn="l">
              <a:lnSpc>
                <a:spcPct val="150000"/>
              </a:lnSpc>
              <a:spcBef>
                <a:spcPts val="0"/>
              </a:spcBef>
              <a:spcAft>
                <a:spcPts val="0"/>
              </a:spcAft>
              <a:buNone/>
            </a:pPr>
            <a:r>
              <a:rPr b="1" i="1" lang="en-US" sz="1800">
                <a:solidFill>
                  <a:srgbClr val="BFBFBF"/>
                </a:solidFill>
                <a:latin typeface="Century Gothic"/>
                <a:ea typeface="Century Gothic"/>
                <a:cs typeface="Century Gothic"/>
                <a:sym typeface="Century Gothic"/>
              </a:rPr>
              <a:t> </a:t>
            </a:r>
            <a:r>
              <a:rPr b="1" i="1" lang="en-US" sz="2000">
                <a:solidFill>
                  <a:srgbClr val="BFBFBF"/>
                </a:solidFill>
                <a:latin typeface="Century Gothic"/>
                <a:ea typeface="Century Gothic"/>
                <a:cs typeface="Century Gothic"/>
                <a:sym typeface="Century Gothic"/>
              </a:rPr>
              <a:t>Understanding The Needs</a:t>
            </a:r>
            <a:br>
              <a:rPr b="1" i="1" lang="en-US" sz="1800">
                <a:solidFill>
                  <a:srgbClr val="BFBFBF"/>
                </a:solidFill>
                <a:latin typeface="Century Gothic"/>
                <a:ea typeface="Century Gothic"/>
                <a:cs typeface="Century Gothic"/>
                <a:sym typeface="Century Gothic"/>
              </a:rPr>
            </a:br>
            <a:endParaRPr b="1" i="1" sz="1800">
              <a:solidFill>
                <a:srgbClr val="BFBFBF"/>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rgbClr val="BFBFBF"/>
              </a:buClr>
              <a:buSzPts val="2000"/>
              <a:buFont typeface="Century Gothic"/>
              <a:buChar char="●"/>
            </a:pPr>
            <a:r>
              <a:rPr lang="en-US" sz="2000">
                <a:solidFill>
                  <a:srgbClr val="BFBFBF"/>
                </a:solidFill>
                <a:latin typeface="Century Gothic"/>
                <a:ea typeface="Century Gothic"/>
                <a:cs typeface="Century Gothic"/>
                <a:sym typeface="Century Gothic"/>
              </a:rPr>
              <a:t>Validating Requirements</a:t>
            </a:r>
            <a:endParaRPr sz="2000">
              <a:solidFill>
                <a:srgbClr val="BFBFBF"/>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rgbClr val="BFBFBF"/>
              </a:buClr>
              <a:buSzPts val="2000"/>
              <a:buFont typeface="Century Gothic"/>
              <a:buChar char="●"/>
            </a:pPr>
            <a:r>
              <a:rPr lang="en-US" sz="2000">
                <a:solidFill>
                  <a:srgbClr val="BFBFBF"/>
                </a:solidFill>
                <a:latin typeface="Century Gothic"/>
                <a:ea typeface="Century Gothic"/>
                <a:cs typeface="Century Gothic"/>
                <a:sym typeface="Century Gothic"/>
              </a:rPr>
              <a:t>Planning tests</a:t>
            </a:r>
            <a:endParaRPr sz="2000">
              <a:solidFill>
                <a:srgbClr val="BFBFBF"/>
              </a:solidFill>
              <a:latin typeface="Century Gothic"/>
              <a:ea typeface="Century Gothic"/>
              <a:cs typeface="Century Gothic"/>
              <a:sym typeface="Century Gothic"/>
            </a:endParaRPr>
          </a:p>
          <a:p>
            <a:pPr indent="-355600" lvl="0" marL="457200" rtl="0" algn="l">
              <a:lnSpc>
                <a:spcPct val="150000"/>
              </a:lnSpc>
              <a:spcBef>
                <a:spcPts val="0"/>
              </a:spcBef>
              <a:spcAft>
                <a:spcPts val="0"/>
              </a:spcAft>
              <a:buClr>
                <a:srgbClr val="BFBFBF"/>
              </a:buClr>
              <a:buSzPts val="2000"/>
              <a:buFont typeface="Century Gothic"/>
              <a:buChar char="●"/>
            </a:pPr>
            <a:r>
              <a:rPr lang="en-US" sz="2000">
                <a:solidFill>
                  <a:srgbClr val="BFBFBF"/>
                </a:solidFill>
                <a:latin typeface="Century Gothic"/>
                <a:ea typeface="Century Gothic"/>
                <a:cs typeface="Century Gothic"/>
                <a:sym typeface="Century Gothic"/>
              </a:rPr>
              <a:t>Maintaining traceability </a:t>
            </a:r>
            <a:br>
              <a:rPr lang="en-US" sz="2000">
                <a:solidFill>
                  <a:srgbClr val="BFBFBF"/>
                </a:solidFill>
                <a:latin typeface="Century Gothic"/>
                <a:ea typeface="Century Gothic"/>
                <a:cs typeface="Century Gothic"/>
                <a:sym typeface="Century Gothic"/>
              </a:rPr>
            </a:br>
            <a:r>
              <a:rPr lang="en-US" sz="2000">
                <a:solidFill>
                  <a:srgbClr val="BFBFBF"/>
                </a:solidFill>
                <a:latin typeface="Century Gothic"/>
                <a:ea typeface="Century Gothic"/>
                <a:cs typeface="Century Gothic"/>
                <a:sym typeface="Century Gothic"/>
              </a:rPr>
              <a:t>from Requirements -&gt; Code</a:t>
            </a:r>
            <a:endParaRPr sz="1600">
              <a:solidFill>
                <a:srgbClr val="BFBFBF"/>
              </a:solidFill>
            </a:endParaRPr>
          </a:p>
        </p:txBody>
      </p:sp>
      <p:sp>
        <p:nvSpPr>
          <p:cNvPr id="190" name="Google Shape;190;p26"/>
          <p:cNvSpPr/>
          <p:nvPr/>
        </p:nvSpPr>
        <p:spPr>
          <a:xfrm rot="10800000">
            <a:off x="3312200" y="1087850"/>
            <a:ext cx="8258700" cy="4569600"/>
          </a:xfrm>
          <a:prstGeom prst="chord">
            <a:avLst>
              <a:gd fmla="val 2700000" name="adj1"/>
              <a:gd fmla="val 1620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p:txBody>
      </p:sp>
      <p:sp>
        <p:nvSpPr>
          <p:cNvPr id="191" name="Google Shape;191;p26"/>
          <p:cNvSpPr txBox="1"/>
          <p:nvPr/>
        </p:nvSpPr>
        <p:spPr>
          <a:xfrm>
            <a:off x="5899425" y="1556050"/>
            <a:ext cx="5446200" cy="4214100"/>
          </a:xfrm>
          <a:prstGeom prst="rect">
            <a:avLst/>
          </a:prstGeom>
          <a:noFill/>
          <a:ln>
            <a:noFill/>
          </a:ln>
        </p:spPr>
        <p:txBody>
          <a:bodyPr anchorCtr="0" anchor="t" bIns="91425" lIns="91425" spcFirstLastPara="1" rIns="91425" wrap="square" tIns="91425">
            <a:noAutofit/>
          </a:bodyPr>
          <a:lstStyle/>
          <a:p>
            <a:pPr indent="0" lvl="0" marL="914400" rtl="0" algn="l">
              <a:lnSpc>
                <a:spcPct val="150000"/>
              </a:lnSpc>
              <a:spcBef>
                <a:spcPts val="0"/>
              </a:spcBef>
              <a:spcAft>
                <a:spcPts val="0"/>
              </a:spcAft>
              <a:buNone/>
            </a:pPr>
            <a:r>
              <a:rPr b="1" lang="en-US" sz="3000" u="sng">
                <a:solidFill>
                  <a:schemeClr val="dk1"/>
                </a:solidFill>
                <a:latin typeface="Century Gothic"/>
                <a:ea typeface="Century Gothic"/>
                <a:cs typeface="Century Gothic"/>
                <a:sym typeface="Century Gothic"/>
              </a:rPr>
              <a:t>Tooling Maturity</a:t>
            </a:r>
            <a:endParaRPr b="1" sz="3000" u="sng">
              <a:solidFill>
                <a:schemeClr val="dk1"/>
              </a:solidFill>
              <a:latin typeface="Century Gothic"/>
              <a:ea typeface="Century Gothic"/>
              <a:cs typeface="Century Gothic"/>
              <a:sym typeface="Century Gothic"/>
            </a:endParaRPr>
          </a:p>
          <a:p>
            <a:pPr indent="0" lvl="0" marL="1371600" rtl="0" algn="l">
              <a:lnSpc>
                <a:spcPct val="150000"/>
              </a:lnSpc>
              <a:spcBef>
                <a:spcPts val="0"/>
              </a:spcBef>
              <a:spcAft>
                <a:spcPts val="0"/>
              </a:spcAft>
              <a:buNone/>
            </a:pPr>
            <a:r>
              <a:rPr b="1" i="1" lang="en-US" sz="2000">
                <a:solidFill>
                  <a:schemeClr val="dk1"/>
                </a:solidFill>
                <a:latin typeface="Century Gothic"/>
                <a:ea typeface="Century Gothic"/>
                <a:cs typeface="Century Gothic"/>
                <a:sym typeface="Century Gothic"/>
              </a:rPr>
              <a:t>Making the tools</a:t>
            </a:r>
            <a:br>
              <a:rPr b="1" i="1" lang="en-US" sz="1800">
                <a:solidFill>
                  <a:schemeClr val="dk1"/>
                </a:solidFill>
                <a:latin typeface="Century Gothic"/>
                <a:ea typeface="Century Gothic"/>
                <a:cs typeface="Century Gothic"/>
                <a:sym typeface="Century Gothic"/>
              </a:rPr>
            </a:br>
            <a:endParaRPr b="1" i="1" sz="2000">
              <a:solidFill>
                <a:schemeClr val="dk1"/>
              </a:solidFill>
              <a:latin typeface="Century Gothic"/>
              <a:ea typeface="Century Gothic"/>
              <a:cs typeface="Century Gothic"/>
              <a:sym typeface="Century Gothic"/>
            </a:endParaRPr>
          </a:p>
          <a:p>
            <a:pPr indent="-355600" lvl="0" marL="1371600" rtl="0" algn="l">
              <a:lnSpc>
                <a:spcPct val="150000"/>
              </a:lnSpc>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Architecting the framework</a:t>
            </a:r>
            <a:endParaRPr sz="2000">
              <a:solidFill>
                <a:schemeClr val="dk1"/>
              </a:solidFill>
              <a:latin typeface="Century Gothic"/>
              <a:ea typeface="Century Gothic"/>
              <a:cs typeface="Century Gothic"/>
              <a:sym typeface="Century Gothic"/>
            </a:endParaRPr>
          </a:p>
          <a:p>
            <a:pPr indent="-355600" lvl="0" marL="1371600" rtl="0" algn="l">
              <a:lnSpc>
                <a:spcPct val="150000"/>
              </a:lnSpc>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Writing the code</a:t>
            </a:r>
            <a:endParaRPr sz="2000">
              <a:solidFill>
                <a:schemeClr val="dk1"/>
              </a:solidFill>
              <a:latin typeface="Century Gothic"/>
              <a:ea typeface="Century Gothic"/>
              <a:cs typeface="Century Gothic"/>
              <a:sym typeface="Century Gothic"/>
            </a:endParaRPr>
          </a:p>
          <a:p>
            <a:pPr indent="-342900" lvl="0" marL="1371600" rtl="0" algn="l">
              <a:lnSpc>
                <a:spcPct val="150000"/>
              </a:lnSpc>
              <a:spcBef>
                <a:spcPts val="0"/>
              </a:spcBef>
              <a:spcAft>
                <a:spcPts val="0"/>
              </a:spcAft>
              <a:buClr>
                <a:schemeClr val="dk1"/>
              </a:buClr>
              <a:buSzPts val="1800"/>
              <a:buFont typeface="Century Gothic"/>
              <a:buChar char="●"/>
            </a:pPr>
            <a:r>
              <a:rPr lang="en-US" sz="2000">
                <a:solidFill>
                  <a:schemeClr val="dk1"/>
                </a:solidFill>
                <a:latin typeface="Century Gothic"/>
                <a:ea typeface="Century Gothic"/>
                <a:cs typeface="Century Gothic"/>
                <a:sym typeface="Century Gothic"/>
              </a:rPr>
              <a:t>Making the tooling accessible</a:t>
            </a:r>
            <a:br>
              <a:rPr lang="en-US" sz="1800">
                <a:solidFill>
                  <a:schemeClr val="dk1"/>
                </a:solidFill>
                <a:latin typeface="Century Gothic"/>
                <a:ea typeface="Century Gothic"/>
                <a:cs typeface="Century Gothic"/>
                <a:sym typeface="Century Gothic"/>
              </a:rPr>
            </a:br>
            <a:endParaRPr b="1" sz="3000" u="sng">
              <a:solidFill>
                <a:schemeClr val="dk1"/>
              </a:solidFill>
              <a:latin typeface="Century Gothic"/>
              <a:ea typeface="Century Gothic"/>
              <a:cs typeface="Century Gothic"/>
              <a:sym typeface="Century Gothic"/>
            </a:endParaRPr>
          </a:p>
        </p:txBody>
      </p:sp>
      <p:sp>
        <p:nvSpPr>
          <p:cNvPr id="192" name="Google Shape;192;p26"/>
          <p:cNvSpPr txBox="1"/>
          <p:nvPr>
            <p:ph type="title"/>
          </p:nvPr>
        </p:nvSpPr>
        <p:spPr>
          <a:xfrm>
            <a:off x="1217625" y="5238400"/>
            <a:ext cx="9753600" cy="133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t/>
            </a:r>
            <a:endParaRPr/>
          </a:p>
          <a:p>
            <a:pPr indent="0" lvl="0" marL="0" rtl="0" algn="ctr">
              <a:lnSpc>
                <a:spcPct val="90000"/>
              </a:lnSpc>
              <a:spcBef>
                <a:spcPts val="0"/>
              </a:spcBef>
              <a:spcAft>
                <a:spcPts val="0"/>
              </a:spcAft>
              <a:buClr>
                <a:srgbClr val="2A2A2A"/>
              </a:buClr>
              <a:buSzPts val="4000"/>
              <a:buFont typeface="Century Gothic"/>
              <a:buNone/>
            </a:pPr>
            <a:r>
              <a:rPr i="1" lang="en-US" sz="3400"/>
              <a:t>Frictionless tools become useful tools</a:t>
            </a:r>
            <a:endParaRPr i="1" sz="3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Measuring tool maturity</a:t>
            </a:r>
            <a:endParaRPr/>
          </a:p>
        </p:txBody>
      </p:sp>
      <p:sp>
        <p:nvSpPr>
          <p:cNvPr id="198" name="Google Shape;198;p27"/>
          <p:cNvSpPr txBox="1"/>
          <p:nvPr>
            <p:ph idx="1" type="body"/>
          </p:nvPr>
        </p:nvSpPr>
        <p:spPr>
          <a:xfrm>
            <a:off x="1118925" y="1463275"/>
            <a:ext cx="9852600" cy="45045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dk2"/>
              </a:buClr>
              <a:buSzPts val="1100"/>
              <a:buFont typeface="Arial"/>
              <a:buNone/>
            </a:pPr>
            <a:r>
              <a:rPr b="1" lang="en-US" sz="3500"/>
              <a:t>2 scales:</a:t>
            </a:r>
            <a:endParaRPr sz="1400"/>
          </a:p>
          <a:p>
            <a:pPr indent="-400050" lvl="0" marL="457200" rtl="0" algn="l">
              <a:lnSpc>
                <a:spcPct val="150000"/>
              </a:lnSpc>
              <a:spcBef>
                <a:spcPts val="0"/>
              </a:spcBef>
              <a:spcAft>
                <a:spcPts val="0"/>
              </a:spcAft>
              <a:buSzPts val="2700"/>
              <a:buAutoNum type="arabicParenR"/>
            </a:pPr>
            <a:r>
              <a:rPr lang="en-US" sz="2700" u="sng"/>
              <a:t>Reliability:</a:t>
            </a:r>
            <a:endParaRPr sz="2700" u="sng"/>
          </a:p>
          <a:p>
            <a:pPr indent="0" lvl="0" marL="457200" rtl="0" algn="l">
              <a:lnSpc>
                <a:spcPct val="150000"/>
              </a:lnSpc>
              <a:spcBef>
                <a:spcPts val="0"/>
              </a:spcBef>
              <a:spcAft>
                <a:spcPts val="0"/>
              </a:spcAft>
              <a:buClr>
                <a:schemeClr val="dk2"/>
              </a:buClr>
              <a:buSzPts val="1100"/>
              <a:buFont typeface="Arial"/>
              <a:buNone/>
            </a:pPr>
            <a:r>
              <a:rPr i="1" lang="en-US" sz="2500"/>
              <a:t>Tool provides accurate test  results, and those results are easy to find and interpret</a:t>
            </a:r>
            <a:endParaRPr i="1" sz="2500"/>
          </a:p>
          <a:p>
            <a:pPr indent="0" lvl="0" marL="0" rtl="0" algn="l">
              <a:lnSpc>
                <a:spcPct val="150000"/>
              </a:lnSpc>
              <a:spcBef>
                <a:spcPts val="0"/>
              </a:spcBef>
              <a:spcAft>
                <a:spcPts val="0"/>
              </a:spcAft>
              <a:buClr>
                <a:schemeClr val="dk2"/>
              </a:buClr>
              <a:buSzPts val="1100"/>
              <a:buFont typeface="Arial"/>
              <a:buNone/>
            </a:pPr>
            <a:r>
              <a:rPr lang="en-US" sz="2700"/>
              <a:t>2) </a:t>
            </a:r>
            <a:r>
              <a:rPr lang="en-US" sz="2700" u="sng"/>
              <a:t>Repeatability:</a:t>
            </a:r>
            <a:endParaRPr sz="2700" u="sng"/>
          </a:p>
          <a:p>
            <a:pPr indent="0" lvl="0" marL="457200" rtl="0" algn="l">
              <a:lnSpc>
                <a:spcPct val="150000"/>
              </a:lnSpc>
              <a:spcBef>
                <a:spcPts val="0"/>
              </a:spcBef>
              <a:spcAft>
                <a:spcPts val="0"/>
              </a:spcAft>
              <a:buClr>
                <a:schemeClr val="dk2"/>
              </a:buClr>
              <a:buSzPts val="1100"/>
              <a:buFont typeface="Arial"/>
              <a:buNone/>
            </a:pPr>
            <a:r>
              <a:rPr i="1" lang="en-US" sz="2500"/>
              <a:t>Tests are easy to trigger manually or automatically, and every run is performed identically. </a:t>
            </a:r>
            <a:endParaRPr i="1" sz="2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8"/>
          <p:cNvPicPr preferRelativeResize="0"/>
          <p:nvPr/>
        </p:nvPicPr>
        <p:blipFill>
          <a:blip r:embed="rId3">
            <a:alphaModFix/>
          </a:blip>
          <a:stretch>
            <a:fillRect/>
          </a:stretch>
        </p:blipFill>
        <p:spPr>
          <a:xfrm>
            <a:off x="2401350" y="2490525"/>
            <a:ext cx="7404375" cy="3762125"/>
          </a:xfrm>
          <a:prstGeom prst="rect">
            <a:avLst/>
          </a:prstGeom>
          <a:noFill/>
          <a:ln>
            <a:noFill/>
          </a:ln>
        </p:spPr>
      </p:pic>
      <p:sp>
        <p:nvSpPr>
          <p:cNvPr id="204" name="Google Shape;204;p28"/>
          <p:cNvSpPr/>
          <p:nvPr/>
        </p:nvSpPr>
        <p:spPr>
          <a:xfrm>
            <a:off x="4102875" y="1347525"/>
            <a:ext cx="4283169" cy="6172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Repeatability</a:t>
            </a:r>
          </a:p>
        </p:txBody>
      </p:sp>
      <p:sp>
        <p:nvSpPr>
          <p:cNvPr id="205" name="Google Shape;205;p28"/>
          <p:cNvSpPr/>
          <p:nvPr/>
        </p:nvSpPr>
        <p:spPr>
          <a:xfrm rot="-5400000">
            <a:off x="-250727" y="4294273"/>
            <a:ext cx="3232828" cy="5638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Reliability</a:t>
            </a:r>
          </a:p>
        </p:txBody>
      </p:sp>
      <p:sp>
        <p:nvSpPr>
          <p:cNvPr id="206" name="Google Shape;206;p28"/>
          <p:cNvSpPr txBox="1"/>
          <p:nvPr>
            <p:ph type="title"/>
          </p:nvPr>
        </p:nvSpPr>
        <p:spPr>
          <a:xfrm>
            <a:off x="1307475" y="274647"/>
            <a:ext cx="9753600" cy="98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A2A2A"/>
              </a:buClr>
              <a:buSzPts val="4000"/>
              <a:buFont typeface="Century Gothic"/>
              <a:buNone/>
            </a:pPr>
            <a:r>
              <a:rPr lang="en-US"/>
              <a:t>Tooling Maturity Gradient</a:t>
            </a:r>
            <a:endParaRPr/>
          </a:p>
        </p:txBody>
      </p:sp>
      <p:sp>
        <p:nvSpPr>
          <p:cNvPr id="207" name="Google Shape;207;p28"/>
          <p:cNvSpPr/>
          <p:nvPr/>
        </p:nvSpPr>
        <p:spPr>
          <a:xfrm>
            <a:off x="2392261" y="1896313"/>
            <a:ext cx="7404300" cy="480600"/>
          </a:xfrm>
          <a:prstGeom prst="rightArrow">
            <a:avLst>
              <a:gd fmla="val 50000" name="adj1"/>
              <a:gd fmla="val 50000" name="adj2"/>
            </a:avLst>
          </a:prstGeom>
          <a:gradFill>
            <a:gsLst>
              <a:gs pos="0">
                <a:srgbClr val="E06666"/>
              </a:gs>
              <a:gs pos="100000">
                <a:srgbClr val="5ED72A">
                  <a:alpha val="92156"/>
                </a:srgbClr>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a:off x="6094425" y="3527025"/>
            <a:ext cx="480900" cy="409200"/>
          </a:xfrm>
          <a:prstGeom prst="mathMultiply">
            <a:avLst>
              <a:gd fmla="val 23520" name="adj1"/>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p:nvPr/>
        </p:nvSpPr>
        <p:spPr>
          <a:xfrm>
            <a:off x="2498550" y="2599675"/>
            <a:ext cx="480900" cy="409200"/>
          </a:xfrm>
          <a:prstGeom prst="mathMultiply">
            <a:avLst>
              <a:gd fmla="val 23520" name="adj1"/>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p:nvPr/>
        </p:nvSpPr>
        <p:spPr>
          <a:xfrm>
            <a:off x="9184075" y="5783400"/>
            <a:ext cx="480900" cy="409200"/>
          </a:xfrm>
          <a:prstGeom prst="mathMultiply">
            <a:avLst>
              <a:gd fmla="val 23520" name="adj1"/>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a:off x="2766875" y="3309350"/>
            <a:ext cx="2490900" cy="480600"/>
          </a:xfrm>
          <a:prstGeom prst="wedgeRoundRectCallout">
            <a:avLst>
              <a:gd fmla="val -41788" name="adj1"/>
              <a:gd fmla="val -140127" name="adj2"/>
              <a:gd fmla="val 0" name="adj3"/>
            </a:avLst>
          </a:prstGeom>
          <a:solidFill>
            <a:srgbClr val="FFFFFF">
              <a:alpha val="25140"/>
            </a:srgbClr>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t>Brand new framework</a:t>
            </a:r>
            <a:endParaRPr b="1" sz="1600"/>
          </a:p>
        </p:txBody>
      </p:sp>
      <p:sp>
        <p:nvSpPr>
          <p:cNvPr id="212" name="Google Shape;212;p28"/>
          <p:cNvSpPr/>
          <p:nvPr/>
        </p:nvSpPr>
        <p:spPr>
          <a:xfrm>
            <a:off x="6483175" y="2708450"/>
            <a:ext cx="3181800" cy="480600"/>
          </a:xfrm>
          <a:prstGeom prst="wedgeRoundRectCallout">
            <a:avLst>
              <a:gd fmla="val -48304" name="adj1"/>
              <a:gd fmla="val 134696" name="adj2"/>
              <a:gd fmla="val 0" name="adj3"/>
            </a:avLst>
          </a:prstGeom>
          <a:solidFill>
            <a:srgbClr val="FFFFFF">
              <a:alpha val="25140"/>
            </a:srgbClr>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t>Common mature frameworks</a:t>
            </a:r>
            <a:endParaRPr b="1" sz="1600"/>
          </a:p>
        </p:txBody>
      </p:sp>
      <p:sp>
        <p:nvSpPr>
          <p:cNvPr id="213" name="Google Shape;213;p28"/>
          <p:cNvSpPr/>
          <p:nvPr/>
        </p:nvSpPr>
        <p:spPr>
          <a:xfrm>
            <a:off x="6066325" y="5086325"/>
            <a:ext cx="2832900" cy="480600"/>
          </a:xfrm>
          <a:prstGeom prst="wedgeRoundRectCallout">
            <a:avLst>
              <a:gd fmla="val 63494" name="adj1"/>
              <a:gd fmla="val 138390" name="adj2"/>
              <a:gd fmla="val 0" name="adj3"/>
            </a:avLst>
          </a:prstGeom>
          <a:solidFill>
            <a:srgbClr val="FFFFFF">
              <a:alpha val="25140"/>
            </a:srgbClr>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t>Where we dream of being</a:t>
            </a:r>
            <a:endParaRPr b="1" sz="1600"/>
          </a:p>
        </p:txBody>
      </p:sp>
      <p:sp>
        <p:nvSpPr>
          <p:cNvPr id="214" name="Google Shape;214;p28"/>
          <p:cNvSpPr/>
          <p:nvPr/>
        </p:nvSpPr>
        <p:spPr>
          <a:xfrm rot="5400000">
            <a:off x="257925" y="4285850"/>
            <a:ext cx="3421500" cy="480600"/>
          </a:xfrm>
          <a:prstGeom prst="rightArrow">
            <a:avLst>
              <a:gd fmla="val 50000" name="adj1"/>
              <a:gd fmla="val 50000" name="adj2"/>
            </a:avLst>
          </a:prstGeom>
          <a:gradFill>
            <a:gsLst>
              <a:gs pos="0">
                <a:srgbClr val="E06666"/>
              </a:gs>
              <a:gs pos="100000">
                <a:srgbClr val="5ED72A">
                  <a:alpha val="92156"/>
                </a:srgbClr>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Defined levels of: Reliability</a:t>
            </a:r>
            <a:endParaRPr/>
          </a:p>
        </p:txBody>
      </p:sp>
      <p:sp>
        <p:nvSpPr>
          <p:cNvPr id="220" name="Google Shape;220;p29"/>
          <p:cNvSpPr txBox="1"/>
          <p:nvPr>
            <p:ph idx="1" type="body"/>
          </p:nvPr>
        </p:nvSpPr>
        <p:spPr>
          <a:xfrm>
            <a:off x="2016200" y="1600350"/>
            <a:ext cx="8955000" cy="4504500"/>
          </a:xfrm>
          <a:prstGeom prst="rect">
            <a:avLst/>
          </a:prstGeom>
          <a:noFill/>
          <a:ln>
            <a:noFill/>
          </a:ln>
        </p:spPr>
        <p:txBody>
          <a:bodyPr anchorCtr="0" anchor="t" bIns="45700" lIns="91425" spcFirstLastPara="1" rIns="91425" wrap="square" tIns="45700">
            <a:noAutofit/>
          </a:bodyPr>
          <a:lstStyle/>
          <a:p>
            <a:pPr indent="0" lvl="0" marL="0" rtl="0" algn="l">
              <a:lnSpc>
                <a:spcPct val="195000"/>
              </a:lnSpc>
              <a:spcBef>
                <a:spcPts val="0"/>
              </a:spcBef>
              <a:spcAft>
                <a:spcPts val="0"/>
              </a:spcAft>
              <a:buNone/>
            </a:pPr>
            <a:r>
              <a:rPr lang="en-US" sz="3200"/>
              <a:t>A - </a:t>
            </a:r>
            <a:r>
              <a:rPr i="1" lang="en-US" sz="3200" u="sng"/>
              <a:t>Most</a:t>
            </a:r>
            <a:r>
              <a:rPr lang="en-US" sz="3200"/>
              <a:t> tests run reliably</a:t>
            </a:r>
            <a:endParaRPr sz="3200"/>
          </a:p>
          <a:p>
            <a:pPr indent="0" lvl="0" marL="0" rtl="0" algn="l">
              <a:lnSpc>
                <a:spcPct val="200000"/>
              </a:lnSpc>
              <a:spcBef>
                <a:spcPts val="0"/>
              </a:spcBef>
              <a:spcAft>
                <a:spcPts val="0"/>
              </a:spcAft>
              <a:buNone/>
            </a:pPr>
            <a:r>
              <a:rPr lang="en-US" sz="3200"/>
              <a:t>B - Test results </a:t>
            </a:r>
            <a:r>
              <a:rPr i="1" lang="en-US" sz="3200" u="sng"/>
              <a:t>distributed</a:t>
            </a:r>
            <a:endParaRPr i="1" sz="3200" u="sng"/>
          </a:p>
          <a:p>
            <a:pPr indent="0" lvl="0" marL="0" rtl="0" algn="l">
              <a:lnSpc>
                <a:spcPct val="195000"/>
              </a:lnSpc>
              <a:spcBef>
                <a:spcPts val="0"/>
              </a:spcBef>
              <a:spcAft>
                <a:spcPts val="0"/>
              </a:spcAft>
              <a:buNone/>
            </a:pPr>
            <a:r>
              <a:rPr lang="en-US" sz="3200"/>
              <a:t>C - </a:t>
            </a:r>
            <a:r>
              <a:rPr b="1" i="1" lang="en-US" sz="3200"/>
              <a:t>All</a:t>
            </a:r>
            <a:r>
              <a:rPr lang="en-US" sz="3200"/>
              <a:t> tests run reliably</a:t>
            </a:r>
            <a:endParaRPr sz="3200"/>
          </a:p>
          <a:p>
            <a:pPr indent="0" lvl="0" marL="0" rtl="0" algn="l">
              <a:lnSpc>
                <a:spcPct val="195000"/>
              </a:lnSpc>
              <a:spcBef>
                <a:spcPts val="0"/>
              </a:spcBef>
              <a:spcAft>
                <a:spcPts val="0"/>
              </a:spcAft>
              <a:buNone/>
            </a:pPr>
            <a:r>
              <a:rPr lang="en-US" sz="3200"/>
              <a:t>D - Test results </a:t>
            </a:r>
            <a:r>
              <a:rPr b="1" i="1" lang="en-US" sz="3200"/>
              <a:t>catalogued</a:t>
            </a:r>
            <a:endParaRPr b="1" i="1" sz="3200"/>
          </a:p>
          <a:p>
            <a:pPr indent="0" lvl="0" marL="0" rtl="0" algn="l">
              <a:lnSpc>
                <a:spcPct val="195000"/>
              </a:lnSpc>
              <a:spcBef>
                <a:spcPts val="0"/>
              </a:spcBef>
              <a:spcAft>
                <a:spcPts val="0"/>
              </a:spcAft>
              <a:buNone/>
            </a:pPr>
            <a:r>
              <a:rPr lang="en-US" sz="3200"/>
              <a:t>E - Test results </a:t>
            </a:r>
            <a:r>
              <a:rPr b="1" i="1" lang="en-US" sz="3200"/>
              <a:t>explain</a:t>
            </a:r>
            <a:r>
              <a:rPr lang="en-US" sz="3200"/>
              <a:t> failures</a:t>
            </a:r>
            <a:endParaRPr sz="3200"/>
          </a:p>
        </p:txBody>
      </p:sp>
      <p:sp>
        <p:nvSpPr>
          <p:cNvPr id="221" name="Google Shape;221;p29"/>
          <p:cNvSpPr/>
          <p:nvPr/>
        </p:nvSpPr>
        <p:spPr>
          <a:xfrm>
            <a:off x="1240675" y="1600338"/>
            <a:ext cx="657000" cy="610800"/>
          </a:xfrm>
          <a:prstGeom prst="triangle">
            <a:avLst>
              <a:gd fmla="val 50000" name="adj"/>
            </a:avLst>
          </a:prstGeom>
          <a:solidFill>
            <a:srgbClr val="E6B8AF"/>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1240675" y="3506938"/>
            <a:ext cx="657000" cy="610800"/>
          </a:xfrm>
          <a:prstGeom prst="pentagon">
            <a:avLst>
              <a:gd fmla="val 105146" name="hf"/>
              <a:gd fmla="val 110557" name="vf"/>
            </a:avLst>
          </a:prstGeom>
          <a:solidFill>
            <a:srgbClr val="FCE5CD"/>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1240675" y="4460238"/>
            <a:ext cx="657000" cy="610800"/>
          </a:xfrm>
          <a:prstGeom prst="hexagon">
            <a:avLst>
              <a:gd fmla="val 25000" name="adj"/>
              <a:gd fmla="val 115470" name="vf"/>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1240675" y="2553638"/>
            <a:ext cx="657000" cy="610800"/>
          </a:xfrm>
          <a:prstGeom prst="parallelogram">
            <a:avLst>
              <a:gd fmla="val 25000" name="adj"/>
            </a:avLst>
          </a:prstGeom>
          <a:solidFill>
            <a:srgbClr val="F4CCC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1240700" y="5452900"/>
            <a:ext cx="657000" cy="610800"/>
          </a:xfrm>
          <a:prstGeom prst="octagon">
            <a:avLst>
              <a:gd fmla="val 29289" name="adj"/>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Defined levels of: </a:t>
            </a:r>
            <a:r>
              <a:rPr lang="en-US"/>
              <a:t>Repeatability</a:t>
            </a:r>
            <a:endParaRPr/>
          </a:p>
        </p:txBody>
      </p:sp>
      <p:sp>
        <p:nvSpPr>
          <p:cNvPr id="231" name="Google Shape;231;p30"/>
          <p:cNvSpPr/>
          <p:nvPr/>
        </p:nvSpPr>
        <p:spPr>
          <a:xfrm>
            <a:off x="1217625" y="1600338"/>
            <a:ext cx="657000" cy="610800"/>
          </a:xfrm>
          <a:prstGeom prst="ellipse">
            <a:avLst/>
          </a:prstGeom>
          <a:solidFill>
            <a:srgbClr val="E6B8AF"/>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1217625" y="2524825"/>
            <a:ext cx="657000" cy="610800"/>
          </a:xfrm>
          <a:prstGeom prst="chord">
            <a:avLst>
              <a:gd fmla="val 2700000" name="adj1"/>
              <a:gd fmla="val 16200000" name="adj2"/>
            </a:avLst>
          </a:prstGeom>
          <a:solidFill>
            <a:srgbClr val="F4CCC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1217625" y="3449288"/>
            <a:ext cx="657000" cy="610800"/>
          </a:xfrm>
          <a:prstGeom prst="triangle">
            <a:avLst>
              <a:gd fmla="val 50000" name="adj"/>
            </a:avLst>
          </a:prstGeom>
          <a:solidFill>
            <a:srgbClr val="FCE5CD"/>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1217625" y="4373763"/>
            <a:ext cx="657000" cy="610800"/>
          </a:xfrm>
          <a:prstGeom prst="rect">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1217625" y="5298250"/>
            <a:ext cx="657000" cy="610800"/>
          </a:xfrm>
          <a:prstGeom prst="pentagon">
            <a:avLst>
              <a:gd fmla="val 105146" name="hf"/>
              <a:gd fmla="val 110557" name="vf"/>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txBox="1"/>
          <p:nvPr>
            <p:ph idx="1" type="body"/>
          </p:nvPr>
        </p:nvSpPr>
        <p:spPr>
          <a:xfrm>
            <a:off x="2016200" y="1600350"/>
            <a:ext cx="8955000" cy="4504500"/>
          </a:xfrm>
          <a:prstGeom prst="rect">
            <a:avLst/>
          </a:prstGeom>
          <a:noFill/>
          <a:ln>
            <a:noFill/>
          </a:ln>
        </p:spPr>
        <p:txBody>
          <a:bodyPr anchorCtr="0" anchor="t" bIns="45700" lIns="91425" spcFirstLastPara="1" rIns="91425" wrap="square" tIns="45700">
            <a:noAutofit/>
          </a:bodyPr>
          <a:lstStyle/>
          <a:p>
            <a:pPr indent="0" lvl="0" marL="0" rtl="0" algn="l">
              <a:lnSpc>
                <a:spcPct val="195000"/>
              </a:lnSpc>
              <a:spcBef>
                <a:spcPts val="0"/>
              </a:spcBef>
              <a:spcAft>
                <a:spcPts val="0"/>
              </a:spcAft>
              <a:buNone/>
            </a:pPr>
            <a:r>
              <a:rPr lang="en-US" sz="3200"/>
              <a:t>1 - Run manually on local machine</a:t>
            </a:r>
            <a:endParaRPr sz="3200"/>
          </a:p>
          <a:p>
            <a:pPr indent="0" lvl="0" marL="0" rtl="0" algn="l">
              <a:lnSpc>
                <a:spcPct val="200000"/>
              </a:lnSpc>
              <a:spcBef>
                <a:spcPts val="0"/>
              </a:spcBef>
              <a:spcAft>
                <a:spcPts val="0"/>
              </a:spcAft>
              <a:buNone/>
            </a:pPr>
            <a:r>
              <a:rPr lang="en-US" sz="3200"/>
              <a:t>2 - Parameterized tests</a:t>
            </a:r>
            <a:endParaRPr sz="3200"/>
          </a:p>
          <a:p>
            <a:pPr indent="0" lvl="0" marL="0" rtl="0" algn="l">
              <a:lnSpc>
                <a:spcPct val="195000"/>
              </a:lnSpc>
              <a:spcBef>
                <a:spcPts val="0"/>
              </a:spcBef>
              <a:spcAft>
                <a:spcPts val="0"/>
              </a:spcAft>
              <a:buNone/>
            </a:pPr>
            <a:r>
              <a:rPr lang="en-US" sz="3200"/>
              <a:t>3 - </a:t>
            </a:r>
            <a:r>
              <a:rPr lang="en-US" sz="3200"/>
              <a:t>Containerized / virtual environments</a:t>
            </a:r>
            <a:endParaRPr sz="3200"/>
          </a:p>
          <a:p>
            <a:pPr indent="0" lvl="0" marL="0" rtl="0" algn="l">
              <a:lnSpc>
                <a:spcPct val="195000"/>
              </a:lnSpc>
              <a:spcBef>
                <a:spcPts val="0"/>
              </a:spcBef>
              <a:spcAft>
                <a:spcPts val="0"/>
              </a:spcAft>
              <a:buNone/>
            </a:pPr>
            <a:r>
              <a:rPr lang="en-US" sz="3200"/>
              <a:t>4 - </a:t>
            </a:r>
            <a:r>
              <a:rPr lang="en-US" sz="3200"/>
              <a:t>Run automatically on triggers</a:t>
            </a:r>
            <a:endParaRPr sz="3200"/>
          </a:p>
          <a:p>
            <a:pPr indent="0" lvl="0" marL="0" rtl="0" algn="l">
              <a:lnSpc>
                <a:spcPct val="195000"/>
              </a:lnSpc>
              <a:spcBef>
                <a:spcPts val="0"/>
              </a:spcBef>
              <a:spcAft>
                <a:spcPts val="0"/>
              </a:spcAft>
              <a:buNone/>
            </a:pPr>
            <a:r>
              <a:rPr lang="en-US" sz="3200"/>
              <a:t>5 - Published test container</a:t>
            </a:r>
            <a:endParaRPr sz="3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1"/>
          <p:cNvPicPr preferRelativeResize="0"/>
          <p:nvPr/>
        </p:nvPicPr>
        <p:blipFill>
          <a:blip r:embed="rId3">
            <a:alphaModFix/>
          </a:blip>
          <a:stretch>
            <a:fillRect/>
          </a:stretch>
        </p:blipFill>
        <p:spPr>
          <a:xfrm>
            <a:off x="2401350" y="2490525"/>
            <a:ext cx="7404375" cy="3762125"/>
          </a:xfrm>
          <a:prstGeom prst="rect">
            <a:avLst/>
          </a:prstGeom>
          <a:noFill/>
          <a:ln>
            <a:noFill/>
          </a:ln>
        </p:spPr>
      </p:pic>
      <p:sp>
        <p:nvSpPr>
          <p:cNvPr id="242" name="Google Shape;242;p31"/>
          <p:cNvSpPr/>
          <p:nvPr/>
        </p:nvSpPr>
        <p:spPr>
          <a:xfrm>
            <a:off x="4102875" y="1347525"/>
            <a:ext cx="4283169" cy="6172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Repeatability</a:t>
            </a:r>
          </a:p>
        </p:txBody>
      </p:sp>
      <p:sp>
        <p:nvSpPr>
          <p:cNvPr id="243" name="Google Shape;243;p31"/>
          <p:cNvSpPr/>
          <p:nvPr/>
        </p:nvSpPr>
        <p:spPr>
          <a:xfrm rot="-5400000">
            <a:off x="-250727" y="4294273"/>
            <a:ext cx="3232828" cy="5638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Reliability</a:t>
            </a:r>
          </a:p>
        </p:txBody>
      </p:sp>
      <p:sp>
        <p:nvSpPr>
          <p:cNvPr id="244" name="Google Shape;244;p31"/>
          <p:cNvSpPr txBox="1"/>
          <p:nvPr>
            <p:ph type="title"/>
          </p:nvPr>
        </p:nvSpPr>
        <p:spPr>
          <a:xfrm>
            <a:off x="1307475" y="274647"/>
            <a:ext cx="9753600" cy="98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A2A2A"/>
              </a:buClr>
              <a:buSzPts val="4000"/>
              <a:buFont typeface="Century Gothic"/>
              <a:buNone/>
            </a:pPr>
            <a:r>
              <a:rPr lang="en-US"/>
              <a:t>What levels are our existing tools?</a:t>
            </a:r>
            <a:endParaRPr/>
          </a:p>
        </p:txBody>
      </p:sp>
      <p:sp>
        <p:nvSpPr>
          <p:cNvPr id="245" name="Google Shape;245;p31"/>
          <p:cNvSpPr/>
          <p:nvPr/>
        </p:nvSpPr>
        <p:spPr>
          <a:xfrm>
            <a:off x="2392261" y="1896313"/>
            <a:ext cx="7404300" cy="480600"/>
          </a:xfrm>
          <a:prstGeom prst="rightArrow">
            <a:avLst>
              <a:gd fmla="val 50000" name="adj1"/>
              <a:gd fmla="val 50000" name="adj2"/>
            </a:avLst>
          </a:prstGeom>
          <a:gradFill>
            <a:gsLst>
              <a:gs pos="0">
                <a:srgbClr val="E06666"/>
              </a:gs>
              <a:gs pos="100000">
                <a:srgbClr val="5ED72A">
                  <a:alpha val="92156"/>
                </a:srgbClr>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5853950" y="3521875"/>
            <a:ext cx="480900" cy="409200"/>
          </a:xfrm>
          <a:prstGeom prst="mathMultiply">
            <a:avLst>
              <a:gd fmla="val 23520" name="adj1"/>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p:nvPr/>
        </p:nvSpPr>
        <p:spPr>
          <a:xfrm>
            <a:off x="2498550" y="2599675"/>
            <a:ext cx="480900" cy="409200"/>
          </a:xfrm>
          <a:prstGeom prst="mathMultiply">
            <a:avLst>
              <a:gd fmla="val 23520" name="adj1"/>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9184075" y="5783400"/>
            <a:ext cx="480900" cy="409200"/>
          </a:xfrm>
          <a:prstGeom prst="mathMultiply">
            <a:avLst>
              <a:gd fmla="val 23520" name="adj1"/>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a:off x="2812050" y="3231625"/>
            <a:ext cx="2490900" cy="989700"/>
          </a:xfrm>
          <a:prstGeom prst="wedgeRoundRectCallout">
            <a:avLst>
              <a:gd fmla="val -44620" name="adj1"/>
              <a:gd fmla="val -93496" name="adj2"/>
              <a:gd fmla="val 0" name="adj3"/>
            </a:avLst>
          </a:prstGeom>
          <a:solidFill>
            <a:srgbClr val="FFFFFF">
              <a:alpha val="25140"/>
            </a:srgbClr>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t>- </a:t>
            </a:r>
            <a:r>
              <a:rPr b="1" lang="en-US" sz="1600"/>
              <a:t>A few tests</a:t>
            </a:r>
            <a:endParaRPr b="1" sz="1600"/>
          </a:p>
          <a:p>
            <a:pPr indent="0" lvl="0" marL="0" rtl="0" algn="l">
              <a:spcBef>
                <a:spcPts val="0"/>
              </a:spcBef>
              <a:spcAft>
                <a:spcPts val="0"/>
              </a:spcAft>
              <a:buNone/>
            </a:pPr>
            <a:r>
              <a:rPr b="1" lang="en-US" sz="1600"/>
              <a:t>- Runs on laptop</a:t>
            </a:r>
            <a:endParaRPr b="1" sz="1600"/>
          </a:p>
          <a:p>
            <a:pPr indent="0" lvl="0" marL="0" rtl="0" algn="l">
              <a:spcBef>
                <a:spcPts val="0"/>
              </a:spcBef>
              <a:spcAft>
                <a:spcPts val="0"/>
              </a:spcAft>
              <a:buNone/>
            </a:pPr>
            <a:r>
              <a:rPr b="1" lang="en-US" sz="1600"/>
              <a:t>- Read console output</a:t>
            </a:r>
            <a:endParaRPr b="1" sz="1600"/>
          </a:p>
        </p:txBody>
      </p:sp>
      <p:sp>
        <p:nvSpPr>
          <p:cNvPr id="250" name="Google Shape;250;p31"/>
          <p:cNvSpPr/>
          <p:nvPr/>
        </p:nvSpPr>
        <p:spPr>
          <a:xfrm>
            <a:off x="6642900" y="2599675"/>
            <a:ext cx="3101400" cy="1119000"/>
          </a:xfrm>
          <a:prstGeom prst="wedgeRoundRectCallout">
            <a:avLst>
              <a:gd fmla="val -62501" name="adj1"/>
              <a:gd fmla="val 43825" name="adj2"/>
              <a:gd fmla="val 0" name="adj3"/>
            </a:avLst>
          </a:prstGeom>
          <a:solidFill>
            <a:srgbClr val="FFFFFF">
              <a:alpha val="25140"/>
            </a:srgbClr>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b="1" lang="en-US" sz="1600"/>
              <a:t>Manual job in jenkins</a:t>
            </a:r>
            <a:endParaRPr b="1" sz="1600"/>
          </a:p>
          <a:p>
            <a:pPr indent="-330200" lvl="0" marL="457200" rtl="0" algn="l">
              <a:spcBef>
                <a:spcPts val="0"/>
              </a:spcBef>
              <a:spcAft>
                <a:spcPts val="0"/>
              </a:spcAft>
              <a:buSzPts val="1600"/>
              <a:buChar char="-"/>
            </a:pPr>
            <a:r>
              <a:rPr b="1" lang="en-US" sz="1600"/>
              <a:t>emailed html report</a:t>
            </a:r>
            <a:endParaRPr b="1" sz="1600"/>
          </a:p>
          <a:p>
            <a:pPr indent="-330200" lvl="0" marL="457200" rtl="0" algn="l">
              <a:spcBef>
                <a:spcPts val="0"/>
              </a:spcBef>
              <a:spcAft>
                <a:spcPts val="0"/>
              </a:spcAft>
              <a:buSzPts val="1600"/>
              <a:buChar char="-"/>
            </a:pPr>
            <a:r>
              <a:rPr b="1" lang="en-US" sz="1600"/>
              <a:t>a few manual re-runs</a:t>
            </a:r>
            <a:endParaRPr b="1" sz="1600"/>
          </a:p>
        </p:txBody>
      </p:sp>
      <p:sp>
        <p:nvSpPr>
          <p:cNvPr id="251" name="Google Shape;251;p31"/>
          <p:cNvSpPr/>
          <p:nvPr/>
        </p:nvSpPr>
        <p:spPr>
          <a:xfrm>
            <a:off x="4796400" y="4664400"/>
            <a:ext cx="4283100" cy="1119000"/>
          </a:xfrm>
          <a:prstGeom prst="wedgeRoundRectCallout">
            <a:avLst>
              <a:gd fmla="val 51506" name="adj1"/>
              <a:gd fmla="val 69783" name="adj2"/>
              <a:gd fmla="val 0" name="adj3"/>
            </a:avLst>
          </a:prstGeom>
          <a:solidFill>
            <a:srgbClr val="FFFFFF">
              <a:alpha val="25140"/>
            </a:srgbClr>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b="1" lang="en-US" sz="1600"/>
              <a:t>CI/CD runs on every merge</a:t>
            </a:r>
            <a:endParaRPr b="1" sz="1600"/>
          </a:p>
          <a:p>
            <a:pPr indent="-330200" lvl="0" marL="457200" rtl="0" algn="l">
              <a:spcBef>
                <a:spcPts val="0"/>
              </a:spcBef>
              <a:spcAft>
                <a:spcPts val="0"/>
              </a:spcAft>
              <a:buSzPts val="1600"/>
              <a:buChar char="-"/>
            </a:pPr>
            <a:r>
              <a:rPr b="1" lang="en-US" sz="1600"/>
              <a:t>Test </a:t>
            </a:r>
            <a:r>
              <a:rPr b="1" lang="en-US" sz="1600"/>
              <a:t>results searchable in cloud tool</a:t>
            </a:r>
            <a:endParaRPr b="1" sz="1600"/>
          </a:p>
          <a:p>
            <a:pPr indent="-330200" lvl="0" marL="457200" rtl="0" algn="l">
              <a:spcBef>
                <a:spcPts val="0"/>
              </a:spcBef>
              <a:spcAft>
                <a:spcPts val="0"/>
              </a:spcAft>
              <a:buSzPts val="1600"/>
              <a:buChar char="-"/>
            </a:pPr>
            <a:r>
              <a:rPr b="1" lang="en-US" sz="1600"/>
              <a:t>0% false failures</a:t>
            </a:r>
            <a:endParaRPr b="1" sz="1600"/>
          </a:p>
        </p:txBody>
      </p:sp>
      <p:sp>
        <p:nvSpPr>
          <p:cNvPr id="252" name="Google Shape;252;p31"/>
          <p:cNvSpPr/>
          <p:nvPr/>
        </p:nvSpPr>
        <p:spPr>
          <a:xfrm rot="5400000">
            <a:off x="257925" y="4285850"/>
            <a:ext cx="3421500" cy="480600"/>
          </a:xfrm>
          <a:prstGeom prst="rightArrow">
            <a:avLst>
              <a:gd fmla="val 50000" name="adj1"/>
              <a:gd fmla="val 50000" name="adj2"/>
            </a:avLst>
          </a:prstGeom>
          <a:gradFill>
            <a:gsLst>
              <a:gs pos="0">
                <a:srgbClr val="E06666"/>
              </a:gs>
              <a:gs pos="100000">
                <a:srgbClr val="5ED72A">
                  <a:alpha val="92156"/>
                </a:srgbClr>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ctrTitle"/>
          </p:nvPr>
        </p:nvSpPr>
        <p:spPr>
          <a:xfrm>
            <a:off x="1217613" y="1828799"/>
            <a:ext cx="9753600" cy="3048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entury Gothic"/>
              <a:buNone/>
            </a:pPr>
            <a:r>
              <a:rPr lang="en-US" sz="6000"/>
              <a:t>Test Automation Maturity:</a:t>
            </a:r>
            <a:endParaRPr sz="6000"/>
          </a:p>
          <a:p>
            <a:pPr indent="0" lvl="0" marL="0" rtl="0" algn="l">
              <a:lnSpc>
                <a:spcPct val="90000"/>
              </a:lnSpc>
              <a:spcBef>
                <a:spcPts val="0"/>
              </a:spcBef>
              <a:spcAft>
                <a:spcPts val="0"/>
              </a:spcAft>
              <a:buClr>
                <a:schemeClr val="lt1"/>
              </a:buClr>
              <a:buSzPts val="4400"/>
              <a:buFont typeface="Century Gothic"/>
              <a:buNone/>
            </a:pPr>
            <a:r>
              <a:rPr lang="en-US"/>
              <a:t>Systematically increasing the value of your testing tools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Demo - </a:t>
            </a:r>
            <a:r>
              <a:rPr lang="en-US"/>
              <a:t>Raising Repeatability</a:t>
            </a:r>
            <a:endParaRPr/>
          </a:p>
        </p:txBody>
      </p:sp>
      <p:sp>
        <p:nvSpPr>
          <p:cNvPr id="258" name="Google Shape;258;p32"/>
          <p:cNvSpPr txBox="1"/>
          <p:nvPr>
            <p:ph idx="1" type="body"/>
          </p:nvPr>
        </p:nvSpPr>
        <p:spPr>
          <a:xfrm>
            <a:off x="1217600" y="1600350"/>
            <a:ext cx="9753600" cy="4504500"/>
          </a:xfrm>
          <a:prstGeom prst="rect">
            <a:avLst/>
          </a:prstGeom>
          <a:noFill/>
          <a:ln>
            <a:noFill/>
          </a:ln>
        </p:spPr>
        <p:txBody>
          <a:bodyPr anchorCtr="0" anchor="t" bIns="45700" lIns="91425" spcFirstLastPara="1" rIns="91425" wrap="square" tIns="45700">
            <a:noAutofit/>
          </a:bodyPr>
          <a:lstStyle/>
          <a:p>
            <a:pPr indent="0" lvl="0" marL="0" rtl="0" algn="ctr">
              <a:lnSpc>
                <a:spcPct val="195000"/>
              </a:lnSpc>
              <a:spcBef>
                <a:spcPts val="0"/>
              </a:spcBef>
              <a:spcAft>
                <a:spcPts val="0"/>
              </a:spcAft>
              <a:buNone/>
            </a:pPr>
            <a:r>
              <a:rPr b="1" lang="en-US" sz="3200"/>
              <a:t>Easiest tooling aspect to mature</a:t>
            </a:r>
            <a:endParaRPr b="1" sz="3200"/>
          </a:p>
          <a:p>
            <a:pPr indent="0" lvl="0" marL="0" rtl="0" algn="ctr">
              <a:lnSpc>
                <a:spcPct val="150000"/>
              </a:lnSpc>
              <a:spcBef>
                <a:spcPts val="0"/>
              </a:spcBef>
              <a:spcAft>
                <a:spcPts val="0"/>
              </a:spcAft>
              <a:buNone/>
            </a:pPr>
            <a:r>
              <a:t/>
            </a:r>
            <a:endParaRPr b="1" sz="2000"/>
          </a:p>
          <a:p>
            <a:pPr indent="-431800" lvl="0" marL="457200" rtl="0" algn="l">
              <a:lnSpc>
                <a:spcPct val="150000"/>
              </a:lnSpc>
              <a:spcBef>
                <a:spcPts val="0"/>
              </a:spcBef>
              <a:spcAft>
                <a:spcPts val="0"/>
              </a:spcAft>
              <a:buSzPts val="3200"/>
              <a:buChar char="-"/>
            </a:pPr>
            <a:r>
              <a:rPr lang="en-US" sz="3200"/>
              <a:t>Ensures consistency / isolates failure causes</a:t>
            </a:r>
            <a:endParaRPr sz="3200"/>
          </a:p>
          <a:p>
            <a:pPr indent="-431800" lvl="0" marL="457200" rtl="0" algn="l">
              <a:lnSpc>
                <a:spcPct val="150000"/>
              </a:lnSpc>
              <a:spcBef>
                <a:spcPts val="0"/>
              </a:spcBef>
              <a:spcAft>
                <a:spcPts val="0"/>
              </a:spcAft>
              <a:buSzPts val="3200"/>
              <a:buChar char="-"/>
            </a:pPr>
            <a:r>
              <a:rPr lang="en-US" sz="3200"/>
              <a:t>Makes easier to enforce reliability standards</a:t>
            </a:r>
            <a:endParaRPr sz="3200"/>
          </a:p>
          <a:p>
            <a:pPr indent="-431800" lvl="0" marL="457200" rtl="0" algn="l">
              <a:lnSpc>
                <a:spcPct val="195000"/>
              </a:lnSpc>
              <a:spcBef>
                <a:spcPts val="0"/>
              </a:spcBef>
              <a:spcAft>
                <a:spcPts val="0"/>
              </a:spcAft>
              <a:buSzPts val="3200"/>
              <a:buChar char="-"/>
            </a:pPr>
            <a:r>
              <a:rPr lang="en-US" sz="3200"/>
              <a:t>Enables more people to use tool</a:t>
            </a:r>
            <a:endParaRPr sz="3200"/>
          </a:p>
          <a:p>
            <a:pPr indent="0" lvl="0" marL="0" rtl="0" algn="ctr">
              <a:lnSpc>
                <a:spcPct val="195000"/>
              </a:lnSpc>
              <a:spcBef>
                <a:spcPts val="0"/>
              </a:spcBef>
              <a:spcAft>
                <a:spcPts val="0"/>
              </a:spcAft>
              <a:buNone/>
            </a:pPr>
            <a:r>
              <a:rPr lang="en-US" sz="3200" u="sng">
                <a:solidFill>
                  <a:schemeClr val="hlink"/>
                </a:solidFill>
                <a:hlinkClick r:id="rId3"/>
              </a:rPr>
              <a:t>https://github.com/GQAssurance/tm_21</a:t>
            </a:r>
            <a:endParaRPr sz="3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A simple test case</a:t>
            </a:r>
            <a:endParaRPr/>
          </a:p>
        </p:txBody>
      </p:sp>
      <p:sp>
        <p:nvSpPr>
          <p:cNvPr id="264" name="Google Shape;264;p33"/>
          <p:cNvSpPr txBox="1"/>
          <p:nvPr>
            <p:ph idx="1" type="body"/>
          </p:nvPr>
        </p:nvSpPr>
        <p:spPr>
          <a:xfrm>
            <a:off x="6809563" y="1978275"/>
            <a:ext cx="4871700" cy="2589900"/>
          </a:xfrm>
          <a:prstGeom prst="rect">
            <a:avLst/>
          </a:prstGeom>
          <a:noFill/>
          <a:ln>
            <a:noFill/>
          </a:ln>
        </p:spPr>
        <p:txBody>
          <a:bodyPr anchorCtr="0" anchor="t" bIns="45700" lIns="91425" spcFirstLastPara="1" rIns="91425" wrap="square" tIns="45700">
            <a:noAutofit/>
          </a:bodyPr>
          <a:lstStyle/>
          <a:p>
            <a:pPr indent="-431800" lvl="0" marL="457200" rtl="0" algn="l">
              <a:lnSpc>
                <a:spcPct val="115000"/>
              </a:lnSpc>
              <a:spcBef>
                <a:spcPts val="0"/>
              </a:spcBef>
              <a:spcAft>
                <a:spcPts val="0"/>
              </a:spcAft>
              <a:buSzPts val="3200"/>
              <a:buAutoNum type="arabicPeriod"/>
            </a:pPr>
            <a:r>
              <a:rPr lang="en-US" sz="3200"/>
              <a:t>Load search URL</a:t>
            </a:r>
            <a:endParaRPr sz="3200"/>
          </a:p>
          <a:p>
            <a:pPr indent="-431800" lvl="0" marL="457200" rtl="0" algn="l">
              <a:lnSpc>
                <a:spcPct val="115000"/>
              </a:lnSpc>
              <a:spcBef>
                <a:spcPts val="0"/>
              </a:spcBef>
              <a:spcAft>
                <a:spcPts val="0"/>
              </a:spcAft>
              <a:buSzPts val="3200"/>
              <a:buAutoNum type="arabicPeriod"/>
            </a:pPr>
            <a:r>
              <a:rPr lang="en-US" sz="3200"/>
              <a:t>Verify title contains search term</a:t>
            </a:r>
            <a:endParaRPr sz="3200"/>
          </a:p>
        </p:txBody>
      </p:sp>
      <p:pic>
        <p:nvPicPr>
          <p:cNvPr id="265" name="Google Shape;265;p33"/>
          <p:cNvPicPr preferRelativeResize="0"/>
          <p:nvPr/>
        </p:nvPicPr>
        <p:blipFill>
          <a:blip r:embed="rId3">
            <a:alphaModFix/>
          </a:blip>
          <a:stretch>
            <a:fillRect/>
          </a:stretch>
        </p:blipFill>
        <p:spPr>
          <a:xfrm>
            <a:off x="530300" y="1978275"/>
            <a:ext cx="5827525" cy="3938300"/>
          </a:xfrm>
          <a:prstGeom prst="rect">
            <a:avLst/>
          </a:prstGeom>
          <a:noFill/>
          <a:ln>
            <a:noFill/>
          </a:ln>
        </p:spPr>
      </p:pic>
      <p:pic>
        <p:nvPicPr>
          <p:cNvPr id="266" name="Google Shape;266;p33"/>
          <p:cNvPicPr preferRelativeResize="0"/>
          <p:nvPr/>
        </p:nvPicPr>
        <p:blipFill>
          <a:blip r:embed="rId4">
            <a:alphaModFix/>
          </a:blip>
          <a:stretch>
            <a:fillRect/>
          </a:stretch>
        </p:blipFill>
        <p:spPr>
          <a:xfrm>
            <a:off x="6554738" y="4122800"/>
            <a:ext cx="5381325" cy="17937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1217614"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1 code: Run on local machine</a:t>
            </a:r>
            <a:endParaRPr/>
          </a:p>
        </p:txBody>
      </p:sp>
      <p:pic>
        <p:nvPicPr>
          <p:cNvPr id="272" name="Google Shape;272;p34"/>
          <p:cNvPicPr preferRelativeResize="0"/>
          <p:nvPr/>
        </p:nvPicPr>
        <p:blipFill>
          <a:blip r:embed="rId3">
            <a:alphaModFix/>
          </a:blip>
          <a:stretch>
            <a:fillRect/>
          </a:stretch>
        </p:blipFill>
        <p:spPr>
          <a:xfrm>
            <a:off x="342438" y="977928"/>
            <a:ext cx="11503975" cy="5379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1217614"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Auxiliary Files for Repeatability</a:t>
            </a:r>
            <a:endParaRPr/>
          </a:p>
        </p:txBody>
      </p:sp>
      <p:sp>
        <p:nvSpPr>
          <p:cNvPr id="278" name="Google Shape;278;p35"/>
          <p:cNvSpPr txBox="1"/>
          <p:nvPr>
            <p:ph idx="1" type="body"/>
          </p:nvPr>
        </p:nvSpPr>
        <p:spPr>
          <a:xfrm>
            <a:off x="7140875" y="1500525"/>
            <a:ext cx="4468200" cy="4605900"/>
          </a:xfrm>
          <a:prstGeom prst="rect">
            <a:avLst/>
          </a:prstGeom>
          <a:noFill/>
          <a:ln>
            <a:noFill/>
          </a:ln>
        </p:spPr>
        <p:txBody>
          <a:bodyPr anchorCtr="0" anchor="t" bIns="45700" lIns="91425" spcFirstLastPara="1" rIns="91425" wrap="square" tIns="45700">
            <a:noAutofit/>
          </a:bodyPr>
          <a:lstStyle/>
          <a:p>
            <a:pPr indent="0" lvl="0" marL="0" rtl="0" algn="l">
              <a:lnSpc>
                <a:spcPct val="195000"/>
              </a:lnSpc>
              <a:spcBef>
                <a:spcPts val="0"/>
              </a:spcBef>
              <a:spcAft>
                <a:spcPts val="0"/>
              </a:spcAft>
              <a:buNone/>
            </a:pPr>
            <a:r>
              <a:t/>
            </a:r>
            <a:endParaRPr sz="2500"/>
          </a:p>
          <a:p>
            <a:pPr indent="0" lvl="0" marL="0" rtl="0" algn="l">
              <a:lnSpc>
                <a:spcPct val="195000"/>
              </a:lnSpc>
              <a:spcBef>
                <a:spcPts val="0"/>
              </a:spcBef>
              <a:spcAft>
                <a:spcPts val="0"/>
              </a:spcAft>
              <a:buNone/>
            </a:pPr>
            <a:r>
              <a:rPr lang="en-US" sz="2800"/>
              <a:t>Readme instructions</a:t>
            </a:r>
            <a:endParaRPr sz="2800"/>
          </a:p>
          <a:p>
            <a:pPr indent="0" lvl="0" marL="0" rtl="0" algn="l">
              <a:lnSpc>
                <a:spcPct val="195000"/>
              </a:lnSpc>
              <a:spcBef>
                <a:spcPts val="0"/>
              </a:spcBef>
              <a:spcAft>
                <a:spcPts val="0"/>
              </a:spcAft>
              <a:buNone/>
            </a:pPr>
            <a:r>
              <a:t/>
            </a:r>
            <a:endParaRPr sz="2200"/>
          </a:p>
          <a:p>
            <a:pPr indent="0" lvl="0" marL="0" rtl="0" algn="l">
              <a:lnSpc>
                <a:spcPct val="195000"/>
              </a:lnSpc>
              <a:spcBef>
                <a:spcPts val="0"/>
              </a:spcBef>
              <a:spcAft>
                <a:spcPts val="0"/>
              </a:spcAft>
              <a:buNone/>
            </a:pPr>
            <a:r>
              <a:t/>
            </a:r>
            <a:endParaRPr sz="2500"/>
          </a:p>
          <a:p>
            <a:pPr indent="0" lvl="0" marL="0" rtl="0" algn="l">
              <a:lnSpc>
                <a:spcPct val="195000"/>
              </a:lnSpc>
              <a:spcBef>
                <a:spcPts val="0"/>
              </a:spcBef>
              <a:spcAft>
                <a:spcPts val="0"/>
              </a:spcAft>
              <a:buNone/>
            </a:pPr>
            <a:r>
              <a:rPr lang="en-US" sz="2800"/>
              <a:t>Library</a:t>
            </a:r>
            <a:r>
              <a:rPr lang="en-US" sz="2800"/>
              <a:t> management</a:t>
            </a:r>
            <a:endParaRPr sz="2800"/>
          </a:p>
          <a:p>
            <a:pPr indent="0" lvl="0" marL="0" rtl="0" algn="l">
              <a:lnSpc>
                <a:spcPct val="195000"/>
              </a:lnSpc>
              <a:spcBef>
                <a:spcPts val="0"/>
              </a:spcBef>
              <a:spcAft>
                <a:spcPts val="0"/>
              </a:spcAft>
              <a:buNone/>
            </a:pPr>
            <a:r>
              <a:t/>
            </a:r>
            <a:endParaRPr sz="500"/>
          </a:p>
          <a:p>
            <a:pPr indent="0" lvl="0" marL="0" rtl="0" algn="l">
              <a:lnSpc>
                <a:spcPct val="195000"/>
              </a:lnSpc>
              <a:spcBef>
                <a:spcPts val="0"/>
              </a:spcBef>
              <a:spcAft>
                <a:spcPts val="0"/>
              </a:spcAft>
              <a:buClr>
                <a:schemeClr val="dk2"/>
              </a:buClr>
              <a:buSzPts val="1100"/>
              <a:buFont typeface="Arial"/>
              <a:buNone/>
            </a:pPr>
            <a:r>
              <a:rPr lang="en-US" sz="2800"/>
              <a:t>Convenience scripts</a:t>
            </a:r>
            <a:endParaRPr sz="2800"/>
          </a:p>
        </p:txBody>
      </p:sp>
      <p:pic>
        <p:nvPicPr>
          <p:cNvPr id="279" name="Google Shape;279;p35"/>
          <p:cNvPicPr preferRelativeResize="0"/>
          <p:nvPr/>
        </p:nvPicPr>
        <p:blipFill>
          <a:blip r:embed="rId3">
            <a:alphaModFix/>
          </a:blip>
          <a:stretch>
            <a:fillRect/>
          </a:stretch>
        </p:blipFill>
        <p:spPr>
          <a:xfrm>
            <a:off x="579775" y="1478088"/>
            <a:ext cx="5848350" cy="2628900"/>
          </a:xfrm>
          <a:prstGeom prst="rect">
            <a:avLst/>
          </a:prstGeom>
          <a:noFill/>
          <a:ln>
            <a:noFill/>
          </a:ln>
        </p:spPr>
      </p:pic>
      <p:pic>
        <p:nvPicPr>
          <p:cNvPr id="280" name="Google Shape;280;p35"/>
          <p:cNvPicPr preferRelativeResize="0"/>
          <p:nvPr/>
        </p:nvPicPr>
        <p:blipFill>
          <a:blip r:embed="rId4">
            <a:alphaModFix/>
          </a:blip>
          <a:stretch>
            <a:fillRect/>
          </a:stretch>
        </p:blipFill>
        <p:spPr>
          <a:xfrm>
            <a:off x="589300" y="4320525"/>
            <a:ext cx="5829300" cy="800100"/>
          </a:xfrm>
          <a:prstGeom prst="rect">
            <a:avLst/>
          </a:prstGeom>
          <a:noFill/>
          <a:ln>
            <a:noFill/>
          </a:ln>
        </p:spPr>
      </p:pic>
      <p:pic>
        <p:nvPicPr>
          <p:cNvPr id="281" name="Google Shape;281;p35"/>
          <p:cNvPicPr preferRelativeResize="0"/>
          <p:nvPr/>
        </p:nvPicPr>
        <p:blipFill>
          <a:blip r:embed="rId5">
            <a:alphaModFix/>
          </a:blip>
          <a:stretch>
            <a:fillRect/>
          </a:stretch>
        </p:blipFill>
        <p:spPr>
          <a:xfrm>
            <a:off x="584550" y="5392050"/>
            <a:ext cx="5829301" cy="713210"/>
          </a:xfrm>
          <a:prstGeom prst="rect">
            <a:avLst/>
          </a:prstGeom>
          <a:noFill/>
          <a:ln>
            <a:noFill/>
          </a:ln>
        </p:spPr>
      </p:pic>
      <p:sp>
        <p:nvSpPr>
          <p:cNvPr id="282" name="Google Shape;282;p35"/>
          <p:cNvSpPr/>
          <p:nvPr/>
        </p:nvSpPr>
        <p:spPr>
          <a:xfrm>
            <a:off x="6562900" y="2211900"/>
            <a:ext cx="466800" cy="533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5"/>
          <p:cNvSpPr/>
          <p:nvPr/>
        </p:nvSpPr>
        <p:spPr>
          <a:xfrm>
            <a:off x="6546338" y="4453875"/>
            <a:ext cx="466800" cy="533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5"/>
          <p:cNvSpPr/>
          <p:nvPr/>
        </p:nvSpPr>
        <p:spPr>
          <a:xfrm>
            <a:off x="6521800" y="5481950"/>
            <a:ext cx="466800" cy="533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1217614"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1: Test Execution</a:t>
            </a:r>
            <a:endParaRPr/>
          </a:p>
        </p:txBody>
      </p:sp>
      <p:pic>
        <p:nvPicPr>
          <p:cNvPr id="290" name="Google Shape;290;p36"/>
          <p:cNvPicPr preferRelativeResize="0"/>
          <p:nvPr/>
        </p:nvPicPr>
        <p:blipFill>
          <a:blip r:embed="rId3">
            <a:alphaModFix/>
          </a:blip>
          <a:stretch>
            <a:fillRect/>
          </a:stretch>
        </p:blipFill>
        <p:spPr>
          <a:xfrm>
            <a:off x="640863" y="1122433"/>
            <a:ext cx="10907100" cy="51698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1217626"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2 code: Parameterized Tests</a:t>
            </a:r>
            <a:endParaRPr/>
          </a:p>
        </p:txBody>
      </p:sp>
      <p:pic>
        <p:nvPicPr>
          <p:cNvPr id="296" name="Google Shape;296;p37"/>
          <p:cNvPicPr preferRelativeResize="0"/>
          <p:nvPr/>
        </p:nvPicPr>
        <p:blipFill>
          <a:blip r:embed="rId3">
            <a:alphaModFix/>
          </a:blip>
          <a:stretch>
            <a:fillRect/>
          </a:stretch>
        </p:blipFill>
        <p:spPr>
          <a:xfrm>
            <a:off x="1349351" y="1000375"/>
            <a:ext cx="9490124" cy="5382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1217601"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2: Test Execution</a:t>
            </a:r>
            <a:endParaRPr/>
          </a:p>
        </p:txBody>
      </p:sp>
      <p:pic>
        <p:nvPicPr>
          <p:cNvPr id="302" name="Google Shape;302;p38"/>
          <p:cNvPicPr preferRelativeResize="0"/>
          <p:nvPr/>
        </p:nvPicPr>
        <p:blipFill rotWithShape="1">
          <a:blip r:embed="rId3">
            <a:alphaModFix/>
          </a:blip>
          <a:srcRect b="0" l="0" r="0" t="0"/>
          <a:stretch/>
        </p:blipFill>
        <p:spPr>
          <a:xfrm>
            <a:off x="991000" y="977933"/>
            <a:ext cx="10206851" cy="53549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1217614"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3 code: </a:t>
            </a:r>
            <a:r>
              <a:rPr lang="en-US"/>
              <a:t>Containerized</a:t>
            </a:r>
            <a:r>
              <a:rPr lang="en-US"/>
              <a:t> Tests</a:t>
            </a:r>
            <a:endParaRPr/>
          </a:p>
        </p:txBody>
      </p:sp>
      <p:pic>
        <p:nvPicPr>
          <p:cNvPr id="308" name="Google Shape;308;p39"/>
          <p:cNvPicPr preferRelativeResize="0"/>
          <p:nvPr/>
        </p:nvPicPr>
        <p:blipFill>
          <a:blip r:embed="rId3">
            <a:alphaModFix/>
          </a:blip>
          <a:stretch>
            <a:fillRect/>
          </a:stretch>
        </p:blipFill>
        <p:spPr>
          <a:xfrm>
            <a:off x="531000" y="1167078"/>
            <a:ext cx="11126850" cy="51546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1217614"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3 Dockerfile: Image runs tests</a:t>
            </a:r>
            <a:endParaRPr/>
          </a:p>
        </p:txBody>
      </p:sp>
      <p:pic>
        <p:nvPicPr>
          <p:cNvPr id="314" name="Google Shape;314;p40"/>
          <p:cNvPicPr preferRelativeResize="0"/>
          <p:nvPr/>
        </p:nvPicPr>
        <p:blipFill rotWithShape="1">
          <a:blip r:embed="rId3">
            <a:alphaModFix/>
          </a:blip>
          <a:srcRect b="0" l="0" r="0" t="0"/>
          <a:stretch/>
        </p:blipFill>
        <p:spPr>
          <a:xfrm>
            <a:off x="396950" y="1100400"/>
            <a:ext cx="5515150" cy="5228650"/>
          </a:xfrm>
          <a:prstGeom prst="rect">
            <a:avLst/>
          </a:prstGeom>
          <a:noFill/>
          <a:ln>
            <a:noFill/>
          </a:ln>
        </p:spPr>
      </p:pic>
      <p:pic>
        <p:nvPicPr>
          <p:cNvPr id="315" name="Google Shape;315;p40"/>
          <p:cNvPicPr preferRelativeResize="0"/>
          <p:nvPr/>
        </p:nvPicPr>
        <p:blipFill rotWithShape="1">
          <a:blip r:embed="rId4">
            <a:alphaModFix/>
          </a:blip>
          <a:srcRect b="0" l="0" r="0" t="0"/>
          <a:stretch/>
        </p:blipFill>
        <p:spPr>
          <a:xfrm>
            <a:off x="6220075" y="1100406"/>
            <a:ext cx="5515150" cy="52286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1217614"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3: Build container</a:t>
            </a:r>
            <a:endParaRPr/>
          </a:p>
        </p:txBody>
      </p:sp>
      <p:pic>
        <p:nvPicPr>
          <p:cNvPr id="321" name="Google Shape;321;p41"/>
          <p:cNvPicPr preferRelativeResize="0"/>
          <p:nvPr/>
        </p:nvPicPr>
        <p:blipFill>
          <a:blip r:embed="rId3">
            <a:alphaModFix/>
          </a:blip>
          <a:stretch>
            <a:fillRect/>
          </a:stretch>
        </p:blipFill>
        <p:spPr>
          <a:xfrm>
            <a:off x="726875" y="1325702"/>
            <a:ext cx="10735074" cy="50163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1217614" y="274638"/>
            <a:ext cx="9753600" cy="1325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About me</a:t>
            </a:r>
            <a:endParaRPr/>
          </a:p>
        </p:txBody>
      </p:sp>
      <p:sp>
        <p:nvSpPr>
          <p:cNvPr id="110" name="Google Shape;110;p15"/>
          <p:cNvSpPr txBox="1"/>
          <p:nvPr>
            <p:ph idx="1" type="body"/>
          </p:nvPr>
        </p:nvSpPr>
        <p:spPr>
          <a:xfrm>
            <a:off x="1217625" y="1667800"/>
            <a:ext cx="9753600" cy="4504500"/>
          </a:xfrm>
          <a:prstGeom prst="rect">
            <a:avLst/>
          </a:prstGeom>
          <a:noFill/>
          <a:ln>
            <a:noFill/>
          </a:ln>
        </p:spPr>
        <p:txBody>
          <a:bodyPr anchorCtr="0" anchor="t" bIns="45700" lIns="91425" spcFirstLastPara="1" rIns="91425" wrap="square" tIns="45700">
            <a:noAutofit/>
          </a:bodyPr>
          <a:lstStyle/>
          <a:p>
            <a:pPr indent="-339090" lvl="0" marL="457200" rtl="0" algn="l">
              <a:lnSpc>
                <a:spcPct val="150000"/>
              </a:lnSpc>
              <a:spcBef>
                <a:spcPts val="0"/>
              </a:spcBef>
              <a:spcAft>
                <a:spcPts val="0"/>
              </a:spcAft>
              <a:buSzPts val="1740"/>
              <a:buChar char="-"/>
            </a:pPr>
            <a:r>
              <a:rPr lang="en-US" sz="2700"/>
              <a:t>Test automation &amp; software QA since 2000</a:t>
            </a:r>
            <a:endParaRPr sz="2700"/>
          </a:p>
          <a:p>
            <a:pPr indent="-339090" lvl="0" marL="457200" rtl="0" algn="l">
              <a:lnSpc>
                <a:spcPct val="150000"/>
              </a:lnSpc>
              <a:spcBef>
                <a:spcPts val="0"/>
              </a:spcBef>
              <a:spcAft>
                <a:spcPts val="0"/>
              </a:spcAft>
              <a:buSzPts val="1740"/>
              <a:buChar char="-"/>
            </a:pPr>
            <a:r>
              <a:rPr lang="en-US" sz="2700"/>
              <a:t>C, Visual Basic, PHP, C#, Java, Python</a:t>
            </a:r>
            <a:endParaRPr sz="2700"/>
          </a:p>
          <a:p>
            <a:pPr indent="-339090" lvl="0" marL="457200" rtl="0" algn="l">
              <a:lnSpc>
                <a:spcPct val="150000"/>
              </a:lnSpc>
              <a:spcBef>
                <a:spcPts val="0"/>
              </a:spcBef>
              <a:spcAft>
                <a:spcPts val="0"/>
              </a:spcAft>
              <a:buSzPts val="1740"/>
              <a:buChar char="-"/>
            </a:pPr>
            <a:r>
              <a:rPr lang="en-US" sz="2700"/>
              <a:t>Over a dozen testing tools and frameworks</a:t>
            </a:r>
            <a:endParaRPr sz="2700"/>
          </a:p>
        </p:txBody>
      </p:sp>
      <p:pic>
        <p:nvPicPr>
          <p:cNvPr id="111" name="Google Shape;111;p15"/>
          <p:cNvPicPr preferRelativeResize="0"/>
          <p:nvPr/>
        </p:nvPicPr>
        <p:blipFill>
          <a:blip r:embed="rId3">
            <a:alphaModFix/>
          </a:blip>
          <a:stretch>
            <a:fillRect/>
          </a:stretch>
        </p:blipFill>
        <p:spPr>
          <a:xfrm>
            <a:off x="4822900" y="3652500"/>
            <a:ext cx="2543025" cy="2519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1217614"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3: Run tests in container</a:t>
            </a:r>
            <a:endParaRPr/>
          </a:p>
        </p:txBody>
      </p:sp>
      <p:pic>
        <p:nvPicPr>
          <p:cNvPr id="327" name="Google Shape;327;p42"/>
          <p:cNvPicPr preferRelativeResize="0"/>
          <p:nvPr/>
        </p:nvPicPr>
        <p:blipFill>
          <a:blip r:embed="rId3">
            <a:alphaModFix/>
          </a:blip>
          <a:stretch>
            <a:fillRect/>
          </a:stretch>
        </p:blipFill>
        <p:spPr>
          <a:xfrm>
            <a:off x="602138" y="1458534"/>
            <a:ext cx="10984574" cy="4568500"/>
          </a:xfrm>
          <a:prstGeom prst="rect">
            <a:avLst/>
          </a:prstGeom>
          <a:noFill/>
          <a:ln>
            <a:noFill/>
          </a:ln>
        </p:spPr>
      </p:pic>
      <p:sp>
        <p:nvSpPr>
          <p:cNvPr id="328" name="Google Shape;328;p42"/>
          <p:cNvSpPr/>
          <p:nvPr/>
        </p:nvSpPr>
        <p:spPr>
          <a:xfrm>
            <a:off x="655550" y="2941550"/>
            <a:ext cx="2017200" cy="36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1217614"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4 action:</a:t>
            </a:r>
            <a:r>
              <a:rPr lang="en-US"/>
              <a:t> Run automatically</a:t>
            </a:r>
            <a:endParaRPr/>
          </a:p>
        </p:txBody>
      </p:sp>
      <p:pic>
        <p:nvPicPr>
          <p:cNvPr id="334" name="Google Shape;334;p43"/>
          <p:cNvPicPr preferRelativeResize="0"/>
          <p:nvPr/>
        </p:nvPicPr>
        <p:blipFill rotWithShape="1">
          <a:blip r:embed="rId3">
            <a:alphaModFix/>
          </a:blip>
          <a:srcRect b="0" l="0" r="6235" t="0"/>
          <a:stretch/>
        </p:blipFill>
        <p:spPr>
          <a:xfrm>
            <a:off x="645000" y="1246925"/>
            <a:ext cx="10898851" cy="4921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4"/>
          <p:cNvSpPr txBox="1"/>
          <p:nvPr>
            <p:ph type="title"/>
          </p:nvPr>
        </p:nvSpPr>
        <p:spPr>
          <a:xfrm>
            <a:off x="1217614"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4: Find Actions in GitHub</a:t>
            </a:r>
            <a:endParaRPr/>
          </a:p>
        </p:txBody>
      </p:sp>
      <p:pic>
        <p:nvPicPr>
          <p:cNvPr id="340" name="Google Shape;340;p44"/>
          <p:cNvPicPr preferRelativeResize="0"/>
          <p:nvPr/>
        </p:nvPicPr>
        <p:blipFill rotWithShape="1">
          <a:blip r:embed="rId3">
            <a:alphaModFix/>
          </a:blip>
          <a:srcRect b="11527" l="0" r="0" t="0"/>
          <a:stretch/>
        </p:blipFill>
        <p:spPr>
          <a:xfrm>
            <a:off x="1309451" y="976375"/>
            <a:ext cx="9569951" cy="5390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1217614"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4: Results of action from push</a:t>
            </a:r>
            <a:endParaRPr/>
          </a:p>
        </p:txBody>
      </p:sp>
      <p:pic>
        <p:nvPicPr>
          <p:cNvPr id="346" name="Google Shape;346;p45"/>
          <p:cNvPicPr preferRelativeResize="0"/>
          <p:nvPr/>
        </p:nvPicPr>
        <p:blipFill>
          <a:blip r:embed="rId3">
            <a:alphaModFix/>
          </a:blip>
          <a:stretch>
            <a:fillRect/>
          </a:stretch>
        </p:blipFill>
        <p:spPr>
          <a:xfrm>
            <a:off x="1546563" y="1131638"/>
            <a:ext cx="9095703" cy="52275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1217614"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a:t>
            </a:r>
            <a:r>
              <a:rPr lang="en-US"/>
              <a:t>5 action: P</a:t>
            </a:r>
            <a:r>
              <a:rPr lang="en-US"/>
              <a:t>ublished container</a:t>
            </a:r>
            <a:endParaRPr/>
          </a:p>
        </p:txBody>
      </p:sp>
      <p:pic>
        <p:nvPicPr>
          <p:cNvPr id="352" name="Google Shape;352;p46"/>
          <p:cNvPicPr preferRelativeResize="0"/>
          <p:nvPr/>
        </p:nvPicPr>
        <p:blipFill>
          <a:blip r:embed="rId3">
            <a:alphaModFix/>
          </a:blip>
          <a:stretch>
            <a:fillRect/>
          </a:stretch>
        </p:blipFill>
        <p:spPr>
          <a:xfrm>
            <a:off x="1352363" y="1025877"/>
            <a:ext cx="9484125" cy="5212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1217614"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5: Add Docker Hub credentials</a:t>
            </a:r>
            <a:endParaRPr/>
          </a:p>
        </p:txBody>
      </p:sp>
      <p:pic>
        <p:nvPicPr>
          <p:cNvPr id="358" name="Google Shape;358;p47"/>
          <p:cNvPicPr preferRelativeResize="0"/>
          <p:nvPr/>
        </p:nvPicPr>
        <p:blipFill>
          <a:blip r:embed="rId3">
            <a:alphaModFix/>
          </a:blip>
          <a:stretch>
            <a:fillRect/>
          </a:stretch>
        </p:blipFill>
        <p:spPr>
          <a:xfrm>
            <a:off x="1378500" y="1008475"/>
            <a:ext cx="9431826" cy="53734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1217614" y="-12"/>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5: Merge to Main branch</a:t>
            </a:r>
            <a:endParaRPr/>
          </a:p>
        </p:txBody>
      </p:sp>
      <p:pic>
        <p:nvPicPr>
          <p:cNvPr id="364" name="Google Shape;364;p48"/>
          <p:cNvPicPr preferRelativeResize="0"/>
          <p:nvPr/>
        </p:nvPicPr>
        <p:blipFill>
          <a:blip r:embed="rId3">
            <a:alphaModFix/>
          </a:blip>
          <a:stretch>
            <a:fillRect/>
          </a:stretch>
        </p:blipFill>
        <p:spPr>
          <a:xfrm>
            <a:off x="1312863" y="1079663"/>
            <a:ext cx="9563100" cy="52101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1033375" y="0"/>
            <a:ext cx="1019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5: Published image on Docker Hub</a:t>
            </a:r>
            <a:endParaRPr/>
          </a:p>
        </p:txBody>
      </p:sp>
      <p:pic>
        <p:nvPicPr>
          <p:cNvPr id="370" name="Google Shape;370;p49"/>
          <p:cNvPicPr preferRelativeResize="0"/>
          <p:nvPr/>
        </p:nvPicPr>
        <p:blipFill>
          <a:blip r:embed="rId3">
            <a:alphaModFix/>
          </a:blip>
          <a:stretch>
            <a:fillRect/>
          </a:stretch>
        </p:blipFill>
        <p:spPr>
          <a:xfrm>
            <a:off x="1769438" y="1225503"/>
            <a:ext cx="8649951" cy="50331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908875" y="0"/>
            <a:ext cx="104208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5 action: Test Published Image</a:t>
            </a:r>
            <a:endParaRPr/>
          </a:p>
        </p:txBody>
      </p:sp>
      <p:pic>
        <p:nvPicPr>
          <p:cNvPr id="376" name="Google Shape;376;p50"/>
          <p:cNvPicPr preferRelativeResize="0"/>
          <p:nvPr/>
        </p:nvPicPr>
        <p:blipFill>
          <a:blip r:embed="rId3">
            <a:alphaModFix/>
          </a:blip>
          <a:stretch>
            <a:fillRect/>
          </a:stretch>
        </p:blipFill>
        <p:spPr>
          <a:xfrm>
            <a:off x="289375" y="1524904"/>
            <a:ext cx="5661875" cy="4433225"/>
          </a:xfrm>
          <a:prstGeom prst="rect">
            <a:avLst/>
          </a:prstGeom>
          <a:noFill/>
          <a:ln>
            <a:noFill/>
          </a:ln>
        </p:spPr>
      </p:pic>
      <p:pic>
        <p:nvPicPr>
          <p:cNvPr id="377" name="Google Shape;377;p50"/>
          <p:cNvPicPr preferRelativeResize="0"/>
          <p:nvPr/>
        </p:nvPicPr>
        <p:blipFill>
          <a:blip r:embed="rId4">
            <a:alphaModFix/>
          </a:blip>
          <a:stretch>
            <a:fillRect/>
          </a:stretch>
        </p:blipFill>
        <p:spPr>
          <a:xfrm>
            <a:off x="6245963" y="1524904"/>
            <a:ext cx="5661862" cy="44332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1"/>
          <p:cNvSpPr txBox="1"/>
          <p:nvPr>
            <p:ph type="title"/>
          </p:nvPr>
        </p:nvSpPr>
        <p:spPr>
          <a:xfrm>
            <a:off x="1033375" y="0"/>
            <a:ext cx="1019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5: Initiate Test Published Image</a:t>
            </a:r>
            <a:endParaRPr/>
          </a:p>
        </p:txBody>
      </p:sp>
      <p:pic>
        <p:nvPicPr>
          <p:cNvPr id="383" name="Google Shape;383;p51"/>
          <p:cNvPicPr preferRelativeResize="0"/>
          <p:nvPr/>
        </p:nvPicPr>
        <p:blipFill>
          <a:blip r:embed="rId3">
            <a:alphaModFix/>
          </a:blip>
          <a:stretch>
            <a:fillRect/>
          </a:stretch>
        </p:blipFill>
        <p:spPr>
          <a:xfrm>
            <a:off x="1538763" y="1092950"/>
            <a:ext cx="9111312" cy="5227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Agenda</a:t>
            </a:r>
            <a:endParaRPr/>
          </a:p>
        </p:txBody>
      </p:sp>
      <p:sp>
        <p:nvSpPr>
          <p:cNvPr id="117" name="Google Shape;117;p16"/>
          <p:cNvSpPr txBox="1"/>
          <p:nvPr>
            <p:ph idx="1" type="body"/>
          </p:nvPr>
        </p:nvSpPr>
        <p:spPr>
          <a:xfrm>
            <a:off x="937125" y="1667800"/>
            <a:ext cx="10322400" cy="4504500"/>
          </a:xfrm>
          <a:prstGeom prst="rect">
            <a:avLst/>
          </a:prstGeom>
          <a:noFill/>
          <a:ln>
            <a:noFill/>
          </a:ln>
        </p:spPr>
        <p:txBody>
          <a:bodyPr anchorCtr="0" anchor="t" bIns="45700" lIns="91425" spcFirstLastPara="1" rIns="91425" wrap="square" tIns="45700">
            <a:noAutofit/>
          </a:bodyPr>
          <a:lstStyle/>
          <a:p>
            <a:pPr indent="0" lvl="0" marL="1371600" rtl="0" algn="l">
              <a:lnSpc>
                <a:spcPct val="150000"/>
              </a:lnSpc>
              <a:spcBef>
                <a:spcPts val="0"/>
              </a:spcBef>
              <a:spcAft>
                <a:spcPts val="0"/>
              </a:spcAft>
              <a:buNone/>
            </a:pPr>
            <a:r>
              <a:t/>
            </a:r>
            <a:endParaRPr sz="2700"/>
          </a:p>
          <a:p>
            <a:pPr indent="-431800" lvl="0" marL="914400" rtl="0" algn="l">
              <a:lnSpc>
                <a:spcPct val="150000"/>
              </a:lnSpc>
              <a:spcBef>
                <a:spcPts val="0"/>
              </a:spcBef>
              <a:spcAft>
                <a:spcPts val="0"/>
              </a:spcAft>
              <a:buSzPts val="3200"/>
              <a:buChar char="•"/>
            </a:pPr>
            <a:r>
              <a:rPr lang="en-US" sz="3200"/>
              <a:t>A frequent challenge for QA teams</a:t>
            </a:r>
            <a:endParaRPr sz="3200"/>
          </a:p>
          <a:p>
            <a:pPr indent="-431800" lvl="0" marL="914400" rtl="0" algn="l">
              <a:lnSpc>
                <a:spcPct val="150000"/>
              </a:lnSpc>
              <a:spcBef>
                <a:spcPts val="0"/>
              </a:spcBef>
              <a:spcAft>
                <a:spcPts val="0"/>
              </a:spcAft>
              <a:buSzPts val="3200"/>
              <a:buChar char="•"/>
            </a:pPr>
            <a:r>
              <a:rPr lang="en-US" sz="3200"/>
              <a:t>My approach for improvement</a:t>
            </a:r>
            <a:endParaRPr sz="3200"/>
          </a:p>
          <a:p>
            <a:pPr indent="-431800" lvl="0" marL="914400" rtl="0" algn="l">
              <a:lnSpc>
                <a:spcPct val="150000"/>
              </a:lnSpc>
              <a:spcBef>
                <a:spcPts val="0"/>
              </a:spcBef>
              <a:spcAft>
                <a:spcPts val="0"/>
              </a:spcAft>
              <a:buSzPts val="3200"/>
              <a:buChar char="•"/>
            </a:pPr>
            <a:r>
              <a:rPr lang="en-US" sz="3200"/>
              <a:t>My “</a:t>
            </a:r>
            <a:r>
              <a:rPr i="1" lang="en-US" sz="3200"/>
              <a:t>Test automation maturity</a:t>
            </a:r>
            <a:r>
              <a:rPr lang="en-US" sz="3200"/>
              <a:t>” scales</a:t>
            </a:r>
            <a:endParaRPr sz="3200"/>
          </a:p>
          <a:p>
            <a:pPr indent="-431800" lvl="0" marL="914400" rtl="0" algn="l">
              <a:lnSpc>
                <a:spcPct val="150000"/>
              </a:lnSpc>
              <a:spcBef>
                <a:spcPts val="0"/>
              </a:spcBef>
              <a:spcAft>
                <a:spcPts val="0"/>
              </a:spcAft>
              <a:buSzPts val="3200"/>
              <a:buChar char="•"/>
            </a:pPr>
            <a:r>
              <a:rPr lang="en-US" sz="3200"/>
              <a:t>Walkthrough of repeatability demo project</a:t>
            </a:r>
            <a:endParaRPr sz="3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2"/>
          <p:cNvSpPr txBox="1"/>
          <p:nvPr>
            <p:ph type="title"/>
          </p:nvPr>
        </p:nvSpPr>
        <p:spPr>
          <a:xfrm>
            <a:off x="1033375" y="0"/>
            <a:ext cx="1019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Level 5: Results of published image test</a:t>
            </a:r>
            <a:endParaRPr/>
          </a:p>
        </p:txBody>
      </p:sp>
      <p:pic>
        <p:nvPicPr>
          <p:cNvPr id="389" name="Google Shape;389;p52"/>
          <p:cNvPicPr preferRelativeResize="0"/>
          <p:nvPr/>
        </p:nvPicPr>
        <p:blipFill>
          <a:blip r:embed="rId3">
            <a:alphaModFix/>
          </a:blip>
          <a:stretch>
            <a:fillRect/>
          </a:stretch>
        </p:blipFill>
        <p:spPr>
          <a:xfrm>
            <a:off x="1590975" y="1254825"/>
            <a:ext cx="9081499" cy="50404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A2A2A"/>
              </a:buClr>
              <a:buSzPts val="4000"/>
              <a:buFont typeface="Century Gothic"/>
              <a:buNone/>
            </a:pPr>
            <a:r>
              <a:rPr lang="en-US"/>
              <a:t>So, w</a:t>
            </a:r>
            <a:r>
              <a:rPr lang="en-US"/>
              <a:t>hat</a:t>
            </a:r>
            <a:r>
              <a:rPr lang="en-US"/>
              <a:t> did we learn today?</a:t>
            </a:r>
            <a:endParaRPr/>
          </a:p>
        </p:txBody>
      </p:sp>
      <p:pic>
        <p:nvPicPr>
          <p:cNvPr id="395" name="Google Shape;395;p53"/>
          <p:cNvPicPr preferRelativeResize="0"/>
          <p:nvPr/>
        </p:nvPicPr>
        <p:blipFill>
          <a:blip r:embed="rId3">
            <a:alphaModFix/>
          </a:blip>
          <a:stretch>
            <a:fillRect/>
          </a:stretch>
        </p:blipFill>
        <p:spPr>
          <a:xfrm>
            <a:off x="2934050" y="1474886"/>
            <a:ext cx="6320750" cy="47495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4"/>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tldr;</a:t>
            </a:r>
            <a:endParaRPr/>
          </a:p>
        </p:txBody>
      </p:sp>
      <p:sp>
        <p:nvSpPr>
          <p:cNvPr id="401" name="Google Shape;401;p54"/>
          <p:cNvSpPr txBox="1"/>
          <p:nvPr>
            <p:ph idx="1" type="body"/>
          </p:nvPr>
        </p:nvSpPr>
        <p:spPr>
          <a:xfrm>
            <a:off x="937125" y="1667800"/>
            <a:ext cx="10322400" cy="4504500"/>
          </a:xfrm>
          <a:prstGeom prst="rect">
            <a:avLst/>
          </a:prstGeom>
          <a:noFill/>
          <a:ln>
            <a:noFill/>
          </a:ln>
        </p:spPr>
        <p:txBody>
          <a:bodyPr anchorCtr="0" anchor="t" bIns="45700" lIns="91425" spcFirstLastPara="1" rIns="91425" wrap="square" tIns="45700">
            <a:noAutofit/>
          </a:bodyPr>
          <a:lstStyle/>
          <a:p>
            <a:pPr indent="0" lvl="0" marL="1371600" rtl="0" algn="l">
              <a:lnSpc>
                <a:spcPct val="150000"/>
              </a:lnSpc>
              <a:spcBef>
                <a:spcPts val="0"/>
              </a:spcBef>
              <a:spcAft>
                <a:spcPts val="0"/>
              </a:spcAft>
              <a:buNone/>
            </a:pPr>
            <a:r>
              <a:t/>
            </a:r>
            <a:endParaRPr sz="2700"/>
          </a:p>
          <a:p>
            <a:pPr indent="-406400" lvl="0" marL="914400" rtl="0" algn="l">
              <a:lnSpc>
                <a:spcPct val="150000"/>
              </a:lnSpc>
              <a:spcBef>
                <a:spcPts val="0"/>
              </a:spcBef>
              <a:spcAft>
                <a:spcPts val="0"/>
              </a:spcAft>
              <a:buSzPts val="2800"/>
              <a:buChar char="•"/>
            </a:pPr>
            <a:r>
              <a:rPr lang="en-US" sz="2800"/>
              <a:t>Test automation is useful when reliable + repeatable</a:t>
            </a:r>
            <a:endParaRPr sz="2800"/>
          </a:p>
          <a:p>
            <a:pPr indent="-406400" lvl="0" marL="914400" rtl="0" algn="l">
              <a:lnSpc>
                <a:spcPct val="150000"/>
              </a:lnSpc>
              <a:spcBef>
                <a:spcPts val="0"/>
              </a:spcBef>
              <a:spcAft>
                <a:spcPts val="0"/>
              </a:spcAft>
              <a:buSzPts val="2800"/>
              <a:buChar char="•"/>
            </a:pPr>
            <a:r>
              <a:rPr lang="en-US" sz="2800"/>
              <a:t>Improvements happen when planned &amp; measured</a:t>
            </a:r>
            <a:endParaRPr sz="2800"/>
          </a:p>
          <a:p>
            <a:pPr indent="-406400" lvl="0" marL="914400" rtl="0" algn="l">
              <a:lnSpc>
                <a:spcPct val="150000"/>
              </a:lnSpc>
              <a:spcBef>
                <a:spcPts val="0"/>
              </a:spcBef>
              <a:spcAft>
                <a:spcPts val="0"/>
              </a:spcAft>
              <a:buSzPts val="2800"/>
              <a:buChar char="•"/>
            </a:pPr>
            <a:r>
              <a:rPr lang="en-US" sz="2800"/>
              <a:t>Setting up CI pipelines is an easy start</a:t>
            </a:r>
            <a:endParaRPr sz="2800"/>
          </a:p>
          <a:p>
            <a:pPr indent="0" lvl="0" marL="1371600" rtl="0" algn="l">
              <a:lnSpc>
                <a:spcPct val="150000"/>
              </a:lnSpc>
              <a:spcBef>
                <a:spcPts val="0"/>
              </a:spcBef>
              <a:spcAft>
                <a:spcPts val="0"/>
              </a:spcAft>
              <a:buNone/>
            </a:pPr>
            <a:r>
              <a:t/>
            </a:r>
            <a:endParaRPr sz="2800"/>
          </a:p>
          <a:p>
            <a:pPr indent="0" lvl="0" marL="0" rtl="0" algn="ctr">
              <a:lnSpc>
                <a:spcPct val="150000"/>
              </a:lnSpc>
              <a:spcBef>
                <a:spcPts val="0"/>
              </a:spcBef>
              <a:spcAft>
                <a:spcPts val="0"/>
              </a:spcAft>
              <a:buNone/>
            </a:pPr>
            <a:r>
              <a:rPr b="1" i="1" lang="en-US" sz="2800"/>
              <a:t>A mature QA mindset focuses on </a:t>
            </a:r>
            <a:r>
              <a:rPr b="1" i="1" lang="en-US" sz="2800" u="sng"/>
              <a:t>enabling teammates</a:t>
            </a:r>
            <a:endParaRPr b="1" i="1" sz="2800" u="sng"/>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5"/>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Thank you for your time!</a:t>
            </a:r>
            <a:endParaRPr/>
          </a:p>
        </p:txBody>
      </p:sp>
      <p:sp>
        <p:nvSpPr>
          <p:cNvPr id="407" name="Google Shape;407;p55"/>
          <p:cNvSpPr txBox="1"/>
          <p:nvPr>
            <p:ph idx="1" type="body"/>
          </p:nvPr>
        </p:nvSpPr>
        <p:spPr>
          <a:xfrm>
            <a:off x="937125" y="1667800"/>
            <a:ext cx="10322400" cy="4504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2700"/>
              <a:t>All the best wishes.</a:t>
            </a:r>
            <a:endParaRPr sz="2700"/>
          </a:p>
          <a:p>
            <a:pPr indent="0" lvl="0" marL="0" rtl="0" algn="l">
              <a:lnSpc>
                <a:spcPct val="150000"/>
              </a:lnSpc>
              <a:spcBef>
                <a:spcPts val="0"/>
              </a:spcBef>
              <a:spcAft>
                <a:spcPts val="0"/>
              </a:spcAft>
              <a:buNone/>
            </a:pPr>
            <a:r>
              <a:t/>
            </a:r>
            <a:endParaRPr sz="2700"/>
          </a:p>
          <a:p>
            <a:pPr indent="0" lvl="0" marL="0" rtl="0" algn="l">
              <a:lnSpc>
                <a:spcPct val="150000"/>
              </a:lnSpc>
              <a:spcBef>
                <a:spcPts val="0"/>
              </a:spcBef>
              <a:spcAft>
                <a:spcPts val="0"/>
              </a:spcAft>
              <a:buNone/>
            </a:pPr>
            <a:r>
              <a:rPr lang="en-US" sz="2700"/>
              <a:t>Demo code:</a:t>
            </a:r>
            <a:endParaRPr sz="2700"/>
          </a:p>
          <a:p>
            <a:pPr indent="0" lvl="0" marL="457200" rtl="0" algn="l">
              <a:lnSpc>
                <a:spcPct val="150000"/>
              </a:lnSpc>
              <a:spcBef>
                <a:spcPts val="0"/>
              </a:spcBef>
              <a:spcAft>
                <a:spcPts val="0"/>
              </a:spcAft>
              <a:buNone/>
            </a:pPr>
            <a:r>
              <a:rPr lang="en-US" sz="2700" u="sng">
                <a:solidFill>
                  <a:schemeClr val="hlink"/>
                </a:solidFill>
                <a:hlinkClick r:id="rId3"/>
              </a:rPr>
              <a:t>https://github.com/GQAssurance/tm_21</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Potential takeaways</a:t>
            </a:r>
            <a:endParaRPr/>
          </a:p>
        </p:txBody>
      </p:sp>
      <p:sp>
        <p:nvSpPr>
          <p:cNvPr id="123" name="Google Shape;123;p17"/>
          <p:cNvSpPr txBox="1"/>
          <p:nvPr>
            <p:ph idx="1" type="body"/>
          </p:nvPr>
        </p:nvSpPr>
        <p:spPr>
          <a:xfrm>
            <a:off x="937125" y="1667800"/>
            <a:ext cx="10322400" cy="4504500"/>
          </a:xfrm>
          <a:prstGeom prst="rect">
            <a:avLst/>
          </a:prstGeom>
          <a:noFill/>
          <a:ln>
            <a:noFill/>
          </a:ln>
        </p:spPr>
        <p:txBody>
          <a:bodyPr anchorCtr="0" anchor="t" bIns="45700" lIns="91425" spcFirstLastPara="1" rIns="91425" wrap="square" tIns="45700">
            <a:noAutofit/>
          </a:bodyPr>
          <a:lstStyle/>
          <a:p>
            <a:pPr indent="0" lvl="0" marL="1371600" rtl="0" algn="l">
              <a:lnSpc>
                <a:spcPct val="150000"/>
              </a:lnSpc>
              <a:spcBef>
                <a:spcPts val="0"/>
              </a:spcBef>
              <a:spcAft>
                <a:spcPts val="0"/>
              </a:spcAft>
              <a:buNone/>
            </a:pPr>
            <a:r>
              <a:t/>
            </a:r>
            <a:endParaRPr sz="2700"/>
          </a:p>
          <a:p>
            <a:pPr indent="-406400" lvl="0" marL="914400" rtl="0" algn="l">
              <a:lnSpc>
                <a:spcPct val="150000"/>
              </a:lnSpc>
              <a:spcBef>
                <a:spcPts val="0"/>
              </a:spcBef>
              <a:spcAft>
                <a:spcPts val="0"/>
              </a:spcAft>
              <a:buSzPts val="2800"/>
              <a:buChar char="•"/>
            </a:pPr>
            <a:r>
              <a:rPr lang="en-US" sz="2800"/>
              <a:t>Optimism!  Your challenges are shared</a:t>
            </a:r>
            <a:endParaRPr sz="2800"/>
          </a:p>
          <a:p>
            <a:pPr indent="-406400" lvl="0" marL="914400" rtl="0" algn="l">
              <a:lnSpc>
                <a:spcPct val="150000"/>
              </a:lnSpc>
              <a:spcBef>
                <a:spcPts val="0"/>
              </a:spcBef>
              <a:spcAft>
                <a:spcPts val="0"/>
              </a:spcAft>
              <a:buSzPts val="2800"/>
              <a:buChar char="•"/>
            </a:pPr>
            <a:r>
              <a:rPr lang="en-US" sz="2800"/>
              <a:t>Concrete automation techniques</a:t>
            </a:r>
            <a:endParaRPr sz="2800"/>
          </a:p>
          <a:p>
            <a:pPr indent="-406400" lvl="0" marL="914400" rtl="0" algn="l">
              <a:lnSpc>
                <a:spcPct val="150000"/>
              </a:lnSpc>
              <a:spcBef>
                <a:spcPts val="0"/>
              </a:spcBef>
              <a:spcAft>
                <a:spcPts val="0"/>
              </a:spcAft>
              <a:buSzPts val="2800"/>
              <a:buChar char="•"/>
            </a:pPr>
            <a:r>
              <a:rPr lang="en-US" sz="2800"/>
              <a:t>Commitment to methodical improvement</a:t>
            </a:r>
            <a:endParaRPr sz="2800"/>
          </a:p>
          <a:p>
            <a:pPr indent="-406400" lvl="0" marL="914400" rtl="0" algn="l">
              <a:lnSpc>
                <a:spcPct val="150000"/>
              </a:lnSpc>
              <a:spcBef>
                <a:spcPts val="0"/>
              </a:spcBef>
              <a:spcAft>
                <a:spcPts val="0"/>
              </a:spcAft>
              <a:buSzPts val="2800"/>
              <a:buChar char="•"/>
            </a:pPr>
            <a:r>
              <a:rPr lang="en-US" sz="2800"/>
              <a:t>Inspiration to reframe your team’s mission</a:t>
            </a:r>
            <a:endParaRPr sz="2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New automation - Things are great~!</a:t>
            </a:r>
            <a:endParaRPr/>
          </a:p>
        </p:txBody>
      </p:sp>
      <p:sp>
        <p:nvSpPr>
          <p:cNvPr id="129" name="Google Shape;129;p18"/>
          <p:cNvSpPr txBox="1"/>
          <p:nvPr>
            <p:ph idx="1" type="body"/>
          </p:nvPr>
        </p:nvSpPr>
        <p:spPr>
          <a:xfrm>
            <a:off x="507675" y="1682000"/>
            <a:ext cx="6151500" cy="4504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sz="2700"/>
          </a:p>
          <a:p>
            <a:pPr indent="-339090" lvl="0" marL="457200" rtl="0" algn="l">
              <a:lnSpc>
                <a:spcPct val="150000"/>
              </a:lnSpc>
              <a:spcBef>
                <a:spcPts val="0"/>
              </a:spcBef>
              <a:spcAft>
                <a:spcPts val="0"/>
              </a:spcAft>
              <a:buSzPts val="1740"/>
              <a:buChar char="●"/>
            </a:pPr>
            <a:r>
              <a:rPr lang="en-US" sz="2700"/>
              <a:t>Super fun writing new code!</a:t>
            </a:r>
            <a:endParaRPr sz="2700"/>
          </a:p>
          <a:p>
            <a:pPr indent="-339090" lvl="0" marL="457200" rtl="0" algn="l">
              <a:lnSpc>
                <a:spcPct val="150000"/>
              </a:lnSpc>
              <a:spcBef>
                <a:spcPts val="0"/>
              </a:spcBef>
              <a:spcAft>
                <a:spcPts val="0"/>
              </a:spcAft>
              <a:buSzPts val="1740"/>
              <a:buChar char="●"/>
            </a:pPr>
            <a:r>
              <a:rPr lang="en-US" sz="2700"/>
              <a:t>Lots of useful tests!</a:t>
            </a:r>
            <a:endParaRPr sz="2700"/>
          </a:p>
          <a:p>
            <a:pPr indent="-339090" lvl="0" marL="457200" rtl="0" algn="l">
              <a:lnSpc>
                <a:spcPct val="150000"/>
              </a:lnSpc>
              <a:spcBef>
                <a:spcPts val="0"/>
              </a:spcBef>
              <a:spcAft>
                <a:spcPts val="0"/>
              </a:spcAft>
              <a:buSzPts val="1740"/>
              <a:buChar char="●"/>
            </a:pPr>
            <a:r>
              <a:rPr lang="en-US" sz="2700"/>
              <a:t>1 button for nearly instant results!</a:t>
            </a:r>
            <a:endParaRPr sz="2700"/>
          </a:p>
          <a:p>
            <a:pPr indent="0" lvl="0" marL="0" rtl="0" algn="l">
              <a:lnSpc>
                <a:spcPct val="150000"/>
              </a:lnSpc>
              <a:spcBef>
                <a:spcPts val="0"/>
              </a:spcBef>
              <a:spcAft>
                <a:spcPts val="0"/>
              </a:spcAft>
              <a:buNone/>
            </a:pPr>
            <a:r>
              <a:t/>
            </a:r>
            <a:endParaRPr sz="2700"/>
          </a:p>
          <a:p>
            <a:pPr indent="0" lvl="0" marL="0" rtl="0" algn="l">
              <a:lnSpc>
                <a:spcPct val="150000"/>
              </a:lnSpc>
              <a:spcBef>
                <a:spcPts val="0"/>
              </a:spcBef>
              <a:spcAft>
                <a:spcPts val="0"/>
              </a:spcAft>
              <a:buNone/>
            </a:pPr>
            <a:r>
              <a:t/>
            </a:r>
            <a:endParaRPr sz="2700"/>
          </a:p>
          <a:p>
            <a:pPr indent="0" lvl="0" marL="0" rtl="0" algn="ctr">
              <a:lnSpc>
                <a:spcPct val="150000"/>
              </a:lnSpc>
              <a:spcBef>
                <a:spcPts val="0"/>
              </a:spcBef>
              <a:spcAft>
                <a:spcPts val="0"/>
              </a:spcAft>
              <a:buNone/>
            </a:pPr>
            <a:r>
              <a:rPr b="1" i="1" lang="en-US" sz="3000"/>
              <a:t>We are flying fast!</a:t>
            </a:r>
            <a:endParaRPr b="1" i="1" sz="3000"/>
          </a:p>
        </p:txBody>
      </p:sp>
      <p:pic>
        <p:nvPicPr>
          <p:cNvPr id="130" name="Google Shape;130;p18"/>
          <p:cNvPicPr preferRelativeResize="0"/>
          <p:nvPr/>
        </p:nvPicPr>
        <p:blipFill>
          <a:blip r:embed="rId3">
            <a:alphaModFix/>
          </a:blip>
          <a:stretch>
            <a:fillRect/>
          </a:stretch>
        </p:blipFill>
        <p:spPr>
          <a:xfrm>
            <a:off x="6768975" y="1681988"/>
            <a:ext cx="5082849" cy="42357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Old </a:t>
            </a:r>
            <a:r>
              <a:rPr lang="en-US"/>
              <a:t>automation - Not so great...</a:t>
            </a:r>
            <a:endParaRPr/>
          </a:p>
        </p:txBody>
      </p:sp>
      <p:sp>
        <p:nvSpPr>
          <p:cNvPr id="136" name="Google Shape;136;p19"/>
          <p:cNvSpPr txBox="1"/>
          <p:nvPr>
            <p:ph idx="1" type="body"/>
          </p:nvPr>
        </p:nvSpPr>
        <p:spPr>
          <a:xfrm>
            <a:off x="550275" y="1618313"/>
            <a:ext cx="6137400" cy="4504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sz="2700"/>
          </a:p>
          <a:p>
            <a:pPr indent="-339090" lvl="0" marL="457200" rtl="0" algn="l">
              <a:lnSpc>
                <a:spcPct val="150000"/>
              </a:lnSpc>
              <a:spcBef>
                <a:spcPts val="0"/>
              </a:spcBef>
              <a:spcAft>
                <a:spcPts val="0"/>
              </a:spcAft>
              <a:buSzPts val="1740"/>
              <a:buChar char="●"/>
            </a:pPr>
            <a:r>
              <a:rPr lang="en-US" sz="2700"/>
              <a:t>Always re-starting new test runs</a:t>
            </a:r>
            <a:endParaRPr sz="2700"/>
          </a:p>
          <a:p>
            <a:pPr indent="-339090" lvl="0" marL="457200" rtl="0" algn="l">
              <a:lnSpc>
                <a:spcPct val="150000"/>
              </a:lnSpc>
              <a:spcBef>
                <a:spcPts val="0"/>
              </a:spcBef>
              <a:spcAft>
                <a:spcPts val="0"/>
              </a:spcAft>
              <a:buSzPts val="1740"/>
              <a:buChar char="●"/>
            </a:pPr>
            <a:r>
              <a:rPr lang="en-US" sz="2700"/>
              <a:t>Confusion when &amp; where to test</a:t>
            </a:r>
            <a:endParaRPr sz="2700"/>
          </a:p>
          <a:p>
            <a:pPr indent="-339090" lvl="0" marL="457200" rtl="0" algn="l">
              <a:lnSpc>
                <a:spcPct val="150000"/>
              </a:lnSpc>
              <a:spcBef>
                <a:spcPts val="0"/>
              </a:spcBef>
              <a:spcAft>
                <a:spcPts val="0"/>
              </a:spcAft>
              <a:buSzPts val="1740"/>
              <a:buChar char="●"/>
            </a:pPr>
            <a:r>
              <a:rPr lang="en-US" sz="2700"/>
              <a:t>Small changes break randomly</a:t>
            </a:r>
            <a:endParaRPr sz="2700"/>
          </a:p>
          <a:p>
            <a:pPr indent="-339090" lvl="0" marL="457200" rtl="0" algn="l">
              <a:lnSpc>
                <a:spcPct val="150000"/>
              </a:lnSpc>
              <a:spcBef>
                <a:spcPts val="0"/>
              </a:spcBef>
              <a:spcAft>
                <a:spcPts val="0"/>
              </a:spcAft>
              <a:buSzPts val="1740"/>
              <a:buChar char="●"/>
            </a:pPr>
            <a:r>
              <a:rPr lang="en-US" sz="2700"/>
              <a:t>Manual testing of failed tests</a:t>
            </a:r>
            <a:endParaRPr sz="2700"/>
          </a:p>
          <a:p>
            <a:pPr indent="0" lvl="0" marL="0" rtl="0" algn="l">
              <a:lnSpc>
                <a:spcPct val="150000"/>
              </a:lnSpc>
              <a:spcBef>
                <a:spcPts val="0"/>
              </a:spcBef>
              <a:spcAft>
                <a:spcPts val="0"/>
              </a:spcAft>
              <a:buNone/>
            </a:pPr>
            <a:r>
              <a:t/>
            </a:r>
            <a:endParaRPr sz="2700"/>
          </a:p>
          <a:p>
            <a:pPr indent="0" lvl="0" marL="0" rtl="0" algn="ctr">
              <a:lnSpc>
                <a:spcPct val="150000"/>
              </a:lnSpc>
              <a:spcBef>
                <a:spcPts val="0"/>
              </a:spcBef>
              <a:spcAft>
                <a:spcPts val="0"/>
              </a:spcAft>
              <a:buNone/>
            </a:pPr>
            <a:r>
              <a:rPr b="1" i="1" lang="en-US" sz="3000"/>
              <a:t>We are stuck in the mud!</a:t>
            </a:r>
            <a:endParaRPr b="1" i="1" sz="3000"/>
          </a:p>
        </p:txBody>
      </p:sp>
      <p:pic>
        <p:nvPicPr>
          <p:cNvPr id="137" name="Google Shape;137;p19"/>
          <p:cNvPicPr preferRelativeResize="0"/>
          <p:nvPr/>
        </p:nvPicPr>
        <p:blipFill>
          <a:blip r:embed="rId3">
            <a:alphaModFix/>
          </a:blip>
          <a:stretch>
            <a:fillRect/>
          </a:stretch>
        </p:blipFill>
        <p:spPr>
          <a:xfrm>
            <a:off x="6953675" y="1752738"/>
            <a:ext cx="5082750" cy="42356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Full Time Maintenance Mode</a:t>
            </a:r>
            <a:endParaRPr/>
          </a:p>
        </p:txBody>
      </p:sp>
      <p:sp>
        <p:nvSpPr>
          <p:cNvPr id="143" name="Google Shape;143;p20"/>
          <p:cNvSpPr txBox="1"/>
          <p:nvPr>
            <p:ph idx="1" type="body"/>
          </p:nvPr>
        </p:nvSpPr>
        <p:spPr>
          <a:xfrm>
            <a:off x="937125" y="1667800"/>
            <a:ext cx="10322400" cy="4504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2700"/>
              <a:t>Eventually...</a:t>
            </a:r>
            <a:endParaRPr sz="2700"/>
          </a:p>
          <a:p>
            <a:pPr indent="0" lvl="0" marL="0" rtl="0" algn="l">
              <a:lnSpc>
                <a:spcPct val="150000"/>
              </a:lnSpc>
              <a:spcBef>
                <a:spcPts val="0"/>
              </a:spcBef>
              <a:spcAft>
                <a:spcPts val="0"/>
              </a:spcAft>
              <a:buNone/>
            </a:pPr>
            <a:r>
              <a:t/>
            </a:r>
            <a:endParaRPr sz="1100"/>
          </a:p>
          <a:p>
            <a:pPr indent="-400050" lvl="0" marL="914400" rtl="0" algn="l">
              <a:lnSpc>
                <a:spcPct val="150000"/>
              </a:lnSpc>
              <a:spcBef>
                <a:spcPts val="0"/>
              </a:spcBef>
              <a:spcAft>
                <a:spcPts val="0"/>
              </a:spcAft>
              <a:buSzPts val="2700"/>
              <a:buChar char="•"/>
            </a:pPr>
            <a:r>
              <a:rPr lang="en-US" sz="2700"/>
              <a:t>All effort seems sucked into just keeping up with the current release</a:t>
            </a:r>
            <a:endParaRPr sz="2700"/>
          </a:p>
          <a:p>
            <a:pPr indent="-400050" lvl="0" marL="914400" rtl="0" algn="l">
              <a:lnSpc>
                <a:spcPct val="150000"/>
              </a:lnSpc>
              <a:spcBef>
                <a:spcPts val="0"/>
              </a:spcBef>
              <a:spcAft>
                <a:spcPts val="0"/>
              </a:spcAft>
              <a:buSzPts val="2700"/>
              <a:buChar char="•"/>
            </a:pPr>
            <a:r>
              <a:rPr lang="en-US" sz="2700"/>
              <a:t>Never any free time to make the automation faster or more reliable</a:t>
            </a:r>
            <a:endParaRPr sz="2700"/>
          </a:p>
          <a:p>
            <a:pPr indent="0" lvl="0" marL="1371600" rtl="0" algn="l">
              <a:lnSpc>
                <a:spcPct val="150000"/>
              </a:lnSpc>
              <a:spcBef>
                <a:spcPts val="0"/>
              </a:spcBef>
              <a:spcAft>
                <a:spcPts val="0"/>
              </a:spcAft>
              <a:buNone/>
            </a:pPr>
            <a:r>
              <a:t/>
            </a:r>
            <a:endParaRPr sz="2700"/>
          </a:p>
          <a:p>
            <a:pPr indent="0" lvl="0" marL="0" rtl="0" algn="ctr">
              <a:lnSpc>
                <a:spcPct val="150000"/>
              </a:lnSpc>
              <a:spcBef>
                <a:spcPts val="0"/>
              </a:spcBef>
              <a:spcAft>
                <a:spcPts val="0"/>
              </a:spcAft>
              <a:buNone/>
            </a:pPr>
            <a:r>
              <a:rPr b="1" i="1" lang="en-US" sz="3000"/>
              <a:t>What happened to the dream of hands-off testing?</a:t>
            </a:r>
            <a:endParaRPr b="1" i="1" sz="3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1217614" y="274638"/>
            <a:ext cx="975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A2A2A"/>
              </a:buClr>
              <a:buSzPts val="4000"/>
              <a:buFont typeface="Century Gothic"/>
              <a:buNone/>
            </a:pPr>
            <a:r>
              <a:rPr lang="en-US"/>
              <a:t>But why?</a:t>
            </a:r>
            <a:endParaRPr/>
          </a:p>
        </p:txBody>
      </p:sp>
      <p:sp>
        <p:nvSpPr>
          <p:cNvPr id="149" name="Google Shape;149;p21"/>
          <p:cNvSpPr txBox="1"/>
          <p:nvPr>
            <p:ph idx="1" type="body"/>
          </p:nvPr>
        </p:nvSpPr>
        <p:spPr>
          <a:xfrm>
            <a:off x="1118925" y="1463275"/>
            <a:ext cx="9852600" cy="45045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b="1" lang="en-US" sz="3000"/>
              <a:t>Building the tool is only the </a:t>
            </a:r>
            <a:r>
              <a:rPr b="1" lang="en-US" sz="3000" u="sng"/>
              <a:t>start</a:t>
            </a:r>
            <a:r>
              <a:rPr b="1" lang="en-US" sz="3000"/>
              <a:t>, not the end.</a:t>
            </a:r>
            <a:endParaRPr b="1" sz="3000"/>
          </a:p>
          <a:p>
            <a:pPr indent="0" lvl="0" marL="0" rtl="0" algn="ctr">
              <a:lnSpc>
                <a:spcPct val="150000"/>
              </a:lnSpc>
              <a:spcBef>
                <a:spcPts val="0"/>
              </a:spcBef>
              <a:spcAft>
                <a:spcPts val="0"/>
              </a:spcAft>
              <a:buNone/>
            </a:pPr>
            <a:r>
              <a:t/>
            </a:r>
            <a:endParaRPr b="1" i="1" sz="2000"/>
          </a:p>
          <a:p>
            <a:pPr indent="-381000" lvl="0" marL="914400" rtl="0" algn="l">
              <a:lnSpc>
                <a:spcPct val="150000"/>
              </a:lnSpc>
              <a:spcBef>
                <a:spcPts val="0"/>
              </a:spcBef>
              <a:spcAft>
                <a:spcPts val="0"/>
              </a:spcAft>
              <a:buSzPts val="2400"/>
              <a:buChar char="•"/>
            </a:pPr>
            <a:r>
              <a:rPr lang="en-US"/>
              <a:t>Begin with nothing: 100% effort in building</a:t>
            </a:r>
            <a:endParaRPr/>
          </a:p>
          <a:p>
            <a:pPr indent="-381000" lvl="0" marL="914400" rtl="0" algn="l">
              <a:lnSpc>
                <a:spcPct val="150000"/>
              </a:lnSpc>
              <a:spcBef>
                <a:spcPts val="0"/>
              </a:spcBef>
              <a:spcAft>
                <a:spcPts val="0"/>
              </a:spcAft>
              <a:buSzPts val="2400"/>
              <a:buChar char="•"/>
            </a:pPr>
            <a:r>
              <a:rPr lang="en-US"/>
              <a:t>More useful = More pressure to stop building &amp; start using.</a:t>
            </a:r>
            <a:endParaRPr/>
          </a:p>
          <a:p>
            <a:pPr indent="-381000" lvl="0" marL="914400" rtl="0" algn="l">
              <a:lnSpc>
                <a:spcPct val="150000"/>
              </a:lnSpc>
              <a:spcBef>
                <a:spcPts val="0"/>
              </a:spcBef>
              <a:spcAft>
                <a:spcPts val="0"/>
              </a:spcAft>
              <a:buSzPts val="2400"/>
              <a:buChar char="•"/>
            </a:pPr>
            <a:r>
              <a:rPr lang="en-US"/>
              <a:t>Short-term pressures for speed, distracts from long-term sustainability.</a:t>
            </a:r>
            <a:endParaRPr/>
          </a:p>
          <a:p>
            <a:pPr indent="0" lvl="0" marL="1371600" rtl="0" algn="l">
              <a:lnSpc>
                <a:spcPct val="150000"/>
              </a:lnSpc>
              <a:spcBef>
                <a:spcPts val="0"/>
              </a:spcBef>
              <a:spcAft>
                <a:spcPts val="0"/>
              </a:spcAft>
              <a:buNone/>
            </a:pPr>
            <a:r>
              <a:t/>
            </a:r>
            <a:endParaRPr sz="2700"/>
          </a:p>
          <a:p>
            <a:pPr indent="0" lvl="0" marL="0" rtl="0" algn="ctr">
              <a:lnSpc>
                <a:spcPct val="150000"/>
              </a:lnSpc>
              <a:spcBef>
                <a:spcPts val="0"/>
              </a:spcBef>
              <a:spcAft>
                <a:spcPts val="0"/>
              </a:spcAft>
              <a:buClr>
                <a:schemeClr val="dk2"/>
              </a:buClr>
              <a:buSzPts val="1100"/>
              <a:buFont typeface="Arial"/>
              <a:buNone/>
            </a:pPr>
            <a:r>
              <a:rPr b="1" i="1" lang="en-US" sz="3000"/>
              <a:t>We become victims of our own success.</a:t>
            </a:r>
            <a:endParaRPr sz="27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Continental_16x9">
      <a:dk1>
        <a:srgbClr val="545454"/>
      </a:dk1>
      <a:lt1>
        <a:srgbClr val="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ustralian continent presentation 16x9">
  <a:themeElements>
    <a:clrScheme name="Continental_16x9">
      <a:dk1>
        <a:srgbClr val="545454"/>
      </a:dk1>
      <a:lt1>
        <a:srgbClr val="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