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9" r:id="rId3"/>
    <p:sldId id="313" r:id="rId4"/>
    <p:sldId id="290" r:id="rId5"/>
    <p:sldId id="292" r:id="rId6"/>
    <p:sldId id="293" r:id="rId7"/>
    <p:sldId id="294" r:id="rId8"/>
    <p:sldId id="296" r:id="rId9"/>
    <p:sldId id="297" r:id="rId10"/>
    <p:sldId id="298" r:id="rId11"/>
    <p:sldId id="300" r:id="rId12"/>
    <p:sldId id="302" r:id="rId13"/>
    <p:sldId id="303" r:id="rId14"/>
    <p:sldId id="305" r:id="rId15"/>
    <p:sldId id="306" r:id="rId16"/>
    <p:sldId id="307" r:id="rId17"/>
    <p:sldId id="309" r:id="rId18"/>
    <p:sldId id="311" r:id="rId19"/>
    <p:sldId id="312" r:id="rId20"/>
    <p:sldId id="288" r:id="rId21"/>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78" autoAdjust="0"/>
    <p:restoredTop sz="81758" autoAdjust="0"/>
  </p:normalViewPr>
  <p:slideViewPr>
    <p:cSldViewPr snapToGrid="0">
      <p:cViewPr varScale="1">
        <p:scale>
          <a:sx n="112" d="100"/>
          <a:sy n="112" d="100"/>
        </p:scale>
        <p:origin x="186" y="10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2019/6/21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第一次：区块链层，它负责存储</a:t>
            </a:r>
            <a:r>
              <a:rPr lang="en-US" altLang="zh-CN" dirty="0" err="1" smtClean="0"/>
              <a:t>blockstack</a:t>
            </a:r>
            <a:r>
              <a:rPr lang="zh-CN" altLang="en-US" dirty="0" smtClean="0"/>
              <a:t>的一些操作序列，同时就这些操作序列的顺序一致提供共识。作者在</a:t>
            </a:r>
            <a:r>
              <a:rPr lang="en-US" altLang="zh-CN" dirty="0" err="1" smtClean="0"/>
              <a:t>blockstack</a:t>
            </a:r>
            <a:r>
              <a:rPr lang="zh-CN" altLang="en-US" dirty="0" smtClean="0"/>
              <a:t>系统中将该层的区块链系统设置成了</a:t>
            </a:r>
            <a:r>
              <a:rPr lang="en-US" altLang="zh-CN" dirty="0" smtClean="0"/>
              <a:t>bitcoin</a:t>
            </a:r>
            <a:r>
              <a:rPr lang="zh-CN" altLang="en-US" dirty="0" smtClean="0"/>
              <a:t>，因为</a:t>
            </a:r>
            <a:r>
              <a:rPr lang="en-US" altLang="zh-CN" dirty="0" smtClean="0"/>
              <a:t>bitcoin</a:t>
            </a:r>
            <a:r>
              <a:rPr lang="zh-CN" altLang="en-US" dirty="0" smtClean="0"/>
              <a:t>相对其他的区块链来说运行的时间最长，稳定性比较好。系统会把这些操作序列处理成</a:t>
            </a:r>
            <a:r>
              <a:rPr lang="en-US" altLang="zh-CN" dirty="0" smtClean="0"/>
              <a:t>bitcoin</a:t>
            </a:r>
            <a:r>
              <a:rPr lang="zh-CN" altLang="en-US" dirty="0" smtClean="0"/>
              <a:t>所能接受的交易的形式保存在区块链上，</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869851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第二层是虚拟链</a:t>
            </a:r>
            <a:endParaRPr lang="en-US" altLang="zh-CN" dirty="0" smtClean="0"/>
          </a:p>
          <a:p>
            <a:endParaRPr lang="en-US" altLang="zh-CN" dirty="0" smtClean="0"/>
          </a:p>
          <a:p>
            <a:r>
              <a:rPr lang="zh-CN" altLang="en-US" dirty="0" smtClean="0"/>
              <a:t>虚拟链定义了</a:t>
            </a:r>
            <a:r>
              <a:rPr lang="en-US" altLang="zh-CN" dirty="0" err="1" smtClean="0"/>
              <a:t>blockstack</a:t>
            </a:r>
            <a:r>
              <a:rPr lang="zh-CN" altLang="en-US" dirty="0" smtClean="0"/>
              <a:t>上的操作序列，比如创建用户，插入数据，删除数据等等这些操作序列，这个操作序列可以看成一种状态机，比如图中这些都是针对用户</a:t>
            </a:r>
            <a:r>
              <a:rPr lang="en-US" altLang="zh-CN" dirty="0" err="1" smtClean="0"/>
              <a:t>x,y,z</a:t>
            </a:r>
            <a:r>
              <a:rPr lang="zh-CN" altLang="en-US" dirty="0" smtClean="0"/>
              <a:t>的操作序列，当</a:t>
            </a:r>
            <a:r>
              <a:rPr lang="en-US" altLang="zh-CN" dirty="0" err="1" smtClean="0"/>
              <a:t>bitCoin</a:t>
            </a:r>
            <a:r>
              <a:rPr lang="zh-CN" altLang="en-US" dirty="0" smtClean="0"/>
              <a:t>中有一个新区快产生的时候，</a:t>
            </a:r>
            <a:r>
              <a:rPr lang="en-US" altLang="zh-CN" dirty="0" err="1" smtClean="0"/>
              <a:t>blockstack</a:t>
            </a:r>
            <a:r>
              <a:rPr lang="zh-CN" altLang="en-US" dirty="0" smtClean="0"/>
              <a:t>会去读取该区块，从其中找到可以接受的交易传到虚拟链这一层。在讲这些操作序列接收之前，会检查系统的</a:t>
            </a:r>
            <a:r>
              <a:rPr lang="en-US" altLang="zh-CN" dirty="0" err="1" smtClean="0"/>
              <a:t>blockstack</a:t>
            </a:r>
            <a:r>
              <a:rPr lang="zh-CN" altLang="en-US" dirty="0" smtClean="0"/>
              <a:t>是否达成共识，即系统会验证系统当前的操作序列是否保持一致，然后验证用户名下面的加密地址是否一致。如果这些都没有问题，就会将这些操作信息存入</a:t>
            </a:r>
            <a:r>
              <a:rPr lang="en-US" altLang="zh-CN" dirty="0" err="1" smtClean="0"/>
              <a:t>blockstack</a:t>
            </a:r>
            <a:r>
              <a:rPr lang="zh-CN" altLang="en-US" dirty="0" smtClean="0"/>
              <a:t>数据库，数据的组织形式和图上一样，一个域名，也就是用户名，加密地址，</a:t>
            </a:r>
            <a:r>
              <a:rPr lang="en-US" altLang="zh-CN" dirty="0" smtClean="0"/>
              <a:t>zonefile</a:t>
            </a:r>
            <a:r>
              <a:rPr lang="zh-CN" altLang="en-US" dirty="0" smtClean="0"/>
              <a:t>的 </a:t>
            </a:r>
            <a:r>
              <a:rPr lang="en-US" altLang="zh-CN" dirty="0" smtClean="0"/>
              <a:t>hash</a:t>
            </a:r>
            <a:r>
              <a:rPr lang="zh-CN" altLang="en-US" dirty="0" smtClean="0"/>
              <a:t>值。</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561449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第三层是路由层</a:t>
            </a:r>
            <a:endParaRPr lang="en-US" altLang="zh-CN" dirty="0" smtClean="0"/>
          </a:p>
          <a:p>
            <a:endParaRPr lang="en-US" altLang="zh-CN" dirty="0" smtClean="0"/>
          </a:p>
          <a:p>
            <a:r>
              <a:rPr lang="zh-CN" altLang="en-US" dirty="0" smtClean="0"/>
              <a:t>刚才说到了，虚拟链层存储了域名和对应的</a:t>
            </a:r>
            <a:r>
              <a:rPr lang="en-US" altLang="zh-CN" dirty="0" smtClean="0"/>
              <a:t>zonefile</a:t>
            </a:r>
            <a:r>
              <a:rPr lang="zh-CN" altLang="en-US" dirty="0" smtClean="0"/>
              <a:t>的</a:t>
            </a:r>
            <a:r>
              <a:rPr lang="en-US" altLang="zh-CN" dirty="0" smtClean="0"/>
              <a:t>hash</a:t>
            </a:r>
            <a:r>
              <a:rPr lang="zh-CN" altLang="en-US" dirty="0" smtClean="0"/>
              <a:t>，而</a:t>
            </a:r>
            <a:r>
              <a:rPr lang="en-US" altLang="zh-CN" dirty="0" smtClean="0"/>
              <a:t>zonefile</a:t>
            </a:r>
            <a:r>
              <a:rPr lang="zh-CN" altLang="en-US" dirty="0" smtClean="0"/>
              <a:t>实际上是存储在路由层的。</a:t>
            </a:r>
            <a:endParaRPr lang="en-US" altLang="zh-CN" dirty="0" smtClean="0"/>
          </a:p>
          <a:p>
            <a:endParaRPr lang="en-US" altLang="zh-CN" dirty="0" smtClean="0"/>
          </a:p>
          <a:p>
            <a:r>
              <a:rPr lang="en-US" altLang="zh-CN" dirty="0" smtClean="0"/>
              <a:t>Zonefile</a:t>
            </a:r>
            <a:r>
              <a:rPr lang="zh-CN" altLang="en-US" dirty="0" smtClean="0"/>
              <a:t>在传统的</a:t>
            </a:r>
            <a:r>
              <a:rPr lang="en-US" altLang="zh-CN" dirty="0" smtClean="0"/>
              <a:t>DNS</a:t>
            </a:r>
            <a:r>
              <a:rPr lang="zh-CN" altLang="en-US" dirty="0" smtClean="0"/>
              <a:t>里指的是</a:t>
            </a:r>
            <a:r>
              <a:rPr lang="zh-CN" altLang="en-US" sz="900" b="0" i="0" kern="1200" dirty="0" smtClean="0">
                <a:solidFill>
                  <a:schemeClr val="tx1"/>
                </a:solidFill>
                <a:effectLst/>
                <a:latin typeface="+mn-lt"/>
                <a:ea typeface="+mn-ea"/>
                <a:cs typeface="+mn-cs"/>
              </a:rPr>
              <a:t>一组包含如何将网络域名转换为对应的</a:t>
            </a:r>
            <a:r>
              <a:rPr lang="en-US" altLang="zh-CN" sz="900" b="0" i="0" kern="1200" dirty="0" smtClean="0">
                <a:solidFill>
                  <a:schemeClr val="tx1"/>
                </a:solidFill>
                <a:effectLst/>
                <a:latin typeface="+mn-lt"/>
                <a:ea typeface="+mn-ea"/>
                <a:cs typeface="+mn-cs"/>
              </a:rPr>
              <a:t>IP</a:t>
            </a:r>
            <a:r>
              <a:rPr lang="zh-CN" altLang="en-US" sz="900" b="0" i="0" kern="1200" dirty="0" smtClean="0">
                <a:solidFill>
                  <a:schemeClr val="tx1"/>
                </a:solidFill>
                <a:effectLst/>
                <a:latin typeface="+mn-lt"/>
                <a:ea typeface="+mn-ea"/>
                <a:cs typeface="+mn-cs"/>
              </a:rPr>
              <a:t>地址的指令集，里面通常包含了域名对应的</a:t>
            </a:r>
            <a:r>
              <a:rPr lang="en-US" altLang="zh-CN" sz="900" b="0" i="0" kern="1200" dirty="0" smtClean="0">
                <a:solidFill>
                  <a:schemeClr val="tx1"/>
                </a:solidFill>
                <a:effectLst/>
                <a:latin typeface="+mn-lt"/>
                <a:ea typeface="+mn-ea"/>
                <a:cs typeface="+mn-cs"/>
              </a:rPr>
              <a:t>IP</a:t>
            </a:r>
            <a:r>
              <a:rPr lang="zh-CN" altLang="en-US" sz="900" b="0" i="0" kern="1200" dirty="0" smtClean="0">
                <a:solidFill>
                  <a:schemeClr val="tx1"/>
                </a:solidFill>
                <a:effectLst/>
                <a:latin typeface="+mn-lt"/>
                <a:ea typeface="+mn-ea"/>
                <a:cs typeface="+mn-cs"/>
              </a:rPr>
              <a:t>的信息。而在本系统中，</a:t>
            </a:r>
            <a:r>
              <a:rPr lang="en-US" altLang="zh-CN" sz="900" b="0" i="0" kern="1200" dirty="0" smtClean="0">
                <a:solidFill>
                  <a:schemeClr val="tx1"/>
                </a:solidFill>
                <a:effectLst/>
                <a:latin typeface="+mn-lt"/>
                <a:ea typeface="+mn-ea"/>
                <a:cs typeface="+mn-cs"/>
              </a:rPr>
              <a:t>zonefile</a:t>
            </a:r>
            <a:r>
              <a:rPr lang="zh-CN" altLang="en-US" sz="900" b="0" i="0" kern="1200" dirty="0" smtClean="0">
                <a:solidFill>
                  <a:schemeClr val="tx1"/>
                </a:solidFill>
                <a:effectLst/>
                <a:latin typeface="+mn-lt"/>
                <a:ea typeface="+mn-ea"/>
                <a:cs typeface="+mn-cs"/>
              </a:rPr>
              <a:t>和它的意义差不多，里面存放的是域名对应的数据存放在哪个云服务商的服务器里</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46597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第四层是存储层</a:t>
            </a:r>
            <a:endParaRPr lang="en-US" altLang="zh-CN" dirty="0" smtClean="0"/>
          </a:p>
          <a:p>
            <a:endParaRPr lang="en-US" altLang="zh-CN" dirty="0" smtClean="0"/>
          </a:p>
          <a:p>
            <a:r>
              <a:rPr lang="zh-CN" altLang="en-US" dirty="0" smtClean="0"/>
              <a:t>存储层以</a:t>
            </a:r>
            <a:r>
              <a:rPr lang="en-US" altLang="zh-CN" dirty="0" smtClean="0"/>
              <a:t>key-value</a:t>
            </a:r>
            <a:r>
              <a:rPr lang="zh-CN" altLang="en-US" dirty="0" smtClean="0"/>
              <a:t>的形式存储真实的数据，这些数据都会被用户所拥有的公钥进行加密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917398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整个系统运行的时候如图所示，系统运行在</a:t>
            </a:r>
            <a:r>
              <a:rPr lang="en-US" altLang="zh-CN" dirty="0" err="1" smtClean="0"/>
              <a:t>bitCoin</a:t>
            </a:r>
            <a:r>
              <a:rPr lang="zh-CN" altLang="en-US" dirty="0" smtClean="0"/>
              <a:t>网络上，如图深紫色节点是</a:t>
            </a:r>
            <a:r>
              <a:rPr lang="en-US" altLang="zh-CN" dirty="0" err="1" smtClean="0"/>
              <a:t>blockstack</a:t>
            </a:r>
            <a:r>
              <a:rPr lang="en-US" altLang="zh-CN" dirty="0" smtClean="0"/>
              <a:t> serve</a:t>
            </a:r>
            <a:r>
              <a:rPr lang="zh-CN" altLang="en-US" dirty="0" smtClean="0"/>
              <a:t>节点。</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52567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Blockstack</a:t>
            </a:r>
            <a:r>
              <a:rPr lang="zh-CN" altLang="en-US" dirty="0" smtClean="0"/>
              <a:t>节点可以在</a:t>
            </a:r>
            <a:r>
              <a:rPr lang="zh-CN" altLang="en-US" dirty="0" smtClean="0"/>
              <a:t>任何一种区</a:t>
            </a:r>
            <a:r>
              <a:rPr lang="zh-CN" altLang="en-US" dirty="0" smtClean="0"/>
              <a:t>块链上计算共识</a:t>
            </a:r>
            <a:r>
              <a:rPr lang="en-US" altLang="zh-CN" dirty="0" smtClean="0"/>
              <a:t>hash</a:t>
            </a:r>
            <a:r>
              <a:rPr lang="zh-CN" altLang="en-US" dirty="0" smtClean="0"/>
              <a:t>。 共识</a:t>
            </a:r>
            <a:r>
              <a:rPr lang="en-US" altLang="zh-CN" dirty="0" smtClean="0"/>
              <a:t>hash</a:t>
            </a:r>
            <a:r>
              <a:rPr lang="zh-CN" altLang="en-US" dirty="0" smtClean="0"/>
              <a:t>有助于帮助</a:t>
            </a:r>
            <a:r>
              <a:rPr lang="en-US" altLang="zh-CN" dirty="0" err="1" smtClean="0"/>
              <a:t>blockstack</a:t>
            </a:r>
            <a:r>
              <a:rPr lang="zh-CN" altLang="en-US" dirty="0" smtClean="0"/>
              <a:t>节点弄清他们是否有相同的全局状态。它的具体过程如下</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253833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a:t>
            </a:r>
            <a:r>
              <a:rPr lang="en-US" altLang="zh-CN" dirty="0" smtClean="0"/>
              <a:t>h</a:t>
            </a:r>
            <a:r>
              <a:rPr lang="zh-CN" altLang="en-US" dirty="0" smtClean="0"/>
              <a:t>个的块上的共识</a:t>
            </a:r>
            <a:r>
              <a:rPr lang="en-US" altLang="zh-CN" dirty="0" smtClean="0"/>
              <a:t>hash</a:t>
            </a:r>
            <a:r>
              <a:rPr lang="zh-CN" altLang="en-US" dirty="0" smtClean="0"/>
              <a:t>的值是对区块</a:t>
            </a:r>
            <a:r>
              <a:rPr lang="en-US" altLang="zh-CN" dirty="0" smtClean="0"/>
              <a:t>h</a:t>
            </a:r>
            <a:r>
              <a:rPr lang="zh-CN" altLang="en-US" dirty="0" smtClean="0"/>
              <a:t>上的操作序列以及前面共识过的</a:t>
            </a:r>
            <a:r>
              <a:rPr lang="en-US" altLang="zh-CN" dirty="0" smtClean="0"/>
              <a:t>hash</a:t>
            </a:r>
            <a:r>
              <a:rPr lang="zh-CN" altLang="en-US" dirty="0" smtClean="0"/>
              <a:t>值再次做</a:t>
            </a:r>
            <a:r>
              <a:rPr lang="en-US" altLang="zh-CN" dirty="0" smtClean="0"/>
              <a:t>hash</a:t>
            </a:r>
            <a:r>
              <a:rPr lang="zh-CN" altLang="en-US" dirty="0" smtClean="0"/>
              <a:t>计算。其中算法不会取出前面所有区块的</a:t>
            </a:r>
            <a:r>
              <a:rPr lang="en-US" altLang="zh-CN" dirty="0" smtClean="0"/>
              <a:t>hash</a:t>
            </a:r>
            <a:r>
              <a:rPr lang="zh-CN" altLang="en-US" dirty="0" smtClean="0"/>
              <a:t>值，而是只选择</a:t>
            </a:r>
            <a:r>
              <a:rPr lang="en-US" altLang="zh-CN" dirty="0" smtClean="0"/>
              <a:t>h-2</a:t>
            </a:r>
            <a:r>
              <a:rPr lang="zh-CN" altLang="en-US" dirty="0" smtClean="0"/>
              <a:t>的</a:t>
            </a:r>
            <a:r>
              <a:rPr lang="en-US" altLang="zh-CN" dirty="0" err="1" smtClean="0"/>
              <a:t>i</a:t>
            </a:r>
            <a:r>
              <a:rPr lang="zh-CN" altLang="en-US" dirty="0" smtClean="0"/>
              <a:t>次幂的块的</a:t>
            </a:r>
            <a:r>
              <a:rPr lang="en-US" altLang="zh-CN" dirty="0" smtClean="0"/>
              <a:t>hash</a:t>
            </a:r>
            <a:r>
              <a:rPr lang="zh-CN" altLang="en-US" dirty="0" smtClean="0"/>
              <a:t>。可以看一个例子</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653754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假设现在底层区块链的块高是</a:t>
            </a:r>
            <a:r>
              <a:rPr lang="en-US" altLang="zh-CN" dirty="0" smtClean="0"/>
              <a:t>h</a:t>
            </a:r>
            <a:r>
              <a:rPr lang="zh-CN" altLang="en-US" dirty="0" smtClean="0"/>
              <a:t>，先将块中是关于</a:t>
            </a:r>
            <a:r>
              <a:rPr lang="en-US" altLang="zh-CN" dirty="0" err="1" smtClean="0"/>
              <a:t>blockstack</a:t>
            </a:r>
            <a:r>
              <a:rPr lang="zh-CN" altLang="en-US" dirty="0" smtClean="0"/>
              <a:t>的交易取出来，组织成一棵默克尔树的形式，拿到根节点，然后再去将之前得到的块</a:t>
            </a:r>
            <a:r>
              <a:rPr lang="en-US" altLang="zh-CN" dirty="0" smtClean="0"/>
              <a:t>h-1,h-2,h-4,h-8</a:t>
            </a:r>
            <a:r>
              <a:rPr lang="zh-CN" altLang="en-US" dirty="0" smtClean="0"/>
              <a:t>的值做一个求和取</a:t>
            </a:r>
            <a:r>
              <a:rPr lang="en-US" altLang="zh-CN" dirty="0" smtClean="0"/>
              <a:t>hash</a:t>
            </a:r>
            <a:r>
              <a:rPr lang="zh-CN" altLang="en-US" dirty="0" smtClean="0"/>
              <a:t>的计算。就会得到快高为</a:t>
            </a:r>
            <a:r>
              <a:rPr lang="en-US" altLang="zh-CN" dirty="0" smtClean="0"/>
              <a:t>h</a:t>
            </a:r>
            <a:r>
              <a:rPr lang="zh-CN" altLang="en-US" dirty="0" smtClean="0"/>
              <a:t>的共识</a:t>
            </a:r>
            <a:r>
              <a:rPr lang="en-US" altLang="zh-CN" dirty="0" smtClean="0"/>
              <a:t>hash</a:t>
            </a:r>
            <a:r>
              <a:rPr lang="zh-CN" altLang="en-US" dirty="0" smtClean="0"/>
              <a:t>值了。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84650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54183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未来的工作，因为现在系统的底层是</a:t>
            </a:r>
            <a:r>
              <a:rPr lang="en-US" altLang="zh-CN" dirty="0" err="1" smtClean="0"/>
              <a:t>BitCoin</a:t>
            </a:r>
            <a:r>
              <a:rPr lang="zh-CN" altLang="en-US" dirty="0" smtClean="0"/>
              <a:t>，作者想测试一下把它迁到以太坊，或者超级账本试一试</a:t>
            </a:r>
            <a:r>
              <a:rPr lang="zh-CN" altLang="en-US" smtClean="0"/>
              <a:t>，</a:t>
            </a:r>
            <a:r>
              <a:rPr lang="zh-CN" altLang="en-US" smtClean="0"/>
              <a:t>同时设想将</a:t>
            </a:r>
            <a:r>
              <a:rPr lang="zh-CN" altLang="en-US" dirty="0" smtClean="0"/>
              <a:t>这三个都作为底层的区块链系统试一试。</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51213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当我们想要访问</a:t>
            </a:r>
            <a:r>
              <a:rPr lang="en-US" altLang="zh-CN" dirty="0" err="1" smtClean="0"/>
              <a:t>facebook</a:t>
            </a:r>
            <a:r>
              <a:rPr lang="zh-CN" altLang="en-US" dirty="0" smtClean="0"/>
              <a:t>的个人数据的时候，我们通常会在浏览器下输入</a:t>
            </a:r>
            <a:r>
              <a:rPr lang="en-US" altLang="zh-CN" dirty="0" err="1" smtClean="0"/>
              <a:t>facebook</a:t>
            </a:r>
            <a:r>
              <a:rPr lang="zh-CN" altLang="en-US" dirty="0" smtClean="0"/>
              <a:t>的域名，这个时候我们会首先访问</a:t>
            </a:r>
            <a:r>
              <a:rPr lang="en-US" altLang="zh-CN" dirty="0" smtClean="0"/>
              <a:t>DNS</a:t>
            </a:r>
            <a:r>
              <a:rPr lang="zh-CN" altLang="en-US" dirty="0" smtClean="0"/>
              <a:t>服务器，将域名转化为</a:t>
            </a:r>
            <a:r>
              <a:rPr lang="en-US" altLang="zh-CN" dirty="0" err="1" smtClean="0"/>
              <a:t>ip</a:t>
            </a:r>
            <a:r>
              <a:rPr lang="zh-CN" altLang="en-US" dirty="0" smtClean="0"/>
              <a:t>，然后再去访问</a:t>
            </a:r>
            <a:r>
              <a:rPr lang="en-US" altLang="zh-CN" dirty="0" err="1" smtClean="0"/>
              <a:t>facebook</a:t>
            </a:r>
            <a:r>
              <a:rPr lang="zh-CN" altLang="en-US" dirty="0" smtClean="0"/>
              <a:t>服务器所在的</a:t>
            </a:r>
            <a:r>
              <a:rPr lang="en-US" altLang="zh-CN" dirty="0" err="1" smtClean="0"/>
              <a:t>ip</a:t>
            </a:r>
            <a:r>
              <a:rPr lang="zh-CN" altLang="en-US" dirty="0" smtClean="0"/>
              <a:t>地址，在这个过程中，域名的管理机构比如</a:t>
            </a:r>
            <a:r>
              <a:rPr lang="en-US" altLang="zh-CN" dirty="0" err="1" smtClean="0"/>
              <a:t>verSign</a:t>
            </a:r>
            <a:r>
              <a:rPr lang="zh-CN" altLang="en-US" smtClean="0"/>
              <a:t>（威瑞信）有一套</a:t>
            </a:r>
            <a:r>
              <a:rPr lang="en-US" altLang="zh-CN" dirty="0" err="1" smtClean="0"/>
              <a:t>pki</a:t>
            </a:r>
            <a:r>
              <a:rPr lang="zh-CN" altLang="en-US" dirty="0" smtClean="0"/>
              <a:t>体系会验证域名是否合法，这两步都完成之后，我们就可以去访问到自己的数据。因为有时候中心化的第三方经常会发生数据泄露的事件，因此作者提出一个系统想把这些过程全部变成去中心化的过程。这个系统可以让用户注册一个唯一且人类可读的用户名和与用户名相联系的公钥，同时将用户产生的数据与用户名和公钥绑定。</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71679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smtClean="0">
                <a:solidFill>
                  <a:schemeClr val="tx1"/>
                </a:solidFill>
                <a:effectLst/>
                <a:latin typeface="+mn-lt"/>
                <a:ea typeface="+mn-ea"/>
                <a:cs typeface="+mn-cs"/>
              </a:rPr>
              <a:t>作者首先想到的是</a:t>
            </a:r>
            <a:r>
              <a:rPr lang="en-US" altLang="zh-CN" sz="900" b="0" i="0" kern="1200" dirty="0" err="1" smtClean="0">
                <a:solidFill>
                  <a:schemeClr val="tx1"/>
                </a:solidFill>
                <a:effectLst/>
                <a:latin typeface="+mn-lt"/>
                <a:ea typeface="+mn-ea"/>
                <a:cs typeface="+mn-cs"/>
              </a:rPr>
              <a:t>nameCoin</a:t>
            </a:r>
            <a:r>
              <a:rPr lang="zh-CN" altLang="en-US" sz="900" b="0" i="0" kern="1200" dirty="0" smtClean="0">
                <a:solidFill>
                  <a:schemeClr val="tx1"/>
                </a:solidFill>
                <a:effectLst/>
                <a:latin typeface="+mn-lt"/>
                <a:ea typeface="+mn-ea"/>
                <a:cs typeface="+mn-cs"/>
              </a:rPr>
              <a:t>这个系统，</a:t>
            </a:r>
            <a:endParaRPr lang="en-US" altLang="zh-CN" sz="900" b="0" i="0" kern="1200" dirty="0" smtClean="0">
              <a:solidFill>
                <a:schemeClr val="tx1"/>
              </a:solidFill>
              <a:effectLst/>
              <a:latin typeface="+mn-lt"/>
              <a:ea typeface="+mn-ea"/>
              <a:cs typeface="+mn-cs"/>
            </a:endParaRPr>
          </a:p>
          <a:p>
            <a:endParaRPr lang="en-US" altLang="zh-CN" sz="900" b="0" i="0" kern="1200" dirty="0" smtClean="0">
              <a:solidFill>
                <a:schemeClr val="tx1"/>
              </a:solidFill>
              <a:effectLst/>
              <a:latin typeface="+mn-lt"/>
              <a:ea typeface="+mn-ea"/>
              <a:cs typeface="+mn-cs"/>
            </a:endParaRPr>
          </a:p>
          <a:p>
            <a:r>
              <a:rPr lang="en-US" altLang="zh-CN" sz="900" b="0" i="0" kern="1200" dirty="0" err="1" smtClean="0">
                <a:solidFill>
                  <a:schemeClr val="tx1"/>
                </a:solidFill>
                <a:effectLst/>
                <a:latin typeface="+mn-lt"/>
                <a:ea typeface="+mn-ea"/>
                <a:cs typeface="+mn-cs"/>
              </a:rPr>
              <a:t>NameCoin</a:t>
            </a:r>
            <a:r>
              <a:rPr lang="zh-CN" altLang="en-US" sz="900" b="0" i="0" kern="1200" dirty="0" smtClean="0">
                <a:solidFill>
                  <a:schemeClr val="tx1"/>
                </a:solidFill>
                <a:effectLst/>
                <a:latin typeface="+mn-lt"/>
                <a:ea typeface="+mn-ea"/>
                <a:cs typeface="+mn-cs"/>
              </a:rPr>
              <a:t>是从</a:t>
            </a:r>
            <a:r>
              <a:rPr lang="en-US" altLang="zh-CN" sz="900" b="0" i="0" kern="1200" dirty="0" smtClean="0">
                <a:solidFill>
                  <a:schemeClr val="tx1"/>
                </a:solidFill>
                <a:effectLst/>
                <a:latin typeface="+mn-lt"/>
                <a:ea typeface="+mn-ea"/>
                <a:cs typeface="+mn-cs"/>
              </a:rPr>
              <a:t>Bitcoin</a:t>
            </a:r>
            <a:r>
              <a:rPr lang="zh-CN" altLang="en-US" sz="900" b="0" i="0" kern="1200" dirty="0" smtClean="0">
                <a:solidFill>
                  <a:schemeClr val="tx1"/>
                </a:solidFill>
                <a:effectLst/>
                <a:latin typeface="+mn-lt"/>
                <a:ea typeface="+mn-ea"/>
                <a:cs typeface="+mn-cs"/>
              </a:rPr>
              <a:t>上</a:t>
            </a:r>
            <a:r>
              <a:rPr lang="en-US" altLang="zh-CN" sz="900" b="0" i="0" kern="1200" dirty="0" smtClean="0">
                <a:solidFill>
                  <a:schemeClr val="tx1"/>
                </a:solidFill>
                <a:effectLst/>
                <a:latin typeface="+mn-lt"/>
                <a:ea typeface="+mn-ea"/>
                <a:cs typeface="+mn-cs"/>
              </a:rPr>
              <a:t>fork</a:t>
            </a:r>
            <a:r>
              <a:rPr lang="zh-CN" altLang="en-US" sz="900" b="0" i="0" kern="1200" dirty="0" smtClean="0">
                <a:solidFill>
                  <a:schemeClr val="tx1"/>
                </a:solidFill>
                <a:effectLst/>
                <a:latin typeface="+mn-lt"/>
                <a:ea typeface="+mn-ea"/>
                <a:cs typeface="+mn-cs"/>
              </a:rPr>
              <a:t>下来的一个分支，在它上面做了一些业务上的修改，它是除了比特币外运行最久的一个区块链系统</a:t>
            </a:r>
            <a:endParaRPr lang="en-US" altLang="zh-CN" sz="900" b="0" i="0" kern="1200" dirty="0" smtClean="0">
              <a:solidFill>
                <a:schemeClr val="tx1"/>
              </a:solidFill>
              <a:effectLst/>
              <a:latin typeface="+mn-lt"/>
              <a:ea typeface="+mn-ea"/>
              <a:cs typeface="+mn-cs"/>
            </a:endParaRPr>
          </a:p>
          <a:p>
            <a:endParaRPr lang="en-US" altLang="zh-CN" sz="900" b="0" i="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900" b="0" i="0" kern="1200" dirty="0" smtClean="0">
                <a:solidFill>
                  <a:schemeClr val="tx1"/>
                </a:solidFill>
                <a:effectLst/>
                <a:latin typeface="+mn-lt"/>
                <a:ea typeface="+mn-ea"/>
                <a:cs typeface="+mn-cs"/>
              </a:rPr>
              <a:t>我们常用的</a:t>
            </a:r>
            <a:r>
              <a:rPr lang="en-US" altLang="zh-CN" sz="900" b="0" i="0" kern="1200" dirty="0" smtClean="0">
                <a:solidFill>
                  <a:schemeClr val="tx1"/>
                </a:solidFill>
                <a:effectLst/>
                <a:latin typeface="+mn-lt"/>
                <a:ea typeface="+mn-ea"/>
                <a:cs typeface="+mn-cs"/>
              </a:rPr>
              <a:t>com</a:t>
            </a:r>
            <a:r>
              <a:rPr lang="zh-CN" altLang="en-US" sz="900" b="0" i="0" kern="1200" dirty="0" smtClean="0">
                <a:solidFill>
                  <a:schemeClr val="tx1"/>
                </a:solidFill>
                <a:effectLst/>
                <a:latin typeface="+mn-lt"/>
                <a:ea typeface="+mn-ea"/>
                <a:cs typeface="+mn-cs"/>
              </a:rPr>
              <a:t>和</a:t>
            </a:r>
            <a:r>
              <a:rPr lang="en-US" altLang="zh-CN" sz="900" b="0" i="0" kern="1200" dirty="0" err="1" smtClean="0">
                <a:solidFill>
                  <a:schemeClr val="tx1"/>
                </a:solidFill>
                <a:effectLst/>
                <a:latin typeface="+mn-lt"/>
                <a:ea typeface="+mn-ea"/>
                <a:cs typeface="+mn-cs"/>
              </a:rPr>
              <a:t>cn</a:t>
            </a:r>
            <a:r>
              <a:rPr lang="zh-CN" altLang="en-US" sz="900" b="0" i="0" kern="1200" dirty="0" smtClean="0">
                <a:solidFill>
                  <a:schemeClr val="tx1"/>
                </a:solidFill>
                <a:effectLst/>
                <a:latin typeface="+mn-lt"/>
                <a:ea typeface="+mn-ea"/>
                <a:cs typeface="+mn-cs"/>
              </a:rPr>
              <a:t>的</a:t>
            </a:r>
            <a:r>
              <a:rPr lang="en-US" altLang="zh-CN" sz="900" b="0" i="0" kern="1200" dirty="0" smtClean="0">
                <a:solidFill>
                  <a:schemeClr val="tx1"/>
                </a:solidFill>
                <a:effectLst/>
                <a:latin typeface="+mn-lt"/>
                <a:ea typeface="+mn-ea"/>
                <a:cs typeface="+mn-cs"/>
              </a:rPr>
              <a:t>DNS</a:t>
            </a:r>
            <a:r>
              <a:rPr lang="zh-CN" altLang="en-US" sz="900" b="0" i="0" kern="1200" dirty="0" smtClean="0">
                <a:solidFill>
                  <a:schemeClr val="tx1"/>
                </a:solidFill>
                <a:effectLst/>
                <a:latin typeface="+mn-lt"/>
                <a:ea typeface="+mn-ea"/>
                <a:cs typeface="+mn-cs"/>
              </a:rPr>
              <a:t>服务商分别由美国和中国控制，所以政府可以审查网站内容，甚至关闭。但现在</a:t>
            </a:r>
            <a:r>
              <a:rPr lang="en-US" altLang="zh-CN" sz="900" b="0" i="0" kern="1200" dirty="0" err="1" smtClean="0">
                <a:solidFill>
                  <a:schemeClr val="tx1"/>
                </a:solidFill>
                <a:effectLst/>
                <a:latin typeface="+mn-lt"/>
                <a:ea typeface="+mn-ea"/>
                <a:cs typeface="+mn-cs"/>
              </a:rPr>
              <a:t>NameCoin</a:t>
            </a:r>
            <a:r>
              <a:rPr lang="zh-CN" altLang="en-US" sz="900" b="0" i="0" kern="1200" dirty="0" smtClean="0">
                <a:solidFill>
                  <a:schemeClr val="tx1"/>
                </a:solidFill>
                <a:effectLst/>
                <a:latin typeface="+mn-lt"/>
                <a:ea typeface="+mn-ea"/>
                <a:cs typeface="+mn-cs"/>
              </a:rPr>
              <a:t>把域名和</a:t>
            </a:r>
            <a:r>
              <a:rPr lang="en-US" altLang="zh-CN" sz="900" b="0" i="0" kern="1200" dirty="0" smtClean="0">
                <a:solidFill>
                  <a:schemeClr val="tx1"/>
                </a:solidFill>
                <a:effectLst/>
                <a:latin typeface="+mn-lt"/>
                <a:ea typeface="+mn-ea"/>
                <a:cs typeface="+mn-cs"/>
              </a:rPr>
              <a:t>IP</a:t>
            </a:r>
            <a:r>
              <a:rPr lang="zh-CN" altLang="en-US" sz="900" b="0" i="0" kern="1200" dirty="0" smtClean="0">
                <a:solidFill>
                  <a:schemeClr val="tx1"/>
                </a:solidFill>
                <a:effectLst/>
                <a:latin typeface="+mn-lt"/>
                <a:ea typeface="+mn-ea"/>
                <a:cs typeface="+mn-cs"/>
              </a:rPr>
              <a:t>的映射信息全都存在区块链上，不允许其修改，</a:t>
            </a:r>
            <a:endParaRPr lang="en-US" altLang="zh-CN" sz="900" b="0" i="0" kern="1200" dirty="0" smtClean="0">
              <a:solidFill>
                <a:schemeClr val="tx1"/>
              </a:solidFill>
              <a:effectLst/>
              <a:latin typeface="+mn-lt"/>
              <a:ea typeface="+mn-ea"/>
              <a:cs typeface="+mn-cs"/>
            </a:endParaRPr>
          </a:p>
          <a:p>
            <a:endParaRPr lang="en-US" altLang="zh-CN" sz="900" b="0" i="0" kern="1200" dirty="0" smtClean="0">
              <a:solidFill>
                <a:schemeClr val="tx1"/>
              </a:solidFill>
              <a:effectLst/>
              <a:latin typeface="+mn-lt"/>
              <a:ea typeface="+mn-ea"/>
              <a:cs typeface="+mn-cs"/>
            </a:endParaRPr>
          </a:p>
          <a:p>
            <a:r>
              <a:rPr lang="en-US" altLang="zh-CN" sz="900" b="0" i="0" kern="1200" dirty="0" err="1" smtClean="0">
                <a:solidFill>
                  <a:schemeClr val="tx1"/>
                </a:solidFill>
                <a:effectLst/>
                <a:latin typeface="+mn-lt"/>
                <a:ea typeface="+mn-ea"/>
                <a:cs typeface="+mn-cs"/>
              </a:rPr>
              <a:t>NameCoin</a:t>
            </a:r>
            <a:r>
              <a:rPr lang="zh-CN" altLang="en-US" sz="900" b="0" i="0" kern="1200" dirty="0" smtClean="0">
                <a:solidFill>
                  <a:schemeClr val="tx1"/>
                </a:solidFill>
                <a:effectLst/>
                <a:latin typeface="+mn-lt"/>
                <a:ea typeface="+mn-ea"/>
                <a:cs typeface="+mn-cs"/>
              </a:rPr>
              <a:t>的作用提供传统</a:t>
            </a:r>
            <a:r>
              <a:rPr lang="en-US" altLang="zh-CN" sz="900" b="0" i="0" kern="1200" dirty="0" smtClean="0">
                <a:solidFill>
                  <a:schemeClr val="tx1"/>
                </a:solidFill>
                <a:effectLst/>
                <a:latin typeface="+mn-lt"/>
                <a:ea typeface="+mn-ea"/>
                <a:cs typeface="+mn-cs"/>
              </a:rPr>
              <a:t>DNS</a:t>
            </a:r>
            <a:r>
              <a:rPr lang="zh-CN" altLang="en-US" sz="900" b="0" i="0" kern="1200" dirty="0" smtClean="0">
                <a:solidFill>
                  <a:schemeClr val="tx1"/>
                </a:solidFill>
                <a:effectLst/>
                <a:latin typeface="+mn-lt"/>
                <a:ea typeface="+mn-ea"/>
                <a:cs typeface="+mn-cs"/>
              </a:rPr>
              <a:t>（域名管理系统）服务商类似的功能，但与传统系统不一样的是</a:t>
            </a:r>
            <a:r>
              <a:rPr lang="en-US" altLang="zh-CN" sz="900" b="0" i="0" kern="1200" dirty="0" smtClean="0">
                <a:solidFill>
                  <a:schemeClr val="tx1"/>
                </a:solidFill>
                <a:effectLst/>
                <a:latin typeface="+mn-lt"/>
                <a:ea typeface="+mn-ea"/>
                <a:cs typeface="+mn-cs"/>
              </a:rPr>
              <a:t>Namecoin</a:t>
            </a:r>
            <a:r>
              <a:rPr lang="zh-CN" altLang="en-US" sz="900" b="0" i="0" kern="1200" dirty="0" smtClean="0">
                <a:solidFill>
                  <a:schemeClr val="tx1"/>
                </a:solidFill>
                <a:effectLst/>
                <a:latin typeface="+mn-lt"/>
                <a:ea typeface="+mn-ea"/>
                <a:cs typeface="+mn-cs"/>
              </a:rPr>
              <a:t>基于去中心化的区块链，是一种分散式的</a:t>
            </a:r>
            <a:r>
              <a:rPr lang="en-US" altLang="zh-CN" sz="900" b="0" i="0" kern="1200" dirty="0" smtClean="0">
                <a:solidFill>
                  <a:schemeClr val="tx1"/>
                </a:solidFill>
                <a:effectLst/>
                <a:latin typeface="+mn-lt"/>
                <a:ea typeface="+mn-ea"/>
                <a:cs typeface="+mn-cs"/>
              </a:rPr>
              <a:t>DNS</a:t>
            </a:r>
            <a:r>
              <a:rPr lang="zh-CN" altLang="en-US" sz="900" b="0" i="0" kern="1200" dirty="0" smtClean="0">
                <a:solidFill>
                  <a:schemeClr val="tx1"/>
                </a:solidFill>
                <a:effectLst/>
                <a:latin typeface="+mn-lt"/>
                <a:ea typeface="+mn-ea"/>
                <a:cs typeface="+mn-cs"/>
              </a:rPr>
              <a:t>，它将域名与</a:t>
            </a:r>
            <a:r>
              <a:rPr lang="en-US" altLang="zh-CN" sz="900" b="0" i="0" kern="1200" dirty="0" smtClean="0">
                <a:solidFill>
                  <a:schemeClr val="tx1"/>
                </a:solidFill>
                <a:effectLst/>
                <a:latin typeface="+mn-lt"/>
                <a:ea typeface="+mn-ea"/>
                <a:cs typeface="+mn-cs"/>
              </a:rPr>
              <a:t>IP</a:t>
            </a:r>
            <a:r>
              <a:rPr lang="zh-CN" altLang="en-US" sz="900" b="0" i="0" kern="1200" dirty="0" smtClean="0">
                <a:solidFill>
                  <a:schemeClr val="tx1"/>
                </a:solidFill>
                <a:effectLst/>
                <a:latin typeface="+mn-lt"/>
                <a:ea typeface="+mn-ea"/>
                <a:cs typeface="+mn-cs"/>
              </a:rPr>
              <a:t>映射的信息全都存在了区块链上，这样可以阻止网络审查，保证信息自由发布。</a:t>
            </a:r>
            <a:endParaRPr lang="en-US" altLang="zh-CN" sz="900" b="0" i="0" kern="1200" dirty="0" smtClean="0">
              <a:solidFill>
                <a:schemeClr val="tx1"/>
              </a:solidFill>
              <a:effectLst/>
              <a:latin typeface="+mn-lt"/>
              <a:ea typeface="+mn-ea"/>
              <a:cs typeface="+mn-cs"/>
            </a:endParaRPr>
          </a:p>
          <a:p>
            <a:endParaRPr lang="en-US" altLang="zh-CN" sz="9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192225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这个系统首先在</a:t>
            </a:r>
            <a:r>
              <a:rPr lang="en-US" altLang="zh-CN" dirty="0" err="1" smtClean="0"/>
              <a:t>nameCoin</a:t>
            </a:r>
            <a:r>
              <a:rPr lang="zh-CN" altLang="en-US" dirty="0" smtClean="0"/>
              <a:t>上运行，出现了一下这些问题：首先是区块链的安全问题，</a:t>
            </a:r>
            <a:r>
              <a:rPr lang="en-US" altLang="zh-CN" dirty="0" err="1" smtClean="0"/>
              <a:t>NameCoin</a:t>
            </a:r>
            <a:r>
              <a:rPr lang="zh-CN" altLang="en-US" dirty="0" smtClean="0"/>
              <a:t>的使用的整体算力不是很高，而且是基于比特币的区块链，很容易出现单个矿池掌握百分之</a:t>
            </a:r>
            <a:r>
              <a:rPr lang="en-US" altLang="zh-CN" dirty="0" smtClean="0"/>
              <a:t>51</a:t>
            </a:r>
            <a:r>
              <a:rPr lang="zh-CN" altLang="en-US" dirty="0" smtClean="0"/>
              <a:t>以上的算力，比如上图就是两大矿池在</a:t>
            </a:r>
            <a:r>
              <a:rPr lang="en-US" altLang="zh-CN" dirty="0" smtClean="0"/>
              <a:t>2015</a:t>
            </a:r>
            <a:r>
              <a:rPr lang="zh-CN" altLang="en-US" dirty="0" smtClean="0"/>
              <a:t>年的七八月份出现挖矿的算力比例。这样这个区块链很容易受到攻击。</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97062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NameCoin</a:t>
            </a:r>
            <a:r>
              <a:rPr lang="zh-CN" altLang="en-US" dirty="0" smtClean="0"/>
              <a:t>因为不成熟会出现一些软件不稳定的问题， 比如说可能会因为网络中的某些人发送的交易中数据字段很多，区块在打包这个交易时花费的时间很长，会导致一些延迟问题，</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539652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有些大型的矿池有意或者因为其他原因无法把交易打包进他正在写的区块，这些交易就只能由其他的矿工来完成打包任务，这个时候网络的吞吐量就会大大下降。</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81702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作者根据以上问题，就会发现这个</a:t>
            </a:r>
            <a:r>
              <a:rPr lang="en-US" altLang="zh-CN" dirty="0" err="1" smtClean="0"/>
              <a:t>NameCoin</a:t>
            </a:r>
            <a:r>
              <a:rPr lang="zh-CN" altLang="en-US" dirty="0" smtClean="0"/>
              <a:t>系统的性能和安全性有很大的问题，这个时候要寻找一个安全稳定的区块链，</a:t>
            </a:r>
            <a:r>
              <a:rPr lang="zh-CN" altLang="en-US" smtClean="0"/>
              <a:t>但</a:t>
            </a:r>
            <a:r>
              <a:rPr lang="zh-CN" altLang="en-US" smtClean="0"/>
              <a:t>发现这种</a:t>
            </a:r>
            <a:r>
              <a:rPr lang="zh-CN" altLang="en-US" dirty="0" smtClean="0"/>
              <a:t>要求的</a:t>
            </a:r>
            <a:r>
              <a:rPr lang="zh-CN" altLang="en-US" smtClean="0"/>
              <a:t>区</a:t>
            </a:r>
            <a:r>
              <a:rPr lang="zh-CN" altLang="en-US" smtClean="0"/>
              <a:t>块链只有</a:t>
            </a:r>
            <a:r>
              <a:rPr lang="zh-CN" altLang="en-US" dirty="0" smtClean="0"/>
              <a:t>目前比较成熟的比特币和以太坊等。于是作者就想把业务层和区块链分离开来，作者在这里提出了一个</a:t>
            </a:r>
            <a:r>
              <a:rPr lang="en-US" altLang="zh-CN" dirty="0" err="1" smtClean="0"/>
              <a:t>blockstack</a:t>
            </a:r>
            <a:r>
              <a:rPr lang="zh-CN" altLang="en-US" dirty="0" smtClean="0"/>
              <a:t>的分层结构，将系统分成了两层</a:t>
            </a:r>
            <a:r>
              <a:rPr lang="en-US" altLang="zh-CN" dirty="0" smtClean="0"/>
              <a:t>—</a:t>
            </a:r>
            <a:r>
              <a:rPr lang="zh-CN" altLang="en-US" dirty="0" smtClean="0"/>
              <a:t>控制层和数据层</a:t>
            </a:r>
            <a:endParaRPr lang="en-US" altLang="zh-CN" dirty="0" smtClean="0"/>
          </a:p>
          <a:p>
            <a:endParaRPr lang="en-US" altLang="zh-CN" dirty="0" smtClean="0"/>
          </a:p>
          <a:p>
            <a:r>
              <a:rPr lang="zh-CN" altLang="en-US" dirty="0" smtClean="0"/>
              <a:t>其中控制层中包含了一层单独的区块链层以及还有一层定义了注册用户，用户公私钥的创建，以及一些与用户名绑定的</a:t>
            </a:r>
            <a:r>
              <a:rPr lang="en-US" altLang="zh-CN" dirty="0" smtClean="0"/>
              <a:t>hash</a:t>
            </a:r>
            <a:r>
              <a:rPr lang="zh-CN" altLang="en-US" dirty="0" smtClean="0"/>
              <a:t>函数的创建的业务层</a:t>
            </a:r>
            <a:endParaRPr lang="en-US" altLang="zh-CN" dirty="0" smtClean="0"/>
          </a:p>
          <a:p>
            <a:endParaRPr lang="en-US" altLang="zh-CN" dirty="0" smtClean="0"/>
          </a:p>
          <a:p>
            <a:r>
              <a:rPr lang="zh-CN" altLang="en-US" dirty="0" smtClean="0"/>
              <a:t>数据层主要负责数据的存储。</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644346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整个架构如下，其中控制层分为两层，一层是区块链层，另一层是虚拟链层；</a:t>
            </a:r>
            <a:endParaRPr lang="en-US" altLang="zh-CN" dirty="0" smtClean="0"/>
          </a:p>
          <a:p>
            <a:r>
              <a:rPr lang="zh-CN" altLang="en-US" dirty="0" smtClean="0"/>
              <a:t>数据层也分为两层，分别是路由层和存储层。</a:t>
            </a:r>
            <a:endParaRPr lang="en-US" altLang="zh-CN" dirty="0" smtClean="0"/>
          </a:p>
          <a:p>
            <a:endParaRPr lang="en-US" altLang="zh-CN" dirty="0" smtClean="0"/>
          </a:p>
          <a:p>
            <a:r>
              <a:rPr lang="zh-CN" altLang="en-US" dirty="0" smtClean="0"/>
              <a:t>接下具体讲解每一层</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657419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2019/6/21</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880583" y="1835587"/>
            <a:ext cx="5937492" cy="1361911"/>
          </a:xfrm>
          <a:prstGeom prst="rect">
            <a:avLst/>
          </a:prstGeom>
          <a:noFill/>
        </p:spPr>
        <p:txBody>
          <a:bodyPr wrap="square" lIns="68580" tIns="34290" rIns="68580" bIns="34290" rtlCol="0">
            <a:spAutoFit/>
          </a:bodyPr>
          <a:lstStyle/>
          <a:p>
            <a:r>
              <a:rPr lang="en-US" altLang="zh-CN" sz="2800" b="1" dirty="0" smtClean="0">
                <a:solidFill>
                  <a:srgbClr val="1B4367"/>
                </a:solidFill>
                <a:cs typeface="+mn-ea"/>
                <a:sym typeface="+mn-lt"/>
              </a:rPr>
              <a:t>Blockstack</a:t>
            </a:r>
            <a:r>
              <a:rPr lang="en-US" altLang="zh-CN" sz="2800" b="1" dirty="0">
                <a:solidFill>
                  <a:srgbClr val="1B4367"/>
                </a:solidFill>
                <a:cs typeface="+mn-ea"/>
                <a:sym typeface="+mn-lt"/>
              </a:rPr>
              <a:t>: A Global Naming and Storage System Secured by Blockchains </a:t>
            </a:r>
            <a:endParaRPr lang="zh-CN" altLang="en-US" sz="2800" b="1" dirty="0">
              <a:solidFill>
                <a:srgbClr val="1B4367"/>
              </a:solidFill>
              <a:cs typeface="+mn-ea"/>
              <a:sym typeface="+mn-lt"/>
            </a:endParaRPr>
          </a:p>
        </p:txBody>
      </p:sp>
      <p:sp>
        <p:nvSpPr>
          <p:cNvPr id="2" name="矩形 1"/>
          <p:cNvSpPr/>
          <p:nvPr/>
        </p:nvSpPr>
        <p:spPr>
          <a:xfrm>
            <a:off x="2880583" y="3767748"/>
            <a:ext cx="6305739" cy="523220"/>
          </a:xfrm>
          <a:prstGeom prst="rect">
            <a:avLst/>
          </a:prstGeom>
        </p:spPr>
        <p:txBody>
          <a:bodyPr wrap="square">
            <a:spAutoFit/>
          </a:bodyPr>
          <a:lstStyle/>
          <a:p>
            <a:r>
              <a:rPr lang="en-US" altLang="zh-CN" dirty="0"/>
              <a:t>Muneeb Ali, Jude Nelson, Ryan Shea, and Michael Freedman</a:t>
            </a:r>
          </a:p>
          <a:p>
            <a:r>
              <a:rPr lang="en-US" altLang="zh-CN" dirty="0"/>
              <a:t>Blockstack Labs and Princeton University (USENIX </a:t>
            </a:r>
            <a:r>
              <a:rPr lang="en-US" altLang="zh-CN" dirty="0" smtClean="0"/>
              <a:t>ATC 16</a:t>
            </a:r>
            <a:r>
              <a:rPr lang="zh-CN" altLang="en-US" dirty="0" smtClean="0"/>
              <a: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Design of Blockstack</a:t>
            </a:r>
            <a:endParaRPr lang="zh-CN" altLang="en-US" sz="1600" b="1" dirty="0">
              <a:solidFill>
                <a:srgbClr val="1B4367"/>
              </a:solidFill>
              <a:cs typeface="+mn-ea"/>
              <a:sym typeface="+mn-lt"/>
            </a:endParaRPr>
          </a:p>
        </p:txBody>
      </p:sp>
      <p:sp>
        <p:nvSpPr>
          <p:cNvPr id="6" name="矩形 5"/>
          <p:cNvSpPr/>
          <p:nvPr/>
        </p:nvSpPr>
        <p:spPr>
          <a:xfrm>
            <a:off x="402730" y="778960"/>
            <a:ext cx="8560201" cy="1785104"/>
          </a:xfrm>
          <a:prstGeom prst="rect">
            <a:avLst/>
          </a:prstGeom>
        </p:spPr>
        <p:txBody>
          <a:bodyPr wrap="square">
            <a:spAutoFit/>
          </a:bodyPr>
          <a:lstStyle/>
          <a:p>
            <a:r>
              <a:rPr lang="en-US" altLang="zh-CN" sz="2200" dirty="0">
                <a:latin typeface="Times New Roman" panose="02020603050405020304" pitchFamily="18" charset="0"/>
                <a:cs typeface="Times New Roman" panose="02020603050405020304" pitchFamily="18" charset="0"/>
              </a:rPr>
              <a:t>Layer1: Blockchain </a:t>
            </a:r>
            <a:r>
              <a:rPr lang="en-US" altLang="zh-CN" sz="2200" dirty="0" smtClean="0">
                <a:latin typeface="Times New Roman" panose="02020603050405020304" pitchFamily="18" charset="0"/>
                <a:cs typeface="Times New Roman" panose="02020603050405020304" pitchFamily="18" charset="0"/>
              </a:rPr>
              <a:t>Layer(Bitcoin)</a:t>
            </a:r>
          </a:p>
          <a:p>
            <a:r>
              <a:rPr lang="en-US" altLang="zh-CN" sz="2200" dirty="0" smtClean="0">
                <a:latin typeface="Times New Roman" panose="02020603050405020304" pitchFamily="18" charset="0"/>
                <a:cs typeface="Times New Roman" panose="02020603050405020304" pitchFamily="18" charset="0"/>
              </a:rPr>
              <a:t>It stores the sequence of Blockstack operations and it provides consensus on the order in which  the operations </a:t>
            </a:r>
            <a:r>
              <a:rPr lang="en-US" altLang="zh-CN" sz="2200" dirty="0">
                <a:latin typeface="Times New Roman" panose="02020603050405020304" pitchFamily="18" charset="0"/>
                <a:cs typeface="Times New Roman" panose="02020603050405020304" pitchFamily="18" charset="0"/>
              </a:rPr>
              <a:t>were written. Blockstack operations are encoded in transactions on the underlying blockchain.</a:t>
            </a:r>
          </a:p>
          <a:p>
            <a:endParaRPr lang="en-US" altLang="zh-CN" sz="2200" dirty="0" smtClean="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16110" y="2711044"/>
            <a:ext cx="7243762" cy="1449842"/>
          </a:xfrm>
          <a:prstGeom prst="rect">
            <a:avLst/>
          </a:prstGeom>
        </p:spPr>
      </p:pic>
    </p:spTree>
    <p:extLst>
      <p:ext uri="{BB962C8B-B14F-4D97-AF65-F5344CB8AC3E}">
        <p14:creationId xmlns:p14="http://schemas.microsoft.com/office/powerpoint/2010/main" val="70718494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Design of Blockstack</a:t>
            </a:r>
            <a:endParaRPr lang="zh-CN" altLang="en-US" sz="1600" b="1" dirty="0">
              <a:solidFill>
                <a:srgbClr val="1B4367"/>
              </a:solidFill>
              <a:cs typeface="+mn-ea"/>
              <a:sym typeface="+mn-lt"/>
            </a:endParaRPr>
          </a:p>
        </p:txBody>
      </p:sp>
      <p:sp>
        <p:nvSpPr>
          <p:cNvPr id="6" name="矩形 5"/>
          <p:cNvSpPr/>
          <p:nvPr/>
        </p:nvSpPr>
        <p:spPr>
          <a:xfrm>
            <a:off x="402730" y="778960"/>
            <a:ext cx="8560201" cy="1107996"/>
          </a:xfrm>
          <a:prstGeom prst="rect">
            <a:avLst/>
          </a:prstGeom>
        </p:spPr>
        <p:txBody>
          <a:bodyPr wrap="square">
            <a:spAutoFit/>
          </a:bodyPr>
          <a:lstStyle/>
          <a:p>
            <a:r>
              <a:rPr lang="en-US" altLang="zh-CN" sz="2200" dirty="0" smtClean="0">
                <a:latin typeface="Times New Roman" panose="02020603050405020304" pitchFamily="18" charset="0"/>
                <a:cs typeface="Times New Roman" panose="02020603050405020304" pitchFamily="18" charset="0"/>
              </a:rPr>
              <a:t>Layer 2: Virtualchain Layer</a:t>
            </a:r>
          </a:p>
          <a:p>
            <a:r>
              <a:rPr lang="en-US" altLang="zh-CN" sz="2200" dirty="0" err="1" smtClean="0">
                <a:latin typeface="Times New Roman" panose="02020603050405020304" pitchFamily="18" charset="0"/>
                <a:cs typeface="Times New Roman" panose="02020603050405020304" pitchFamily="18" charset="0"/>
              </a:rPr>
              <a:t>Virtualchain</a:t>
            </a:r>
            <a:r>
              <a:rPr lang="en-US" altLang="zh-CN" sz="2200" dirty="0" smtClean="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defines new operations. </a:t>
            </a:r>
            <a:r>
              <a:rPr lang="en-US" altLang="zh-CN" sz="2200" dirty="0" smtClean="0">
                <a:latin typeface="Times New Roman" panose="02020603050405020304" pitchFamily="18" charset="0"/>
                <a:cs typeface="Times New Roman" panose="02020603050405020304" pitchFamily="18" charset="0"/>
              </a:rPr>
              <a:t>Virtual chains can be used to build a variety of state machines</a:t>
            </a:r>
            <a:endParaRPr lang="en-US" altLang="zh-CN" sz="2200"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402730" y="2437021"/>
            <a:ext cx="7134695" cy="2480521"/>
          </a:xfrm>
          <a:prstGeom prst="rect">
            <a:avLst/>
          </a:prstGeom>
        </p:spPr>
      </p:pic>
      <p:pic>
        <p:nvPicPr>
          <p:cNvPr id="3" name="图片 2"/>
          <p:cNvPicPr>
            <a:picLocks noChangeAspect="1"/>
          </p:cNvPicPr>
          <p:nvPr/>
        </p:nvPicPr>
        <p:blipFill>
          <a:blip r:embed="rId4"/>
          <a:stretch>
            <a:fillRect/>
          </a:stretch>
        </p:blipFill>
        <p:spPr>
          <a:xfrm>
            <a:off x="6772181" y="2225510"/>
            <a:ext cx="2190750" cy="1019175"/>
          </a:xfrm>
          <a:prstGeom prst="rect">
            <a:avLst/>
          </a:prstGeom>
        </p:spPr>
      </p:pic>
      <p:cxnSp>
        <p:nvCxnSpPr>
          <p:cNvPr id="8" name="直接箭头连接符 7"/>
          <p:cNvCxnSpPr>
            <a:endCxn id="3" idx="1"/>
          </p:cNvCxnSpPr>
          <p:nvPr/>
        </p:nvCxnSpPr>
        <p:spPr>
          <a:xfrm flipV="1">
            <a:off x="6047715" y="2735098"/>
            <a:ext cx="724466" cy="5095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683075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Design of Blockstack</a:t>
            </a:r>
            <a:endParaRPr lang="zh-CN" altLang="en-US" sz="1600" b="1" dirty="0">
              <a:solidFill>
                <a:srgbClr val="1B4367"/>
              </a:solidFill>
              <a:cs typeface="+mn-ea"/>
              <a:sym typeface="+mn-lt"/>
            </a:endParaRPr>
          </a:p>
        </p:txBody>
      </p:sp>
      <p:sp>
        <p:nvSpPr>
          <p:cNvPr id="6" name="矩形 5"/>
          <p:cNvSpPr/>
          <p:nvPr/>
        </p:nvSpPr>
        <p:spPr>
          <a:xfrm>
            <a:off x="402730" y="778960"/>
            <a:ext cx="8560201" cy="1446550"/>
          </a:xfrm>
          <a:prstGeom prst="rect">
            <a:avLst/>
          </a:prstGeom>
        </p:spPr>
        <p:txBody>
          <a:bodyPr wrap="square">
            <a:spAutoFit/>
          </a:bodyPr>
          <a:lstStyle/>
          <a:p>
            <a:r>
              <a:rPr lang="en-US" altLang="zh-CN" sz="2200" dirty="0" smtClean="0">
                <a:latin typeface="Times New Roman" panose="02020603050405020304" pitchFamily="18" charset="0"/>
                <a:cs typeface="Times New Roman" panose="02020603050405020304" pitchFamily="18" charset="0"/>
              </a:rPr>
              <a:t>Layer 3: Routing Layer</a:t>
            </a:r>
          </a:p>
          <a:p>
            <a:r>
              <a:rPr lang="en-US" altLang="zh-CN" sz="2200" dirty="0">
                <a:latin typeface="Times New Roman" panose="02020603050405020304" pitchFamily="18" charset="0"/>
                <a:cs typeface="Times New Roman" panose="02020603050405020304" pitchFamily="18" charset="0"/>
              </a:rPr>
              <a:t>The virtualchain binds names to respective </a:t>
            </a:r>
            <a:r>
              <a:rPr lang="en-US" altLang="zh-CN" sz="2200" dirty="0" smtClean="0">
                <a:latin typeface="Times New Roman" panose="02020603050405020304" pitchFamily="18" charset="0"/>
                <a:cs typeface="Times New Roman" panose="02020603050405020304" pitchFamily="18" charset="0"/>
              </a:rPr>
              <a:t>hash (</a:t>
            </a:r>
            <a:r>
              <a:rPr lang="en-US" altLang="zh-CN" sz="2200" dirty="0">
                <a:latin typeface="Times New Roman" panose="02020603050405020304" pitchFamily="18" charset="0"/>
                <a:cs typeface="Times New Roman" panose="02020603050405020304" pitchFamily="18" charset="0"/>
              </a:rPr>
              <a:t>zonefile) and stores these bindings in the control plane</a:t>
            </a:r>
            <a:r>
              <a:rPr lang="en-US" altLang="zh-CN" sz="2200" dirty="0" smtClean="0">
                <a:latin typeface="Times New Roman" panose="02020603050405020304" pitchFamily="18" charset="0"/>
                <a:cs typeface="Times New Roman" panose="02020603050405020304" pitchFamily="18" charset="0"/>
              </a:rPr>
              <a:t>, whereas the zone files themselves are stored in the </a:t>
            </a:r>
            <a:r>
              <a:rPr lang="en-US" altLang="zh-CN" sz="2200" dirty="0">
                <a:latin typeface="Times New Roman" panose="02020603050405020304" pitchFamily="18" charset="0"/>
                <a:cs typeface="Times New Roman" panose="02020603050405020304" pitchFamily="18" charset="0"/>
              </a:rPr>
              <a:t>routing layer. </a:t>
            </a:r>
            <a:endParaRPr lang="en-US" altLang="zh-CN" sz="22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479833" y="2564064"/>
            <a:ext cx="5209728" cy="2492424"/>
          </a:xfrm>
          <a:prstGeom prst="rect">
            <a:avLst/>
          </a:prstGeom>
        </p:spPr>
      </p:pic>
      <p:cxnSp>
        <p:nvCxnSpPr>
          <p:cNvPr id="9" name="直接箭头连接符 8"/>
          <p:cNvCxnSpPr/>
          <p:nvPr/>
        </p:nvCxnSpPr>
        <p:spPr>
          <a:xfrm>
            <a:off x="3395050" y="3005750"/>
            <a:ext cx="2904021" cy="1579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图片 9"/>
          <p:cNvPicPr>
            <a:picLocks noChangeAspect="1"/>
          </p:cNvPicPr>
          <p:nvPr/>
        </p:nvPicPr>
        <p:blipFill>
          <a:blip r:embed="rId4"/>
          <a:stretch>
            <a:fillRect/>
          </a:stretch>
        </p:blipFill>
        <p:spPr>
          <a:xfrm>
            <a:off x="6299071" y="2720630"/>
            <a:ext cx="2568987" cy="886050"/>
          </a:xfrm>
          <a:prstGeom prst="rect">
            <a:avLst/>
          </a:prstGeom>
        </p:spPr>
      </p:pic>
    </p:spTree>
    <p:extLst>
      <p:ext uri="{BB962C8B-B14F-4D97-AF65-F5344CB8AC3E}">
        <p14:creationId xmlns:p14="http://schemas.microsoft.com/office/powerpoint/2010/main" val="375626191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Design of Blockstack</a:t>
            </a:r>
            <a:endParaRPr lang="zh-CN" altLang="en-US" sz="1600" b="1" dirty="0">
              <a:solidFill>
                <a:srgbClr val="1B4367"/>
              </a:solidFill>
              <a:cs typeface="+mn-ea"/>
              <a:sym typeface="+mn-lt"/>
            </a:endParaRPr>
          </a:p>
        </p:txBody>
      </p:sp>
      <p:sp>
        <p:nvSpPr>
          <p:cNvPr id="6" name="矩形 5"/>
          <p:cNvSpPr/>
          <p:nvPr/>
        </p:nvSpPr>
        <p:spPr>
          <a:xfrm>
            <a:off x="402730" y="778960"/>
            <a:ext cx="8560201" cy="1107996"/>
          </a:xfrm>
          <a:prstGeom prst="rect">
            <a:avLst/>
          </a:prstGeom>
        </p:spPr>
        <p:txBody>
          <a:bodyPr wrap="square">
            <a:spAutoFit/>
          </a:bodyPr>
          <a:lstStyle/>
          <a:p>
            <a:r>
              <a:rPr lang="en-US" altLang="zh-CN" sz="2200" dirty="0" smtClean="0">
                <a:latin typeface="Times New Roman" panose="02020603050405020304" pitchFamily="18" charset="0"/>
                <a:cs typeface="Times New Roman" panose="02020603050405020304" pitchFamily="18" charset="0"/>
              </a:rPr>
              <a:t>Layer 4</a:t>
            </a:r>
            <a:r>
              <a:rPr lang="en-US" altLang="zh-CN" sz="2200" dirty="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Storage Layer</a:t>
            </a:r>
          </a:p>
          <a:p>
            <a:r>
              <a:rPr lang="en-US" altLang="zh-CN" sz="2200" dirty="0">
                <a:latin typeface="Times New Roman" panose="02020603050405020304" pitchFamily="18" charset="0"/>
                <a:cs typeface="Times New Roman" panose="02020603050405020304" pitchFamily="18" charset="0"/>
              </a:rPr>
              <a:t>T</a:t>
            </a:r>
            <a:r>
              <a:rPr lang="en-US" altLang="zh-CN" sz="2200" dirty="0" smtClean="0">
                <a:latin typeface="Times New Roman" panose="02020603050405020304" pitchFamily="18" charset="0"/>
                <a:cs typeface="Times New Roman" panose="02020603050405020304" pitchFamily="18" charset="0"/>
              </a:rPr>
              <a:t>he </a:t>
            </a:r>
            <a:r>
              <a:rPr lang="en-US" altLang="zh-CN" sz="2200" dirty="0">
                <a:latin typeface="Times New Roman" panose="02020603050405020304" pitchFamily="18" charset="0"/>
                <a:cs typeface="Times New Roman" panose="02020603050405020304" pitchFamily="18" charset="0"/>
              </a:rPr>
              <a:t>storage </a:t>
            </a:r>
            <a:r>
              <a:rPr lang="en-US" altLang="zh-CN" sz="2200" dirty="0" smtClean="0">
                <a:latin typeface="Times New Roman" panose="02020603050405020304" pitchFamily="18" charset="0"/>
                <a:cs typeface="Times New Roman" panose="02020603050405020304" pitchFamily="18" charset="0"/>
              </a:rPr>
              <a:t>layer hosts </a:t>
            </a:r>
            <a:r>
              <a:rPr lang="en-US" altLang="zh-CN" sz="2200" dirty="0">
                <a:latin typeface="Times New Roman" panose="02020603050405020304" pitchFamily="18" charset="0"/>
                <a:cs typeface="Times New Roman" panose="02020603050405020304" pitchFamily="18" charset="0"/>
              </a:rPr>
              <a:t>the actual data values of name-value pairs. All stored data values are signed by the key of the respective owner of a name.</a:t>
            </a:r>
            <a:endParaRPr lang="en-US" altLang="zh-CN" sz="2200"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475713" y="2225510"/>
            <a:ext cx="4843839" cy="2873309"/>
          </a:xfrm>
          <a:prstGeom prst="rect">
            <a:avLst/>
          </a:prstGeom>
        </p:spPr>
      </p:pic>
    </p:spTree>
    <p:extLst>
      <p:ext uri="{BB962C8B-B14F-4D97-AF65-F5344CB8AC3E}">
        <p14:creationId xmlns:p14="http://schemas.microsoft.com/office/powerpoint/2010/main" val="332077138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Design of Blockstack</a:t>
            </a:r>
            <a:endParaRPr lang="zh-CN" altLang="en-US" sz="1600" b="1" dirty="0">
              <a:solidFill>
                <a:srgbClr val="1B4367"/>
              </a:solidFill>
              <a:cs typeface="+mn-ea"/>
              <a:sym typeface="+mn-lt"/>
            </a:endParaRPr>
          </a:p>
        </p:txBody>
      </p:sp>
      <p:pic>
        <p:nvPicPr>
          <p:cNvPr id="4" name="图片 3"/>
          <p:cNvPicPr>
            <a:picLocks noChangeAspect="1"/>
          </p:cNvPicPr>
          <p:nvPr/>
        </p:nvPicPr>
        <p:blipFill>
          <a:blip r:embed="rId3"/>
          <a:stretch>
            <a:fillRect/>
          </a:stretch>
        </p:blipFill>
        <p:spPr>
          <a:xfrm>
            <a:off x="4320058" y="565275"/>
            <a:ext cx="4143375" cy="3886200"/>
          </a:xfrm>
          <a:prstGeom prst="rect">
            <a:avLst/>
          </a:prstGeom>
        </p:spPr>
      </p:pic>
      <p:pic>
        <p:nvPicPr>
          <p:cNvPr id="5" name="图片 4"/>
          <p:cNvPicPr>
            <a:picLocks noChangeAspect="1"/>
          </p:cNvPicPr>
          <p:nvPr/>
        </p:nvPicPr>
        <p:blipFill>
          <a:blip r:embed="rId4"/>
          <a:stretch>
            <a:fillRect/>
          </a:stretch>
        </p:blipFill>
        <p:spPr>
          <a:xfrm>
            <a:off x="172553" y="1265362"/>
            <a:ext cx="4019550" cy="2486025"/>
          </a:xfrm>
          <a:prstGeom prst="rect">
            <a:avLst/>
          </a:prstGeom>
        </p:spPr>
      </p:pic>
    </p:spTree>
    <p:extLst>
      <p:ext uri="{BB962C8B-B14F-4D97-AF65-F5344CB8AC3E}">
        <p14:creationId xmlns:p14="http://schemas.microsoft.com/office/powerpoint/2010/main" val="64887347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Simple Name Verification</a:t>
            </a:r>
            <a:endParaRPr lang="zh-CN" altLang="en-US" sz="1600" b="1" dirty="0">
              <a:solidFill>
                <a:srgbClr val="1B4367"/>
              </a:solidFill>
              <a:cs typeface="+mn-ea"/>
              <a:sym typeface="+mn-lt"/>
            </a:endParaRPr>
          </a:p>
        </p:txBody>
      </p:sp>
      <p:sp>
        <p:nvSpPr>
          <p:cNvPr id="2" name="矩形 1"/>
          <p:cNvSpPr/>
          <p:nvPr/>
        </p:nvSpPr>
        <p:spPr>
          <a:xfrm>
            <a:off x="430040" y="1271750"/>
            <a:ext cx="8179806" cy="1107996"/>
          </a:xfrm>
          <a:prstGeom prst="rect">
            <a:avLst/>
          </a:prstGeom>
        </p:spPr>
        <p:txBody>
          <a:bodyPr wrap="square">
            <a:spAutoFit/>
          </a:bodyPr>
          <a:lstStyle/>
          <a:p>
            <a:r>
              <a:rPr lang="zh-CN" altLang="en-US" sz="2200" dirty="0">
                <a:latin typeface="Times New Roman" panose="02020603050405020304" pitchFamily="18" charset="0"/>
                <a:cs typeface="Times New Roman" panose="02020603050405020304" pitchFamily="18" charset="0"/>
              </a:rPr>
              <a:t>Blockstack nodes can independently calculate a </a:t>
            </a:r>
            <a:r>
              <a:rPr lang="zh-CN" altLang="en-US" sz="2200" dirty="0" smtClean="0">
                <a:latin typeface="Times New Roman" panose="02020603050405020304" pitchFamily="18" charset="0"/>
                <a:cs typeface="Times New Roman" panose="02020603050405020304" pitchFamily="18" charset="0"/>
              </a:rPr>
              <a:t>consensus hash at any blockchain block</a:t>
            </a:r>
            <a:r>
              <a:rPr lang="zh-CN" altLang="en-US" sz="2200" dirty="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Consensus hashes help </a:t>
            </a:r>
            <a:r>
              <a:rPr lang="zh-CN" altLang="en-US" sz="2200" dirty="0">
                <a:latin typeface="Times New Roman" panose="02020603050405020304" pitchFamily="18" charset="0"/>
                <a:cs typeface="Times New Roman" panose="02020603050405020304" pitchFamily="18" charset="0"/>
              </a:rPr>
              <a:t>Blockstack nodes figure out if they have the same view of the global state at any given block.</a:t>
            </a:r>
          </a:p>
        </p:txBody>
      </p:sp>
    </p:spTree>
    <p:extLst>
      <p:ext uri="{BB962C8B-B14F-4D97-AF65-F5344CB8AC3E}">
        <p14:creationId xmlns:p14="http://schemas.microsoft.com/office/powerpoint/2010/main" val="238037722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Simple Name Verification</a:t>
            </a:r>
            <a:endParaRPr lang="zh-CN" altLang="en-US" sz="1600" b="1" dirty="0">
              <a:solidFill>
                <a:srgbClr val="1B4367"/>
              </a:solidFill>
              <a:cs typeface="+mn-ea"/>
              <a:sym typeface="+mn-lt"/>
            </a:endParaRPr>
          </a:p>
        </p:txBody>
      </p:sp>
      <p:sp>
        <p:nvSpPr>
          <p:cNvPr id="3" name="矩形 2"/>
          <p:cNvSpPr/>
          <p:nvPr/>
        </p:nvSpPr>
        <p:spPr>
          <a:xfrm>
            <a:off x="412376" y="869030"/>
            <a:ext cx="8053058" cy="1107996"/>
          </a:xfrm>
          <a:prstGeom prst="rect">
            <a:avLst/>
          </a:prstGeom>
        </p:spPr>
        <p:txBody>
          <a:bodyPr wrap="square">
            <a:spAutoFit/>
          </a:bodyPr>
          <a:lstStyle/>
          <a:p>
            <a:r>
              <a:rPr lang="zh-CN" altLang="en-US" sz="2200" dirty="0">
                <a:latin typeface="Times New Roman" panose="02020603050405020304" pitchFamily="18" charset="0"/>
                <a:cs typeface="Times New Roman" panose="02020603050405020304" pitchFamily="18" charset="0"/>
              </a:rPr>
              <a:t>Each consensus hash CH(h) is constructed from block h’s sequence </a:t>
            </a:r>
            <a:r>
              <a:rPr lang="zh-CN" altLang="en-US" sz="2200" dirty="0" smtClean="0">
                <a:latin typeface="Times New Roman" panose="02020603050405020304" pitchFamily="18" charset="0"/>
                <a:cs typeface="Times New Roman" panose="02020603050405020304" pitchFamily="18" charset="0"/>
              </a:rPr>
              <a:t>of  </a:t>
            </a:r>
            <a:r>
              <a:rPr lang="zh-CN" altLang="en-US" sz="2200" dirty="0">
                <a:latin typeface="Times New Roman" panose="02020603050405020304" pitchFamily="18" charset="0"/>
                <a:cs typeface="Times New Roman" panose="02020603050405020304" pitchFamily="18" charset="0"/>
              </a:rPr>
              <a:t>virtualchain operations </a:t>
            </a:r>
            <a:r>
              <a:rPr lang="zh-CN" altLang="en-US" sz="2200" dirty="0" smtClean="0">
                <a:latin typeface="Times New Roman" panose="02020603050405020304" pitchFamily="18" charset="0"/>
                <a:cs typeface="Times New Roman" panose="02020603050405020304" pitchFamily="18" charset="0"/>
              </a:rPr>
              <a:t>V</a:t>
            </a:r>
            <a:r>
              <a:rPr lang="en-US" altLang="zh-CN" sz="2200" baseline="-25000" dirty="0">
                <a:latin typeface="Times New Roman" panose="02020603050405020304" pitchFamily="18" charset="0"/>
                <a:cs typeface="Times New Roman" panose="02020603050405020304" pitchFamily="18" charset="0"/>
              </a:rPr>
              <a:t>h</a:t>
            </a:r>
            <a:r>
              <a:rPr lang="en-US" altLang="zh-CN" sz="2200" dirty="0">
                <a:latin typeface="Times New Roman" panose="02020603050405020304" pitchFamily="18" charset="0"/>
                <a:cs typeface="Times New Roman" panose="02020603050405020304" pitchFamily="18" charset="0"/>
              </a:rPr>
              <a:t>, as well a geometric series of prior consensus hashes P</a:t>
            </a:r>
            <a:r>
              <a:rPr lang="en-US" altLang="zh-CN" sz="2200" baseline="-25000" dirty="0">
                <a:latin typeface="Times New Roman" panose="02020603050405020304" pitchFamily="18" charset="0"/>
                <a:cs typeface="Times New Roman" panose="02020603050405020304" pitchFamily="18" charset="0"/>
              </a:rPr>
              <a:t>h</a:t>
            </a:r>
            <a:r>
              <a:rPr lang="en-US" altLang="zh-CN" sz="2200" dirty="0">
                <a:latin typeface="Times New Roman" panose="02020603050405020304" pitchFamily="18" charset="0"/>
                <a:cs typeface="Times New Roman" panose="02020603050405020304" pitchFamily="18" charset="0"/>
              </a:rPr>
              <a:t> defined </a:t>
            </a:r>
            <a:r>
              <a:rPr lang="en-US" altLang="zh-CN" sz="2200" dirty="0" smtClean="0">
                <a:latin typeface="Times New Roman" panose="02020603050405020304" pitchFamily="18" charset="0"/>
                <a:cs typeface="Times New Roman" panose="02020603050405020304" pitchFamily="18" charset="0"/>
              </a:rPr>
              <a:t>by:</a:t>
            </a:r>
            <a:endParaRPr lang="zh-CN" altLang="en-US" sz="22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2299581" y="2048188"/>
            <a:ext cx="3223834" cy="503724"/>
          </a:xfrm>
          <a:prstGeom prst="rect">
            <a:avLst/>
          </a:prstGeom>
        </p:spPr>
      </p:pic>
      <p:sp>
        <p:nvSpPr>
          <p:cNvPr id="7" name="矩形 6"/>
          <p:cNvSpPr/>
          <p:nvPr/>
        </p:nvSpPr>
        <p:spPr>
          <a:xfrm>
            <a:off x="412376" y="2551912"/>
            <a:ext cx="873957" cy="430887"/>
          </a:xfrm>
          <a:prstGeom prst="rect">
            <a:avLst/>
          </a:prstGeom>
        </p:spPr>
        <p:txBody>
          <a:bodyPr wrap="none">
            <a:spAutoFit/>
          </a:bodyPr>
          <a:lstStyle/>
          <a:p>
            <a:r>
              <a:rPr lang="zh-CN" altLang="en-US" sz="2200" dirty="0">
                <a:latin typeface="Times New Roman" panose="02020603050405020304" pitchFamily="18" charset="0"/>
                <a:cs typeface="Times New Roman" panose="02020603050405020304" pitchFamily="18" charset="0"/>
              </a:rPr>
              <a:t>where</a:t>
            </a:r>
          </a:p>
        </p:txBody>
      </p:sp>
      <p:pic>
        <p:nvPicPr>
          <p:cNvPr id="8" name="图片 7"/>
          <p:cNvPicPr>
            <a:picLocks noChangeAspect="1"/>
          </p:cNvPicPr>
          <p:nvPr/>
        </p:nvPicPr>
        <p:blipFill>
          <a:blip r:embed="rId4"/>
          <a:stretch>
            <a:fillRect/>
          </a:stretch>
        </p:blipFill>
        <p:spPr>
          <a:xfrm>
            <a:off x="1919334" y="2959322"/>
            <a:ext cx="4363771" cy="650798"/>
          </a:xfrm>
          <a:prstGeom prst="rect">
            <a:avLst/>
          </a:prstGeom>
        </p:spPr>
      </p:pic>
      <p:sp>
        <p:nvSpPr>
          <p:cNvPr id="4" name="矩形 3"/>
          <p:cNvSpPr/>
          <p:nvPr/>
        </p:nvSpPr>
        <p:spPr>
          <a:xfrm>
            <a:off x="412376" y="3802086"/>
            <a:ext cx="2911374" cy="430887"/>
          </a:xfrm>
          <a:prstGeom prst="rect">
            <a:avLst/>
          </a:prstGeom>
        </p:spPr>
        <p:txBody>
          <a:bodyPr wrap="none">
            <a:spAutoFit/>
          </a:bodyPr>
          <a:lstStyle/>
          <a:p>
            <a:r>
              <a:rPr lang="zh-CN" altLang="en-US" sz="2200" dirty="0">
                <a:latin typeface="Times New Roman" panose="02020603050405020304" pitchFamily="18" charset="0"/>
                <a:cs typeface="Times New Roman" panose="02020603050405020304" pitchFamily="18" charset="0"/>
              </a:rPr>
              <a:t>and h</a:t>
            </a:r>
            <a:r>
              <a:rPr lang="zh-CN" altLang="en-US" sz="2200" baseline="-25000" dirty="0">
                <a:latin typeface="Times New Roman" panose="02020603050405020304" pitchFamily="18" charset="0"/>
                <a:cs typeface="Times New Roman" panose="02020603050405020304" pitchFamily="18" charset="0"/>
              </a:rPr>
              <a:t>0</a:t>
            </a:r>
            <a:r>
              <a:rPr lang="zh-CN" altLang="en-US" sz="2200" dirty="0">
                <a:latin typeface="Times New Roman" panose="02020603050405020304" pitchFamily="18" charset="0"/>
                <a:cs typeface="Times New Roman" panose="02020603050405020304" pitchFamily="18" charset="0"/>
              </a:rPr>
              <a:t> is the first </a:t>
            </a:r>
            <a:r>
              <a:rPr lang="zh-CN" altLang="en-US" sz="2200" dirty="0" smtClean="0">
                <a:latin typeface="Times New Roman" panose="02020603050405020304" pitchFamily="18" charset="0"/>
                <a:cs typeface="Times New Roman" panose="02020603050405020304" pitchFamily="18" charset="0"/>
              </a:rPr>
              <a:t>block</a:t>
            </a:r>
            <a:r>
              <a:rPr lang="en-US" altLang="zh-CN" sz="2200" dirty="0" smtClean="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39382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a:solidFill>
                  <a:srgbClr val="1B4367"/>
                </a:solidFill>
                <a:cs typeface="+mn-ea"/>
                <a:sym typeface="+mn-lt"/>
              </a:rPr>
              <a:t>Performance</a:t>
            </a:r>
            <a:endParaRPr lang="zh-CN" altLang="en-US" sz="1600" b="1" dirty="0">
              <a:solidFill>
                <a:srgbClr val="1B4367"/>
              </a:solidFill>
              <a:cs typeface="+mn-ea"/>
              <a:sym typeface="+mn-lt"/>
            </a:endParaRPr>
          </a:p>
        </p:txBody>
      </p:sp>
      <p:pic>
        <p:nvPicPr>
          <p:cNvPr id="2" name="图片 1"/>
          <p:cNvPicPr>
            <a:picLocks noChangeAspect="1"/>
          </p:cNvPicPr>
          <p:nvPr/>
        </p:nvPicPr>
        <p:blipFill>
          <a:blip r:embed="rId3"/>
          <a:stretch>
            <a:fillRect/>
          </a:stretch>
        </p:blipFill>
        <p:spPr>
          <a:xfrm>
            <a:off x="534153" y="841614"/>
            <a:ext cx="7876431" cy="4174006"/>
          </a:xfrm>
          <a:prstGeom prst="rect">
            <a:avLst/>
          </a:prstGeom>
        </p:spPr>
      </p:pic>
    </p:spTree>
    <p:extLst>
      <p:ext uri="{BB962C8B-B14F-4D97-AF65-F5344CB8AC3E}">
        <p14:creationId xmlns:p14="http://schemas.microsoft.com/office/powerpoint/2010/main" val="322431806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a:solidFill>
                  <a:srgbClr val="1B4367"/>
                </a:solidFill>
                <a:cs typeface="+mn-ea"/>
                <a:sym typeface="+mn-lt"/>
              </a:rPr>
              <a:t>Performance</a:t>
            </a:r>
            <a:endParaRPr lang="zh-CN" altLang="en-US" sz="1600" b="1" dirty="0">
              <a:solidFill>
                <a:srgbClr val="1B4367"/>
              </a:solidFill>
              <a:cs typeface="+mn-ea"/>
              <a:sym typeface="+mn-lt"/>
            </a:endParaRPr>
          </a:p>
        </p:txBody>
      </p:sp>
      <p:pic>
        <p:nvPicPr>
          <p:cNvPr id="3" name="图片 2"/>
          <p:cNvPicPr>
            <a:picLocks noChangeAspect="1"/>
          </p:cNvPicPr>
          <p:nvPr/>
        </p:nvPicPr>
        <p:blipFill>
          <a:blip r:embed="rId3"/>
          <a:stretch>
            <a:fillRect/>
          </a:stretch>
        </p:blipFill>
        <p:spPr>
          <a:xfrm>
            <a:off x="2362954" y="195450"/>
            <a:ext cx="5578301" cy="4859068"/>
          </a:xfrm>
          <a:prstGeom prst="rect">
            <a:avLst/>
          </a:prstGeom>
        </p:spPr>
      </p:pic>
    </p:spTree>
    <p:extLst>
      <p:ext uri="{BB962C8B-B14F-4D97-AF65-F5344CB8AC3E}">
        <p14:creationId xmlns:p14="http://schemas.microsoft.com/office/powerpoint/2010/main" val="41782781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a:solidFill>
                  <a:srgbClr val="1B4367"/>
                </a:solidFill>
                <a:cs typeface="+mn-ea"/>
                <a:sym typeface="+mn-lt"/>
              </a:rPr>
              <a:t>Future Work</a:t>
            </a:r>
            <a:endParaRPr lang="zh-CN" altLang="en-US" sz="1600" b="1" dirty="0">
              <a:solidFill>
                <a:srgbClr val="1B4367"/>
              </a:solidFill>
              <a:cs typeface="+mn-ea"/>
              <a:sym typeface="+mn-lt"/>
            </a:endParaRPr>
          </a:p>
        </p:txBody>
      </p:sp>
      <p:sp>
        <p:nvSpPr>
          <p:cNvPr id="2" name="矩形 1"/>
          <p:cNvSpPr/>
          <p:nvPr/>
        </p:nvSpPr>
        <p:spPr>
          <a:xfrm>
            <a:off x="698004" y="887827"/>
            <a:ext cx="3975768" cy="430887"/>
          </a:xfrm>
          <a:prstGeom prst="rect">
            <a:avLst/>
          </a:prstGeom>
        </p:spPr>
        <p:txBody>
          <a:bodyPr wrap="none">
            <a:spAutoFit/>
          </a:bodyPr>
          <a:lstStyle/>
          <a:p>
            <a:r>
              <a:rPr lang="zh-CN" altLang="en-US" sz="2200" dirty="0">
                <a:latin typeface="Times New Roman" panose="02020603050405020304" pitchFamily="18" charset="0"/>
                <a:cs typeface="Times New Roman" panose="02020603050405020304" pitchFamily="18" charset="0"/>
              </a:rPr>
              <a:t>Scalability: Multiple Blockchains</a:t>
            </a:r>
          </a:p>
        </p:txBody>
      </p:sp>
      <p:pic>
        <p:nvPicPr>
          <p:cNvPr id="4" name="图片 3"/>
          <p:cNvPicPr>
            <a:picLocks noChangeAspect="1"/>
          </p:cNvPicPr>
          <p:nvPr/>
        </p:nvPicPr>
        <p:blipFill>
          <a:blip r:embed="rId3"/>
          <a:stretch>
            <a:fillRect/>
          </a:stretch>
        </p:blipFill>
        <p:spPr>
          <a:xfrm>
            <a:off x="1240323" y="1409788"/>
            <a:ext cx="6241799" cy="3383833"/>
          </a:xfrm>
          <a:prstGeom prst="rect">
            <a:avLst/>
          </a:prstGeom>
        </p:spPr>
      </p:pic>
    </p:spTree>
    <p:extLst>
      <p:ext uri="{BB962C8B-B14F-4D97-AF65-F5344CB8AC3E}">
        <p14:creationId xmlns:p14="http://schemas.microsoft.com/office/powerpoint/2010/main" val="101777437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3" y="1377153"/>
            <a:ext cx="2765636" cy="391597"/>
          </a:xfrm>
          <a:prstGeom prst="roundRect">
            <a:avLst/>
          </a:prstGeom>
          <a:solidFill>
            <a:srgbClr val="1B4367"/>
          </a:solidFill>
        </p:spPr>
        <p:txBody>
          <a:bodyPr wrap="square" rtlCol="0">
            <a:spAutoFit/>
          </a:bodyPr>
          <a:lstStyle/>
          <a:p>
            <a:endParaRPr lang="zh-CN" altLang="en-US" sz="1700" dirty="0">
              <a:solidFill>
                <a:schemeClr val="bg1"/>
              </a:solidFill>
              <a:cs typeface="+mn-ea"/>
              <a:sym typeface="+mn-lt"/>
            </a:endParaRP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094697"/>
            <a:ext cx="2765637" cy="391597"/>
          </a:xfrm>
          <a:prstGeom prst="roundRect">
            <a:avLst/>
          </a:prstGeom>
          <a:solidFill>
            <a:srgbClr val="1B4367"/>
          </a:solidFill>
        </p:spPr>
        <p:txBody>
          <a:bodyPr wrap="square" rtlCol="0">
            <a:spAutoFit/>
          </a:bodyPr>
          <a:lstStyle/>
          <a:p>
            <a:r>
              <a:rPr lang="en-US" altLang="zh-CN" sz="1700" dirty="0" smtClean="0">
                <a:solidFill>
                  <a:schemeClr val="bg1"/>
                </a:solidFill>
                <a:cs typeface="+mn-ea"/>
                <a:sym typeface="+mn-lt"/>
              </a:rPr>
              <a:t>Design of Blockstack</a:t>
            </a:r>
            <a:endParaRPr lang="zh-CN" altLang="en-US" sz="1700" dirty="0">
              <a:solidFill>
                <a:schemeClr val="bg1"/>
              </a:solidFill>
              <a:cs typeface="+mn-ea"/>
              <a:sym typeface="+mn-lt"/>
            </a:endParaRP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812241"/>
            <a:ext cx="2765637" cy="391597"/>
          </a:xfrm>
          <a:prstGeom prst="roundRect">
            <a:avLst/>
          </a:prstGeom>
          <a:solidFill>
            <a:srgbClr val="1B4367"/>
          </a:solidFill>
        </p:spPr>
        <p:txBody>
          <a:bodyPr wrap="square" rtlCol="0">
            <a:spAutoFit/>
          </a:bodyPr>
          <a:lstStyle/>
          <a:p>
            <a:r>
              <a:rPr lang="en-US" altLang="zh-CN" sz="1700" dirty="0" smtClean="0">
                <a:solidFill>
                  <a:schemeClr val="bg1"/>
                </a:solidFill>
                <a:cs typeface="+mn-ea"/>
                <a:sym typeface="+mn-lt"/>
              </a:rPr>
              <a:t>Performance</a:t>
            </a:r>
            <a:endParaRPr lang="zh-CN" altLang="en-US" sz="1700" dirty="0">
              <a:solidFill>
                <a:schemeClr val="bg1"/>
              </a:solidFill>
              <a:cs typeface="+mn-ea"/>
              <a:sym typeface="+mn-lt"/>
            </a:endParaRP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87" name="文本框 10"/>
          <p:cNvSpPr txBox="1"/>
          <p:nvPr/>
        </p:nvSpPr>
        <p:spPr>
          <a:xfrm>
            <a:off x="5645032" y="3529785"/>
            <a:ext cx="2765637" cy="391597"/>
          </a:xfrm>
          <a:prstGeom prst="roundRect">
            <a:avLst/>
          </a:prstGeom>
          <a:solidFill>
            <a:srgbClr val="1B4367"/>
          </a:solidFill>
        </p:spPr>
        <p:txBody>
          <a:bodyPr wrap="square" rtlCol="0">
            <a:spAutoFit/>
          </a:bodyPr>
          <a:lstStyle/>
          <a:p>
            <a:r>
              <a:rPr lang="en-US" altLang="zh-CN" sz="1700" dirty="0" smtClean="0">
                <a:solidFill>
                  <a:schemeClr val="bg1"/>
                </a:solidFill>
                <a:cs typeface="+mn-ea"/>
                <a:sym typeface="+mn-lt"/>
              </a:rPr>
              <a:t>Future work</a:t>
            </a:r>
            <a:endParaRPr lang="zh-CN" altLang="en-US" sz="1700" dirty="0">
              <a:solidFill>
                <a:schemeClr val="bg1"/>
              </a:solidFill>
              <a:cs typeface="+mn-ea"/>
              <a:sym typeface="+mn-lt"/>
            </a:endParaRPr>
          </a:p>
        </p:txBody>
      </p:sp>
      <p:grpSp>
        <p:nvGrpSpPr>
          <p:cNvPr id="88" name="组合 87"/>
          <p:cNvGrpSpPr/>
          <p:nvPr/>
        </p:nvGrpSpPr>
        <p:grpSpPr>
          <a:xfrm>
            <a:off x="5135755" y="350997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a:spLocks noChangeArrowheads="1"/>
          </p:cNvSpPr>
          <p:nvPr/>
        </p:nvSpPr>
        <p:spPr bwMode="auto">
          <a:xfrm>
            <a:off x="5645032" y="1403674"/>
            <a:ext cx="27022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zh-CN" sz="1600" dirty="0" smtClean="0">
                <a:solidFill>
                  <a:schemeClr val="bg1"/>
                </a:solidFill>
                <a:cs typeface="+mn-ea"/>
              </a:rPr>
              <a:t>Backgroun</a:t>
            </a:r>
            <a:r>
              <a:rPr lang="en-US" altLang="zh-CN" sz="1600" dirty="0" smtClean="0">
                <a:solidFill>
                  <a:schemeClr val="bg1"/>
                </a:solidFill>
                <a:cs typeface="+mn-ea"/>
              </a:rPr>
              <a:t>d &amp; </a:t>
            </a:r>
            <a:r>
              <a:rPr lang="zh-CN" altLang="zh-CN" sz="1600" dirty="0" smtClean="0">
                <a:solidFill>
                  <a:schemeClr val="bg1"/>
                </a:solidFill>
                <a:cs typeface="+mn-ea"/>
              </a:rPr>
              <a:t>Motivation </a:t>
            </a:r>
            <a:endParaRPr lang="zh-CN" altLang="zh-CN" sz="1600" dirty="0">
              <a:solidFill>
                <a:schemeClr val="bg1"/>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Motivation</a:t>
            </a:r>
            <a:endParaRPr lang="zh-CN" altLang="en-US" sz="1600" b="1" dirty="0">
              <a:solidFill>
                <a:srgbClr val="1B4367"/>
              </a:solidFill>
              <a:cs typeface="+mn-ea"/>
              <a:sym typeface="+mn-lt"/>
            </a:endParaRPr>
          </a:p>
        </p:txBody>
      </p:sp>
      <p:pic>
        <p:nvPicPr>
          <p:cNvPr id="2" name="图片 1"/>
          <p:cNvPicPr>
            <a:picLocks noChangeAspect="1"/>
          </p:cNvPicPr>
          <p:nvPr/>
        </p:nvPicPr>
        <p:blipFill>
          <a:blip r:embed="rId3"/>
          <a:stretch>
            <a:fillRect/>
          </a:stretch>
        </p:blipFill>
        <p:spPr>
          <a:xfrm>
            <a:off x="418430" y="2192469"/>
            <a:ext cx="3975303" cy="2394217"/>
          </a:xfrm>
          <a:prstGeom prst="rect">
            <a:avLst/>
          </a:prstGeom>
        </p:spPr>
      </p:pic>
      <p:pic>
        <p:nvPicPr>
          <p:cNvPr id="3" name="图片 2"/>
          <p:cNvPicPr>
            <a:picLocks noChangeAspect="1"/>
          </p:cNvPicPr>
          <p:nvPr/>
        </p:nvPicPr>
        <p:blipFill>
          <a:blip r:embed="rId4"/>
          <a:stretch>
            <a:fillRect/>
          </a:stretch>
        </p:blipFill>
        <p:spPr>
          <a:xfrm>
            <a:off x="4647710" y="2192469"/>
            <a:ext cx="4089958" cy="2290192"/>
          </a:xfrm>
          <a:prstGeom prst="rect">
            <a:avLst/>
          </a:prstGeom>
        </p:spPr>
      </p:pic>
      <p:sp>
        <p:nvSpPr>
          <p:cNvPr id="4" name="矩形 3"/>
          <p:cNvSpPr/>
          <p:nvPr/>
        </p:nvSpPr>
        <p:spPr>
          <a:xfrm>
            <a:off x="283460" y="808777"/>
            <a:ext cx="8365401" cy="1107996"/>
          </a:xfrm>
          <a:prstGeom prst="rect">
            <a:avLst/>
          </a:prstGeom>
        </p:spPr>
        <p:txBody>
          <a:bodyPr wrap="square">
            <a:spAutoFit/>
          </a:bodyPr>
          <a:lstStyle/>
          <a:p>
            <a:r>
              <a:rPr lang="en-US" altLang="zh-CN" sz="2200" dirty="0" smtClean="0">
                <a:latin typeface="Times New Roman" panose="02020603050405020304" pitchFamily="18" charset="0"/>
                <a:cs typeface="Times New Roman" panose="02020603050405020304" pitchFamily="18" charset="0"/>
              </a:rPr>
              <a:t>A system enables users </a:t>
            </a:r>
            <a:r>
              <a:rPr lang="en-US" altLang="zh-CN" sz="2200" dirty="0">
                <a:latin typeface="Times New Roman" panose="02020603050405020304" pitchFamily="18" charset="0"/>
                <a:cs typeface="Times New Roman" panose="02020603050405020304" pitchFamily="18" charset="0"/>
              </a:rPr>
              <a:t>to register unique, human-readable usernames </a:t>
            </a:r>
            <a:r>
              <a:rPr lang="en-US" altLang="zh-CN" sz="2200" dirty="0" smtClean="0">
                <a:latin typeface="Times New Roman" panose="02020603050405020304" pitchFamily="18" charset="0"/>
                <a:cs typeface="Times New Roman" panose="02020603050405020304" pitchFamily="18" charset="0"/>
              </a:rPr>
              <a:t>and associate </a:t>
            </a:r>
            <a:r>
              <a:rPr lang="en-US" altLang="zh-CN" sz="2200" dirty="0">
                <a:latin typeface="Times New Roman" panose="02020603050405020304" pitchFamily="18" charset="0"/>
                <a:cs typeface="Times New Roman" panose="02020603050405020304" pitchFamily="18" charset="0"/>
              </a:rPr>
              <a:t>public-keys, </a:t>
            </a:r>
            <a:r>
              <a:rPr lang="en-US" altLang="zh-CN" sz="2200" dirty="0" smtClean="0">
                <a:latin typeface="Times New Roman" panose="02020603050405020304" pitchFamily="18" charset="0"/>
                <a:cs typeface="Times New Roman" panose="02020603050405020304" pitchFamily="18" charset="0"/>
              </a:rPr>
              <a:t>along </a:t>
            </a:r>
            <a:r>
              <a:rPr lang="en-US" altLang="zh-CN" sz="2200" dirty="0">
                <a:latin typeface="Times New Roman" panose="02020603050405020304" pitchFamily="18" charset="0"/>
                <a:cs typeface="Times New Roman" panose="02020603050405020304" pitchFamily="18" charset="0"/>
              </a:rPr>
              <a:t>with </a:t>
            </a:r>
            <a:r>
              <a:rPr lang="en-US" altLang="zh-CN" sz="2200" dirty="0" smtClean="0">
                <a:latin typeface="Times New Roman" panose="02020603050405020304" pitchFamily="18" charset="0"/>
                <a:cs typeface="Times New Roman" panose="02020603050405020304" pitchFamily="18" charset="0"/>
              </a:rPr>
              <a:t>additional data </a:t>
            </a:r>
            <a:r>
              <a:rPr lang="en-US" altLang="zh-CN" sz="2200" dirty="0">
                <a:latin typeface="Times New Roman" panose="02020603050405020304" pitchFamily="18" charset="0"/>
                <a:cs typeface="Times New Roman" panose="02020603050405020304" pitchFamily="18" charset="0"/>
              </a:rPr>
              <a:t>to these usernames. There is no need for </a:t>
            </a:r>
            <a:r>
              <a:rPr lang="en-US" altLang="zh-CN" sz="2200" dirty="0" smtClean="0">
                <a:latin typeface="Times New Roman" panose="02020603050405020304" pitchFamily="18" charset="0"/>
                <a:cs typeface="Times New Roman" panose="02020603050405020304" pitchFamily="18" charset="0"/>
              </a:rPr>
              <a:t>any central </a:t>
            </a:r>
            <a:r>
              <a:rPr lang="en-US" altLang="zh-CN" sz="2200" dirty="0">
                <a:latin typeface="Times New Roman" panose="02020603050405020304" pitchFamily="18" charset="0"/>
                <a:cs typeface="Times New Roman" panose="02020603050405020304" pitchFamily="18" charset="0"/>
              </a:rPr>
              <a:t>or trusted party in </a:t>
            </a:r>
            <a:r>
              <a:rPr lang="en-US" altLang="zh-CN" sz="2200" dirty="0" smtClean="0">
                <a:latin typeface="Times New Roman" panose="02020603050405020304" pitchFamily="18" charset="0"/>
                <a:cs typeface="Times New Roman" panose="02020603050405020304" pitchFamily="18" charset="0"/>
              </a:rPr>
              <a:t>the system</a:t>
            </a: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7211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Background</a:t>
            </a:r>
            <a:endParaRPr lang="zh-CN" altLang="en-US" sz="1600" b="1" dirty="0">
              <a:solidFill>
                <a:srgbClr val="1B4367"/>
              </a:solidFill>
              <a:cs typeface="+mn-ea"/>
              <a:sym typeface="+mn-lt"/>
            </a:endParaRPr>
          </a:p>
        </p:txBody>
      </p:sp>
      <p:sp>
        <p:nvSpPr>
          <p:cNvPr id="5" name="矩形 4"/>
          <p:cNvSpPr/>
          <p:nvPr/>
        </p:nvSpPr>
        <p:spPr>
          <a:xfrm>
            <a:off x="315601" y="726536"/>
            <a:ext cx="8611117" cy="3277820"/>
          </a:xfrm>
          <a:prstGeom prst="rect">
            <a:avLst/>
          </a:prstGeom>
        </p:spPr>
        <p:txBody>
          <a:bodyPr wrap="square">
            <a:spAutoFit/>
          </a:bodyPr>
          <a:lstStyle/>
          <a:p>
            <a:pPr>
              <a:lnSpc>
                <a:spcPct val="150000"/>
              </a:lnSpc>
            </a:pPr>
            <a:r>
              <a:rPr lang="en-US" altLang="zh-CN" sz="2800" dirty="0" err="1">
                <a:latin typeface="Times New Roman" panose="02020603050405020304" pitchFamily="18" charset="0"/>
                <a:cs typeface="Times New Roman" panose="02020603050405020304" pitchFamily="18" charset="0"/>
              </a:rPr>
              <a:t>Namecoin’s</a:t>
            </a:r>
            <a:r>
              <a:rPr lang="en-US" altLang="zh-CN" sz="2800" dirty="0">
                <a:latin typeface="Times New Roman" panose="02020603050405020304" pitchFamily="18" charset="0"/>
                <a:cs typeface="Times New Roman" panose="02020603050405020304" pitchFamily="18" charset="0"/>
              </a:rPr>
              <a:t> Naming </a:t>
            </a:r>
            <a:r>
              <a:rPr lang="en-US" altLang="zh-CN" sz="2800" dirty="0" smtClean="0">
                <a:latin typeface="Times New Roman" panose="02020603050405020304" pitchFamily="18" charset="0"/>
                <a:cs typeface="Times New Roman" panose="02020603050405020304" pitchFamily="18" charset="0"/>
              </a:rPr>
              <a:t>System</a:t>
            </a:r>
          </a:p>
          <a:p>
            <a:pPr marL="342900" indent="-342900">
              <a:lnSpc>
                <a:spcPct val="150000"/>
              </a:lnSpc>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The main motivation for starting </a:t>
            </a:r>
            <a:r>
              <a:rPr lang="en-US" altLang="zh-CN" sz="2200" dirty="0" err="1">
                <a:latin typeface="Times New Roman" panose="02020603050405020304" pitchFamily="18" charset="0"/>
                <a:cs typeface="Times New Roman" panose="02020603050405020304" pitchFamily="18" charset="0"/>
              </a:rPr>
              <a:t>Namecoin</a:t>
            </a:r>
            <a:r>
              <a:rPr lang="en-US" altLang="zh-CN" sz="2200" dirty="0">
                <a:latin typeface="Times New Roman" panose="02020603050405020304" pitchFamily="18" charset="0"/>
                <a:cs typeface="Times New Roman" panose="02020603050405020304" pitchFamily="18" charset="0"/>
              </a:rPr>
              <a:t> was to create an alternate DNS-like system that replaces DNS root servers with a </a:t>
            </a:r>
            <a:r>
              <a:rPr lang="en-US" altLang="zh-CN" sz="2200" dirty="0" err="1">
                <a:latin typeface="Times New Roman" panose="02020603050405020304" pitchFamily="18" charset="0"/>
                <a:cs typeface="Times New Roman" panose="02020603050405020304" pitchFamily="18" charset="0"/>
              </a:rPr>
              <a:t>blockchain</a:t>
            </a:r>
            <a:r>
              <a:rPr lang="en-US" altLang="zh-CN" sz="2200" dirty="0">
                <a:latin typeface="Times New Roman" panose="02020603050405020304" pitchFamily="18" charset="0"/>
                <a:cs typeface="Times New Roman" panose="02020603050405020304" pitchFamily="18" charset="0"/>
              </a:rPr>
              <a:t> for mapping domain names to DNS records</a:t>
            </a:r>
            <a:r>
              <a:rPr lang="en-US" altLang="zh-CN" sz="22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200" dirty="0" smtClean="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Namecoin is one of the first forks of Bitcoin and is </a:t>
            </a:r>
            <a:r>
              <a:rPr lang="en-US" altLang="zh-CN" sz="2200" dirty="0" smtClean="0">
                <a:latin typeface="Times New Roman" panose="02020603050405020304" pitchFamily="18" charset="0"/>
                <a:cs typeface="Times New Roman" panose="02020603050405020304" pitchFamily="18" charset="0"/>
              </a:rPr>
              <a:t>the oldest </a:t>
            </a:r>
            <a:r>
              <a:rPr lang="en-US" altLang="zh-CN" sz="2200" dirty="0">
                <a:latin typeface="Times New Roman" panose="02020603050405020304" pitchFamily="18" charset="0"/>
                <a:cs typeface="Times New Roman" panose="02020603050405020304" pitchFamily="18" charset="0"/>
              </a:rPr>
              <a:t>blockchain other than Bitcoin that is still </a:t>
            </a:r>
            <a:r>
              <a:rPr lang="en-US" altLang="zh-CN" sz="2200" dirty="0" smtClean="0">
                <a:latin typeface="Times New Roman" panose="02020603050405020304" pitchFamily="18" charset="0"/>
                <a:cs typeface="Times New Roman" panose="02020603050405020304" pitchFamily="18" charset="0"/>
              </a:rPr>
              <a:t>operational</a:t>
            </a:r>
          </a:p>
        </p:txBody>
      </p:sp>
    </p:spTree>
    <p:extLst>
      <p:ext uri="{BB962C8B-B14F-4D97-AF65-F5344CB8AC3E}">
        <p14:creationId xmlns:p14="http://schemas.microsoft.com/office/powerpoint/2010/main" val="372850063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Motivation</a:t>
            </a:r>
            <a:endParaRPr lang="zh-CN" altLang="en-US" sz="1600" b="1" dirty="0">
              <a:solidFill>
                <a:srgbClr val="1B4367"/>
              </a:solidFill>
              <a:cs typeface="+mn-ea"/>
              <a:sym typeface="+mn-lt"/>
            </a:endParaRPr>
          </a:p>
        </p:txBody>
      </p:sp>
      <p:sp>
        <p:nvSpPr>
          <p:cNvPr id="4" name="矩形 3"/>
          <p:cNvSpPr/>
          <p:nvPr/>
        </p:nvSpPr>
        <p:spPr>
          <a:xfrm>
            <a:off x="402730" y="778960"/>
            <a:ext cx="8365401" cy="1785104"/>
          </a:xfrm>
          <a:prstGeom prst="rect">
            <a:avLst/>
          </a:prstGeom>
        </p:spPr>
        <p:txBody>
          <a:bodyPr wrap="square">
            <a:spAutoFit/>
          </a:bodyPr>
          <a:lstStyle/>
          <a:p>
            <a:r>
              <a:rPr lang="en-US" altLang="zh-CN" sz="2200" b="1" dirty="0" smtClean="0">
                <a:latin typeface="Times New Roman" panose="02020603050405020304" pitchFamily="18" charset="0"/>
                <a:cs typeface="Times New Roman" panose="02020603050405020304" pitchFamily="18" charset="0"/>
              </a:rPr>
              <a:t>Lessons from Namecoin Deployment</a:t>
            </a:r>
          </a:p>
          <a:p>
            <a:r>
              <a:rPr lang="en-US" altLang="zh-CN" sz="2200" dirty="0" smtClean="0">
                <a:latin typeface="Times New Roman" panose="02020603050405020304" pitchFamily="18" charset="0"/>
                <a:cs typeface="Times New Roman" panose="02020603050405020304" pitchFamily="18" charset="0"/>
              </a:rPr>
              <a:t>Blockchain Security</a:t>
            </a:r>
            <a:r>
              <a:rPr lang="zh-CN" altLang="en-US" sz="2200" dirty="0" smtClean="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If the amount of computational power under the control of a single miner (or pool) is more than the rest of the network, called a 51% attack, then that miner has the ability to attack the network and rewrite recent </a:t>
            </a:r>
            <a:r>
              <a:rPr lang="en-US" altLang="zh-CN" sz="2200" dirty="0" smtClean="0">
                <a:latin typeface="Times New Roman" panose="02020603050405020304" pitchFamily="18" charset="0"/>
                <a:cs typeface="Times New Roman" panose="02020603050405020304" pitchFamily="18" charset="0"/>
              </a:rPr>
              <a:t>blockchain history</a:t>
            </a: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630016" y="2627550"/>
            <a:ext cx="5258835" cy="2214653"/>
          </a:xfrm>
          <a:prstGeom prst="rect">
            <a:avLst/>
          </a:prstGeom>
        </p:spPr>
      </p:pic>
      <p:sp>
        <p:nvSpPr>
          <p:cNvPr id="7" name="矩形 6"/>
          <p:cNvSpPr/>
          <p:nvPr/>
        </p:nvSpPr>
        <p:spPr>
          <a:xfrm>
            <a:off x="5629778" y="3734876"/>
            <a:ext cx="822661" cy="253916"/>
          </a:xfrm>
          <a:prstGeom prst="rect">
            <a:avLst/>
          </a:prstGeom>
        </p:spPr>
        <p:txBody>
          <a:bodyPr wrap="none">
            <a:spAutoFit/>
          </a:bodyPr>
          <a:lstStyle/>
          <a:p>
            <a:r>
              <a:rPr lang="en-US" altLang="zh-CN" sz="1050" dirty="0" smtClean="0"/>
              <a:t>Year </a:t>
            </a:r>
            <a:r>
              <a:rPr lang="zh-CN" altLang="en-US" sz="1050" dirty="0" smtClean="0"/>
              <a:t>2015</a:t>
            </a:r>
            <a:endParaRPr lang="zh-CN" altLang="en-US" sz="1050" dirty="0"/>
          </a:p>
        </p:txBody>
      </p:sp>
    </p:spTree>
    <p:extLst>
      <p:ext uri="{BB962C8B-B14F-4D97-AF65-F5344CB8AC3E}">
        <p14:creationId xmlns:p14="http://schemas.microsoft.com/office/powerpoint/2010/main" val="87866569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Motivation</a:t>
            </a:r>
            <a:endParaRPr lang="zh-CN" altLang="en-US" sz="1600" b="1" dirty="0">
              <a:solidFill>
                <a:srgbClr val="1B4367"/>
              </a:solidFill>
              <a:cs typeface="+mn-ea"/>
              <a:sym typeface="+mn-lt"/>
            </a:endParaRPr>
          </a:p>
        </p:txBody>
      </p:sp>
      <p:sp>
        <p:nvSpPr>
          <p:cNvPr id="4" name="矩形 3"/>
          <p:cNvSpPr/>
          <p:nvPr/>
        </p:nvSpPr>
        <p:spPr>
          <a:xfrm>
            <a:off x="4360064" y="2682711"/>
            <a:ext cx="3930452" cy="1446550"/>
          </a:xfrm>
          <a:prstGeom prst="rect">
            <a:avLst/>
          </a:prstGeom>
        </p:spPr>
        <p:txBody>
          <a:bodyPr wrap="square">
            <a:spAutoFit/>
          </a:bodyPr>
          <a:lstStyle/>
          <a:p>
            <a:r>
              <a:rPr lang="en-US" altLang="zh-CN" sz="2200" dirty="0" smtClean="0">
                <a:latin typeface="Times New Roman" panose="02020603050405020304" pitchFamily="18" charset="0"/>
                <a:cs typeface="Times New Roman" panose="02020603050405020304" pitchFamily="18" charset="0"/>
              </a:rPr>
              <a:t>An </a:t>
            </a:r>
            <a:r>
              <a:rPr lang="en-US" altLang="zh-CN" sz="2200" dirty="0">
                <a:latin typeface="Times New Roman" panose="02020603050405020304" pitchFamily="18" charset="0"/>
                <a:cs typeface="Times New Roman" panose="02020603050405020304" pitchFamily="18" charset="0"/>
              </a:rPr>
              <a:t>incident in late August 2014 (at block number192000</a:t>
            </a:r>
            <a:r>
              <a:rPr lang="en-US" altLang="zh-CN" sz="2200" dirty="0" smtClean="0">
                <a:latin typeface="Times New Roman" panose="02020603050405020304" pitchFamily="18" charset="0"/>
                <a:cs typeface="Times New Roman" panose="02020603050405020304" pitchFamily="18" charset="0"/>
              </a:rPr>
              <a:t>), where network latency skyrocketed for </a:t>
            </a:r>
            <a:r>
              <a:rPr lang="en-US" altLang="zh-CN" sz="2200" dirty="0">
                <a:latin typeface="Times New Roman" panose="02020603050405020304" pitchFamily="18" charset="0"/>
                <a:cs typeface="Times New Roman" panose="02020603050405020304" pitchFamily="18" charset="0"/>
              </a:rPr>
              <a:t>a couple of </a:t>
            </a:r>
            <a:r>
              <a:rPr lang="en-US" altLang="zh-CN" sz="2200" dirty="0" smtClean="0">
                <a:latin typeface="Times New Roman" panose="02020603050405020304" pitchFamily="18" charset="0"/>
                <a:cs typeface="Times New Roman" panose="02020603050405020304" pitchFamily="18" charset="0"/>
              </a:rPr>
              <a:t>weeks</a:t>
            </a: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833186" y="2196442"/>
            <a:ext cx="3226124" cy="2471333"/>
          </a:xfrm>
          <a:prstGeom prst="rect">
            <a:avLst/>
          </a:prstGeom>
        </p:spPr>
      </p:pic>
      <p:sp>
        <p:nvSpPr>
          <p:cNvPr id="6" name="矩形 5"/>
          <p:cNvSpPr/>
          <p:nvPr/>
        </p:nvSpPr>
        <p:spPr>
          <a:xfrm>
            <a:off x="532432" y="4615530"/>
            <a:ext cx="4184159" cy="307777"/>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 Network latency per new block (03/14 – </a:t>
            </a:r>
            <a:r>
              <a:rPr lang="zh-CN" altLang="en-US" dirty="0" smtClean="0">
                <a:latin typeface="Times New Roman" panose="02020603050405020304" pitchFamily="18" charset="0"/>
                <a:cs typeface="Times New Roman" panose="02020603050405020304" pitchFamily="18" charset="0"/>
              </a:rPr>
              <a:t>04/15，</a:t>
            </a:r>
            <a:r>
              <a:rPr lang="en-US" altLang="zh-CN" dirty="0" smtClean="0">
                <a:latin typeface="Times New Roman" panose="02020603050405020304" pitchFamily="18" charset="0"/>
                <a:cs typeface="Times New Roman" panose="02020603050405020304" pitchFamily="18" charset="0"/>
              </a:rPr>
              <a:t>2014</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0" name="矩形 9"/>
          <p:cNvSpPr/>
          <p:nvPr/>
        </p:nvSpPr>
        <p:spPr>
          <a:xfrm>
            <a:off x="402730" y="778960"/>
            <a:ext cx="8365401" cy="1107996"/>
          </a:xfrm>
          <a:prstGeom prst="rect">
            <a:avLst/>
          </a:prstGeom>
        </p:spPr>
        <p:txBody>
          <a:bodyPr wrap="square">
            <a:spAutoFit/>
          </a:bodyPr>
          <a:lstStyle/>
          <a:p>
            <a:r>
              <a:rPr lang="en-US" altLang="zh-CN" sz="2200" b="1" dirty="0" smtClean="0">
                <a:latin typeface="Times New Roman" panose="02020603050405020304" pitchFamily="18" charset="0"/>
                <a:cs typeface="Times New Roman" panose="02020603050405020304" pitchFamily="18" charset="0"/>
              </a:rPr>
              <a:t>Unexpected software issues </a:t>
            </a:r>
            <a:r>
              <a:rPr lang="en-US" altLang="zh-CN" sz="2200" b="1" dirty="0">
                <a:latin typeface="Times New Roman" panose="02020603050405020304" pitchFamily="18" charset="0"/>
                <a:cs typeface="Times New Roman" panose="02020603050405020304" pitchFamily="18" charset="0"/>
              </a:rPr>
              <a:t>can trigger network latency problems. </a:t>
            </a:r>
            <a:r>
              <a:rPr lang="en-US" altLang="zh-CN" sz="2200" dirty="0" smtClean="0">
                <a:latin typeface="Times New Roman" panose="02020603050405020304" pitchFamily="18" charset="0"/>
                <a:cs typeface="Times New Roman" panose="02020603050405020304" pitchFamily="18" charset="0"/>
              </a:rPr>
              <a:t>Someone on the network was sending transactions with a large </a:t>
            </a:r>
            <a:r>
              <a:rPr lang="en-US" altLang="zh-CN" sz="2200" dirty="0">
                <a:latin typeface="Times New Roman" panose="02020603050405020304" pitchFamily="18" charset="0"/>
                <a:cs typeface="Times New Roman" panose="02020603050405020304" pitchFamily="18" charset="0"/>
              </a:rPr>
              <a:t>number of data fields per transaction. </a:t>
            </a:r>
            <a:endParaRPr lang="en-US" altLang="zh-C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54216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Motivation</a:t>
            </a:r>
            <a:endParaRPr lang="zh-CN" altLang="en-US" sz="1600" b="1" dirty="0">
              <a:solidFill>
                <a:srgbClr val="1B4367"/>
              </a:solidFill>
              <a:cs typeface="+mn-ea"/>
              <a:sym typeface="+mn-lt"/>
            </a:endParaRPr>
          </a:p>
        </p:txBody>
      </p:sp>
      <p:sp>
        <p:nvSpPr>
          <p:cNvPr id="10" name="矩形 9"/>
          <p:cNvSpPr/>
          <p:nvPr/>
        </p:nvSpPr>
        <p:spPr>
          <a:xfrm>
            <a:off x="402730" y="778960"/>
            <a:ext cx="8560201" cy="1446550"/>
          </a:xfrm>
          <a:prstGeom prst="rect">
            <a:avLst/>
          </a:prstGeom>
        </p:spPr>
        <p:txBody>
          <a:bodyPr wrap="square">
            <a:spAutoFit/>
          </a:bodyPr>
          <a:lstStyle/>
          <a:p>
            <a:r>
              <a:rPr lang="en-US" altLang="zh-CN" sz="2200" b="1" dirty="0">
                <a:latin typeface="Times New Roman" panose="02020603050405020304" pitchFamily="18" charset="0"/>
                <a:cs typeface="Times New Roman" panose="02020603050405020304" pitchFamily="18" charset="0"/>
              </a:rPr>
              <a:t>Network Throughput </a:t>
            </a:r>
            <a:r>
              <a:rPr lang="en-US" altLang="zh-CN" sz="2200" b="1" dirty="0" smtClean="0">
                <a:latin typeface="Times New Roman" panose="02020603050405020304" pitchFamily="18" charset="0"/>
                <a:cs typeface="Times New Roman" panose="02020603050405020304" pitchFamily="18" charset="0"/>
              </a:rPr>
              <a:t>Drop </a:t>
            </a:r>
            <a:r>
              <a:rPr lang="en-US" altLang="zh-CN" sz="2200" dirty="0" smtClean="0">
                <a:latin typeface="Times New Roman" panose="02020603050405020304" pitchFamily="18" charset="0"/>
                <a:cs typeface="Times New Roman" panose="02020603050405020304" pitchFamily="18" charset="0"/>
              </a:rPr>
              <a:t>: There is a large mining pool </a:t>
            </a:r>
            <a:r>
              <a:rPr lang="en-US" altLang="zh-CN" sz="2200" dirty="0">
                <a:latin typeface="Times New Roman" panose="02020603050405020304" pitchFamily="18" charset="0"/>
                <a:cs typeface="Times New Roman" panose="02020603050405020304" pitchFamily="18" charset="0"/>
              </a:rPr>
              <a:t>that is either intentionally refusing or is unable to package transactions in the blocks it is writing. </a:t>
            </a:r>
            <a:r>
              <a:rPr lang="en-US" altLang="zh-CN" sz="2200" dirty="0" smtClean="0">
                <a:latin typeface="Times New Roman" panose="02020603050405020304" pitchFamily="18" charset="0"/>
                <a:cs typeface="Times New Roman" panose="02020603050405020304" pitchFamily="18" charset="0"/>
              </a:rPr>
              <a:t>The  transactions will get packaged only when some other miner was </a:t>
            </a:r>
            <a:r>
              <a:rPr lang="en-US" altLang="zh-CN" sz="2200" dirty="0">
                <a:latin typeface="Times New Roman" panose="02020603050405020304" pitchFamily="18" charset="0"/>
                <a:cs typeface="Times New Roman" panose="02020603050405020304" pitchFamily="18" charset="0"/>
              </a:rPr>
              <a:t>elected to write the new block.</a:t>
            </a:r>
            <a:endParaRPr lang="en-US" altLang="zh-CN" sz="2200"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32839" y="2840754"/>
            <a:ext cx="4783899" cy="1704087"/>
          </a:xfrm>
          <a:prstGeom prst="rect">
            <a:avLst/>
          </a:prstGeom>
        </p:spPr>
      </p:pic>
      <p:sp>
        <p:nvSpPr>
          <p:cNvPr id="8" name="矩形 7"/>
          <p:cNvSpPr/>
          <p:nvPr/>
        </p:nvSpPr>
        <p:spPr>
          <a:xfrm>
            <a:off x="4837679" y="2840754"/>
            <a:ext cx="3930452" cy="1785104"/>
          </a:xfrm>
          <a:prstGeom prst="rect">
            <a:avLst/>
          </a:prstGeom>
        </p:spPr>
        <p:txBody>
          <a:bodyPr wrap="square">
            <a:spAutoFit/>
          </a:bodyPr>
          <a:lstStyle/>
          <a:p>
            <a:r>
              <a:rPr lang="en-US" altLang="zh-CN" sz="2200" dirty="0" smtClean="0">
                <a:latin typeface="Times New Roman" panose="02020603050405020304" pitchFamily="18" charset="0"/>
                <a:cs typeface="Times New Roman" panose="02020603050405020304" pitchFamily="18" charset="0"/>
              </a:rPr>
              <a:t>the </a:t>
            </a:r>
            <a:r>
              <a:rPr lang="en-US" altLang="zh-CN" sz="2200" dirty="0">
                <a:latin typeface="Times New Roman" panose="02020603050405020304" pitchFamily="18" charset="0"/>
                <a:cs typeface="Times New Roman" panose="02020603050405020304" pitchFamily="18" charset="0"/>
              </a:rPr>
              <a:t>number of transactions that we were trying to send (shown as “tx target”) vs. the number of transactions that were getting accepted by the network. </a:t>
            </a:r>
            <a:endParaRPr lang="zh-CN" altLang="en-US" sz="2200" dirty="0">
              <a:latin typeface="Times New Roman" panose="02020603050405020304" pitchFamily="18" charset="0"/>
              <a:cs typeface="Times New Roman" panose="02020603050405020304" pitchFamily="18" charset="0"/>
            </a:endParaRPr>
          </a:p>
        </p:txBody>
      </p:sp>
      <p:sp>
        <p:nvSpPr>
          <p:cNvPr id="5" name="矩形 4"/>
          <p:cNvSpPr/>
          <p:nvPr/>
        </p:nvSpPr>
        <p:spPr>
          <a:xfrm>
            <a:off x="1015919" y="4625858"/>
            <a:ext cx="2212465" cy="338554"/>
          </a:xfrm>
          <a:prstGeom prst="rect">
            <a:avLst/>
          </a:prstGeom>
        </p:spPr>
        <p:txBody>
          <a:bodyPr wrap="none">
            <a:spAutoFit/>
          </a:bodyPr>
          <a:lstStyle/>
          <a:p>
            <a:r>
              <a:rPr lang="zh-CN" altLang="en-US" sz="1600" dirty="0">
                <a:latin typeface="Times New Roman" panose="02020603050405020304" pitchFamily="18" charset="0"/>
                <a:cs typeface="Times New Roman" panose="02020603050405020304" pitchFamily="18" charset="0"/>
              </a:rPr>
              <a:t>In early September </a:t>
            </a:r>
            <a:r>
              <a:rPr lang="zh-CN" altLang="en-US" sz="1600" dirty="0" smtClean="0">
                <a:latin typeface="Times New Roman" panose="02020603050405020304" pitchFamily="18" charset="0"/>
                <a:cs typeface="Times New Roman" panose="02020603050405020304" pitchFamily="18" charset="0"/>
              </a:rPr>
              <a:t>2014</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57862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Design of Blockstack</a:t>
            </a:r>
            <a:endParaRPr lang="zh-CN" altLang="en-US" sz="1600" b="1" dirty="0">
              <a:solidFill>
                <a:srgbClr val="1B4367"/>
              </a:solidFill>
              <a:cs typeface="+mn-ea"/>
              <a:sym typeface="+mn-lt"/>
            </a:endParaRPr>
          </a:p>
        </p:txBody>
      </p:sp>
      <p:sp>
        <p:nvSpPr>
          <p:cNvPr id="10" name="矩形 9"/>
          <p:cNvSpPr/>
          <p:nvPr/>
        </p:nvSpPr>
        <p:spPr>
          <a:xfrm>
            <a:off x="402730" y="778960"/>
            <a:ext cx="8560201" cy="2631490"/>
          </a:xfrm>
          <a:prstGeom prst="rect">
            <a:avLst/>
          </a:prstGeom>
        </p:spPr>
        <p:txBody>
          <a:bodyPr wrap="square">
            <a:spAutoFit/>
          </a:bodyPr>
          <a:lstStyle/>
          <a:p>
            <a:pPr>
              <a:lnSpc>
                <a:spcPct val="150000"/>
              </a:lnSpc>
            </a:pPr>
            <a:r>
              <a:rPr lang="en-US" altLang="zh-CN" sz="2200" b="1" dirty="0" smtClean="0">
                <a:latin typeface="Times New Roman" panose="02020603050405020304" pitchFamily="18" charset="0"/>
                <a:cs typeface="Times New Roman" panose="02020603050405020304" pitchFamily="18" charset="0"/>
              </a:rPr>
              <a:t>Separation </a:t>
            </a:r>
            <a:r>
              <a:rPr lang="en-US" altLang="zh-CN" sz="2200" b="1" dirty="0">
                <a:latin typeface="Times New Roman" panose="02020603050405020304" pitchFamily="18" charset="0"/>
                <a:cs typeface="Times New Roman" panose="02020603050405020304" pitchFamily="18" charset="0"/>
              </a:rPr>
              <a:t>of the Control and Data Plane</a:t>
            </a:r>
            <a:r>
              <a:rPr lang="zh-CN" altLang="en-US"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The control plane defines the protocol for registering human-readable names, creating (</a:t>
            </a:r>
            <a:r>
              <a:rPr lang="en-US" altLang="zh-CN" sz="2200" dirty="0" smtClean="0">
                <a:latin typeface="Times New Roman" panose="02020603050405020304" pitchFamily="18" charset="0"/>
                <a:cs typeface="Times New Roman" panose="02020603050405020304" pitchFamily="18" charset="0"/>
              </a:rPr>
              <a:t>name, hash</a:t>
            </a:r>
            <a:r>
              <a:rPr lang="en-US" altLang="zh-CN" sz="2200" dirty="0">
                <a:latin typeface="Times New Roman" panose="02020603050405020304" pitchFamily="18" charset="0"/>
                <a:cs typeface="Times New Roman" panose="02020603050405020304" pitchFamily="18" charset="0"/>
              </a:rPr>
              <a:t>) bindings, and creating bindings to owning cryptographic </a:t>
            </a:r>
            <a:r>
              <a:rPr lang="en-US" altLang="zh-CN" sz="2200" dirty="0" smtClean="0">
                <a:latin typeface="Times New Roman" panose="02020603050405020304" pitchFamily="18" charset="0"/>
                <a:cs typeface="Times New Roman" panose="02020603050405020304" pitchFamily="18" charset="0"/>
              </a:rPr>
              <a:t>key pairs.</a:t>
            </a:r>
            <a:endParaRPr lang="en-US" altLang="zh-CN" sz="22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The data plane is responsible for data storage and availability. </a:t>
            </a:r>
            <a:endParaRPr lang="en-US" altLang="zh-C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70029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932437" cy="315471"/>
          </a:xfrm>
          <a:prstGeom prst="rect">
            <a:avLst/>
          </a:prstGeom>
          <a:noFill/>
        </p:spPr>
        <p:txBody>
          <a:bodyPr wrap="square" lIns="68580" tIns="34290" rIns="68580" bIns="34290" rtlCol="0">
            <a:spAutoFit/>
          </a:bodyPr>
          <a:lstStyle/>
          <a:p>
            <a:r>
              <a:rPr lang="en-US" altLang="zh-CN" sz="1600" b="1" dirty="0" smtClean="0">
                <a:solidFill>
                  <a:srgbClr val="1B4367"/>
                </a:solidFill>
                <a:cs typeface="+mn-ea"/>
                <a:sym typeface="+mn-lt"/>
              </a:rPr>
              <a:t>Design of Blockstack</a:t>
            </a:r>
            <a:endParaRPr lang="zh-CN" altLang="en-US" sz="1600" b="1" dirty="0">
              <a:solidFill>
                <a:srgbClr val="1B4367"/>
              </a:solidFill>
              <a:cs typeface="+mn-ea"/>
              <a:sym typeface="+mn-lt"/>
            </a:endParaRPr>
          </a:p>
        </p:txBody>
      </p:sp>
      <p:pic>
        <p:nvPicPr>
          <p:cNvPr id="2" name="图片 1"/>
          <p:cNvPicPr>
            <a:picLocks noChangeAspect="1"/>
          </p:cNvPicPr>
          <p:nvPr/>
        </p:nvPicPr>
        <p:blipFill>
          <a:blip r:embed="rId3"/>
          <a:stretch>
            <a:fillRect/>
          </a:stretch>
        </p:blipFill>
        <p:spPr>
          <a:xfrm>
            <a:off x="1150675" y="1739976"/>
            <a:ext cx="5802385" cy="3097123"/>
          </a:xfrm>
          <a:prstGeom prst="rect">
            <a:avLst/>
          </a:prstGeom>
        </p:spPr>
      </p:pic>
      <p:sp>
        <p:nvSpPr>
          <p:cNvPr id="6" name="矩形 5"/>
          <p:cNvSpPr/>
          <p:nvPr/>
        </p:nvSpPr>
        <p:spPr>
          <a:xfrm>
            <a:off x="402730" y="778960"/>
            <a:ext cx="8560201" cy="1446550"/>
          </a:xfrm>
          <a:prstGeom prst="rect">
            <a:avLst/>
          </a:prstGeom>
        </p:spPr>
        <p:txBody>
          <a:bodyPr wrap="square">
            <a:spAutoFit/>
          </a:bodyPr>
          <a:lstStyle/>
          <a:p>
            <a:r>
              <a:rPr lang="zh-CN" altLang="en-US" sz="2200" dirty="0" smtClean="0">
                <a:latin typeface="Times New Roman" panose="02020603050405020304" pitchFamily="18" charset="0"/>
                <a:cs typeface="Times New Roman" panose="02020603050405020304" pitchFamily="18" charset="0"/>
              </a:rPr>
              <a:t>Blockstack </a:t>
            </a:r>
            <a:r>
              <a:rPr lang="zh-CN" altLang="en-US" sz="2200" dirty="0">
                <a:latin typeface="Times New Roman" panose="02020603050405020304" pitchFamily="18" charset="0"/>
                <a:cs typeface="Times New Roman" panose="02020603050405020304" pitchFamily="18" charset="0"/>
              </a:rPr>
              <a:t>has four layers, with two layers (blockchain layer and virtualchain layer) in the control plane and two layers (routing layer and data storage layer) in the data plane.</a:t>
            </a:r>
          </a:p>
          <a:p>
            <a:endParaRPr lang="en-US" altLang="zh-C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7102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4863</TotalTime>
  <Words>1971</Words>
  <Application>Microsoft Office PowerPoint</Application>
  <PresentationFormat>全屏显示(16:9)</PresentationFormat>
  <Paragraphs>119</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guo qingxing</cp:lastModifiedBy>
  <cp:revision>426</cp:revision>
  <dcterms:created xsi:type="dcterms:W3CDTF">2016-05-20T12:59:00Z</dcterms:created>
  <dcterms:modified xsi:type="dcterms:W3CDTF">2019-06-21T04:31:25Z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