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61" r:id="rId3"/>
    <p:sldId id="259" r:id="rId4"/>
    <p:sldId id="260" r:id="rId5"/>
    <p:sldId id="264" r:id="rId6"/>
    <p:sldId id="263" r:id="rId7"/>
    <p:sldId id="265" r:id="rId8"/>
    <p:sldId id="266" r:id="rId9"/>
    <p:sldId id="268" r:id="rId10"/>
    <p:sldId id="269" r:id="rId11"/>
    <p:sldId id="270" r:id="rId12"/>
    <p:sldId id="272" r:id="rId13"/>
    <p:sldId id="273" r:id="rId14"/>
    <p:sldId id="274" r:id="rId15"/>
    <p:sldId id="276" r:id="rId16"/>
    <p:sldId id="277" r:id="rId17"/>
    <p:sldId id="279" r:id="rId18"/>
    <p:sldId id="278" r:id="rId19"/>
    <p:sldId id="280" r:id="rId20"/>
    <p:sldId id="281" r:id="rId21"/>
    <p:sldId id="282" r:id="rId22"/>
    <p:sldId id="285" r:id="rId23"/>
    <p:sldId id="284" r:id="rId24"/>
    <p:sldId id="258" r:id="rId25"/>
    <p:sldId id="286" r:id="rId26"/>
    <p:sldId id="287" r:id="rId27"/>
    <p:sldId id="288" r:id="rId28"/>
    <p:sldId id="289" r:id="rId29"/>
    <p:sldId id="29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28" autoAdjust="0"/>
  </p:normalViewPr>
  <p:slideViewPr>
    <p:cSldViewPr snapToGrid="0">
      <p:cViewPr>
        <p:scale>
          <a:sx n="100" d="100"/>
          <a:sy n="100" d="100"/>
        </p:scale>
        <p:origin x="47" y="47"/>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93810-E255-450A-AEDA-48912E79A880}" type="datetimeFigureOut">
              <a:rPr lang="zh-CN" altLang="en-US" smtClean="0"/>
              <a:t>2020/6/6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ED25F-1E69-4A73-90B1-9075B6EC4796}" type="slidenum">
              <a:rPr lang="zh-CN" altLang="en-US" smtClean="0"/>
              <a:t>‹#›</a:t>
            </a:fld>
            <a:endParaRPr lang="zh-CN" altLang="en-US"/>
          </a:p>
        </p:txBody>
      </p:sp>
    </p:spTree>
    <p:extLst>
      <p:ext uri="{BB962C8B-B14F-4D97-AF65-F5344CB8AC3E}">
        <p14:creationId xmlns:p14="http://schemas.microsoft.com/office/powerpoint/2010/main" val="269358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本文主要解决的是基于内存的</a:t>
            </a:r>
            <a:r>
              <a:rPr lang="en-US" altLang="zh-CN" sz="1200" b="0" i="0" kern="1200" dirty="0" smtClean="0">
                <a:solidFill>
                  <a:schemeClr val="tx1"/>
                </a:solidFill>
                <a:effectLst/>
                <a:latin typeface="+mn-lt"/>
                <a:ea typeface="+mn-ea"/>
                <a:cs typeface="+mn-cs"/>
              </a:rPr>
              <a:t>K-V</a:t>
            </a:r>
            <a:r>
              <a:rPr lang="zh-CN" altLang="en-US" sz="1200" b="0" i="0" kern="1200" dirty="0" smtClean="0">
                <a:solidFill>
                  <a:schemeClr val="tx1"/>
                </a:solidFill>
                <a:effectLst/>
                <a:latin typeface="+mn-lt"/>
                <a:ea typeface="+mn-ea"/>
                <a:cs typeface="+mn-cs"/>
              </a:rPr>
              <a:t>存储中出现的热点问题，设计了一个</a:t>
            </a:r>
            <a:r>
              <a:rPr lang="zh-CN" altLang="en-US" sz="1200" b="1" i="0" kern="1200" dirty="0" smtClean="0">
                <a:solidFill>
                  <a:schemeClr val="tx1"/>
                </a:solidFill>
                <a:effectLst/>
                <a:latin typeface="+mn-lt"/>
                <a:ea typeface="+mn-ea"/>
                <a:cs typeface="+mn-cs"/>
              </a:rPr>
              <a:t>热点可感知的</a:t>
            </a:r>
            <a:r>
              <a:rPr lang="en-US" altLang="zh-CN" sz="1200" b="1" i="0" kern="1200" dirty="0" smtClean="0">
                <a:solidFill>
                  <a:schemeClr val="tx1"/>
                </a:solidFill>
                <a:effectLst/>
                <a:latin typeface="+mn-lt"/>
                <a:ea typeface="+mn-ea"/>
                <a:cs typeface="+mn-cs"/>
              </a:rPr>
              <a:t>KV</a:t>
            </a:r>
            <a:r>
              <a:rPr lang="zh-CN" altLang="en-US" sz="1200" b="1" i="0" kern="1200" dirty="0" smtClean="0">
                <a:solidFill>
                  <a:schemeClr val="tx1"/>
                </a:solidFill>
                <a:effectLst/>
                <a:latin typeface="+mn-lt"/>
                <a:ea typeface="+mn-ea"/>
                <a:cs typeface="+mn-cs"/>
              </a:rPr>
              <a:t>存储引擎</a:t>
            </a:r>
            <a:r>
              <a:rPr lang="zh-CN" altLang="en-US" sz="1200" b="0" i="0" kern="1200" dirty="0" smtClean="0">
                <a:solidFill>
                  <a:schemeClr val="tx1"/>
                </a:solidFill>
                <a:effectLst/>
                <a:latin typeface="+mn-lt"/>
                <a:ea typeface="+mn-ea"/>
                <a:cs typeface="+mn-cs"/>
              </a:rPr>
              <a:t>，极大的提升了</a:t>
            </a:r>
            <a:r>
              <a:rPr lang="en-US" altLang="zh-CN" sz="1200" b="0" i="0" kern="1200" dirty="0" smtClean="0">
                <a:solidFill>
                  <a:schemeClr val="tx1"/>
                </a:solidFill>
                <a:effectLst/>
                <a:latin typeface="+mn-lt"/>
                <a:ea typeface="+mn-ea"/>
                <a:cs typeface="+mn-cs"/>
              </a:rPr>
              <a:t>KV</a:t>
            </a:r>
            <a:r>
              <a:rPr lang="zh-CN" altLang="en-US" sz="1200" b="0" i="0" kern="1200" dirty="0" smtClean="0">
                <a:solidFill>
                  <a:schemeClr val="tx1"/>
                </a:solidFill>
                <a:effectLst/>
                <a:latin typeface="+mn-lt"/>
                <a:ea typeface="+mn-ea"/>
                <a:cs typeface="+mn-cs"/>
              </a:rPr>
              <a:t>存储引擎对于热点数据访问的承载能力。</a:t>
            </a:r>
            <a:endParaRPr lang="zh-CN" altLang="en-US" dirty="0"/>
          </a:p>
        </p:txBody>
      </p:sp>
      <p:sp>
        <p:nvSpPr>
          <p:cNvPr id="4" name="灯片编号占位符 3"/>
          <p:cNvSpPr>
            <a:spLocks noGrp="1"/>
          </p:cNvSpPr>
          <p:nvPr>
            <p:ph type="sldNum" sz="quarter" idx="10"/>
          </p:nvPr>
        </p:nvSpPr>
        <p:spPr/>
        <p:txBody>
          <a:bodyPr/>
          <a:lstStyle/>
          <a:p>
            <a:fld id="{55AED25F-1E69-4A73-90B1-9075B6EC4796}" type="slidenum">
              <a:rPr lang="zh-CN" altLang="en-US" smtClean="0"/>
              <a:t>1</a:t>
            </a:fld>
            <a:endParaRPr lang="zh-CN" altLang="en-US"/>
          </a:p>
        </p:txBody>
      </p:sp>
    </p:spTree>
    <p:extLst>
      <p:ext uri="{BB962C8B-B14F-4D97-AF65-F5344CB8AC3E}">
        <p14:creationId xmlns:p14="http://schemas.microsoft.com/office/powerpoint/2010/main" val="1864891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在介绍采样策略之前，先介绍一下头指针和数据项对应的数据结构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头指针</a:t>
            </a:r>
            <a:r>
              <a:rPr lang="en-US" altLang="zh-CN" dirty="0" smtClean="0"/>
              <a:t>head</a:t>
            </a:r>
            <a:r>
              <a:rPr lang="zh-CN" altLang="en-US" sz="1200" b="0" i="0" kern="1200" dirty="0" smtClean="0">
                <a:solidFill>
                  <a:schemeClr val="tx1"/>
                </a:solidFill>
                <a:effectLst/>
                <a:latin typeface="+mn-lt"/>
                <a:ea typeface="+mn-ea"/>
                <a:cs typeface="+mn-cs"/>
              </a:rPr>
              <a:t>包括：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active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 bit</a:t>
            </a:r>
            <a:r>
              <a:rPr lang="zh-CN" altLang="en-US" sz="1200" b="0" i="0" kern="1200" dirty="0" smtClean="0">
                <a:solidFill>
                  <a:schemeClr val="tx1"/>
                </a:solidFill>
                <a:effectLst/>
                <a:latin typeface="+mn-lt"/>
                <a:ea typeface="+mn-ea"/>
                <a:cs typeface="+mn-cs"/>
              </a:rPr>
              <a:t>，作为控制采样分析的标识</a:t>
            </a:r>
          </a:p>
          <a:p>
            <a:r>
              <a:rPr lang="en-US" altLang="zh-CN" sz="1200" b="0" i="0" kern="1200" dirty="0" err="1" smtClean="0">
                <a:solidFill>
                  <a:schemeClr val="tx1"/>
                </a:solidFill>
                <a:effectLst/>
                <a:latin typeface="+mn-lt"/>
                <a:ea typeface="+mn-ea"/>
                <a:cs typeface="+mn-cs"/>
              </a:rPr>
              <a:t>total_counter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15 bits</a:t>
            </a:r>
            <a:r>
              <a:rPr lang="zh-CN" altLang="en-US" sz="1200" b="0" i="0" kern="1200" dirty="0" smtClean="0">
                <a:solidFill>
                  <a:schemeClr val="tx1"/>
                </a:solidFill>
                <a:effectLst/>
                <a:latin typeface="+mn-lt"/>
                <a:ea typeface="+mn-ea"/>
                <a:cs typeface="+mn-cs"/>
              </a:rPr>
              <a:t>，当前环总共的访问次数</a:t>
            </a:r>
          </a:p>
          <a:p>
            <a:r>
              <a:rPr lang="en-US" altLang="zh-CN" sz="1200" b="0" i="0" kern="1200" dirty="0" smtClean="0">
                <a:solidFill>
                  <a:schemeClr val="tx1"/>
                </a:solidFill>
                <a:effectLst/>
                <a:latin typeface="+mn-lt"/>
                <a:ea typeface="+mn-ea"/>
                <a:cs typeface="+mn-cs"/>
              </a:rPr>
              <a:t>address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48 bits</a:t>
            </a:r>
            <a:r>
              <a:rPr lang="zh-CN" altLang="en-US" sz="1200" b="0" i="0" kern="1200" dirty="0" smtClean="0">
                <a:solidFill>
                  <a:schemeClr val="tx1"/>
                </a:solidFill>
                <a:effectLst/>
                <a:latin typeface="+mn-lt"/>
                <a:ea typeface="+mn-ea"/>
                <a:cs typeface="+mn-cs"/>
              </a:rPr>
              <a:t>，环的头地址（</a:t>
            </a:r>
            <a:r>
              <a:rPr lang="en-US" altLang="zh-CN" sz="1200" b="0" i="0" kern="1200" dirty="0" smtClean="0">
                <a:solidFill>
                  <a:schemeClr val="tx1"/>
                </a:solidFill>
                <a:effectLst/>
                <a:latin typeface="+mn-lt"/>
                <a:ea typeface="+mn-ea"/>
                <a:cs typeface="+mn-cs"/>
              </a:rPr>
              <a:t>x86-64</a:t>
            </a:r>
            <a:r>
              <a:rPr lang="zh-CN" altLang="en-US" sz="1200" b="0" i="0" kern="1200" dirty="0" smtClean="0">
                <a:solidFill>
                  <a:schemeClr val="tx1"/>
                </a:solidFill>
                <a:effectLst/>
                <a:latin typeface="+mn-lt"/>
                <a:ea typeface="+mn-ea"/>
                <a:cs typeface="+mn-cs"/>
              </a:rPr>
              <a:t>上目前只使用了</a:t>
            </a:r>
            <a:r>
              <a:rPr lang="en-US" altLang="zh-CN" sz="1200" b="0" i="0" kern="1200" dirty="0" smtClean="0">
                <a:solidFill>
                  <a:schemeClr val="tx1"/>
                </a:solidFill>
                <a:effectLst/>
                <a:latin typeface="+mn-lt"/>
                <a:ea typeface="+mn-ea"/>
                <a:cs typeface="+mn-cs"/>
              </a:rPr>
              <a:t>48</a:t>
            </a:r>
            <a:r>
              <a:rPr lang="zh-CN" altLang="en-US" sz="1200" b="0" i="0" kern="1200" dirty="0" smtClean="0">
                <a:solidFill>
                  <a:schemeClr val="tx1"/>
                </a:solidFill>
                <a:effectLst/>
                <a:latin typeface="+mn-lt"/>
                <a:ea typeface="+mn-ea"/>
                <a:cs typeface="+mn-cs"/>
              </a:rPr>
              <a:t>位）</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而环上每一项的</a:t>
            </a:r>
            <a:r>
              <a:rPr lang="en-US" altLang="zh-CN" sz="1200" b="0" i="0" kern="1200" dirty="0" smtClean="0">
                <a:solidFill>
                  <a:schemeClr val="tx1"/>
                </a:solidFill>
                <a:effectLst/>
                <a:latin typeface="+mn-lt"/>
                <a:ea typeface="+mn-ea"/>
                <a:cs typeface="+mn-cs"/>
              </a:rPr>
              <a:t>next</a:t>
            </a:r>
            <a:r>
              <a:rPr lang="zh-CN" altLang="en-US" sz="1200" b="0" i="0" kern="1200" dirty="0" smtClean="0">
                <a:solidFill>
                  <a:schemeClr val="tx1"/>
                </a:solidFill>
                <a:effectLst/>
                <a:latin typeface="+mn-lt"/>
                <a:ea typeface="+mn-ea"/>
                <a:cs typeface="+mn-cs"/>
              </a:rPr>
              <a:t>包括：</a:t>
            </a:r>
          </a:p>
          <a:p>
            <a:r>
              <a:rPr lang="en-US" altLang="zh-CN" sz="1200" b="0" i="0" kern="1200" dirty="0" smtClean="0">
                <a:solidFill>
                  <a:schemeClr val="tx1"/>
                </a:solidFill>
                <a:effectLst/>
                <a:latin typeface="+mn-lt"/>
                <a:ea typeface="+mn-ea"/>
                <a:cs typeface="+mn-cs"/>
              </a:rPr>
              <a:t>rehash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 bit</a:t>
            </a:r>
            <a:r>
              <a:rPr lang="zh-CN" altLang="en-US" sz="1200" b="0" i="0" kern="1200" dirty="0" smtClean="0">
                <a:solidFill>
                  <a:schemeClr val="tx1"/>
                </a:solidFill>
                <a:effectLst/>
                <a:latin typeface="+mn-lt"/>
                <a:ea typeface="+mn-ea"/>
                <a:cs typeface="+mn-cs"/>
              </a:rPr>
              <a:t>，作为控制</a:t>
            </a:r>
            <a:r>
              <a:rPr lang="en-US" altLang="zh-CN" sz="1200" b="0" i="0" kern="1200" dirty="0" smtClean="0">
                <a:solidFill>
                  <a:schemeClr val="tx1"/>
                </a:solidFill>
                <a:effectLst/>
                <a:latin typeface="+mn-lt"/>
                <a:ea typeface="+mn-ea"/>
                <a:cs typeface="+mn-cs"/>
              </a:rPr>
              <a:t>rehash</a:t>
            </a:r>
            <a:r>
              <a:rPr lang="zh-CN" altLang="en-US" sz="1200" b="0" i="0" kern="1200" dirty="0" smtClean="0">
                <a:solidFill>
                  <a:schemeClr val="tx1"/>
                </a:solidFill>
                <a:effectLst/>
                <a:latin typeface="+mn-lt"/>
                <a:ea typeface="+mn-ea"/>
                <a:cs typeface="+mn-cs"/>
              </a:rPr>
              <a:t>的标识</a:t>
            </a:r>
          </a:p>
          <a:p>
            <a:r>
              <a:rPr lang="en-US" altLang="zh-CN" sz="1200" b="0" i="0" kern="1200" dirty="0" smtClean="0">
                <a:solidFill>
                  <a:schemeClr val="tx1"/>
                </a:solidFill>
                <a:effectLst/>
                <a:latin typeface="+mn-lt"/>
                <a:ea typeface="+mn-ea"/>
                <a:cs typeface="+mn-cs"/>
              </a:rPr>
              <a:t>occupied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 bit</a:t>
            </a:r>
            <a:r>
              <a:rPr lang="zh-CN" altLang="en-US" sz="1200" b="0" i="0" kern="1200" dirty="0" smtClean="0">
                <a:solidFill>
                  <a:schemeClr val="tx1"/>
                </a:solidFill>
                <a:effectLst/>
                <a:latin typeface="+mn-lt"/>
                <a:ea typeface="+mn-ea"/>
                <a:cs typeface="+mn-cs"/>
              </a:rPr>
              <a:t>，用于并发控制，保证并发访问的正确性</a:t>
            </a:r>
          </a:p>
          <a:p>
            <a:r>
              <a:rPr lang="en-US" altLang="zh-CN" sz="1200" b="0" i="0" kern="1200" dirty="0" smtClean="0">
                <a:solidFill>
                  <a:schemeClr val="tx1"/>
                </a:solidFill>
                <a:effectLst/>
                <a:latin typeface="+mn-lt"/>
                <a:ea typeface="+mn-ea"/>
                <a:cs typeface="+mn-cs"/>
              </a:rPr>
              <a:t>counter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14 bits</a:t>
            </a:r>
            <a:r>
              <a:rPr lang="zh-CN" altLang="en-US" sz="1200" b="0" i="0" kern="1200" dirty="0" smtClean="0">
                <a:solidFill>
                  <a:schemeClr val="tx1"/>
                </a:solidFill>
                <a:effectLst/>
                <a:latin typeface="+mn-lt"/>
                <a:ea typeface="+mn-ea"/>
                <a:cs typeface="+mn-cs"/>
              </a:rPr>
              <a:t>，该项的访问次数</a:t>
            </a:r>
          </a:p>
          <a:p>
            <a:r>
              <a:rPr lang="en-US" altLang="zh-CN" sz="1200" b="0" i="0" kern="1200" dirty="0" smtClean="0">
                <a:solidFill>
                  <a:schemeClr val="tx1"/>
                </a:solidFill>
                <a:effectLst/>
                <a:latin typeface="+mn-lt"/>
                <a:ea typeface="+mn-ea"/>
                <a:cs typeface="+mn-cs"/>
              </a:rPr>
              <a:t>address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48 bits</a:t>
            </a:r>
            <a:r>
              <a:rPr lang="zh-CN" altLang="en-US" sz="1200" b="0" i="0" kern="1200" dirty="0" smtClean="0">
                <a:solidFill>
                  <a:schemeClr val="tx1"/>
                </a:solidFill>
                <a:effectLst/>
                <a:latin typeface="+mn-lt"/>
                <a:ea typeface="+mn-ea"/>
                <a:cs typeface="+mn-cs"/>
              </a:rPr>
              <a:t>，下一项的地址</a:t>
            </a:r>
          </a:p>
        </p:txBody>
      </p:sp>
      <p:sp>
        <p:nvSpPr>
          <p:cNvPr id="4" name="灯片编号占位符 3"/>
          <p:cNvSpPr>
            <a:spLocks noGrp="1"/>
          </p:cNvSpPr>
          <p:nvPr>
            <p:ph type="sldNum" sz="quarter" idx="10"/>
          </p:nvPr>
        </p:nvSpPr>
        <p:spPr/>
        <p:txBody>
          <a:bodyPr/>
          <a:lstStyle/>
          <a:p>
            <a:fld id="{55AED25F-1E69-4A73-90B1-9075B6EC4796}" type="slidenum">
              <a:rPr lang="zh-CN" altLang="en-US" smtClean="0"/>
              <a:t>10</a:t>
            </a:fld>
            <a:endParaRPr lang="zh-CN" altLang="en-US"/>
          </a:p>
        </p:txBody>
      </p:sp>
    </p:spTree>
    <p:extLst>
      <p:ext uri="{BB962C8B-B14F-4D97-AF65-F5344CB8AC3E}">
        <p14:creationId xmlns:p14="http://schemas.microsoft.com/office/powerpoint/2010/main" val="1406593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如果第</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次访问数据项并不是头指针指向的数据项，说明热点数据已经发生了变化，这个时候会对冲突环进行采样。</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采样的过程如下①打开</a:t>
            </a:r>
            <a:r>
              <a:rPr lang="en-US" altLang="zh-CN" sz="1200" b="0" i="0" kern="1200" dirty="0" err="1" smtClean="0">
                <a:solidFill>
                  <a:schemeClr val="tx1"/>
                </a:solidFill>
                <a:effectLst/>
                <a:latin typeface="+mn-lt"/>
                <a:ea typeface="+mn-ea"/>
                <a:cs typeface="+mn-cs"/>
              </a:rPr>
              <a:t>head.active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②后续的请求的访问记录会被记录到头指针的</a:t>
            </a:r>
            <a:r>
              <a:rPr lang="en-US" altLang="zh-CN" sz="1200" b="0" i="0" kern="1200" dirty="0" err="1" smtClean="0">
                <a:solidFill>
                  <a:schemeClr val="tx1"/>
                </a:solidFill>
                <a:effectLst/>
                <a:latin typeface="+mn-lt"/>
                <a:ea typeface="+mn-ea"/>
                <a:cs typeface="+mn-cs"/>
              </a:rPr>
              <a:t>total_count</a:t>
            </a:r>
            <a:r>
              <a:rPr lang="zh-CN" altLang="en-US" sz="1200" b="0" i="0" kern="1200" dirty="0" smtClean="0">
                <a:solidFill>
                  <a:schemeClr val="tx1"/>
                </a:solidFill>
                <a:effectLst/>
                <a:latin typeface="+mn-lt"/>
                <a:ea typeface="+mn-ea"/>
                <a:cs typeface="+mn-cs"/>
              </a:rPr>
              <a:t>和对应</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的的</a:t>
            </a:r>
            <a:r>
              <a:rPr lang="en-US" altLang="zh-CN" sz="1200" b="0" i="0" kern="1200" dirty="0" err="1" smtClean="0">
                <a:solidFill>
                  <a:schemeClr val="tx1"/>
                </a:solidFill>
                <a:effectLst/>
                <a:latin typeface="+mn-lt"/>
                <a:ea typeface="+mn-ea"/>
                <a:cs typeface="+mn-cs"/>
              </a:rPr>
              <a:t>next.count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采样个数也是</a:t>
            </a:r>
            <a:r>
              <a:rPr lang="en-US" altLang="zh-CN" sz="1200" b="0" i="0" kern="1200" dirty="0" smtClean="0">
                <a:solidFill>
                  <a:schemeClr val="tx1"/>
                </a:solidFill>
                <a:effectLst/>
                <a:latin typeface="+mn-lt"/>
                <a:ea typeface="+mn-ea"/>
                <a:cs typeface="+mn-cs"/>
              </a:rPr>
              <a:t>R</a:t>
            </a:r>
          </a:p>
          <a:p>
            <a:r>
              <a:rPr lang="zh-CN" altLang="en-US" sz="1200" b="0" i="0" kern="1200" dirty="0" smtClean="0">
                <a:solidFill>
                  <a:schemeClr val="tx1"/>
                </a:solidFill>
                <a:effectLst/>
                <a:latin typeface="+mn-lt"/>
                <a:ea typeface="+mn-ea"/>
                <a:cs typeface="+mn-cs"/>
              </a:rPr>
              <a:t>③，采样结束后，将头指针的采样标记恢复过来。</a:t>
            </a:r>
            <a:endParaRPr lang="en-US" altLang="zh-CN" sz="1200" b="0" i="0" kern="1200" dirty="0" smtClean="0">
              <a:solidFill>
                <a:schemeClr val="tx1"/>
              </a:solidFill>
              <a:effectLst/>
              <a:latin typeface="+mn-lt"/>
              <a:ea typeface="+mn-ea"/>
              <a:cs typeface="+mn-cs"/>
            </a:endParaRPr>
          </a:p>
          <a:p>
            <a:pPr lvl="2"/>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CAS_</a:t>
            </a:r>
            <a:r>
              <a:rPr lang="zh-CN" altLang="en-US" sz="1200" b="0" i="0" kern="1200" dirty="0" smtClean="0">
                <a:solidFill>
                  <a:schemeClr val="tx1"/>
                </a:solidFill>
                <a:effectLst/>
                <a:latin typeface="+mn-lt"/>
                <a:ea typeface="+mn-ea"/>
                <a:cs typeface="+mn-cs"/>
              </a:rPr>
              <a:t>当要操作内存中某一个变量的时候，会记录下变量中的</a:t>
            </a:r>
            <a:r>
              <a:rPr lang="zh-CN" altLang="en-US" sz="1200" b="0" i="1" kern="1200" dirty="0" smtClean="0">
                <a:solidFill>
                  <a:schemeClr val="tx1"/>
                </a:solidFill>
                <a:effectLst/>
                <a:latin typeface="+mn-lt"/>
                <a:ea typeface="+mn-ea"/>
                <a:cs typeface="+mn-cs"/>
              </a:rPr>
              <a:t>旧值</a:t>
            </a:r>
            <a:r>
              <a:rPr lang="zh-CN" altLang="en-US" sz="1200" b="0" i="0" kern="1200" dirty="0" smtClean="0">
                <a:solidFill>
                  <a:schemeClr val="tx1"/>
                </a:solidFill>
                <a:effectLst/>
                <a:latin typeface="+mn-lt"/>
                <a:ea typeface="+mn-ea"/>
                <a:cs typeface="+mn-cs"/>
              </a:rPr>
              <a:t>，通过对</a:t>
            </a:r>
            <a:r>
              <a:rPr lang="zh-CN" altLang="en-US" sz="1200" b="0" i="1" kern="1200" dirty="0" smtClean="0">
                <a:solidFill>
                  <a:schemeClr val="tx1"/>
                </a:solidFill>
                <a:effectLst/>
                <a:latin typeface="+mn-lt"/>
                <a:ea typeface="+mn-ea"/>
                <a:cs typeface="+mn-cs"/>
              </a:rPr>
              <a:t>旧值</a:t>
            </a:r>
            <a:r>
              <a:rPr lang="zh-CN" altLang="en-US" sz="1200" b="0" i="0" kern="1200" dirty="0" smtClean="0">
                <a:solidFill>
                  <a:schemeClr val="tx1"/>
                </a:solidFill>
                <a:effectLst/>
                <a:latin typeface="+mn-lt"/>
                <a:ea typeface="+mn-ea"/>
                <a:cs typeface="+mn-cs"/>
              </a:rPr>
              <a:t>进行一系列的操作后得到</a:t>
            </a:r>
            <a:r>
              <a:rPr lang="zh-CN" altLang="en-US" sz="1200" b="0" i="1" kern="1200" dirty="0" smtClean="0">
                <a:solidFill>
                  <a:schemeClr val="tx1"/>
                </a:solidFill>
                <a:effectLst/>
                <a:latin typeface="+mn-lt"/>
                <a:ea typeface="+mn-ea"/>
                <a:cs typeface="+mn-cs"/>
              </a:rPr>
              <a:t>新值</a:t>
            </a:r>
            <a:r>
              <a:rPr lang="zh-CN" altLang="en-US" sz="1200" b="0" i="0" kern="1200" dirty="0" smtClean="0">
                <a:solidFill>
                  <a:schemeClr val="tx1"/>
                </a:solidFill>
                <a:effectLst/>
                <a:latin typeface="+mn-lt"/>
                <a:ea typeface="+mn-ea"/>
                <a:cs typeface="+mn-cs"/>
              </a:rPr>
              <a:t>，然后将</a:t>
            </a:r>
            <a:r>
              <a:rPr lang="zh-CN" altLang="en-US" sz="1200" b="0" i="1" kern="1200" dirty="0" smtClean="0">
                <a:solidFill>
                  <a:schemeClr val="tx1"/>
                </a:solidFill>
                <a:effectLst/>
                <a:latin typeface="+mn-lt"/>
                <a:ea typeface="+mn-ea"/>
                <a:cs typeface="+mn-cs"/>
              </a:rPr>
              <a:t>旧值</a:t>
            </a:r>
            <a:r>
              <a:rPr lang="zh-CN" altLang="en-US" sz="1200" b="0" i="0" kern="1200" dirty="0" smtClean="0">
                <a:solidFill>
                  <a:schemeClr val="tx1"/>
                </a:solidFill>
                <a:effectLst/>
                <a:latin typeface="+mn-lt"/>
                <a:ea typeface="+mn-ea"/>
                <a:cs typeface="+mn-cs"/>
              </a:rPr>
              <a:t>会与内存中的变量做比较，如果不相同，则说明内存中的值在这期间内被修改过，这时</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操作将会失败，</a:t>
            </a:r>
            <a:r>
              <a:rPr lang="zh-CN" altLang="en-US" sz="1200" b="0" i="1" kern="1200" dirty="0" smtClean="0">
                <a:solidFill>
                  <a:schemeClr val="tx1"/>
                </a:solidFill>
                <a:effectLst/>
                <a:latin typeface="+mn-lt"/>
                <a:ea typeface="+mn-ea"/>
                <a:cs typeface="+mn-cs"/>
              </a:rPr>
              <a:t>新值</a:t>
            </a:r>
            <a:r>
              <a:rPr lang="zh-CN" altLang="en-US" sz="1200" b="0" i="0" kern="1200" dirty="0" smtClean="0">
                <a:solidFill>
                  <a:schemeClr val="tx1"/>
                </a:solidFill>
                <a:effectLst/>
                <a:latin typeface="+mn-lt"/>
                <a:ea typeface="+mn-ea"/>
                <a:cs typeface="+mn-cs"/>
              </a:rPr>
              <a:t>将不会被写入内存。如果相同，使内存中的变量变为</a:t>
            </a:r>
            <a:r>
              <a:rPr lang="zh-CN" altLang="en-US" sz="1200" b="0" i="1" kern="1200" dirty="0" smtClean="0">
                <a:solidFill>
                  <a:schemeClr val="tx1"/>
                </a:solidFill>
                <a:effectLst/>
                <a:latin typeface="+mn-lt"/>
                <a:ea typeface="+mn-ea"/>
                <a:cs typeface="+mn-cs"/>
              </a:rPr>
              <a:t>新值</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5AED25F-1E69-4A73-90B1-9075B6EC4796}" type="slidenum">
              <a:rPr lang="zh-CN" altLang="en-US" smtClean="0"/>
              <a:t>11</a:t>
            </a:fld>
            <a:endParaRPr lang="zh-CN" altLang="en-US"/>
          </a:p>
        </p:txBody>
      </p:sp>
    </p:spTree>
    <p:extLst>
      <p:ext uri="{BB962C8B-B14F-4D97-AF65-F5344CB8AC3E}">
        <p14:creationId xmlns:p14="http://schemas.microsoft.com/office/powerpoint/2010/main" val="3136495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对数据采样结束后，利用已有的信息可以进行判断将哪一个数据项作为头节点。</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、遍历环，计算每一项的访问频率</a:t>
            </a:r>
            <a:r>
              <a:rPr lang="zh-CN" altLang="en-US" sz="1200" b="0" i="0" u="none" strike="noStrike" kern="1200" dirty="0" smtClean="0">
                <a:solidFill>
                  <a:schemeClr val="tx1"/>
                </a:solidFill>
                <a:effectLst/>
                <a:latin typeface="+mn-lt"/>
                <a:ea typeface="+mn-ea"/>
                <a:cs typeface="+mn-cs"/>
              </a:rPr>
              <a:t/>
            </a:r>
            <a:br>
              <a:rPr lang="zh-CN" altLang="en-US" sz="1200" b="0" i="0" u="none" strike="noStrike" kern="1200" dirty="0" smtClean="0">
                <a:solidFill>
                  <a:schemeClr val="tx1"/>
                </a:solidFill>
                <a:effectLst/>
                <a:latin typeface="+mn-lt"/>
                <a:ea typeface="+mn-ea"/>
                <a:cs typeface="+mn-cs"/>
              </a:rPr>
            </a:br>
            <a:r>
              <a:rPr lang="en-US" altLang="zh-CN" sz="1200" b="0" i="0" u="none" strike="noStrike" kern="1200" dirty="0" smtClean="0">
                <a:solidFill>
                  <a:schemeClr val="tx1"/>
                </a:solidFill>
                <a:effectLst/>
                <a:latin typeface="+mn-lt"/>
                <a:ea typeface="+mn-ea"/>
                <a:cs typeface="+mn-cs"/>
              </a:rPr>
              <a:t>2</a:t>
            </a:r>
            <a:r>
              <a:rPr lang="zh-CN" altLang="en-US" sz="1200" b="0" i="0" u="none" strike="noStrike"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计算每个节点的收益，取最小的收益</a:t>
            </a:r>
            <a:r>
              <a:rPr lang="zh-CN" altLang="en-US" sz="1200" b="0" i="0" u="none" strike="noStrike" kern="1200" dirty="0" smtClean="0">
                <a:solidFill>
                  <a:schemeClr val="tx1"/>
                </a:solidFill>
                <a:effectLst/>
                <a:latin typeface="+mn-lt"/>
                <a:ea typeface="+mn-ea"/>
                <a:cs typeface="+mn-cs"/>
              </a:rPr>
              <a:t>的数据项作为新的热数据项。</a:t>
            </a:r>
            <a:endParaRPr lang="en-US" altLang="zh-CN" sz="1200" b="0" i="0" u="none" strike="noStrike"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rPr>
              <a:t>3</a:t>
            </a:r>
            <a:r>
              <a:rPr lang="zh-CN" altLang="en-US" sz="1200" b="0" i="0" u="none" strike="noStrike"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原子操作将新的头指针指向数据项。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、重置头指针和数据项的计数器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CAS_</a:t>
            </a:r>
            <a:r>
              <a:rPr lang="zh-CN" altLang="en-US" sz="1200" b="0" i="0" kern="1200" dirty="0" smtClean="0">
                <a:solidFill>
                  <a:schemeClr val="tx1"/>
                </a:solidFill>
                <a:effectLst/>
                <a:latin typeface="+mn-lt"/>
                <a:ea typeface="+mn-ea"/>
                <a:cs typeface="+mn-cs"/>
              </a:rPr>
              <a:t>当要操作内存中某一个变量的时候，会记录下变量中的</a:t>
            </a:r>
            <a:r>
              <a:rPr lang="zh-CN" altLang="en-US" sz="1200" b="0" i="1" kern="1200" dirty="0" smtClean="0">
                <a:solidFill>
                  <a:schemeClr val="tx1"/>
                </a:solidFill>
                <a:effectLst/>
                <a:latin typeface="+mn-lt"/>
                <a:ea typeface="+mn-ea"/>
                <a:cs typeface="+mn-cs"/>
              </a:rPr>
              <a:t>旧值</a:t>
            </a:r>
            <a:r>
              <a:rPr lang="zh-CN" altLang="en-US" sz="1200" b="0" i="0" kern="1200" dirty="0" smtClean="0">
                <a:solidFill>
                  <a:schemeClr val="tx1"/>
                </a:solidFill>
                <a:effectLst/>
                <a:latin typeface="+mn-lt"/>
                <a:ea typeface="+mn-ea"/>
                <a:cs typeface="+mn-cs"/>
              </a:rPr>
              <a:t>，通过对</a:t>
            </a:r>
            <a:r>
              <a:rPr lang="zh-CN" altLang="en-US" sz="1200" b="0" i="1" kern="1200" dirty="0" smtClean="0">
                <a:solidFill>
                  <a:schemeClr val="tx1"/>
                </a:solidFill>
                <a:effectLst/>
                <a:latin typeface="+mn-lt"/>
                <a:ea typeface="+mn-ea"/>
                <a:cs typeface="+mn-cs"/>
              </a:rPr>
              <a:t>旧值</a:t>
            </a:r>
            <a:r>
              <a:rPr lang="zh-CN" altLang="en-US" sz="1200" b="0" i="0" kern="1200" dirty="0" smtClean="0">
                <a:solidFill>
                  <a:schemeClr val="tx1"/>
                </a:solidFill>
                <a:effectLst/>
                <a:latin typeface="+mn-lt"/>
                <a:ea typeface="+mn-ea"/>
                <a:cs typeface="+mn-cs"/>
              </a:rPr>
              <a:t>进行一系列的操作后得到</a:t>
            </a:r>
            <a:r>
              <a:rPr lang="zh-CN" altLang="en-US" sz="1200" b="0" i="1" kern="1200" dirty="0" smtClean="0">
                <a:solidFill>
                  <a:schemeClr val="tx1"/>
                </a:solidFill>
                <a:effectLst/>
                <a:latin typeface="+mn-lt"/>
                <a:ea typeface="+mn-ea"/>
                <a:cs typeface="+mn-cs"/>
              </a:rPr>
              <a:t>新值</a:t>
            </a:r>
            <a:r>
              <a:rPr lang="zh-CN" altLang="en-US" sz="1200" b="0" i="0" kern="1200" dirty="0" smtClean="0">
                <a:solidFill>
                  <a:schemeClr val="tx1"/>
                </a:solidFill>
                <a:effectLst/>
                <a:latin typeface="+mn-lt"/>
                <a:ea typeface="+mn-ea"/>
                <a:cs typeface="+mn-cs"/>
              </a:rPr>
              <a:t>，然后将</a:t>
            </a:r>
            <a:r>
              <a:rPr lang="zh-CN" altLang="en-US" sz="1200" b="0" i="1" kern="1200" dirty="0" smtClean="0">
                <a:solidFill>
                  <a:schemeClr val="tx1"/>
                </a:solidFill>
                <a:effectLst/>
                <a:latin typeface="+mn-lt"/>
                <a:ea typeface="+mn-ea"/>
                <a:cs typeface="+mn-cs"/>
              </a:rPr>
              <a:t>旧值</a:t>
            </a:r>
            <a:r>
              <a:rPr lang="zh-CN" altLang="en-US" sz="1200" b="0" i="0" kern="1200" dirty="0" smtClean="0">
                <a:solidFill>
                  <a:schemeClr val="tx1"/>
                </a:solidFill>
                <a:effectLst/>
                <a:latin typeface="+mn-lt"/>
                <a:ea typeface="+mn-ea"/>
                <a:cs typeface="+mn-cs"/>
              </a:rPr>
              <a:t>会与内存中的变量做比较，如果不相同，则说明内存中的值在这期间内被修改过，这时</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操作将会失败，</a:t>
            </a:r>
            <a:r>
              <a:rPr lang="zh-CN" altLang="en-US" sz="1200" b="0" i="1" kern="1200" dirty="0" smtClean="0">
                <a:solidFill>
                  <a:schemeClr val="tx1"/>
                </a:solidFill>
                <a:effectLst/>
                <a:latin typeface="+mn-lt"/>
                <a:ea typeface="+mn-ea"/>
                <a:cs typeface="+mn-cs"/>
              </a:rPr>
              <a:t>新值</a:t>
            </a:r>
            <a:r>
              <a:rPr lang="zh-CN" altLang="en-US" sz="1200" b="0" i="0" kern="1200" dirty="0" smtClean="0">
                <a:solidFill>
                  <a:schemeClr val="tx1"/>
                </a:solidFill>
                <a:effectLst/>
                <a:latin typeface="+mn-lt"/>
                <a:ea typeface="+mn-ea"/>
                <a:cs typeface="+mn-cs"/>
              </a:rPr>
              <a:t>将不会被写入内存。如果相同，使内存中的变量变为</a:t>
            </a:r>
            <a:r>
              <a:rPr lang="zh-CN" altLang="en-US" sz="1200" b="0" i="1" kern="1200" dirty="0" smtClean="0">
                <a:solidFill>
                  <a:schemeClr val="tx1"/>
                </a:solidFill>
                <a:effectLst/>
                <a:latin typeface="+mn-lt"/>
                <a:ea typeface="+mn-ea"/>
                <a:cs typeface="+mn-cs"/>
              </a:rPr>
              <a:t>新值</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5AED25F-1E69-4A73-90B1-9075B6EC4796}" type="slidenum">
              <a:rPr lang="zh-CN" altLang="en-US" smtClean="0"/>
              <a:t>12</a:t>
            </a:fld>
            <a:endParaRPr lang="zh-CN" altLang="en-US"/>
          </a:p>
        </p:txBody>
      </p:sp>
    </p:spTree>
    <p:extLst>
      <p:ext uri="{BB962C8B-B14F-4D97-AF65-F5344CB8AC3E}">
        <p14:creationId xmlns:p14="http://schemas.microsoft.com/office/powerpoint/2010/main" val="1875704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在一般情况下，对于更新操作，</a:t>
            </a:r>
            <a:r>
              <a:rPr lang="en-US" altLang="zh-CN" sz="1200" b="0" i="0" kern="1200" dirty="0" smtClean="0">
                <a:solidFill>
                  <a:schemeClr val="tx1"/>
                </a:solidFill>
                <a:effectLst/>
                <a:latin typeface="+mn-lt"/>
                <a:ea typeface="+mn-ea"/>
                <a:cs typeface="+mn-cs"/>
              </a:rPr>
              <a:t>HotRing</a:t>
            </a:r>
            <a:r>
              <a:rPr lang="zh-CN" altLang="en-US" sz="1200" b="0" i="0" kern="1200" dirty="0" smtClean="0">
                <a:solidFill>
                  <a:schemeClr val="tx1"/>
                </a:solidFill>
                <a:effectLst/>
                <a:latin typeface="+mn-lt"/>
                <a:ea typeface="+mn-ea"/>
                <a:cs typeface="+mn-cs"/>
              </a:rPr>
              <a:t>可以对不超过</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字节的数据进行</a:t>
            </a:r>
            <a:r>
              <a:rPr lang="en-US" altLang="zh-CN" sz="1200" b="0" i="0" kern="1200" dirty="0" smtClean="0">
                <a:solidFill>
                  <a:schemeClr val="tx1"/>
                </a:solidFill>
                <a:effectLst/>
                <a:latin typeface="+mn-lt"/>
                <a:ea typeface="+mn-ea"/>
                <a:cs typeface="+mn-cs"/>
              </a:rPr>
              <a:t>update-in-place</a:t>
            </a:r>
            <a:r>
              <a:rPr lang="zh-CN" altLang="en-US" sz="1200" b="0" i="0" kern="1200" dirty="0" smtClean="0">
                <a:solidFill>
                  <a:schemeClr val="tx1"/>
                </a:solidFill>
                <a:effectLst/>
                <a:latin typeface="+mn-lt"/>
                <a:ea typeface="+mn-ea"/>
                <a:cs typeface="+mn-cs"/>
              </a:rPr>
              <a:t>原子更新操作，这种情况下，读取和更新被视作一样的操作。</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但对于超过</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个字节的大数据进行更新，</a:t>
            </a:r>
            <a:r>
              <a:rPr lang="en-US" altLang="zh-CN" sz="1200" b="0" i="0" kern="1200" dirty="0" err="1" smtClean="0">
                <a:solidFill>
                  <a:schemeClr val="tx1"/>
                </a:solidFill>
                <a:effectLst/>
                <a:latin typeface="+mn-lt"/>
                <a:ea typeface="+mn-ea"/>
                <a:cs typeface="+mn-cs"/>
              </a:rPr>
              <a:t>hotring</a:t>
            </a:r>
            <a:r>
              <a:rPr lang="zh-CN" altLang="en-US" sz="1200" b="0" i="0" kern="1200" dirty="0" smtClean="0">
                <a:solidFill>
                  <a:schemeClr val="tx1"/>
                </a:solidFill>
                <a:effectLst/>
                <a:latin typeface="+mn-lt"/>
                <a:ea typeface="+mn-ea"/>
                <a:cs typeface="+mn-cs"/>
              </a:rPr>
              <a:t>则会使用</a:t>
            </a:r>
            <a:r>
              <a:rPr lang="en-US" altLang="zh-CN" sz="1200" b="1" i="0" kern="1200" dirty="0" smtClean="0">
                <a:solidFill>
                  <a:schemeClr val="tx1"/>
                </a:solidFill>
                <a:effectLst/>
                <a:latin typeface="+mn-lt"/>
                <a:ea typeface="+mn-ea"/>
                <a:cs typeface="+mn-cs"/>
              </a:rPr>
              <a:t>read-copy-update</a:t>
            </a:r>
            <a:r>
              <a:rPr lang="zh-CN" altLang="en-US" sz="1200" b="0" i="0" kern="1200" dirty="0" smtClean="0">
                <a:solidFill>
                  <a:schemeClr val="tx1"/>
                </a:solidFill>
                <a:effectLst/>
                <a:latin typeface="+mn-lt"/>
                <a:ea typeface="+mn-ea"/>
                <a:cs typeface="+mn-cs"/>
              </a:rPr>
              <a:t>协议，</a:t>
            </a:r>
            <a:r>
              <a:rPr lang="en-US" altLang="zh-CN" sz="1200" b="0" i="0" kern="1200" dirty="0" smtClean="0">
                <a:solidFill>
                  <a:schemeClr val="tx1"/>
                </a:solidFill>
                <a:effectLst/>
                <a:latin typeface="+mn-lt"/>
                <a:ea typeface="+mn-ea"/>
                <a:cs typeface="+mn-cs"/>
              </a:rPr>
              <a:t>RCU——</a:t>
            </a:r>
            <a:r>
              <a:rPr lang="zh-CN" altLang="en-US" sz="1200" b="0" i="0" kern="1200" dirty="0" smtClean="0">
                <a:solidFill>
                  <a:schemeClr val="tx1"/>
                </a:solidFill>
                <a:effectLst/>
                <a:latin typeface="+mn-lt"/>
                <a:ea typeface="+mn-ea"/>
                <a:cs typeface="+mn-cs"/>
              </a:rPr>
              <a:t>更新数据的时候，首先拷贝一个副本，然后对副本进行修改，最后使用一个回调（</a:t>
            </a:r>
            <a:r>
              <a:rPr lang="en-US" altLang="zh-CN" sz="1200" b="0" i="0" kern="1200" dirty="0" smtClean="0">
                <a:solidFill>
                  <a:schemeClr val="tx1"/>
                </a:solidFill>
                <a:effectLst/>
                <a:latin typeface="+mn-lt"/>
                <a:ea typeface="+mn-ea"/>
                <a:cs typeface="+mn-cs"/>
              </a:rPr>
              <a:t>callback</a:t>
            </a:r>
            <a:r>
              <a:rPr lang="zh-CN" altLang="en-US" sz="1200" b="0" i="0" kern="1200" dirty="0" smtClean="0">
                <a:solidFill>
                  <a:schemeClr val="tx1"/>
                </a:solidFill>
                <a:effectLst/>
                <a:latin typeface="+mn-lt"/>
                <a:ea typeface="+mn-ea"/>
                <a:cs typeface="+mn-cs"/>
              </a:rPr>
              <a:t>）机制在适当的时机把指向原来数据的指针重新指向新的被修改的数据。这个期间数据都是可以随意读的。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更新的数据项是头指针指向的热数据项时，因为要修改前一个数据项的指针，需要遍历整个环来获取头节点的前一项。也就是说，在，导致无法辨别热数据项。论文在这种情况下，更新的只是前一项的计数器，其他项的计数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更新的是前一项的计数器，头指针就会趋向于指向写入项的前一项，在写密集型的热点时，可以直接定位到热点的前一项，更新时就不需要遍历链表。</a:t>
            </a:r>
          </a:p>
        </p:txBody>
      </p:sp>
      <p:sp>
        <p:nvSpPr>
          <p:cNvPr id="4" name="灯片编号占位符 3"/>
          <p:cNvSpPr>
            <a:spLocks noGrp="1"/>
          </p:cNvSpPr>
          <p:nvPr>
            <p:ph type="sldNum" sz="quarter" idx="10"/>
          </p:nvPr>
        </p:nvSpPr>
        <p:spPr/>
        <p:txBody>
          <a:bodyPr/>
          <a:lstStyle/>
          <a:p>
            <a:fld id="{55AED25F-1E69-4A73-90B1-9075B6EC4796}" type="slidenum">
              <a:rPr lang="zh-CN" altLang="en-US" smtClean="0"/>
              <a:t>13</a:t>
            </a:fld>
            <a:endParaRPr lang="zh-CN" altLang="en-US"/>
          </a:p>
        </p:txBody>
      </p:sp>
    </p:spTree>
    <p:extLst>
      <p:ext uri="{BB962C8B-B14F-4D97-AF65-F5344CB8AC3E}">
        <p14:creationId xmlns:p14="http://schemas.microsoft.com/office/powerpoint/2010/main" val="467381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介绍</a:t>
            </a:r>
            <a:r>
              <a:rPr lang="en-US" altLang="zh-CN" sz="1200" b="0" i="0" kern="1200" dirty="0" err="1" smtClean="0">
                <a:solidFill>
                  <a:schemeClr val="tx1"/>
                </a:solidFill>
                <a:effectLst/>
                <a:latin typeface="+mn-lt"/>
                <a:ea typeface="+mn-ea"/>
                <a:cs typeface="+mn-cs"/>
              </a:rPr>
              <a:t>hotring</a:t>
            </a:r>
            <a:r>
              <a:rPr lang="zh-CN" altLang="en-US" sz="1200" b="0" i="0" kern="1200" dirty="0" smtClean="0">
                <a:solidFill>
                  <a:schemeClr val="tx1"/>
                </a:solidFill>
                <a:effectLst/>
                <a:latin typeface="+mn-lt"/>
                <a:ea typeface="+mn-ea"/>
                <a:cs typeface="+mn-cs"/>
              </a:rPr>
              <a:t>的并发</a:t>
            </a:r>
            <a:endParaRPr lang="en-US" altLang="zh-CN"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Hotringd</a:t>
            </a:r>
            <a:r>
              <a:rPr lang="zh-CN" altLang="en-US" sz="1200" b="1" i="0" kern="1200" dirty="0" smtClean="0">
                <a:solidFill>
                  <a:schemeClr val="tx1"/>
                </a:solidFill>
                <a:effectLst/>
                <a:latin typeface="+mn-lt"/>
                <a:ea typeface="+mn-ea"/>
                <a:cs typeface="+mn-cs"/>
              </a:rPr>
              <a:t>的读取</a:t>
            </a:r>
          </a:p>
          <a:p>
            <a:r>
              <a:rPr lang="zh-CN" altLang="en-US" sz="1200" b="0" i="0" kern="1200" dirty="0" smtClean="0">
                <a:solidFill>
                  <a:schemeClr val="tx1"/>
                </a:solidFill>
                <a:effectLst/>
                <a:latin typeface="+mn-lt"/>
                <a:ea typeface="+mn-ea"/>
                <a:cs typeface="+mn-cs"/>
              </a:rPr>
              <a:t>不需要任何的操作，操作完全无锁。</a:t>
            </a: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插入需要</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创建新项</a:t>
            </a:r>
          </a:p>
          <a:p>
            <a:r>
              <a:rPr lang="zh-CN" altLang="en-US" sz="1200" b="0" i="0" kern="1200" dirty="0" smtClean="0">
                <a:solidFill>
                  <a:schemeClr val="tx1"/>
                </a:solidFill>
                <a:effectLst/>
                <a:latin typeface="+mn-lt"/>
                <a:ea typeface="+mn-ea"/>
                <a:cs typeface="+mn-cs"/>
              </a:rPr>
              <a:t>连接新项的</a:t>
            </a:r>
            <a:r>
              <a:rPr lang="en-US" altLang="zh-CN" sz="1200" b="0" i="0" kern="1200" dirty="0" smtClean="0">
                <a:solidFill>
                  <a:schemeClr val="tx1"/>
                </a:solidFill>
                <a:effectLst/>
                <a:latin typeface="+mn-lt"/>
                <a:ea typeface="+mn-ea"/>
                <a:cs typeface="+mn-cs"/>
              </a:rPr>
              <a:t>next</a:t>
            </a:r>
            <a:r>
              <a:rPr lang="zh-CN" altLang="en-US" sz="1200" b="0" i="0" kern="1200" dirty="0" smtClean="0">
                <a:solidFill>
                  <a:schemeClr val="tx1"/>
                </a:solidFill>
                <a:effectLst/>
                <a:latin typeface="+mn-lt"/>
                <a:ea typeface="+mn-ea"/>
                <a:cs typeface="+mn-cs"/>
              </a:rPr>
              <a:t>指针</a:t>
            </a:r>
          </a:p>
          <a:p>
            <a:r>
              <a:rPr lang="zh-CN" altLang="en-US" sz="1200" b="0" i="0" kern="1200" dirty="0" smtClean="0">
                <a:solidFill>
                  <a:schemeClr val="tx1"/>
                </a:solidFill>
                <a:effectLst/>
                <a:latin typeface="+mn-lt"/>
                <a:ea typeface="+mn-ea"/>
                <a:cs typeface="+mn-cs"/>
              </a:rPr>
              <a:t>修改前一项的</a:t>
            </a:r>
            <a:r>
              <a:rPr lang="en-US" altLang="zh-CN" sz="1200" b="0" i="0" kern="1200" dirty="0" smtClean="0">
                <a:solidFill>
                  <a:schemeClr val="tx1"/>
                </a:solidFill>
                <a:effectLst/>
                <a:latin typeface="+mn-lt"/>
                <a:ea typeface="+mn-ea"/>
                <a:cs typeface="+mn-cs"/>
              </a:rPr>
              <a:t>next</a:t>
            </a:r>
            <a:r>
              <a:rPr lang="zh-CN" altLang="en-US" sz="1200" b="0" i="0" kern="1200" dirty="0" smtClean="0">
                <a:solidFill>
                  <a:schemeClr val="tx1"/>
                </a:solidFill>
                <a:effectLst/>
                <a:latin typeface="+mn-lt"/>
                <a:ea typeface="+mn-ea"/>
                <a:cs typeface="+mn-cs"/>
              </a:rPr>
              <a:t>指向新项（</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第三步可通过</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保证线程安全。若前一项</a:t>
            </a:r>
            <a:r>
              <a:rPr lang="en-US" altLang="zh-CN" dirty="0" smtClean="0"/>
              <a:t>next</a:t>
            </a:r>
            <a:r>
              <a:rPr lang="zh-CN" altLang="en-US" sz="1200" b="0" i="0" kern="1200" dirty="0" smtClean="0">
                <a:solidFill>
                  <a:schemeClr val="tx1"/>
                </a:solidFill>
                <a:effectLst/>
                <a:latin typeface="+mn-lt"/>
                <a:ea typeface="+mn-ea"/>
                <a:cs typeface="+mn-cs"/>
              </a:rPr>
              <a:t>字段发生竞争，</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会失败，此时操作需要重试</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5AED25F-1E69-4A73-90B1-9075B6EC4796}" type="slidenum">
              <a:rPr lang="zh-CN" altLang="en-US" smtClean="0"/>
              <a:t>14</a:t>
            </a:fld>
            <a:endParaRPr lang="zh-CN" altLang="en-US"/>
          </a:p>
        </p:txBody>
      </p:sp>
    </p:spTree>
    <p:extLst>
      <p:ext uri="{BB962C8B-B14F-4D97-AF65-F5344CB8AC3E}">
        <p14:creationId xmlns:p14="http://schemas.microsoft.com/office/powerpoint/2010/main" val="3547437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当更新的数据不超过</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字节：使用</a:t>
            </a:r>
            <a:r>
              <a:rPr lang="en-US" altLang="zh-CN" sz="1200" b="0" i="0" kern="1200" dirty="0" smtClean="0">
                <a:solidFill>
                  <a:schemeClr val="tx1"/>
                </a:solidFill>
                <a:effectLst/>
                <a:latin typeface="+mn-lt"/>
                <a:ea typeface="+mn-ea"/>
                <a:cs typeface="+mn-cs"/>
              </a:rPr>
              <a:t>in-place</a:t>
            </a:r>
            <a:r>
              <a:rPr lang="en-US" altLang="zh-CN" sz="1200" b="0" i="0" kern="1200" baseline="0" dirty="0" smtClean="0">
                <a:solidFill>
                  <a:schemeClr val="tx1"/>
                </a:solidFill>
                <a:effectLst/>
                <a:latin typeface="+mn-lt"/>
                <a:ea typeface="+mn-ea"/>
                <a:cs typeface="+mn-cs"/>
              </a:rPr>
              <a:t> update</a:t>
            </a:r>
            <a:r>
              <a:rPr lang="zh-CN" altLang="en-US" sz="1200" b="0" i="0" kern="1200" baseline="0" dirty="0" smtClean="0">
                <a:solidFill>
                  <a:schemeClr val="tx1"/>
                </a:solidFill>
                <a:effectLst/>
                <a:latin typeface="+mn-lt"/>
                <a:ea typeface="+mn-ea"/>
                <a:cs typeface="+mn-cs"/>
              </a:rPr>
              <a:t>方法去更新即可</a:t>
            </a:r>
            <a:r>
              <a:rPr lang="zh-CN" altLang="en-US" sz="1200" b="0" i="0" kern="1200" dirty="0" smtClean="0">
                <a:solidFill>
                  <a:schemeClr val="tx1"/>
                </a:solidFill>
                <a:effectLst/>
                <a:latin typeface="+mn-lt"/>
                <a:ea typeface="+mn-ea"/>
                <a:cs typeface="+mn-cs"/>
              </a:rPr>
              <a:t>，不需要其它操作，线程安全可以通过</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保证。</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当更新的数据超过</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字节：使用</a:t>
            </a:r>
            <a:r>
              <a:rPr lang="en-US" altLang="zh-CN" sz="1200" b="0" i="0" kern="1200" dirty="0" smtClean="0">
                <a:solidFill>
                  <a:schemeClr val="tx1"/>
                </a:solidFill>
                <a:effectLst/>
                <a:latin typeface="+mn-lt"/>
                <a:ea typeface="+mn-ea"/>
                <a:cs typeface="+mn-cs"/>
              </a:rPr>
              <a:t>RCU</a:t>
            </a:r>
            <a:r>
              <a:rPr lang="zh-CN" altLang="en-US" sz="1200" b="0" i="0" kern="1200" dirty="0" smtClean="0">
                <a:solidFill>
                  <a:schemeClr val="tx1"/>
                </a:solidFill>
                <a:effectLst/>
                <a:latin typeface="+mn-lt"/>
                <a:ea typeface="+mn-ea"/>
                <a:cs typeface="+mn-cs"/>
              </a:rPr>
              <a:t>更新，因为采用</a:t>
            </a:r>
            <a:r>
              <a:rPr lang="en-US" altLang="zh-CN" sz="1200" b="0" i="0" kern="1200" dirty="0" smtClean="0">
                <a:solidFill>
                  <a:schemeClr val="tx1"/>
                </a:solidFill>
                <a:effectLst/>
                <a:latin typeface="+mn-lt"/>
                <a:ea typeface="+mn-ea"/>
                <a:cs typeface="+mn-cs"/>
              </a:rPr>
              <a:t>RCU</a:t>
            </a:r>
            <a:r>
              <a:rPr lang="zh-CN" altLang="en-US" sz="1200" b="0" i="0" kern="1200" dirty="0" smtClean="0">
                <a:solidFill>
                  <a:schemeClr val="tx1"/>
                </a:solidFill>
                <a:effectLst/>
                <a:latin typeface="+mn-lt"/>
                <a:ea typeface="+mn-ea"/>
                <a:cs typeface="+mn-cs"/>
              </a:rPr>
              <a:t>方法，这时候需要分</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种情况</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5AED25F-1E69-4A73-90B1-9075B6EC4796}" type="slidenum">
              <a:rPr lang="zh-CN" altLang="en-US" smtClean="0"/>
              <a:t>15</a:t>
            </a:fld>
            <a:endParaRPr lang="zh-CN" altLang="en-US"/>
          </a:p>
        </p:txBody>
      </p:sp>
    </p:spTree>
    <p:extLst>
      <p:ext uri="{BB962C8B-B14F-4D97-AF65-F5344CB8AC3E}">
        <p14:creationId xmlns:p14="http://schemas.microsoft.com/office/powerpoint/2010/main" val="1564318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个线程分别更新</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和插入</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，修改前一项的</a:t>
            </a:r>
            <a:r>
              <a:rPr lang="en-US" altLang="zh-CN" dirty="0" smtClean="0"/>
              <a:t>next</a:t>
            </a:r>
            <a:r>
              <a:rPr lang="zh-CN" altLang="en-US" sz="1200" b="0" i="0" kern="1200" dirty="0" smtClean="0">
                <a:solidFill>
                  <a:schemeClr val="tx1"/>
                </a:solidFill>
                <a:effectLst/>
                <a:latin typeface="+mn-lt"/>
                <a:ea typeface="+mn-ea"/>
                <a:cs typeface="+mn-cs"/>
              </a:rPr>
              <a:t>需要</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，两个操作都会成功，但是结果就会出问题，因为</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next</a:t>
            </a:r>
            <a:r>
              <a:rPr lang="zh-CN" altLang="en-US" sz="1200" b="0" i="0" kern="1200" dirty="0" smtClean="0">
                <a:solidFill>
                  <a:schemeClr val="tx1"/>
                </a:solidFill>
                <a:effectLst/>
                <a:latin typeface="+mn-lt"/>
                <a:ea typeface="+mn-ea"/>
                <a:cs typeface="+mn-cs"/>
              </a:rPr>
              <a:t>指针无法成功的指向</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RCU-update</a:t>
            </a:r>
            <a:r>
              <a:rPr lang="zh-CN" altLang="en-US" sz="1200" b="0" i="0" kern="1200" dirty="0" smtClean="0">
                <a:solidFill>
                  <a:schemeClr val="tx1"/>
                </a:solidFill>
                <a:effectLst/>
                <a:latin typeface="+mn-lt"/>
                <a:ea typeface="+mn-ea"/>
                <a:cs typeface="+mn-cs"/>
              </a:rPr>
              <a:t>前，尝试</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修改</a:t>
            </a:r>
            <a:r>
              <a:rPr lang="en-US" altLang="zh-CN" dirty="0" err="1" smtClean="0"/>
              <a:t>B.next</a:t>
            </a:r>
            <a:r>
              <a:rPr lang="zh-CN" altLang="en-US" sz="1200" b="0" i="0" kern="1200" dirty="0" smtClean="0">
                <a:solidFill>
                  <a:schemeClr val="tx1"/>
                </a:solidFill>
                <a:effectLst/>
                <a:latin typeface="+mn-lt"/>
                <a:ea typeface="+mn-ea"/>
                <a:cs typeface="+mn-cs"/>
              </a:rPr>
              <a:t>值，置</a:t>
            </a:r>
            <a:r>
              <a:rPr lang="en-US" altLang="zh-CN" dirty="0" err="1" smtClean="0"/>
              <a:t>B.next.occupy</a:t>
            </a:r>
            <a:r>
              <a:rPr lang="en-US" altLang="zh-CN" dirty="0" smtClean="0"/>
              <a:t> = 1</a:t>
            </a:r>
          </a:p>
          <a:p>
            <a:r>
              <a:rPr lang="zh-CN" altLang="en-US" sz="1200" b="0" i="0" kern="1200" dirty="0" smtClean="0">
                <a:solidFill>
                  <a:schemeClr val="tx1"/>
                </a:solidFill>
                <a:effectLst/>
                <a:latin typeface="+mn-lt"/>
                <a:ea typeface="+mn-ea"/>
                <a:cs typeface="+mn-cs"/>
              </a:rPr>
              <a:t>另外一个线程的在完成插入操作时，使用</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原子操作访问前一个节点</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next</a:t>
            </a:r>
            <a:r>
              <a:rPr lang="zh-CN" altLang="en-US" sz="1200" b="0" i="0" kern="1200" dirty="0" smtClean="0">
                <a:solidFill>
                  <a:schemeClr val="tx1"/>
                </a:solidFill>
                <a:effectLst/>
                <a:latin typeface="+mn-lt"/>
                <a:ea typeface="+mn-ea"/>
                <a:cs typeface="+mn-cs"/>
              </a:rPr>
              <a:t>字段，发现该字段的</a:t>
            </a:r>
            <a:r>
              <a:rPr lang="en-US" altLang="zh-CN" dirty="0" smtClean="0"/>
              <a:t>occupy</a:t>
            </a:r>
            <a:r>
              <a:rPr lang="zh-CN" altLang="en-US" dirty="0" smtClean="0"/>
              <a:t>位为</a:t>
            </a:r>
            <a:r>
              <a:rPr lang="en-US" altLang="zh-CN" dirty="0" smtClean="0"/>
              <a:t>1</a:t>
            </a:r>
            <a:r>
              <a:rPr lang="zh-CN" altLang="en-US" sz="1200" b="0" i="0" kern="1200" dirty="0" smtClean="0">
                <a:solidFill>
                  <a:schemeClr val="tx1"/>
                </a:solidFill>
                <a:effectLst/>
                <a:latin typeface="+mn-lt"/>
                <a:ea typeface="+mn-ea"/>
                <a:cs typeface="+mn-cs"/>
              </a:rPr>
              <a:t>，操作会失败，重试</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操作完成后，新版本项的</a:t>
            </a:r>
            <a:r>
              <a:rPr lang="en-US" altLang="zh-CN" dirty="0" smtClean="0"/>
              <a:t>occupy</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0</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5AED25F-1E69-4A73-90B1-9075B6EC4796}" type="slidenum">
              <a:rPr lang="zh-CN" altLang="en-US" smtClean="0"/>
              <a:t>16</a:t>
            </a:fld>
            <a:endParaRPr lang="zh-CN" altLang="en-US"/>
          </a:p>
        </p:txBody>
      </p:sp>
    </p:spTree>
    <p:extLst>
      <p:ext uri="{BB962C8B-B14F-4D97-AF65-F5344CB8AC3E}">
        <p14:creationId xmlns:p14="http://schemas.microsoft.com/office/powerpoint/2010/main" val="395612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个线程分别更新</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和更新</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，修改前一项的</a:t>
            </a:r>
            <a:r>
              <a:rPr lang="en-US" altLang="zh-CN" dirty="0" smtClean="0"/>
              <a:t>next</a:t>
            </a:r>
            <a:r>
              <a:rPr lang="zh-CN" altLang="en-US" sz="1200" b="0" i="0" kern="1200" dirty="0" smtClean="0">
                <a:solidFill>
                  <a:schemeClr val="tx1"/>
                </a:solidFill>
                <a:effectLst/>
                <a:latin typeface="+mn-lt"/>
                <a:ea typeface="+mn-ea"/>
                <a:cs typeface="+mn-cs"/>
              </a:rPr>
              <a:t>需要</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，两个操作都会成功。但是最终结果却不是我们所期望的。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更新</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的时候，创建一个新的数据项</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操作修改</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的，置</a:t>
            </a:r>
            <a:r>
              <a:rPr lang="en-US" altLang="zh-CN" sz="1200" b="0" i="0" kern="1200" dirty="0" err="1" smtClean="0">
                <a:solidFill>
                  <a:schemeClr val="tx1"/>
                </a:solidFill>
                <a:effectLst/>
                <a:latin typeface="+mn-lt"/>
                <a:ea typeface="+mn-ea"/>
                <a:cs typeface="+mn-cs"/>
              </a:rPr>
              <a:t>B.next.occupy</a:t>
            </a:r>
            <a:r>
              <a:rPr lang="en-US" altLang="zh-CN" sz="1200" b="0" i="0" kern="1200" dirty="0" smtClean="0">
                <a:solidFill>
                  <a:schemeClr val="tx1"/>
                </a:solidFill>
                <a:effectLst/>
                <a:latin typeface="+mn-lt"/>
                <a:ea typeface="+mn-ea"/>
                <a:cs typeface="+mn-cs"/>
              </a:rPr>
              <a:t> = 1</a:t>
            </a:r>
          </a:p>
          <a:p>
            <a:r>
              <a:rPr lang="zh-CN" altLang="en-US" sz="1200" b="0" i="0" kern="1200" dirty="0" smtClean="0">
                <a:solidFill>
                  <a:schemeClr val="tx1"/>
                </a:solidFill>
                <a:effectLst/>
                <a:latin typeface="+mn-lt"/>
                <a:ea typeface="+mn-ea"/>
                <a:cs typeface="+mn-cs"/>
              </a:rPr>
              <a:t>当另一个线程修改</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节点后，使用</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连接前一个节点</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的时候，发现</a:t>
            </a:r>
            <a:r>
              <a:rPr lang="en-US" altLang="zh-CN" sz="1200" b="0" i="0" kern="1200" dirty="0" err="1" smtClean="0">
                <a:solidFill>
                  <a:schemeClr val="tx1"/>
                </a:solidFill>
                <a:effectLst/>
                <a:latin typeface="+mn-lt"/>
                <a:ea typeface="+mn-ea"/>
                <a:cs typeface="+mn-cs"/>
              </a:rPr>
              <a:t>B.next.occupy</a:t>
            </a:r>
            <a:r>
              <a:rPr lang="en-US" altLang="zh-CN" sz="1200" b="0" i="0" kern="1200" dirty="0" smtClean="0">
                <a:solidFill>
                  <a:schemeClr val="tx1"/>
                </a:solidFill>
                <a:effectLst/>
                <a:latin typeface="+mn-lt"/>
                <a:ea typeface="+mn-ea"/>
                <a:cs typeface="+mn-cs"/>
              </a:rPr>
              <a:t> = 1</a:t>
            </a:r>
            <a:r>
              <a:rPr lang="zh-CN" altLang="en-US" sz="1200" b="0" i="0" kern="1200" dirty="0" smtClean="0">
                <a:solidFill>
                  <a:schemeClr val="tx1"/>
                </a:solidFill>
                <a:effectLst/>
                <a:latin typeface="+mn-lt"/>
                <a:ea typeface="+mn-ea"/>
                <a:cs typeface="+mn-cs"/>
              </a:rPr>
              <a:t>，操作会失败，重试</a:t>
            </a:r>
          </a:p>
          <a:p>
            <a:endParaRPr lang="en-US" altLang="zh-CN" sz="1200" b="0" i="0" kern="1200" dirty="0" smtClean="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5AED25F-1E69-4A73-90B1-9075B6EC4796}" type="slidenum">
              <a:rPr lang="zh-CN" altLang="en-US" smtClean="0"/>
              <a:t>17</a:t>
            </a:fld>
            <a:endParaRPr lang="zh-CN" altLang="en-US"/>
          </a:p>
        </p:txBody>
      </p:sp>
    </p:spTree>
    <p:extLst>
      <p:ext uri="{BB962C8B-B14F-4D97-AF65-F5344CB8AC3E}">
        <p14:creationId xmlns:p14="http://schemas.microsoft.com/office/powerpoint/2010/main" val="3464113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个线程分别删除</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和更新</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，在删除</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的同时，更新项</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尝试去连接前一项，</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也都会成功</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但是最终结果却不是我们所期望的。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Delete</a:t>
            </a:r>
            <a:r>
              <a:rPr lang="zh-CN" altLang="en-US" sz="1200" b="0" i="0" kern="1200" dirty="0" smtClean="0">
                <a:solidFill>
                  <a:schemeClr val="tx1"/>
                </a:solidFill>
                <a:effectLst/>
                <a:latin typeface="+mn-lt"/>
                <a:ea typeface="+mn-ea"/>
                <a:cs typeface="+mn-cs"/>
              </a:rPr>
              <a:t>前，使用</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修改待删除项</a:t>
            </a:r>
            <a:r>
              <a:rPr lang="en-US" altLang="zh-CN" sz="1200" b="0" i="0" kern="1200" dirty="0" err="1" smtClean="0">
                <a:solidFill>
                  <a:schemeClr val="tx1"/>
                </a:solidFill>
                <a:effectLst/>
                <a:latin typeface="+mn-lt"/>
                <a:ea typeface="+mn-ea"/>
                <a:cs typeface="+mn-cs"/>
              </a:rPr>
              <a:t>B.next</a:t>
            </a:r>
            <a:r>
              <a:rPr lang="zh-CN" altLang="en-US" sz="1200" b="0" i="0" kern="1200" dirty="0" smtClean="0">
                <a:solidFill>
                  <a:schemeClr val="tx1"/>
                </a:solidFill>
                <a:effectLst/>
                <a:latin typeface="+mn-lt"/>
                <a:ea typeface="+mn-ea"/>
                <a:cs typeface="+mn-cs"/>
              </a:rPr>
              <a:t>值，置</a:t>
            </a:r>
            <a:r>
              <a:rPr lang="en-US" altLang="zh-CN" sz="1200" b="0" i="0" kern="1200" dirty="0" err="1" smtClean="0">
                <a:solidFill>
                  <a:schemeClr val="tx1"/>
                </a:solidFill>
                <a:effectLst/>
                <a:latin typeface="+mn-lt"/>
                <a:ea typeface="+mn-ea"/>
                <a:cs typeface="+mn-cs"/>
              </a:rPr>
              <a:t>B.next.occupy</a:t>
            </a:r>
            <a:r>
              <a:rPr lang="en-US" altLang="zh-CN" sz="1200" b="0" i="0" kern="1200" dirty="0" smtClean="0">
                <a:solidFill>
                  <a:schemeClr val="tx1"/>
                </a:solidFill>
                <a:effectLst/>
                <a:latin typeface="+mn-lt"/>
                <a:ea typeface="+mn-ea"/>
                <a:cs typeface="+mn-cs"/>
              </a:rPr>
              <a:t> = 1</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另外一个线程在更新</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的时候，使用</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连接前一个节点，发现</a:t>
            </a:r>
            <a:r>
              <a:rPr lang="en-US" altLang="zh-CN" sz="1200" b="0" i="0" kern="1200" dirty="0" err="1" smtClean="0">
                <a:solidFill>
                  <a:schemeClr val="tx1"/>
                </a:solidFill>
                <a:effectLst/>
                <a:latin typeface="+mn-lt"/>
                <a:ea typeface="+mn-ea"/>
                <a:cs typeface="+mn-cs"/>
              </a:rPr>
              <a:t>B.next.occupy</a:t>
            </a:r>
            <a:r>
              <a:rPr lang="en-US" altLang="zh-CN" sz="1200" b="0" i="0" kern="1200" dirty="0" smtClean="0">
                <a:solidFill>
                  <a:schemeClr val="tx1"/>
                </a:solidFill>
                <a:effectLst/>
                <a:latin typeface="+mn-lt"/>
                <a:ea typeface="+mn-ea"/>
                <a:cs typeface="+mn-cs"/>
              </a:rPr>
              <a:t> = 1</a:t>
            </a:r>
            <a:r>
              <a:rPr lang="zh-CN" altLang="en-US" sz="1200" b="0" i="0" kern="1200" dirty="0" smtClean="0">
                <a:solidFill>
                  <a:schemeClr val="tx1"/>
                </a:solidFill>
                <a:effectLst/>
                <a:latin typeface="+mn-lt"/>
                <a:ea typeface="+mn-ea"/>
                <a:cs typeface="+mn-cs"/>
              </a:rPr>
              <a:t>，操作会失败，重试</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5AED25F-1E69-4A73-90B1-9075B6EC4796}" type="slidenum">
              <a:rPr lang="zh-CN" altLang="en-US" smtClean="0"/>
              <a:t>18</a:t>
            </a:fld>
            <a:endParaRPr lang="zh-CN" altLang="en-US"/>
          </a:p>
        </p:txBody>
      </p:sp>
    </p:spTree>
    <p:extLst>
      <p:ext uri="{BB962C8B-B14F-4D97-AF65-F5344CB8AC3E}">
        <p14:creationId xmlns:p14="http://schemas.microsoft.com/office/powerpoint/2010/main" val="4127204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当要移动头指针时，为了避免新的头节点在这个过程中出现更新或者删除的情况，导致头指针可能指向无效的数据项，我们会通过</a:t>
            </a:r>
            <a:r>
              <a:rPr lang="en-US" altLang="zh-CN" sz="1200" b="0" i="0" kern="1200" dirty="0"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设置新的头节点的</a:t>
            </a:r>
            <a:r>
              <a:rPr lang="en-US" altLang="zh-CN" dirty="0" smtClean="0"/>
              <a:t>occupy</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，保证不被被其他操作更新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删除。</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当头节点被更新</a:t>
            </a:r>
            <a:r>
              <a:rPr lang="zh-CN" altLang="en-US" sz="1200" b="0" i="0" kern="1200" smtClean="0">
                <a:solidFill>
                  <a:schemeClr val="tx1"/>
                </a:solidFill>
                <a:effectLst/>
                <a:latin typeface="+mn-lt"/>
                <a:ea typeface="+mn-ea"/>
                <a:cs typeface="+mn-cs"/>
              </a:rPr>
              <a:t>时：更新</a:t>
            </a:r>
            <a:r>
              <a:rPr lang="zh-CN" altLang="en-US" sz="1200" b="0" i="0" kern="1200" dirty="0" smtClean="0">
                <a:solidFill>
                  <a:schemeClr val="tx1"/>
                </a:solidFill>
                <a:effectLst/>
                <a:latin typeface="+mn-lt"/>
                <a:ea typeface="+mn-ea"/>
                <a:cs typeface="+mn-cs"/>
              </a:rPr>
              <a:t>时会设置新版本的头节点</a:t>
            </a:r>
            <a:r>
              <a:rPr lang="en-US" altLang="zh-CN" sz="1200" b="0" i="0" kern="1200" dirty="0" smtClean="0">
                <a:solidFill>
                  <a:schemeClr val="tx1"/>
                </a:solidFill>
                <a:effectLst/>
                <a:latin typeface="+mn-lt"/>
                <a:ea typeface="+mn-ea"/>
                <a:cs typeface="+mn-cs"/>
              </a:rPr>
              <a:t>occupy</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，使得其他操作无法对新节点造成影响。将头指针指向新的头节点，将新版本的</a:t>
            </a:r>
            <a:r>
              <a:rPr lang="en-US" altLang="zh-CN" sz="1200" b="0" i="0" kern="1200" dirty="0" smtClean="0">
                <a:solidFill>
                  <a:schemeClr val="tx1"/>
                </a:solidFill>
                <a:effectLst/>
                <a:latin typeface="+mn-lt"/>
                <a:ea typeface="+mn-ea"/>
                <a:cs typeface="+mn-cs"/>
              </a:rPr>
              <a:t>occupy</a:t>
            </a:r>
            <a:r>
              <a:rPr lang="zh-CN" altLang="en-US" sz="1200" b="0" i="0" kern="1200" dirty="0" smtClean="0">
                <a:solidFill>
                  <a:schemeClr val="tx1"/>
                </a:solidFill>
                <a:effectLst/>
                <a:latin typeface="+mn-lt"/>
                <a:ea typeface="+mn-ea"/>
                <a:cs typeface="+mn-cs"/>
              </a:rPr>
              <a:t>标记为</a:t>
            </a:r>
            <a:r>
              <a:rPr lang="en-US" altLang="zh-CN" sz="1200" b="0" i="0" kern="1200" dirty="0" smtClean="0">
                <a:solidFill>
                  <a:schemeClr val="tx1"/>
                </a:solidFill>
                <a:effectLst/>
                <a:latin typeface="+mn-lt"/>
                <a:ea typeface="+mn-ea"/>
                <a:cs typeface="+mn-cs"/>
              </a:rPr>
              <a:t>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当头节点被删除时：除了设置当前被删除的头节点</a:t>
            </a:r>
            <a:r>
              <a:rPr lang="en-US" altLang="zh-CN" sz="1200" b="0" i="0" kern="1200" dirty="0" smtClean="0">
                <a:solidFill>
                  <a:schemeClr val="tx1"/>
                </a:solidFill>
                <a:effectLst/>
                <a:latin typeface="+mn-lt"/>
                <a:ea typeface="+mn-ea"/>
                <a:cs typeface="+mn-cs"/>
              </a:rPr>
              <a:t>occupy</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，还得设置下一项的</a:t>
            </a:r>
            <a:r>
              <a:rPr lang="en-US" altLang="zh-CN" sz="1200" b="0" i="0" kern="1200" dirty="0" smtClean="0">
                <a:solidFill>
                  <a:schemeClr val="tx1"/>
                </a:solidFill>
                <a:effectLst/>
                <a:latin typeface="+mn-lt"/>
                <a:ea typeface="+mn-ea"/>
                <a:cs typeface="+mn-cs"/>
              </a:rPr>
              <a:t>occupy</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，因为下一项是新的头节点，需要保证其不被更新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删除</a:t>
            </a:r>
          </a:p>
          <a:p>
            <a:r>
              <a:rPr lang="zh-CN" altLang="en-US" sz="1200" b="0" i="0" kern="1200" dirty="0" smtClean="0">
                <a:solidFill>
                  <a:schemeClr val="tx1"/>
                </a:solidFill>
                <a:effectLst/>
                <a:latin typeface="+mn-lt"/>
                <a:ea typeface="+mn-ea"/>
                <a:cs typeface="+mn-cs"/>
              </a:rPr>
              <a:t>移动完成，重置</a:t>
            </a:r>
            <a:r>
              <a:rPr lang="en-US" altLang="zh-CN" sz="1200" b="0" i="0" kern="1200" dirty="0" smtClean="0">
                <a:solidFill>
                  <a:schemeClr val="tx1"/>
                </a:solidFill>
                <a:effectLst/>
                <a:latin typeface="+mn-lt"/>
                <a:ea typeface="+mn-ea"/>
                <a:cs typeface="+mn-cs"/>
              </a:rPr>
              <a:t>occupy</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0</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5AED25F-1E69-4A73-90B1-9075B6EC4796}" type="slidenum">
              <a:rPr lang="zh-CN" altLang="en-US" smtClean="0"/>
              <a:t>19</a:t>
            </a:fld>
            <a:endParaRPr lang="zh-CN" altLang="en-US"/>
          </a:p>
        </p:txBody>
      </p:sp>
    </p:spTree>
    <p:extLst>
      <p:ext uri="{BB962C8B-B14F-4D97-AF65-F5344CB8AC3E}">
        <p14:creationId xmlns:p14="http://schemas.microsoft.com/office/powerpoint/2010/main" val="2773907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热点问题，可以理解为在一个严重倾斜的工作负载下，频繁的访问和操作某一小部分数据。</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图，是阿里的不同业务中数据访问分布情况，大量的数据访问只集中在少部分的热点数据中。在平常的情况下，百分之五十的用户访问请求只是针对其中百分之一的数据，在一些极端的情况下，当新产品发售后，大量的粉丝疯狂进行抢购下单，业务的访问量基本都聚集在某一小部分数据上，会出现百分之九十的用户请求针对其中百分之一的数据。</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节点可能无法承载大量的热点访问，进而引发系统崩溃，从而影响用户体验。</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5AED25F-1E69-4A73-90B1-9075B6EC4796}" type="slidenum">
              <a:rPr lang="zh-CN" altLang="en-US" smtClean="0"/>
              <a:t>2</a:t>
            </a:fld>
            <a:endParaRPr lang="zh-CN" altLang="en-US"/>
          </a:p>
        </p:txBody>
      </p:sp>
    </p:spTree>
    <p:extLst>
      <p:ext uri="{BB962C8B-B14F-4D97-AF65-F5344CB8AC3E}">
        <p14:creationId xmlns:p14="http://schemas.microsoft.com/office/powerpoint/2010/main" val="1056616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当冲突环上存在多个热点数据时，键值对存储引擎的性能就会大大降低。因此</a:t>
            </a:r>
            <a:r>
              <a:rPr lang="en-US" altLang="zh-CN" sz="1200" b="0" i="0" kern="1200" dirty="0" smtClean="0">
                <a:solidFill>
                  <a:schemeClr val="tx1"/>
                </a:solidFill>
                <a:effectLst/>
                <a:latin typeface="+mn-lt"/>
                <a:ea typeface="+mn-ea"/>
                <a:cs typeface="+mn-cs"/>
              </a:rPr>
              <a:t>HotRing</a:t>
            </a:r>
            <a:r>
              <a:rPr lang="zh-CN" altLang="en-US" sz="1200" b="0" i="0" kern="1200" dirty="0" smtClean="0">
                <a:solidFill>
                  <a:schemeClr val="tx1"/>
                </a:solidFill>
                <a:effectLst/>
                <a:latin typeface="+mn-lt"/>
                <a:ea typeface="+mn-ea"/>
                <a:cs typeface="+mn-cs"/>
              </a:rPr>
              <a:t>设计了无锁</a:t>
            </a:r>
            <a:r>
              <a:rPr lang="en-US" altLang="zh-CN" sz="1200" b="0" i="0" kern="1200" dirty="0" smtClean="0">
                <a:solidFill>
                  <a:schemeClr val="tx1"/>
                </a:solidFill>
                <a:effectLst/>
                <a:latin typeface="+mn-lt"/>
                <a:ea typeface="+mn-ea"/>
                <a:cs typeface="+mn-cs"/>
              </a:rPr>
              <a:t>rehash</a:t>
            </a:r>
            <a:r>
              <a:rPr lang="zh-CN" altLang="en-US" sz="1200" b="0" i="0" kern="1200" dirty="0" smtClean="0">
                <a:solidFill>
                  <a:schemeClr val="tx1"/>
                </a:solidFill>
                <a:effectLst/>
                <a:latin typeface="+mn-lt"/>
                <a:ea typeface="+mn-ea"/>
                <a:cs typeface="+mn-cs"/>
              </a:rPr>
              <a:t>策略来解决这一问题。</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和普通的哈希表不同的是使用负载因子来触发</a:t>
            </a:r>
            <a:r>
              <a:rPr lang="en-US" altLang="zh-CN" sz="1200" b="0" i="0" kern="1200" dirty="0" smtClean="0">
                <a:solidFill>
                  <a:schemeClr val="tx1"/>
                </a:solidFill>
                <a:effectLst/>
                <a:latin typeface="+mn-lt"/>
                <a:ea typeface="+mn-ea"/>
                <a:cs typeface="+mn-cs"/>
              </a:rPr>
              <a:t>rehash</a:t>
            </a:r>
            <a:r>
              <a:rPr lang="zh-CN" altLang="en-US" sz="1200" b="0" i="0" kern="1200" dirty="0" smtClean="0">
                <a:solidFill>
                  <a:schemeClr val="tx1"/>
                </a:solidFill>
                <a:effectLst/>
                <a:latin typeface="+mn-lt"/>
                <a:ea typeface="+mn-ea"/>
                <a:cs typeface="+mn-cs"/>
              </a:rPr>
              <a:t>不同，</a:t>
            </a:r>
            <a:r>
              <a:rPr lang="en-US" altLang="zh-CN" sz="1200" b="0" i="0" kern="1200" dirty="0" smtClean="0">
                <a:solidFill>
                  <a:schemeClr val="tx1"/>
                </a:solidFill>
                <a:effectLst/>
                <a:latin typeface="+mn-lt"/>
                <a:ea typeface="+mn-ea"/>
                <a:cs typeface="+mn-cs"/>
              </a:rPr>
              <a:t>HotRing</a:t>
            </a:r>
            <a:r>
              <a:rPr lang="zh-CN" altLang="en-US" sz="1200" b="0" i="0" kern="1200" dirty="0" smtClean="0">
                <a:solidFill>
                  <a:schemeClr val="tx1"/>
                </a:solidFill>
                <a:effectLst/>
                <a:latin typeface="+mn-lt"/>
                <a:ea typeface="+mn-ea"/>
                <a:cs typeface="+mn-cs"/>
              </a:rPr>
              <a:t>使用访问开销（即操作平均内存访问次数）来触发</a:t>
            </a:r>
            <a:r>
              <a:rPr lang="en-US" altLang="zh-CN" sz="1200" b="0" i="0" kern="1200" dirty="0" smtClean="0">
                <a:solidFill>
                  <a:schemeClr val="tx1"/>
                </a:solidFill>
                <a:effectLst/>
                <a:latin typeface="+mn-lt"/>
                <a:ea typeface="+mn-ea"/>
                <a:cs typeface="+mn-cs"/>
              </a:rPr>
              <a:t>rehash</a:t>
            </a:r>
            <a:r>
              <a:rPr lang="zh-CN" altLang="en-US" sz="1200" b="0" i="0" kern="1200" dirty="0" smtClean="0">
                <a:solidFill>
                  <a:schemeClr val="tx1"/>
                </a:solidFill>
                <a:effectLst/>
                <a:latin typeface="+mn-lt"/>
                <a:ea typeface="+mn-ea"/>
                <a:cs typeface="+mn-cs"/>
              </a:rPr>
              <a:t>，平均内存访问次数超过</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的时候，就会自动触发。</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HotRing rehash</a:t>
            </a:r>
            <a:r>
              <a:rPr lang="zh-CN" altLang="en-US" sz="1200" b="0" i="0" kern="1200" dirty="0" smtClean="0">
                <a:solidFill>
                  <a:schemeClr val="tx1"/>
                </a:solidFill>
                <a:effectLst/>
                <a:latin typeface="+mn-lt"/>
                <a:ea typeface="+mn-ea"/>
                <a:cs typeface="+mn-cs"/>
              </a:rPr>
              <a:t>分为</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步：</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初始化 （首先创建线程来专门处理</a:t>
            </a:r>
            <a:r>
              <a:rPr lang="en-US" altLang="zh-CN" sz="1200" b="0" i="0" kern="1200" dirty="0" smtClean="0">
                <a:solidFill>
                  <a:schemeClr val="tx1"/>
                </a:solidFill>
                <a:effectLst/>
                <a:latin typeface="+mn-lt"/>
                <a:ea typeface="+mn-ea"/>
                <a:cs typeface="+mn-cs"/>
              </a:rPr>
              <a:t>rehash</a:t>
            </a:r>
            <a:r>
              <a:rPr lang="zh-CN" altLang="en-US" sz="1200" b="0" i="0" kern="1200" dirty="0" smtClean="0">
                <a:solidFill>
                  <a:schemeClr val="tx1"/>
                </a:solidFill>
                <a:effectLst/>
                <a:latin typeface="+mn-lt"/>
                <a:ea typeface="+mn-ea"/>
                <a:cs typeface="+mn-cs"/>
              </a:rPr>
              <a:t>操作，初始化一个</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倍大小的散列表，复用</a:t>
            </a:r>
            <a:r>
              <a:rPr lang="en-US" altLang="zh-CN" sz="1200" b="0" i="0" kern="1200" dirty="0" smtClean="0">
                <a:solidFill>
                  <a:schemeClr val="tx1"/>
                </a:solidFill>
                <a:effectLst/>
                <a:latin typeface="+mn-lt"/>
                <a:ea typeface="+mn-ea"/>
                <a:cs typeface="+mn-cs"/>
              </a:rPr>
              <a:t>tag</a:t>
            </a:r>
            <a:r>
              <a:rPr lang="zh-CN" altLang="en-US" sz="1200" b="0" i="0" kern="1200" dirty="0" smtClean="0">
                <a:solidFill>
                  <a:schemeClr val="tx1"/>
                </a:solidFill>
                <a:effectLst/>
                <a:latin typeface="+mn-lt"/>
                <a:ea typeface="+mn-ea"/>
                <a:cs typeface="+mn-cs"/>
              </a:rPr>
              <a:t>的最高一位来进行索引，将原先的一个环拆分成了两个环。根据</a:t>
            </a:r>
            <a:r>
              <a:rPr lang="en-US" altLang="zh-CN" sz="1200" b="0" i="0" kern="1200" dirty="0" smtClean="0">
                <a:solidFill>
                  <a:schemeClr val="tx1"/>
                </a:solidFill>
                <a:effectLst/>
                <a:latin typeface="+mn-lt"/>
                <a:ea typeface="+mn-ea"/>
                <a:cs typeface="+mn-cs"/>
              </a:rPr>
              <a:t>tag</a:t>
            </a:r>
            <a:r>
              <a:rPr lang="zh-CN" altLang="en-US" sz="1200" b="0" i="0" kern="1200" dirty="0" smtClean="0">
                <a:solidFill>
                  <a:schemeClr val="tx1"/>
                </a:solidFill>
                <a:effectLst/>
                <a:latin typeface="+mn-lt"/>
                <a:ea typeface="+mn-ea"/>
                <a:cs typeface="+mn-cs"/>
              </a:rPr>
              <a:t>范围对数据项进行划分。假设</a:t>
            </a:r>
            <a:r>
              <a:rPr lang="en-US" altLang="zh-CN" sz="1200" b="0" i="0" kern="1200" dirty="0" smtClean="0">
                <a:solidFill>
                  <a:schemeClr val="tx1"/>
                </a:solidFill>
                <a:effectLst/>
                <a:latin typeface="+mn-lt"/>
                <a:ea typeface="+mn-ea"/>
                <a:cs typeface="+mn-cs"/>
              </a:rPr>
              <a:t>tag</a:t>
            </a:r>
            <a:r>
              <a:rPr lang="zh-CN" altLang="en-US" sz="1200" b="0" i="0" kern="1200" dirty="0" smtClean="0">
                <a:solidFill>
                  <a:schemeClr val="tx1"/>
                </a:solidFill>
                <a:effectLst/>
                <a:latin typeface="+mn-lt"/>
                <a:ea typeface="+mn-ea"/>
                <a:cs typeface="+mn-cs"/>
              </a:rPr>
              <a:t>最大值为</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tag</a:t>
            </a:r>
            <a:r>
              <a:rPr lang="zh-CN" altLang="en-US" sz="1200" b="0" i="0" kern="1200" dirty="0" smtClean="0">
                <a:solidFill>
                  <a:schemeClr val="tx1"/>
                </a:solidFill>
                <a:effectLst/>
                <a:latin typeface="+mn-lt"/>
                <a:ea typeface="+mn-ea"/>
                <a:cs typeface="+mn-cs"/>
              </a:rPr>
              <a:t>范围为</a:t>
            </a:r>
            <a:r>
              <a:rPr lang="en-US" altLang="zh-CN" sz="1200" b="0" i="0" kern="1200" dirty="0" smtClean="0">
                <a:solidFill>
                  <a:schemeClr val="tx1"/>
                </a:solidFill>
                <a:effectLst/>
                <a:latin typeface="+mn-lt"/>
                <a:ea typeface="+mn-ea"/>
                <a:cs typeface="+mn-cs"/>
              </a:rPr>
              <a:t>[0,T)</a:t>
            </a:r>
            <a:r>
              <a:rPr lang="zh-CN" altLang="en-US" sz="1200" b="0" i="0" kern="1200" dirty="0" smtClean="0">
                <a:solidFill>
                  <a:schemeClr val="tx1"/>
                </a:solidFill>
                <a:effectLst/>
                <a:latin typeface="+mn-lt"/>
                <a:ea typeface="+mn-ea"/>
                <a:cs typeface="+mn-cs"/>
              </a:rPr>
              <a:t>，则两个新的头指针对应</a:t>
            </a:r>
            <a:r>
              <a:rPr lang="en-US" altLang="zh-CN" sz="1200" b="0" i="0" kern="1200" dirty="0" smtClean="0">
                <a:solidFill>
                  <a:schemeClr val="tx1"/>
                </a:solidFill>
                <a:effectLst/>
                <a:latin typeface="+mn-lt"/>
                <a:ea typeface="+mn-ea"/>
                <a:cs typeface="+mn-cs"/>
              </a:rPr>
              <a:t>tag</a:t>
            </a:r>
            <a:r>
              <a:rPr lang="zh-CN" altLang="en-US" sz="1200" b="0" i="0" kern="1200" dirty="0" smtClean="0">
                <a:solidFill>
                  <a:schemeClr val="tx1"/>
                </a:solidFill>
                <a:effectLst/>
                <a:latin typeface="+mn-lt"/>
                <a:ea typeface="+mn-ea"/>
                <a:cs typeface="+mn-cs"/>
              </a:rPr>
              <a:t>范围为</a:t>
            </a:r>
            <a:r>
              <a:rPr lang="en-US" altLang="zh-CN" sz="1200" b="0" i="0" kern="1200" dirty="0" smtClean="0">
                <a:solidFill>
                  <a:schemeClr val="tx1"/>
                </a:solidFill>
                <a:effectLst/>
                <a:latin typeface="+mn-lt"/>
                <a:ea typeface="+mn-ea"/>
                <a:cs typeface="+mn-cs"/>
              </a:rPr>
              <a:t>[0,T/2)</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[T/2,T)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然后该线程创建一个</a:t>
            </a:r>
            <a:r>
              <a:rPr lang="en-US" altLang="zh-CN" sz="1200" b="0" i="0" kern="1200" dirty="0" smtClean="0">
                <a:solidFill>
                  <a:schemeClr val="tx1"/>
                </a:solidFill>
                <a:effectLst/>
                <a:latin typeface="+mn-lt"/>
                <a:ea typeface="+mn-ea"/>
                <a:cs typeface="+mn-cs"/>
              </a:rPr>
              <a:t>rehash node</a:t>
            </a:r>
            <a:r>
              <a:rPr lang="zh-CN" altLang="en-US" sz="1200" b="0" i="0" kern="1200" dirty="0" smtClean="0">
                <a:solidFill>
                  <a:schemeClr val="tx1"/>
                </a:solidFill>
                <a:effectLst/>
                <a:latin typeface="+mn-lt"/>
                <a:ea typeface="+mn-ea"/>
                <a:cs typeface="+mn-cs"/>
              </a:rPr>
              <a:t>，里面包含</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rehash child item</a:t>
            </a:r>
            <a:r>
              <a:rPr lang="zh-CN" altLang="en-US" sz="1200" b="0" i="0" kern="1200" dirty="0" smtClean="0">
                <a:solidFill>
                  <a:schemeClr val="tx1"/>
                </a:solidFill>
                <a:effectLst/>
                <a:latin typeface="+mn-lt"/>
                <a:ea typeface="+mn-ea"/>
                <a:cs typeface="+mn-cs"/>
              </a:rPr>
              <a:t>，作为</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个新环的头，同时，该线程创建一个</a:t>
            </a:r>
            <a:r>
              <a:rPr lang="en-US" altLang="zh-CN" sz="1200" b="0" i="0" kern="1200" dirty="0" smtClean="0">
                <a:solidFill>
                  <a:schemeClr val="tx1"/>
                </a:solidFill>
                <a:effectLst/>
                <a:latin typeface="+mn-lt"/>
                <a:ea typeface="+mn-ea"/>
                <a:cs typeface="+mn-cs"/>
              </a:rPr>
              <a:t>rehash node</a:t>
            </a:r>
            <a:r>
              <a:rPr lang="zh-CN" altLang="en-US" sz="1200" b="0" i="0" kern="1200" dirty="0" smtClean="0">
                <a:solidFill>
                  <a:schemeClr val="tx1"/>
                </a:solidFill>
                <a:effectLst/>
                <a:latin typeface="+mn-lt"/>
                <a:ea typeface="+mn-ea"/>
                <a:cs typeface="+mn-cs"/>
              </a:rPr>
              <a:t>，里面包含</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rehash child item</a:t>
            </a:r>
            <a:r>
              <a:rPr lang="zh-CN" altLang="en-US" sz="1200" b="0" i="0" kern="1200" dirty="0" smtClean="0">
                <a:solidFill>
                  <a:schemeClr val="tx1"/>
                </a:solidFill>
                <a:effectLst/>
                <a:latin typeface="+mn-lt"/>
                <a:ea typeface="+mn-ea"/>
                <a:cs typeface="+mn-cs"/>
              </a:rPr>
              <a:t>，作为</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个新环的头（实际上是个</a:t>
            </a:r>
            <a:r>
              <a:rPr lang="en-US" altLang="zh-CN" sz="1200" b="0" i="0" kern="1200" dirty="0" smtClean="0">
                <a:solidFill>
                  <a:schemeClr val="tx1"/>
                </a:solidFill>
                <a:effectLst/>
                <a:latin typeface="+mn-lt"/>
                <a:ea typeface="+mn-ea"/>
                <a:cs typeface="+mn-cs"/>
              </a:rPr>
              <a:t>dummy head</a:t>
            </a:r>
            <a:r>
              <a:rPr lang="zh-CN" altLang="en-US" sz="1200" b="0" i="0" kern="1200" dirty="0" smtClean="0">
                <a:solidFill>
                  <a:schemeClr val="tx1"/>
                </a:solidFill>
                <a:effectLst/>
                <a:latin typeface="+mn-lt"/>
                <a:ea typeface="+mn-ea"/>
                <a:cs typeface="+mn-cs"/>
              </a:rPr>
              <a:t>）。它的格式和</a:t>
            </a:r>
            <a:r>
              <a:rPr lang="en-US" altLang="zh-CN" sz="1200" b="0" i="0" kern="1200" dirty="0" smtClean="0">
                <a:solidFill>
                  <a:schemeClr val="tx1"/>
                </a:solidFill>
                <a:effectLst/>
                <a:latin typeface="+mn-lt"/>
                <a:ea typeface="+mn-ea"/>
                <a:cs typeface="+mn-cs"/>
              </a:rPr>
              <a:t>data item</a:t>
            </a:r>
            <a:r>
              <a:rPr lang="zh-CN" altLang="en-US" sz="1200" b="0" i="0" kern="1200" dirty="0" smtClean="0">
                <a:solidFill>
                  <a:schemeClr val="tx1"/>
                </a:solidFill>
                <a:effectLst/>
                <a:latin typeface="+mn-lt"/>
                <a:ea typeface="+mn-ea"/>
                <a:cs typeface="+mn-cs"/>
              </a:rPr>
              <a:t>一样，但是</a:t>
            </a:r>
            <a:r>
              <a:rPr lang="en-US" altLang="zh-CN" sz="1200" b="0" i="0" kern="1200" dirty="0" smtClean="0">
                <a:solidFill>
                  <a:schemeClr val="tx1"/>
                </a:solidFill>
                <a:effectLst/>
                <a:latin typeface="+mn-lt"/>
                <a:ea typeface="+mn-ea"/>
                <a:cs typeface="+mn-cs"/>
              </a:rPr>
              <a:t>tag</a:t>
            </a:r>
            <a:r>
              <a:rPr lang="zh-CN" altLang="en-US" sz="1200" b="0" i="0" kern="1200" dirty="0" smtClean="0">
                <a:solidFill>
                  <a:schemeClr val="tx1"/>
                </a:solidFill>
                <a:effectLst/>
                <a:latin typeface="+mn-lt"/>
                <a:ea typeface="+mn-ea"/>
                <a:cs typeface="+mn-cs"/>
              </a:rPr>
              <a:t>值分别是</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T/2</a:t>
            </a:r>
            <a:endParaRPr lang="zh-CN" altLang="en-US" sz="1200" b="0" i="0" kern="1200" dirty="0" smtClean="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5AED25F-1E69-4A73-90B1-9075B6EC4796}" type="slidenum">
              <a:rPr lang="zh-CN" altLang="en-US" smtClean="0"/>
              <a:t>20</a:t>
            </a:fld>
            <a:endParaRPr lang="zh-CN" altLang="en-US"/>
          </a:p>
        </p:txBody>
      </p:sp>
    </p:spTree>
    <p:extLst>
      <p:ext uri="{BB962C8B-B14F-4D97-AF65-F5344CB8AC3E}">
        <p14:creationId xmlns:p14="http://schemas.microsoft.com/office/powerpoint/2010/main" val="1822501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分割</a:t>
            </a:r>
          </a:p>
          <a:p>
            <a:r>
              <a:rPr lang="zh-CN" altLang="en-US" sz="1200" b="0" i="0" kern="1200" dirty="0" smtClean="0">
                <a:solidFill>
                  <a:schemeClr val="tx1"/>
                </a:solidFill>
                <a:effectLst/>
                <a:latin typeface="+mn-lt"/>
                <a:ea typeface="+mn-ea"/>
                <a:cs typeface="+mn-cs"/>
              </a:rPr>
              <a:t>接下来需要分割原有的环到</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个新的环。</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如图，因为</a:t>
            </a:r>
            <a:r>
              <a:rPr lang="en-US" altLang="zh-CN" sz="1200" b="0" i="0" kern="1200" dirty="0" err="1" smtClean="0">
                <a:solidFill>
                  <a:schemeClr val="tx1"/>
                </a:solidFill>
                <a:effectLst/>
                <a:latin typeface="+mn-lt"/>
                <a:ea typeface="+mn-ea"/>
                <a:cs typeface="+mn-cs"/>
              </a:rPr>
              <a:t>itemB</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E</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tag</a:t>
            </a:r>
            <a:r>
              <a:rPr lang="zh-CN" altLang="en-US" sz="1200" b="0" i="0" kern="1200" dirty="0" smtClean="0">
                <a:solidFill>
                  <a:schemeClr val="tx1"/>
                </a:solidFill>
                <a:effectLst/>
                <a:latin typeface="+mn-lt"/>
                <a:ea typeface="+mn-ea"/>
                <a:cs typeface="+mn-cs"/>
              </a:rPr>
              <a:t>的范围边界，所以线程会将两个</a:t>
            </a:r>
            <a:r>
              <a:rPr lang="en-US" altLang="zh-CN" sz="1200" b="0" i="0" kern="1200" dirty="0" smtClean="0">
                <a:solidFill>
                  <a:schemeClr val="tx1"/>
                </a:solidFill>
                <a:effectLst/>
                <a:latin typeface="+mn-lt"/>
                <a:ea typeface="+mn-ea"/>
                <a:cs typeface="+mn-cs"/>
              </a:rPr>
              <a:t>rehash item</a:t>
            </a:r>
            <a:r>
              <a:rPr lang="zh-CN" altLang="en-US" sz="1200" b="0" i="0" kern="1200" dirty="0" smtClean="0">
                <a:solidFill>
                  <a:schemeClr val="tx1"/>
                </a:solidFill>
                <a:effectLst/>
                <a:latin typeface="+mn-lt"/>
                <a:ea typeface="+mn-ea"/>
                <a:cs typeface="+mn-cs"/>
              </a:rPr>
              <a:t>节点分别插入到</a:t>
            </a:r>
            <a:r>
              <a:rPr lang="en-US" altLang="zh-CN" sz="1200" b="0" i="0" kern="1200" dirty="0" err="1" smtClean="0">
                <a:solidFill>
                  <a:schemeClr val="tx1"/>
                </a:solidFill>
                <a:effectLst/>
                <a:latin typeface="+mn-lt"/>
                <a:ea typeface="+mn-ea"/>
                <a:cs typeface="+mn-cs"/>
              </a:rPr>
              <a:t>itemB</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E</a:t>
            </a:r>
            <a:r>
              <a:rPr lang="zh-CN" altLang="en-US" sz="1200" b="0" i="0" kern="1200" dirty="0" smtClean="0">
                <a:solidFill>
                  <a:schemeClr val="tx1"/>
                </a:solidFill>
                <a:effectLst/>
                <a:latin typeface="+mn-lt"/>
                <a:ea typeface="+mn-ea"/>
                <a:cs typeface="+mn-cs"/>
              </a:rPr>
              <a:t>之前。</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到目前为止，已经在逻辑上将冲突环一分为二。</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 删除</a:t>
            </a:r>
          </a:p>
          <a:p>
            <a:r>
              <a:rPr lang="zh-CN" altLang="en-US" sz="1200" b="0" i="0" kern="1200" dirty="0" smtClean="0">
                <a:solidFill>
                  <a:schemeClr val="tx1"/>
                </a:solidFill>
                <a:effectLst/>
                <a:latin typeface="+mn-lt"/>
                <a:ea typeface="+mn-ea"/>
                <a:cs typeface="+mn-cs"/>
              </a:rPr>
              <a:t>最后一步，将每一个环中首尾两部分连接在一起。</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此外，还有一些收尾工作，包括旧哈希表的回收。以及</a:t>
            </a:r>
            <a:r>
              <a:rPr lang="en-US" altLang="zh-CN" sz="1200" b="0" i="0" kern="1200" dirty="0" smtClean="0">
                <a:solidFill>
                  <a:schemeClr val="tx1"/>
                </a:solidFill>
                <a:effectLst/>
                <a:latin typeface="+mn-lt"/>
                <a:ea typeface="+mn-ea"/>
                <a:cs typeface="+mn-cs"/>
              </a:rPr>
              <a:t>rehash</a:t>
            </a:r>
            <a:r>
              <a:rPr lang="zh-CN" altLang="en-US" sz="1200" b="0" i="0" kern="1200" dirty="0" smtClean="0">
                <a:solidFill>
                  <a:schemeClr val="tx1"/>
                </a:solidFill>
                <a:effectLst/>
                <a:latin typeface="+mn-lt"/>
                <a:ea typeface="+mn-ea"/>
                <a:cs typeface="+mn-cs"/>
              </a:rPr>
              <a:t>节点的删除回收等。</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需要注意的是，在完成删除操作之前，要确保所有对旧哈希表的访问已经结束。只有</a:t>
            </a:r>
            <a:r>
              <a:rPr lang="en-US" altLang="zh-CN" sz="1200" b="0" i="0" kern="1200" dirty="0" smtClean="0">
                <a:solidFill>
                  <a:schemeClr val="tx1"/>
                </a:solidFill>
                <a:effectLst/>
                <a:latin typeface="+mn-lt"/>
                <a:ea typeface="+mn-ea"/>
                <a:cs typeface="+mn-cs"/>
              </a:rPr>
              <a:t>rehash</a:t>
            </a:r>
            <a:r>
              <a:rPr lang="zh-CN" altLang="en-US" sz="1200" b="0" i="0" kern="1200" dirty="0" smtClean="0">
                <a:solidFill>
                  <a:schemeClr val="tx1"/>
                </a:solidFill>
                <a:effectLst/>
                <a:latin typeface="+mn-lt"/>
                <a:ea typeface="+mn-ea"/>
                <a:cs typeface="+mn-cs"/>
              </a:rPr>
              <a:t>线程会阻塞一段时间。</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5AED25F-1E69-4A73-90B1-9075B6EC4796}" type="slidenum">
              <a:rPr lang="zh-CN" altLang="en-US" smtClean="0"/>
              <a:t>21</a:t>
            </a:fld>
            <a:endParaRPr lang="zh-CN" altLang="en-US"/>
          </a:p>
        </p:txBody>
      </p:sp>
    </p:spTree>
    <p:extLst>
      <p:ext uri="{BB962C8B-B14F-4D97-AF65-F5344CB8AC3E}">
        <p14:creationId xmlns:p14="http://schemas.microsoft.com/office/powerpoint/2010/main" val="2992287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在一台内存容量为</a:t>
            </a:r>
            <a:r>
              <a:rPr lang="en-US" altLang="zh-CN" sz="1200" b="0" i="0" kern="1200" dirty="0" smtClean="0">
                <a:solidFill>
                  <a:schemeClr val="tx1"/>
                </a:solidFill>
                <a:effectLst/>
                <a:latin typeface="+mn-lt"/>
                <a:ea typeface="+mn-ea"/>
                <a:cs typeface="+mn-cs"/>
              </a:rPr>
              <a:t>32GB</a:t>
            </a:r>
            <a:r>
              <a:rPr lang="zh-CN" altLang="en-US" sz="1200" b="0" i="0" kern="1200" dirty="0" smtClean="0">
                <a:solidFill>
                  <a:schemeClr val="tx1"/>
                </a:solidFill>
                <a:effectLst/>
                <a:latin typeface="+mn-lt"/>
                <a:ea typeface="+mn-ea"/>
                <a:cs typeface="+mn-cs"/>
              </a:rPr>
              <a:t>的服务器上测试的。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测试的时候使用</a:t>
            </a:r>
            <a:r>
              <a:rPr lang="en-US" altLang="zh-CN" sz="1200" b="0" i="0" kern="1200" dirty="0" smtClean="0">
                <a:solidFill>
                  <a:schemeClr val="tx1"/>
                </a:solidFill>
                <a:effectLst/>
                <a:latin typeface="+mn-lt"/>
                <a:ea typeface="+mn-ea"/>
                <a:cs typeface="+mn-cs"/>
              </a:rPr>
              <a:t>YCSB</a:t>
            </a:r>
            <a:r>
              <a:rPr lang="zh-CN" altLang="en-US" sz="1200" b="0" i="0" kern="1200" dirty="0" smtClean="0">
                <a:solidFill>
                  <a:schemeClr val="tx1"/>
                </a:solidFill>
                <a:effectLst/>
                <a:latin typeface="+mn-lt"/>
                <a:ea typeface="+mn-ea"/>
                <a:cs typeface="+mn-cs"/>
              </a:rPr>
              <a:t>提供</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种工作负载</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workloada</a:t>
            </a:r>
            <a:r>
              <a:rPr lang="zh-CN" altLang="en-US" sz="1200" b="0" i="0" kern="1200" dirty="0" smtClean="0">
                <a:solidFill>
                  <a:schemeClr val="tx1"/>
                </a:solidFill>
                <a:effectLst/>
                <a:latin typeface="+mn-lt"/>
                <a:ea typeface="+mn-ea"/>
                <a:cs typeface="+mn-cs"/>
              </a:rPr>
              <a:t>读多写少，</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读，</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更新。</a:t>
            </a:r>
          </a:p>
          <a:p>
            <a:r>
              <a:rPr lang="en-US" altLang="zh-CN" sz="1200" b="0" i="0" kern="1200" dirty="0" err="1" smtClean="0">
                <a:solidFill>
                  <a:schemeClr val="tx1"/>
                </a:solidFill>
                <a:effectLst/>
                <a:latin typeface="+mn-lt"/>
                <a:ea typeface="+mn-ea"/>
                <a:cs typeface="+mn-cs"/>
              </a:rPr>
              <a:t>workloadb</a:t>
            </a:r>
            <a:r>
              <a:rPr lang="zh-CN" altLang="en-US" sz="1200" b="0" i="0" kern="1200" dirty="0" smtClean="0">
                <a:solidFill>
                  <a:schemeClr val="tx1"/>
                </a:solidFill>
                <a:effectLst/>
                <a:latin typeface="+mn-lt"/>
                <a:ea typeface="+mn-ea"/>
                <a:cs typeface="+mn-cs"/>
              </a:rPr>
              <a:t>读多写少，</a:t>
            </a:r>
            <a:r>
              <a:rPr lang="en-US" altLang="zh-CN" sz="1200" b="0" i="0" kern="1200" dirty="0" smtClean="0">
                <a:solidFill>
                  <a:schemeClr val="tx1"/>
                </a:solidFill>
                <a:effectLst/>
                <a:latin typeface="+mn-lt"/>
                <a:ea typeface="+mn-ea"/>
                <a:cs typeface="+mn-cs"/>
              </a:rPr>
              <a:t>95%</a:t>
            </a:r>
            <a:r>
              <a:rPr lang="zh-CN" altLang="en-US" sz="1200" b="0" i="0" kern="1200" dirty="0" smtClean="0">
                <a:solidFill>
                  <a:schemeClr val="tx1"/>
                </a:solidFill>
                <a:effectLst/>
                <a:latin typeface="+mn-lt"/>
                <a:ea typeface="+mn-ea"/>
                <a:cs typeface="+mn-cs"/>
              </a:rPr>
              <a:t>读，</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更新。</a:t>
            </a:r>
          </a:p>
          <a:p>
            <a:r>
              <a:rPr lang="en-US" altLang="zh-CN" sz="1200" b="0" i="0" kern="1200" dirty="0" err="1" smtClean="0">
                <a:solidFill>
                  <a:schemeClr val="tx1"/>
                </a:solidFill>
                <a:effectLst/>
                <a:latin typeface="+mn-lt"/>
                <a:ea typeface="+mn-ea"/>
                <a:cs typeface="+mn-cs"/>
              </a:rPr>
              <a:t>workloadc</a:t>
            </a:r>
            <a:r>
              <a:rPr lang="zh-CN" altLang="en-US" sz="1200" b="0" i="0" kern="1200" dirty="0" smtClean="0">
                <a:solidFill>
                  <a:schemeClr val="tx1"/>
                </a:solidFill>
                <a:effectLst/>
                <a:latin typeface="+mn-lt"/>
                <a:ea typeface="+mn-ea"/>
                <a:cs typeface="+mn-cs"/>
              </a:rPr>
              <a:t>读多无写，</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读。</a:t>
            </a:r>
          </a:p>
          <a:p>
            <a:r>
              <a:rPr lang="en-US" altLang="zh-CN" sz="1200" b="0" i="0" kern="1200" dirty="0" err="1" smtClean="0">
                <a:solidFill>
                  <a:schemeClr val="tx1"/>
                </a:solidFill>
                <a:effectLst/>
                <a:latin typeface="+mn-lt"/>
                <a:ea typeface="+mn-ea"/>
                <a:cs typeface="+mn-cs"/>
              </a:rPr>
              <a:t>workloadd</a:t>
            </a:r>
            <a:r>
              <a:rPr lang="zh-CN" altLang="en-US" sz="1200" b="0" i="0" kern="1200" dirty="0" smtClean="0">
                <a:solidFill>
                  <a:schemeClr val="tx1"/>
                </a:solidFill>
                <a:effectLst/>
                <a:latin typeface="+mn-lt"/>
                <a:ea typeface="+mn-ea"/>
                <a:cs typeface="+mn-cs"/>
              </a:rPr>
              <a:t>读多写少，</a:t>
            </a:r>
            <a:r>
              <a:rPr lang="en-US" altLang="zh-CN" sz="1200" b="0" i="0" kern="1200" dirty="0" smtClean="0">
                <a:solidFill>
                  <a:schemeClr val="tx1"/>
                </a:solidFill>
                <a:effectLst/>
                <a:latin typeface="+mn-lt"/>
                <a:ea typeface="+mn-ea"/>
                <a:cs typeface="+mn-cs"/>
              </a:rPr>
              <a:t>95%</a:t>
            </a:r>
            <a:r>
              <a:rPr lang="zh-CN" altLang="en-US" sz="1200" b="0" i="0" kern="1200" dirty="0" smtClean="0">
                <a:solidFill>
                  <a:schemeClr val="tx1"/>
                </a:solidFill>
                <a:effectLst/>
                <a:latin typeface="+mn-lt"/>
                <a:ea typeface="+mn-ea"/>
                <a:cs typeface="+mn-cs"/>
              </a:rPr>
              <a:t>读，</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插入。</a:t>
            </a:r>
          </a:p>
          <a:p>
            <a:r>
              <a:rPr lang="en-US" altLang="zh-CN" sz="1200" b="0" i="0" kern="1200" dirty="0" err="1" smtClean="0">
                <a:solidFill>
                  <a:schemeClr val="tx1"/>
                </a:solidFill>
                <a:effectLst/>
                <a:latin typeface="+mn-lt"/>
                <a:ea typeface="+mn-ea"/>
                <a:cs typeface="+mn-cs"/>
              </a:rPr>
              <a:t>workloadf</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读多写少，</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读，</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读写修改同一条记录。</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默认情况下，使用</a:t>
            </a:r>
            <a:r>
              <a:rPr lang="en-US" altLang="zh-CN" sz="1200" b="0" i="0" kern="1200" dirty="0" smtClean="0">
                <a:solidFill>
                  <a:schemeClr val="tx1"/>
                </a:solidFill>
                <a:effectLst/>
                <a:latin typeface="+mn-lt"/>
                <a:ea typeface="+mn-ea"/>
                <a:cs typeface="+mn-cs"/>
              </a:rPr>
              <a:t>64</a:t>
            </a:r>
            <a:r>
              <a:rPr lang="zh-CN" altLang="en-US" sz="1200" b="0" i="0" kern="1200" dirty="0" smtClean="0">
                <a:solidFill>
                  <a:schemeClr val="tx1"/>
                </a:solidFill>
                <a:effectLst/>
                <a:latin typeface="+mn-lt"/>
                <a:ea typeface="+mn-ea"/>
                <a:cs typeface="+mn-cs"/>
              </a:rPr>
              <a:t>个线程在两亿五千万个键值对测试负载</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，在测试负载中，有百分之</a:t>
            </a:r>
            <a:r>
              <a:rPr lang="en-US" altLang="zh-CN" sz="1200" b="0" i="0" kern="1200" dirty="0" smtClean="0">
                <a:solidFill>
                  <a:schemeClr val="tx1"/>
                </a:solidFill>
                <a:effectLst/>
                <a:latin typeface="+mn-lt"/>
                <a:ea typeface="+mn-ea"/>
                <a:cs typeface="+mn-cs"/>
              </a:rPr>
              <a:t>97.8</a:t>
            </a:r>
            <a:r>
              <a:rPr lang="zh-CN" altLang="en-US" sz="1200" b="0" i="0" kern="1200" dirty="0" smtClean="0">
                <a:solidFill>
                  <a:schemeClr val="tx1"/>
                </a:solidFill>
                <a:effectLst/>
                <a:latin typeface="+mn-lt"/>
                <a:ea typeface="+mn-ea"/>
                <a:cs typeface="+mn-cs"/>
              </a:rPr>
              <a:t>的操作是针对其中百分只</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的数据，百分之</a:t>
            </a:r>
            <a:r>
              <a:rPr lang="en-US" altLang="zh-CN" sz="1200" b="0" i="0" kern="1200" dirty="0" smtClean="0">
                <a:solidFill>
                  <a:schemeClr val="tx1"/>
                </a:solidFill>
                <a:effectLst/>
                <a:latin typeface="+mn-lt"/>
                <a:ea typeface="+mn-ea"/>
                <a:cs typeface="+mn-cs"/>
              </a:rPr>
              <a:t>99.8</a:t>
            </a:r>
            <a:r>
              <a:rPr lang="zh-CN" altLang="en-US" sz="1200" b="0" i="0" kern="1200" dirty="0" smtClean="0">
                <a:solidFill>
                  <a:schemeClr val="tx1"/>
                </a:solidFill>
                <a:effectLst/>
                <a:latin typeface="+mn-lt"/>
                <a:ea typeface="+mn-ea"/>
                <a:cs typeface="+mn-cs"/>
              </a:rPr>
              <a:t>的操作是针对</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的数据，</a:t>
            </a:r>
          </a:p>
        </p:txBody>
      </p:sp>
      <p:sp>
        <p:nvSpPr>
          <p:cNvPr id="4" name="灯片编号占位符 3"/>
          <p:cNvSpPr>
            <a:spLocks noGrp="1"/>
          </p:cNvSpPr>
          <p:nvPr>
            <p:ph type="sldNum" sz="quarter" idx="10"/>
          </p:nvPr>
        </p:nvSpPr>
        <p:spPr/>
        <p:txBody>
          <a:bodyPr/>
          <a:lstStyle/>
          <a:p>
            <a:fld id="{55AED25F-1E69-4A73-90B1-9075B6EC4796}" type="slidenum">
              <a:rPr lang="zh-CN" altLang="en-US" smtClean="0"/>
              <a:t>22</a:t>
            </a:fld>
            <a:endParaRPr lang="zh-CN" altLang="en-US"/>
          </a:p>
        </p:txBody>
      </p:sp>
    </p:spTree>
    <p:extLst>
      <p:ext uri="{BB962C8B-B14F-4D97-AF65-F5344CB8AC3E}">
        <p14:creationId xmlns:p14="http://schemas.microsoft.com/office/powerpoint/2010/main" val="3573959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Memcached</a:t>
            </a:r>
            <a:r>
              <a:rPr lang="zh-CN" altLang="en-US" sz="1200" b="0" i="0" kern="1200" dirty="0" smtClean="0">
                <a:solidFill>
                  <a:schemeClr val="tx1"/>
                </a:solidFill>
                <a:effectLst/>
                <a:latin typeface="+mn-lt"/>
                <a:ea typeface="+mn-ea"/>
                <a:cs typeface="+mn-cs"/>
              </a:rPr>
              <a:t>是一种基于内存的</a:t>
            </a:r>
            <a:r>
              <a:rPr lang="en-US" altLang="zh-CN" sz="1200" b="0" i="0" kern="1200" dirty="0"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存储系统，在</a:t>
            </a:r>
            <a:r>
              <a:rPr lang="en-US" altLang="zh-CN" sz="1200" b="0" i="0" kern="1200" dirty="0" smtClean="0">
                <a:solidFill>
                  <a:schemeClr val="tx1"/>
                </a:solidFill>
                <a:effectLst/>
                <a:latin typeface="+mn-lt"/>
                <a:ea typeface="+mn-ea"/>
                <a:cs typeface="+mn-cs"/>
              </a:rPr>
              <a:t>Facebook</a:t>
            </a:r>
            <a:r>
              <a:rPr lang="zh-CN" altLang="en-US" sz="1200" b="0" i="0" kern="1200" dirty="0" smtClean="0">
                <a:solidFill>
                  <a:schemeClr val="tx1"/>
                </a:solidFill>
                <a:effectLst/>
                <a:latin typeface="+mn-lt"/>
                <a:ea typeface="+mn-ea"/>
                <a:cs typeface="+mn-cs"/>
              </a:rPr>
              <a:t>等产品中被使用</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Masstree</a:t>
            </a:r>
            <a:r>
              <a:rPr lang="zh-CN" altLang="en-US" sz="1200" b="0" i="0" kern="1200" dirty="0" smtClean="0">
                <a:solidFill>
                  <a:schemeClr val="tx1"/>
                </a:solidFill>
                <a:effectLst/>
                <a:latin typeface="+mn-lt"/>
                <a:ea typeface="+mn-ea"/>
                <a:cs typeface="+mn-cs"/>
              </a:rPr>
              <a:t>是一种结合了</a:t>
            </a:r>
            <a:r>
              <a:rPr lang="en-US" altLang="zh-CN" sz="1200" b="0" i="0" kern="1200" dirty="0" smtClean="0">
                <a:solidFill>
                  <a:schemeClr val="tx1"/>
                </a:solidFill>
                <a:effectLst/>
                <a:latin typeface="+mn-lt"/>
                <a:ea typeface="+mn-ea"/>
                <a:cs typeface="+mn-cs"/>
              </a:rPr>
              <a:t>trie</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b+tree</a:t>
            </a:r>
            <a:r>
              <a:rPr lang="zh-CN" altLang="en-US" sz="1200" b="0" i="0" kern="1200" dirty="0" smtClean="0">
                <a:solidFill>
                  <a:schemeClr val="tx1"/>
                </a:solidFill>
                <a:effectLst/>
                <a:latin typeface="+mn-lt"/>
                <a:ea typeface="+mn-ea"/>
                <a:cs typeface="+mn-cs"/>
              </a:rPr>
              <a:t>的一种新型的数据结构，</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5AED25F-1E69-4A73-90B1-9075B6EC4796}" type="slidenum">
              <a:rPr lang="zh-CN" altLang="en-US" smtClean="0"/>
              <a:t>23</a:t>
            </a:fld>
            <a:endParaRPr lang="zh-CN" altLang="en-US"/>
          </a:p>
        </p:txBody>
      </p:sp>
    </p:spTree>
    <p:extLst>
      <p:ext uri="{BB962C8B-B14F-4D97-AF65-F5344CB8AC3E}">
        <p14:creationId xmlns:p14="http://schemas.microsoft.com/office/powerpoint/2010/main" val="19277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在单线程和多线程情况下，对这几种数据结构的性能进行了测试。</a:t>
            </a:r>
            <a:endParaRPr lang="en-US" altLang="zh-CN" dirty="0" smtClean="0"/>
          </a:p>
          <a:p>
            <a:endParaRPr lang="en-US" altLang="zh-CN" dirty="0" smtClean="0"/>
          </a:p>
          <a:p>
            <a:r>
              <a:rPr lang="en-US" altLang="zh-CN" dirty="0" err="1" smtClean="0"/>
              <a:t>Hotring</a:t>
            </a:r>
            <a:r>
              <a:rPr lang="zh-CN" altLang="en-US" dirty="0" smtClean="0"/>
              <a:t>可以实现在大量读操作的情况下，可以实现一个很高的性能。</a:t>
            </a:r>
            <a:endParaRPr lang="zh-CN" altLang="en-US" dirty="0"/>
          </a:p>
        </p:txBody>
      </p:sp>
      <p:sp>
        <p:nvSpPr>
          <p:cNvPr id="4" name="灯片编号占位符 3"/>
          <p:cNvSpPr>
            <a:spLocks noGrp="1"/>
          </p:cNvSpPr>
          <p:nvPr>
            <p:ph type="sldNum" sz="quarter" idx="10"/>
          </p:nvPr>
        </p:nvSpPr>
        <p:spPr/>
        <p:txBody>
          <a:bodyPr/>
          <a:lstStyle/>
          <a:p>
            <a:fld id="{55AED25F-1E69-4A73-90B1-9075B6EC4796}" type="slidenum">
              <a:rPr lang="zh-CN" altLang="en-US" smtClean="0"/>
              <a:t>24</a:t>
            </a:fld>
            <a:endParaRPr lang="zh-CN" altLang="en-US"/>
          </a:p>
        </p:txBody>
      </p:sp>
    </p:spTree>
    <p:extLst>
      <p:ext uri="{BB962C8B-B14F-4D97-AF65-F5344CB8AC3E}">
        <p14:creationId xmlns:p14="http://schemas.microsoft.com/office/powerpoint/2010/main" val="36192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Times New Roman" panose="02020603050405020304" pitchFamily="18" charset="0"/>
                <a:cs typeface="Times New Roman" panose="02020603050405020304" pitchFamily="18" charset="0"/>
              </a:rPr>
              <a:t>左图表明</a:t>
            </a:r>
            <a:r>
              <a:rPr lang="en-US" altLang="zh-CN" sz="1200" dirty="0" smtClean="0">
                <a:latin typeface="Times New Roman" panose="02020603050405020304" pitchFamily="18" charset="0"/>
                <a:cs typeface="Times New Roman" panose="02020603050405020304" pitchFamily="18" charset="0"/>
              </a:rPr>
              <a:t> </a:t>
            </a:r>
            <a:r>
              <a:rPr lang="zh-CN" altLang="en-US" sz="1200" dirty="0" smtClean="0">
                <a:latin typeface="Times New Roman" panose="02020603050405020304" pitchFamily="18" charset="0"/>
                <a:cs typeface="Times New Roman" panose="02020603050405020304" pitchFamily="18" charset="0"/>
              </a:rPr>
              <a:t>链或者环中数据项的个数即便很多，</a:t>
            </a:r>
            <a:r>
              <a:rPr lang="en-US" altLang="zh-CN" sz="1200" dirty="0" err="1" smtClean="0">
                <a:latin typeface="Times New Roman" panose="02020603050405020304" pitchFamily="18" charset="0"/>
                <a:cs typeface="Times New Roman" panose="02020603050405020304" pitchFamily="18" charset="0"/>
              </a:rPr>
              <a:t>hotring</a:t>
            </a:r>
            <a:r>
              <a:rPr lang="zh-CN" altLang="en-US" sz="1200" dirty="0" smtClean="0">
                <a:latin typeface="Times New Roman" panose="02020603050405020304" pitchFamily="18" charset="0"/>
                <a:cs typeface="Times New Roman" panose="02020603050405020304" pitchFamily="18" charset="0"/>
              </a:rPr>
              <a:t>也可以保持一个很好的性能。</a:t>
            </a:r>
            <a:endParaRPr lang="en-US" altLang="zh-CN" sz="1200" dirty="0" smtClean="0">
              <a:latin typeface="Times New Roman" panose="02020603050405020304" pitchFamily="18" charset="0"/>
              <a:cs typeface="Times New Roman" panose="02020603050405020304" pitchFamily="18" charset="0"/>
            </a:endParaRPr>
          </a:p>
          <a:p>
            <a:endParaRPr lang="en-US" altLang="zh-CN" sz="1200" dirty="0" smtClean="0">
              <a:latin typeface="Times New Roman" panose="02020603050405020304" pitchFamily="18" charset="0"/>
              <a:cs typeface="Times New Roman" panose="02020603050405020304" pitchFamily="18" charset="0"/>
            </a:endParaRPr>
          </a:p>
          <a:p>
            <a:r>
              <a:rPr lang="el-GR" altLang="zh-CN" sz="1200" dirty="0" smtClean="0">
                <a:latin typeface="Times New Roman" panose="02020603050405020304" pitchFamily="18" charset="0"/>
                <a:cs typeface="Times New Roman" panose="02020603050405020304" pitchFamily="18" charset="0"/>
              </a:rPr>
              <a:t>Θ</a:t>
            </a:r>
            <a:r>
              <a:rPr lang="zh-CN" altLang="en-US" sz="1200" dirty="0" smtClean="0">
                <a:latin typeface="Times New Roman" panose="02020603050405020304" pitchFamily="18" charset="0"/>
                <a:cs typeface="Times New Roman" panose="02020603050405020304" pitchFamily="18" charset="0"/>
              </a:rPr>
              <a:t>是齐夫分布的参数，</a:t>
            </a:r>
            <a:r>
              <a:rPr lang="en-US" altLang="zh-CN" sz="1200" dirty="0" smtClean="0">
                <a:latin typeface="Times New Roman" panose="02020603050405020304" pitchFamily="18" charset="0"/>
                <a:cs typeface="Times New Roman" panose="02020603050405020304" pitchFamily="18" charset="0"/>
              </a:rPr>
              <a:t>YCSB</a:t>
            </a:r>
            <a:r>
              <a:rPr lang="zh-CN" altLang="en-US" sz="1200" dirty="0" smtClean="0">
                <a:latin typeface="Times New Roman" panose="02020603050405020304" pitchFamily="18" charset="0"/>
                <a:cs typeface="Times New Roman" panose="02020603050405020304" pitchFamily="18" charset="0"/>
              </a:rPr>
              <a:t>生成工作负载时， </a:t>
            </a:r>
            <a:r>
              <a:rPr lang="el-GR" altLang="zh-CN" sz="1200" dirty="0" smtClean="0">
                <a:latin typeface="Times New Roman" panose="02020603050405020304" pitchFamily="18" charset="0"/>
                <a:cs typeface="Times New Roman" panose="02020603050405020304" pitchFamily="18" charset="0"/>
              </a:rPr>
              <a:t>θ</a:t>
            </a:r>
            <a:r>
              <a:rPr lang="zh-CN" altLang="en-US" sz="1200" dirty="0" smtClean="0">
                <a:latin typeface="Times New Roman" panose="02020603050405020304" pitchFamily="18" charset="0"/>
                <a:cs typeface="Times New Roman" panose="02020603050405020304" pitchFamily="18" charset="0"/>
              </a:rPr>
              <a:t>的值越高，表明测试的所使用负载的倾斜程度就越严重。</a:t>
            </a:r>
            <a:endParaRPr lang="en-US" altLang="zh-CN" sz="1200" dirty="0" smtClean="0">
              <a:latin typeface="Times New Roman" panose="02020603050405020304" pitchFamily="18" charset="0"/>
              <a:cs typeface="Times New Roman" panose="02020603050405020304" pitchFamily="18" charset="0"/>
            </a:endParaRPr>
          </a:p>
          <a:p>
            <a:r>
              <a:rPr lang="zh-CN" altLang="en-US" sz="1200" dirty="0" smtClean="0">
                <a:latin typeface="Times New Roman" panose="02020603050405020304" pitchFamily="18" charset="0"/>
                <a:cs typeface="Times New Roman" panose="02020603050405020304" pitchFamily="18" charset="0"/>
              </a:rPr>
              <a:t>右图表明</a:t>
            </a:r>
            <a:r>
              <a:rPr lang="en-US" altLang="zh-CN" sz="1200" dirty="0" err="1" smtClean="0">
                <a:latin typeface="Times New Roman" panose="02020603050405020304" pitchFamily="18" charset="0"/>
                <a:cs typeface="Times New Roman" panose="02020603050405020304" pitchFamily="18" charset="0"/>
              </a:rPr>
              <a:t>hotring</a:t>
            </a:r>
            <a:r>
              <a:rPr lang="zh-CN" altLang="en-US" sz="1200" dirty="0" smtClean="0">
                <a:latin typeface="Times New Roman" panose="02020603050405020304" pitchFamily="18" charset="0"/>
                <a:cs typeface="Times New Roman" panose="02020603050405020304" pitchFamily="18" charset="0"/>
              </a:rPr>
              <a:t>在</a:t>
            </a:r>
            <a:r>
              <a:rPr lang="zh-CN" altLang="en-US" sz="1200" b="0" i="0" kern="1200" dirty="0" smtClean="0">
                <a:solidFill>
                  <a:schemeClr val="tx1"/>
                </a:solidFill>
                <a:effectLst/>
                <a:latin typeface="+mn-lt"/>
                <a:ea typeface="+mn-ea"/>
                <a:cs typeface="+mn-cs"/>
              </a:rPr>
              <a:t>数据访问呈现严重倾斜的情况下，也能保持非常好的性能。</a:t>
            </a:r>
            <a:endParaRPr lang="zh-CN" altLang="en-US" dirty="0"/>
          </a:p>
        </p:txBody>
      </p:sp>
      <p:sp>
        <p:nvSpPr>
          <p:cNvPr id="4" name="灯片编号占位符 3"/>
          <p:cNvSpPr>
            <a:spLocks noGrp="1"/>
          </p:cNvSpPr>
          <p:nvPr>
            <p:ph type="sldNum" sz="quarter" idx="10"/>
          </p:nvPr>
        </p:nvSpPr>
        <p:spPr/>
        <p:txBody>
          <a:bodyPr/>
          <a:lstStyle/>
          <a:p>
            <a:fld id="{55AED25F-1E69-4A73-90B1-9075B6EC4796}" type="slidenum">
              <a:rPr lang="zh-CN" altLang="en-US" smtClean="0"/>
              <a:t>25</a:t>
            </a:fld>
            <a:endParaRPr lang="zh-CN" altLang="en-US"/>
          </a:p>
        </p:txBody>
      </p:sp>
    </p:spTree>
    <p:extLst>
      <p:ext uri="{BB962C8B-B14F-4D97-AF65-F5344CB8AC3E}">
        <p14:creationId xmlns:p14="http://schemas.microsoft.com/office/powerpoint/2010/main" val="805002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Times New Roman" panose="02020603050405020304" pitchFamily="18" charset="0"/>
                <a:cs typeface="Times New Roman" panose="02020603050405020304" pitchFamily="18" charset="0"/>
              </a:rPr>
              <a:t>左图表明</a:t>
            </a:r>
            <a:r>
              <a:rPr lang="en-US" altLang="zh-CN" sz="1200" dirty="0" err="1" smtClean="0">
                <a:latin typeface="Times New Roman" panose="02020603050405020304" pitchFamily="18" charset="0"/>
                <a:cs typeface="Times New Roman" panose="02020603050405020304" pitchFamily="18" charset="0"/>
              </a:rPr>
              <a:t>hotring</a:t>
            </a:r>
            <a:r>
              <a:rPr lang="zh-CN" altLang="en-US" sz="1200" dirty="0" smtClean="0">
                <a:latin typeface="Times New Roman" panose="02020603050405020304" pitchFamily="18" charset="0"/>
                <a:cs typeface="Times New Roman" panose="02020603050405020304" pitchFamily="18" charset="0"/>
              </a:rPr>
              <a:t>在</a:t>
            </a:r>
            <a:r>
              <a:rPr lang="en-US" altLang="zh-CN" sz="1200" dirty="0" smtClean="0">
                <a:latin typeface="Times New Roman" panose="02020603050405020304" pitchFamily="18" charset="0"/>
                <a:cs typeface="Times New Roman" panose="02020603050405020304" pitchFamily="18" charset="0"/>
              </a:rPr>
              <a:t>read miss</a:t>
            </a:r>
            <a:r>
              <a:rPr lang="zh-CN" altLang="en-US" sz="1200" dirty="0" smtClean="0">
                <a:latin typeface="Times New Roman" panose="02020603050405020304" pitchFamily="18" charset="0"/>
                <a:cs typeface="Times New Roman" panose="02020603050405020304" pitchFamily="18" charset="0"/>
              </a:rPr>
              <a:t>的情况下的性能比</a:t>
            </a:r>
            <a:r>
              <a:rPr lang="en-US" altLang="zh-CN" sz="1200" dirty="0" smtClean="0">
                <a:latin typeface="Times New Roman" panose="02020603050405020304" pitchFamily="18" charset="0"/>
                <a:cs typeface="Times New Roman" panose="02020603050405020304" pitchFamily="18" charset="0"/>
              </a:rPr>
              <a:t>chaining hash</a:t>
            </a:r>
            <a:r>
              <a:rPr lang="zh-CN" altLang="en-US" sz="1200" dirty="0" smtClean="0">
                <a:latin typeface="Times New Roman" panose="02020603050405020304" pitchFamily="18" charset="0"/>
                <a:cs typeface="Times New Roman" panose="02020603050405020304" pitchFamily="18" charset="0"/>
              </a:rPr>
              <a:t>的性能要好。这是因为</a:t>
            </a:r>
            <a:r>
              <a:rPr lang="en-US" altLang="zh-CN" sz="1200" dirty="0" err="1" smtClean="0">
                <a:latin typeface="Times New Roman" panose="02020603050405020304" pitchFamily="18" charset="0"/>
                <a:cs typeface="Times New Roman" panose="02020603050405020304" pitchFamily="18" charset="0"/>
              </a:rPr>
              <a:t>hotring</a:t>
            </a:r>
            <a:r>
              <a:rPr lang="zh-CN" altLang="en-US" sz="1200" dirty="0" smtClean="0">
                <a:latin typeface="Times New Roman" panose="02020603050405020304" pitchFamily="18" charset="0"/>
                <a:cs typeface="Times New Roman" panose="02020603050405020304" pitchFamily="18" charset="0"/>
              </a:rPr>
              <a:t>中每一个桶的环是有序的，判断元素不存在不需要遍历桶中的所有元素。</a:t>
            </a:r>
            <a:endParaRPr lang="en-US" altLang="zh-CN" sz="1200" dirty="0" smtClean="0">
              <a:latin typeface="Times New Roman" panose="02020603050405020304" pitchFamily="18" charset="0"/>
              <a:cs typeface="Times New Roman" panose="02020603050405020304" pitchFamily="18" charset="0"/>
            </a:endParaRPr>
          </a:p>
          <a:p>
            <a:endParaRPr lang="en-US" altLang="zh-CN" sz="1200" dirty="0" smtClean="0">
              <a:latin typeface="Times New Roman" panose="02020603050405020304" pitchFamily="18" charset="0"/>
              <a:cs typeface="Times New Roman" panose="02020603050405020304" pitchFamily="18" charset="0"/>
            </a:endParaRPr>
          </a:p>
          <a:p>
            <a:r>
              <a:rPr lang="zh-CN" altLang="en-US" sz="1200" dirty="0" smtClean="0">
                <a:latin typeface="Times New Roman" panose="02020603050405020304" pitchFamily="18" charset="0"/>
                <a:cs typeface="Times New Roman" panose="02020603050405020304" pitchFamily="18" charset="0"/>
              </a:rPr>
              <a:t>右图热点切换时，不同的热点选择策略稳定下来需要的时间，</a:t>
            </a:r>
            <a:r>
              <a:rPr lang="en-US" altLang="zh-CN" sz="1200" dirty="0" err="1" smtClean="0">
                <a:latin typeface="Times New Roman" panose="02020603050405020304" pitchFamily="18" charset="0"/>
                <a:cs typeface="Times New Roman" panose="02020603050405020304" pitchFamily="18" charset="0"/>
              </a:rPr>
              <a:t>hotring</a:t>
            </a:r>
            <a:r>
              <a:rPr lang="en-US" altLang="zh-CN" sz="1200" dirty="0" smtClean="0">
                <a:latin typeface="Times New Roman" panose="02020603050405020304" pitchFamily="18" charset="0"/>
                <a:cs typeface="Times New Roman" panose="02020603050405020304" pitchFamily="18" charset="0"/>
              </a:rPr>
              <a:t>-r</a:t>
            </a:r>
            <a:r>
              <a:rPr lang="zh-CN" altLang="en-US" sz="1200" dirty="0" smtClean="0">
                <a:latin typeface="Times New Roman" panose="02020603050405020304" pitchFamily="18" charset="0"/>
                <a:cs typeface="Times New Roman" panose="02020603050405020304" pitchFamily="18" charset="0"/>
              </a:rPr>
              <a:t>在两秒内就可以达到一种稳定的状态了。</a:t>
            </a:r>
            <a:endParaRPr lang="zh-CN" altLang="en-US" dirty="0"/>
          </a:p>
        </p:txBody>
      </p:sp>
      <p:sp>
        <p:nvSpPr>
          <p:cNvPr id="4" name="灯片编号占位符 3"/>
          <p:cNvSpPr>
            <a:spLocks noGrp="1"/>
          </p:cNvSpPr>
          <p:nvPr>
            <p:ph type="sldNum" sz="quarter" idx="10"/>
          </p:nvPr>
        </p:nvSpPr>
        <p:spPr/>
        <p:txBody>
          <a:bodyPr/>
          <a:lstStyle/>
          <a:p>
            <a:fld id="{55AED25F-1E69-4A73-90B1-9075B6EC4796}" type="slidenum">
              <a:rPr lang="zh-CN" altLang="en-US" smtClean="0"/>
              <a:t>26</a:t>
            </a:fld>
            <a:endParaRPr lang="zh-CN" altLang="en-US"/>
          </a:p>
        </p:txBody>
      </p:sp>
    </p:spTree>
    <p:extLst>
      <p:ext uri="{BB962C8B-B14F-4D97-AF65-F5344CB8AC3E}">
        <p14:creationId xmlns:p14="http://schemas.microsoft.com/office/powerpoint/2010/main" val="3212248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Times New Roman" panose="02020603050405020304" pitchFamily="18" charset="0"/>
                <a:cs typeface="Times New Roman" panose="02020603050405020304" pitchFamily="18" charset="0"/>
              </a:rPr>
              <a:t>在分裂前，为了保证</a:t>
            </a:r>
            <a:r>
              <a:rPr lang="zh-CN" altLang="en-US" sz="1200" b="0" i="0" kern="1200" dirty="0" smtClean="0">
                <a:solidFill>
                  <a:schemeClr val="tx1"/>
                </a:solidFill>
                <a:effectLst/>
                <a:latin typeface="+mn-lt"/>
                <a:ea typeface="+mn-ea"/>
                <a:cs typeface="+mn-cs"/>
              </a:rPr>
              <a:t>从旧哈希表进入的访问均已经返回，</a:t>
            </a:r>
            <a:r>
              <a:rPr lang="en-US" altLang="zh-CN" sz="1200" b="0" i="0" kern="1200" dirty="0" smtClean="0">
                <a:solidFill>
                  <a:schemeClr val="tx1"/>
                </a:solidFill>
                <a:effectLst/>
                <a:latin typeface="+mn-lt"/>
                <a:ea typeface="+mn-ea"/>
                <a:cs typeface="+mn-cs"/>
              </a:rPr>
              <a:t>rehash</a:t>
            </a:r>
            <a:r>
              <a:rPr lang="zh-CN" altLang="en-US" sz="1200" b="0" i="0" kern="1200" dirty="0" smtClean="0">
                <a:solidFill>
                  <a:schemeClr val="tx1"/>
                </a:solidFill>
                <a:effectLst/>
                <a:latin typeface="+mn-lt"/>
                <a:ea typeface="+mn-ea"/>
                <a:cs typeface="+mn-cs"/>
              </a:rPr>
              <a:t>的过程被阻塞一段时间，</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随着数据容量的不断增长，</a:t>
            </a:r>
            <a:r>
              <a:rPr lang="en-US" altLang="zh-CN" sz="1200" b="0" i="0" kern="1200" dirty="0" smtClean="0">
                <a:solidFill>
                  <a:schemeClr val="tx1"/>
                </a:solidFill>
                <a:effectLst/>
                <a:latin typeface="+mn-lt"/>
                <a:ea typeface="+mn-ea"/>
                <a:cs typeface="+mn-cs"/>
              </a:rPr>
              <a:t>rehash</a:t>
            </a:r>
            <a:r>
              <a:rPr lang="zh-CN" altLang="en-US" sz="1200" b="0" i="0" kern="1200" dirty="0" smtClean="0">
                <a:solidFill>
                  <a:schemeClr val="tx1"/>
                </a:solidFill>
                <a:effectLst/>
                <a:latin typeface="+mn-lt"/>
                <a:ea typeface="+mn-ea"/>
                <a:cs typeface="+mn-cs"/>
              </a:rPr>
              <a:t>操作可以维持这个稳定的性能。</a:t>
            </a:r>
            <a:endParaRPr lang="zh-CN" altLang="en-US" dirty="0"/>
          </a:p>
        </p:txBody>
      </p:sp>
      <p:sp>
        <p:nvSpPr>
          <p:cNvPr id="4" name="灯片编号占位符 3"/>
          <p:cNvSpPr>
            <a:spLocks noGrp="1"/>
          </p:cNvSpPr>
          <p:nvPr>
            <p:ph type="sldNum" sz="quarter" idx="10"/>
          </p:nvPr>
        </p:nvSpPr>
        <p:spPr/>
        <p:txBody>
          <a:bodyPr/>
          <a:lstStyle/>
          <a:p>
            <a:fld id="{55AED25F-1E69-4A73-90B1-9075B6EC4796}" type="slidenum">
              <a:rPr lang="zh-CN" altLang="en-US" smtClean="0"/>
              <a:t>27</a:t>
            </a:fld>
            <a:endParaRPr lang="zh-CN" altLang="en-US"/>
          </a:p>
        </p:txBody>
      </p:sp>
    </p:spTree>
    <p:extLst>
      <p:ext uri="{BB962C8B-B14F-4D97-AF65-F5344CB8AC3E}">
        <p14:creationId xmlns:p14="http://schemas.microsoft.com/office/powerpoint/2010/main" val="978749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Times New Roman" panose="02020603050405020304" pitchFamily="18" charset="0"/>
                <a:cs typeface="Times New Roman" panose="02020603050405020304" pitchFamily="18" charset="0"/>
              </a:rPr>
              <a:t> </a:t>
            </a:r>
            <a:endParaRPr lang="zh-CN" altLang="en-US" dirty="0"/>
          </a:p>
        </p:txBody>
      </p:sp>
      <p:sp>
        <p:nvSpPr>
          <p:cNvPr id="4" name="灯片编号占位符 3"/>
          <p:cNvSpPr>
            <a:spLocks noGrp="1"/>
          </p:cNvSpPr>
          <p:nvPr>
            <p:ph type="sldNum" sz="quarter" idx="10"/>
          </p:nvPr>
        </p:nvSpPr>
        <p:spPr/>
        <p:txBody>
          <a:bodyPr/>
          <a:lstStyle/>
          <a:p>
            <a:fld id="{55AED25F-1E69-4A73-90B1-9075B6EC4796}" type="slidenum">
              <a:rPr lang="zh-CN" altLang="en-US" smtClean="0"/>
              <a:t>28</a:t>
            </a:fld>
            <a:endParaRPr lang="zh-CN" altLang="en-US"/>
          </a:p>
        </p:txBody>
      </p:sp>
    </p:spTree>
    <p:extLst>
      <p:ext uri="{BB962C8B-B14F-4D97-AF65-F5344CB8AC3E}">
        <p14:creationId xmlns:p14="http://schemas.microsoft.com/office/powerpoint/2010/main" val="1094508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Times New Roman" panose="02020603050405020304" pitchFamily="18" charset="0"/>
                <a:cs typeface="Times New Roman" panose="02020603050405020304" pitchFamily="18" charset="0"/>
              </a:rPr>
              <a:t> </a:t>
            </a:r>
            <a:endParaRPr lang="zh-CN" altLang="en-US" dirty="0"/>
          </a:p>
        </p:txBody>
      </p:sp>
      <p:sp>
        <p:nvSpPr>
          <p:cNvPr id="4" name="灯片编号占位符 3"/>
          <p:cNvSpPr>
            <a:spLocks noGrp="1"/>
          </p:cNvSpPr>
          <p:nvPr>
            <p:ph type="sldNum" sz="quarter" idx="10"/>
          </p:nvPr>
        </p:nvSpPr>
        <p:spPr/>
        <p:txBody>
          <a:bodyPr/>
          <a:lstStyle/>
          <a:p>
            <a:fld id="{55AED25F-1E69-4A73-90B1-9075B6EC4796}" type="slidenum">
              <a:rPr lang="zh-CN" altLang="en-US" smtClean="0"/>
              <a:t>29</a:t>
            </a:fld>
            <a:endParaRPr lang="zh-CN" altLang="en-US"/>
          </a:p>
        </p:txBody>
      </p:sp>
    </p:spTree>
    <p:extLst>
      <p:ext uri="{BB962C8B-B14F-4D97-AF65-F5344CB8AC3E}">
        <p14:creationId xmlns:p14="http://schemas.microsoft.com/office/powerpoint/2010/main" val="1593827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目前有一些方法来解决热点数据问题：</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使用一致性哈希算法将数据分片，分布到多个节点上，</a:t>
            </a:r>
            <a:r>
              <a:rPr lang="zh-CN" altLang="en-US" sz="1200" b="0" i="0" kern="1200" dirty="0" smtClean="0">
                <a:solidFill>
                  <a:schemeClr val="tx1"/>
                </a:solidFill>
                <a:effectLst/>
                <a:latin typeface="+mn-lt"/>
                <a:ea typeface="+mn-ea"/>
                <a:cs typeface="+mn-cs"/>
              </a:rPr>
              <a:t>分摊热点访问。</a:t>
            </a:r>
            <a:endParaRPr lang="en-US" altLang="zh-CN" dirty="0" smtClean="0"/>
          </a:p>
          <a:p>
            <a:r>
              <a:rPr lang="zh-CN" altLang="en-US" sz="1200" b="0" i="0" kern="1200" dirty="0" smtClean="0">
                <a:solidFill>
                  <a:schemeClr val="tx1"/>
                </a:solidFill>
                <a:effectLst/>
                <a:latin typeface="+mn-lt"/>
                <a:ea typeface="+mn-ea"/>
                <a:cs typeface="+mn-cs"/>
              </a:rPr>
              <a:t>将热点数据备份到多个节点上，分摊热点访问。 （节点的添加 使得系统的成本会大大增加）</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客户端缓存：</a:t>
            </a:r>
            <a:r>
              <a:rPr lang="zh-CN" altLang="en-US" sz="1200" b="0" i="0" kern="1200" dirty="0" smtClean="0">
                <a:solidFill>
                  <a:schemeClr val="tx1"/>
                </a:solidFill>
                <a:effectLst/>
                <a:latin typeface="+mn-lt"/>
                <a:ea typeface="+mn-ea"/>
                <a:cs typeface="+mn-cs"/>
              </a:rPr>
              <a:t>通过预先标记热点，设置客户端层面的缓存。减小键值存储系统的负载压力。 （如果用户请求中涉及到很多数据更新的请求，对客户端层面的缓存数据的维护会变得很复杂）</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而最后一种方法则是提升单个节点对热点数据的处理能力。</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而本文则是针对单个点上来解决热点问题，设计了一种</a:t>
            </a:r>
            <a:r>
              <a:rPr lang="zh-CN" altLang="en-US" sz="1200" b="1" i="0" kern="1200" dirty="0" smtClean="0">
                <a:solidFill>
                  <a:schemeClr val="tx1"/>
                </a:solidFill>
                <a:effectLst/>
                <a:latin typeface="+mn-lt"/>
                <a:ea typeface="+mn-ea"/>
                <a:cs typeface="+mn-cs"/>
              </a:rPr>
              <a:t>热点可感知的键值数据结构，可以在</a:t>
            </a:r>
            <a:r>
              <a:rPr lang="zh-CN" altLang="en-US" sz="1200" b="0" i="0" kern="1200" dirty="0" smtClean="0">
                <a:solidFill>
                  <a:schemeClr val="tx1"/>
                </a:solidFill>
                <a:effectLst/>
                <a:latin typeface="+mn-lt"/>
                <a:ea typeface="+mn-ea"/>
                <a:cs typeface="+mn-cs"/>
              </a:rPr>
              <a:t>严重倾斜的工作负载下，快速的完成用户的访问请求。</a:t>
            </a:r>
            <a:endParaRPr lang="zh-CN" altLang="en-US" dirty="0"/>
          </a:p>
        </p:txBody>
      </p:sp>
      <p:sp>
        <p:nvSpPr>
          <p:cNvPr id="4" name="灯片编号占位符 3"/>
          <p:cNvSpPr>
            <a:spLocks noGrp="1"/>
          </p:cNvSpPr>
          <p:nvPr>
            <p:ph type="sldNum" sz="quarter" idx="10"/>
          </p:nvPr>
        </p:nvSpPr>
        <p:spPr/>
        <p:txBody>
          <a:bodyPr/>
          <a:lstStyle/>
          <a:p>
            <a:fld id="{55AED25F-1E69-4A73-90B1-9075B6EC4796}" type="slidenum">
              <a:rPr lang="zh-CN" altLang="en-US" smtClean="0"/>
              <a:t>3</a:t>
            </a:fld>
            <a:endParaRPr lang="zh-CN" altLang="en-US"/>
          </a:p>
        </p:txBody>
      </p:sp>
    </p:spTree>
    <p:extLst>
      <p:ext uri="{BB962C8B-B14F-4D97-AF65-F5344CB8AC3E}">
        <p14:creationId xmlns:p14="http://schemas.microsoft.com/office/powerpoint/2010/main" val="3604120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现有很多基于内存的键值存储引擎通常采用链式哈希作为索引</a:t>
            </a:r>
            <a:endParaRPr lang="en-US" altLang="zh-CN" sz="1200" b="0" i="0" kern="1200" dirty="0" smtClean="0">
              <a:solidFill>
                <a:schemeClr val="tx1"/>
              </a:solidFill>
              <a:effectLst/>
              <a:latin typeface="+mn-lt"/>
              <a:ea typeface="+mn-ea"/>
              <a:cs typeface="+mn-cs"/>
            </a:endParaRPr>
          </a:p>
          <a:p>
            <a:r>
              <a:rPr lang="zh-CN" altLang="en-US" dirty="0" smtClean="0"/>
              <a:t>这种索引结构对热数据是无法感应到，数据项被随机的分布在链表上。如果图中</a:t>
            </a:r>
            <a:r>
              <a:rPr lang="en-US" altLang="zh-CN" dirty="0" smtClean="0"/>
              <a:t>item3</a:t>
            </a:r>
            <a:r>
              <a:rPr lang="zh-CN" altLang="en-US" dirty="0" smtClean="0"/>
              <a:t>是一个热数据项，他处在某一链表的尾部，需要经过多次内存访问才可以将</a:t>
            </a:r>
            <a:r>
              <a:rPr lang="en-US" altLang="zh-CN" dirty="0" smtClean="0"/>
              <a:t>item3</a:t>
            </a:r>
            <a:r>
              <a:rPr lang="zh-CN" altLang="en-US" dirty="0" smtClean="0"/>
              <a:t>的数据取出来。如果高度倾斜的工作负载下，要通过多次内存访问才可以的得到</a:t>
            </a:r>
            <a:r>
              <a:rPr lang="en-US" altLang="zh-CN" dirty="0" smtClean="0"/>
              <a:t>item3</a:t>
            </a:r>
            <a:r>
              <a:rPr lang="zh-CN" altLang="en-US" dirty="0" smtClean="0"/>
              <a:t>，会使得系统的性能就会很低下。</a:t>
            </a:r>
            <a:endParaRPr lang="en-US" altLang="zh-CN" dirty="0" smtClean="0"/>
          </a:p>
          <a:p>
            <a:r>
              <a:rPr lang="zh-CN" altLang="en-US" sz="1200" b="0" i="0" kern="1200" dirty="0" smtClean="0">
                <a:solidFill>
                  <a:schemeClr val="tx1"/>
                </a:solidFill>
                <a:effectLst/>
                <a:latin typeface="+mn-lt"/>
                <a:ea typeface="+mn-ea"/>
                <a:cs typeface="+mn-cs"/>
              </a:rPr>
              <a:t>如果可以将热点数据放置在冲突链头部，那么系统对于热点数据的访问将会有更快的响应速度。</a:t>
            </a:r>
            <a:endParaRPr lang="zh-CN" altLang="en-US" dirty="0"/>
          </a:p>
        </p:txBody>
      </p:sp>
      <p:sp>
        <p:nvSpPr>
          <p:cNvPr id="4" name="灯片编号占位符 3"/>
          <p:cNvSpPr>
            <a:spLocks noGrp="1"/>
          </p:cNvSpPr>
          <p:nvPr>
            <p:ph type="sldNum" sz="quarter" idx="10"/>
          </p:nvPr>
        </p:nvSpPr>
        <p:spPr/>
        <p:txBody>
          <a:bodyPr/>
          <a:lstStyle/>
          <a:p>
            <a:fld id="{55AED25F-1E69-4A73-90B1-9075B6EC4796}" type="slidenum">
              <a:rPr lang="zh-CN" altLang="en-US" smtClean="0"/>
              <a:t>4</a:t>
            </a:fld>
            <a:endParaRPr lang="zh-CN" altLang="en-US"/>
          </a:p>
        </p:txBody>
      </p:sp>
    </p:spTree>
    <p:extLst>
      <p:ext uri="{BB962C8B-B14F-4D97-AF65-F5344CB8AC3E}">
        <p14:creationId xmlns:p14="http://schemas.microsoft.com/office/powerpoint/2010/main" val="2865938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设计一个热点可感知的索引结构需要解决两个问题，</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5AED25F-1E69-4A73-90B1-9075B6EC4796}" type="slidenum">
              <a:rPr lang="zh-CN" altLang="en-US" smtClean="0"/>
              <a:t>5</a:t>
            </a:fld>
            <a:endParaRPr lang="zh-CN" altLang="en-US"/>
          </a:p>
        </p:txBody>
      </p:sp>
    </p:spTree>
    <p:extLst>
      <p:ext uri="{BB962C8B-B14F-4D97-AF65-F5344CB8AC3E}">
        <p14:creationId xmlns:p14="http://schemas.microsoft.com/office/powerpoint/2010/main" val="2582095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论文提出的索引结构被称作</a:t>
            </a:r>
            <a:r>
              <a:rPr lang="en-US" altLang="zh-CN" dirty="0" err="1" smtClean="0"/>
              <a:t>hotring</a:t>
            </a:r>
            <a:r>
              <a:rPr lang="zh-CN" altLang="en-US" dirty="0" smtClean="0"/>
              <a:t>，与传统的哈希结构不同的是，将哈希表中的链式结构改成了环，哈希表中存储的头指针可以指向环中的任意数据项。</a:t>
            </a:r>
            <a:endParaRPr lang="en-US" altLang="zh-CN" dirty="0" smtClean="0"/>
          </a:p>
          <a:p>
            <a:endParaRPr lang="en-US" altLang="zh-CN" dirty="0" smtClean="0"/>
          </a:p>
          <a:p>
            <a:r>
              <a:rPr lang="zh-CN" altLang="en-US" dirty="0" smtClean="0"/>
              <a:t>当链表变成环的时候，以头指针所指的数据项为起点，查找要访问的元素，如果元素不存在，就会一直循环查找下去，因此，作者将该还设计成一个有序环。</a:t>
            </a:r>
            <a:endParaRPr lang="en-US" altLang="zh-CN" dirty="0" smtClean="0"/>
          </a:p>
        </p:txBody>
      </p:sp>
      <p:sp>
        <p:nvSpPr>
          <p:cNvPr id="4" name="灯片编号占位符 3"/>
          <p:cNvSpPr>
            <a:spLocks noGrp="1"/>
          </p:cNvSpPr>
          <p:nvPr>
            <p:ph type="sldNum" sz="quarter" idx="10"/>
          </p:nvPr>
        </p:nvSpPr>
        <p:spPr/>
        <p:txBody>
          <a:bodyPr/>
          <a:lstStyle/>
          <a:p>
            <a:fld id="{55AED25F-1E69-4A73-90B1-9075B6EC4796}" type="slidenum">
              <a:rPr lang="zh-CN" altLang="en-US" smtClean="0"/>
              <a:t>6</a:t>
            </a:fld>
            <a:endParaRPr lang="zh-CN" altLang="en-US"/>
          </a:p>
        </p:txBody>
      </p:sp>
    </p:spTree>
    <p:extLst>
      <p:ext uri="{BB962C8B-B14F-4D97-AF65-F5344CB8AC3E}">
        <p14:creationId xmlns:p14="http://schemas.microsoft.com/office/powerpoint/2010/main" val="2463599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在变成有序环的时候，因为</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大小通常为</a:t>
            </a:r>
            <a:r>
              <a:rPr lang="en-US" altLang="zh-CN" sz="1200" b="0" i="0" kern="1200" dirty="0" smtClean="0">
                <a:solidFill>
                  <a:schemeClr val="tx1"/>
                </a:solidFill>
                <a:effectLst/>
                <a:latin typeface="+mn-lt"/>
                <a:ea typeface="+mn-ea"/>
                <a:cs typeface="+mn-cs"/>
              </a:rPr>
              <a:t>10-100</a:t>
            </a:r>
            <a:r>
              <a:rPr lang="zh-CN" altLang="en-US" sz="1200" b="0" i="0" kern="1200" dirty="0" smtClean="0">
                <a:solidFill>
                  <a:schemeClr val="tx1"/>
                </a:solidFill>
                <a:effectLst/>
                <a:latin typeface="+mn-lt"/>
                <a:ea typeface="+mn-ea"/>
                <a:cs typeface="+mn-cs"/>
              </a:rPr>
              <a:t>字节大小，只是简单的对</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进行排序，比较会带来巨大的开销。我们构建字典序：</a:t>
            </a:r>
            <a:r>
              <a:rPr lang="en-US" altLang="zh-CN" sz="1200" b="0" i="0" kern="1200" dirty="0" smtClean="0">
                <a:solidFill>
                  <a:schemeClr val="tx1"/>
                </a:solidFill>
                <a:effectLst/>
                <a:latin typeface="+mn-lt"/>
                <a:ea typeface="+mn-ea"/>
                <a:cs typeface="+mn-cs"/>
              </a:rPr>
              <a:t>order = (tag, key)</a:t>
            </a:r>
            <a:r>
              <a:rPr lang="zh-CN" altLang="en-US" sz="1200" b="0" i="0" kern="1200" dirty="0" smtClean="0">
                <a:solidFill>
                  <a:schemeClr val="tx1"/>
                </a:solidFill>
                <a:effectLst/>
                <a:latin typeface="+mn-lt"/>
                <a:ea typeface="+mn-ea"/>
                <a:cs typeface="+mn-cs"/>
              </a:rPr>
              <a:t>。先根据</a:t>
            </a:r>
            <a:r>
              <a:rPr lang="en-US" altLang="zh-CN" sz="1200" b="0" i="0" kern="1200" dirty="0" smtClean="0">
                <a:solidFill>
                  <a:schemeClr val="tx1"/>
                </a:solidFill>
                <a:effectLst/>
                <a:latin typeface="+mn-lt"/>
                <a:ea typeface="+mn-ea"/>
                <a:cs typeface="+mn-cs"/>
              </a:rPr>
              <a:t>tag</a:t>
            </a:r>
            <a:r>
              <a:rPr lang="zh-CN" altLang="en-US" sz="1200" b="0" i="0" kern="1200" dirty="0" smtClean="0">
                <a:solidFill>
                  <a:schemeClr val="tx1"/>
                </a:solidFill>
                <a:effectLst/>
                <a:latin typeface="+mn-lt"/>
                <a:ea typeface="+mn-ea"/>
                <a:cs typeface="+mn-cs"/>
              </a:rPr>
              <a:t>进行排序，</a:t>
            </a:r>
            <a:r>
              <a:rPr lang="en-US" altLang="zh-CN" sz="1200" b="0" i="0" kern="1200" dirty="0" smtClean="0">
                <a:solidFill>
                  <a:schemeClr val="tx1"/>
                </a:solidFill>
                <a:effectLst/>
                <a:latin typeface="+mn-lt"/>
                <a:ea typeface="+mn-ea"/>
                <a:cs typeface="+mn-cs"/>
              </a:rPr>
              <a:t>tag</a:t>
            </a:r>
            <a:r>
              <a:rPr lang="zh-CN" altLang="en-US" sz="1200" b="0" i="0" kern="1200" dirty="0" smtClean="0">
                <a:solidFill>
                  <a:schemeClr val="tx1"/>
                </a:solidFill>
                <a:effectLst/>
                <a:latin typeface="+mn-lt"/>
                <a:ea typeface="+mn-ea"/>
                <a:cs typeface="+mn-cs"/>
              </a:rPr>
              <a:t>相同再根据</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进行排序。</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以</a:t>
            </a:r>
            <a:r>
              <a:rPr lang="en-US" altLang="zh-CN" sz="1200" b="0" i="0" kern="1200" dirty="0" err="1" smtClean="0">
                <a:solidFill>
                  <a:schemeClr val="tx1"/>
                </a:solidFill>
                <a:effectLst/>
                <a:latin typeface="+mn-lt"/>
                <a:ea typeface="+mn-ea"/>
                <a:cs typeface="+mn-cs"/>
              </a:rPr>
              <a:t>itemB</a:t>
            </a:r>
            <a:r>
              <a:rPr lang="zh-CN" altLang="en-US" sz="1200" b="0" i="0" kern="1200" dirty="0" smtClean="0">
                <a:solidFill>
                  <a:schemeClr val="tx1"/>
                </a:solidFill>
                <a:effectLst/>
                <a:latin typeface="+mn-lt"/>
                <a:ea typeface="+mn-ea"/>
                <a:cs typeface="+mn-cs"/>
              </a:rPr>
              <a:t>举例，链式哈希需要遍历所有数据才能返回</a:t>
            </a:r>
            <a:r>
              <a:rPr lang="en-US" altLang="zh-CN" sz="1200" b="0" i="0" kern="1200" dirty="0" smtClean="0">
                <a:solidFill>
                  <a:schemeClr val="tx1"/>
                </a:solidFill>
                <a:effectLst/>
                <a:latin typeface="+mn-lt"/>
                <a:ea typeface="+mn-ea"/>
                <a:cs typeface="+mn-cs"/>
              </a:rPr>
              <a:t>read miss</a:t>
            </a:r>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HotRing</a:t>
            </a:r>
            <a:r>
              <a:rPr lang="zh-CN" altLang="en-US" sz="1200" b="0" i="0" kern="1200" dirty="0" smtClean="0">
                <a:solidFill>
                  <a:schemeClr val="tx1"/>
                </a:solidFill>
                <a:effectLst/>
                <a:latin typeface="+mn-lt"/>
                <a:ea typeface="+mn-ea"/>
                <a:cs typeface="+mn-cs"/>
              </a:rPr>
              <a:t>在访问</a:t>
            </a:r>
            <a:r>
              <a:rPr lang="en-US" altLang="zh-CN" sz="1200" b="0" i="0" kern="1200" dirty="0" err="1" smtClean="0">
                <a:solidFill>
                  <a:schemeClr val="tx1"/>
                </a:solidFill>
                <a:effectLst/>
                <a:latin typeface="+mn-lt"/>
                <a:ea typeface="+mn-ea"/>
                <a:cs typeface="+mn-cs"/>
              </a:rPr>
              <a:t>itemA</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后，即可确认</a:t>
            </a:r>
            <a:r>
              <a:rPr lang="en-US" altLang="zh-CN" sz="1200" b="0" i="0" kern="1200" dirty="0" smtClean="0">
                <a:solidFill>
                  <a:schemeClr val="tx1"/>
                </a:solidFill>
                <a:effectLst/>
                <a:latin typeface="+mn-lt"/>
                <a:ea typeface="+mn-ea"/>
                <a:cs typeface="+mn-cs"/>
              </a:rPr>
              <a:t>B read miss</a:t>
            </a:r>
            <a:endParaRPr lang="zh-CN" altLang="en-US" dirty="0"/>
          </a:p>
        </p:txBody>
      </p:sp>
      <p:sp>
        <p:nvSpPr>
          <p:cNvPr id="4" name="灯片编号占位符 3"/>
          <p:cNvSpPr>
            <a:spLocks noGrp="1"/>
          </p:cNvSpPr>
          <p:nvPr>
            <p:ph type="sldNum" sz="quarter" idx="10"/>
          </p:nvPr>
        </p:nvSpPr>
        <p:spPr/>
        <p:txBody>
          <a:bodyPr/>
          <a:lstStyle/>
          <a:p>
            <a:fld id="{55AED25F-1E69-4A73-90B1-9075B6EC4796}" type="slidenum">
              <a:rPr lang="zh-CN" altLang="en-US" smtClean="0"/>
              <a:t>7</a:t>
            </a:fld>
            <a:endParaRPr lang="zh-CN" altLang="en-US"/>
          </a:p>
        </p:txBody>
      </p:sp>
    </p:spTree>
    <p:extLst>
      <p:ext uri="{BB962C8B-B14F-4D97-AF65-F5344CB8AC3E}">
        <p14:creationId xmlns:p14="http://schemas.microsoft.com/office/powerpoint/2010/main" val="3857343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每段时间用户的访问需求在不断变化，数据的热度是动态变化的，</a:t>
            </a:r>
            <a:r>
              <a:rPr lang="en-US" altLang="zh-CN" sz="1200" b="0" i="0" kern="1200" dirty="0" smtClean="0">
                <a:solidFill>
                  <a:schemeClr val="tx1"/>
                </a:solidFill>
                <a:effectLst/>
                <a:latin typeface="+mn-lt"/>
                <a:ea typeface="+mn-ea"/>
                <a:cs typeface="+mn-cs"/>
              </a:rPr>
              <a:t>HotRing</a:t>
            </a:r>
            <a:r>
              <a:rPr lang="zh-CN" altLang="en-US" sz="1200" b="0" i="0" kern="1200" dirty="0" smtClean="0">
                <a:solidFill>
                  <a:schemeClr val="tx1"/>
                </a:solidFill>
                <a:effectLst/>
                <a:latin typeface="+mn-lt"/>
                <a:ea typeface="+mn-ea"/>
                <a:cs typeface="+mn-cs"/>
              </a:rPr>
              <a:t>实现了两种策略来实现周期性的动态识别热点并调整头指针指向</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随机移动策略</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每个线程维护一个变量，记录执行了多少次请求，每</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次访问，移动头指针指向第</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次访问的数据项。若指针已经指向该数据项，则头指针不移动。该策略的优势是， 不需要额外的元数据开销，实现简单，响应速度快。</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缺点：</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若</a:t>
            </a:r>
            <a:r>
              <a:rPr lang="en-US" altLang="zh-CN" sz="1200" b="0" i="0" u="none" strike="noStrike"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小，找到热点的时间会很短，但是可能造成频繁的头指针移动。</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若用户的访问负载倾斜程度小，头指针移动的频率会变高，效率就会降低。</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难以处理环中多个热点数据。</a:t>
            </a:r>
            <a:endParaRPr lang="zh-CN" altLang="en-US" dirty="0"/>
          </a:p>
        </p:txBody>
      </p:sp>
      <p:sp>
        <p:nvSpPr>
          <p:cNvPr id="4" name="灯片编号占位符 3"/>
          <p:cNvSpPr>
            <a:spLocks noGrp="1"/>
          </p:cNvSpPr>
          <p:nvPr>
            <p:ph type="sldNum" sz="quarter" idx="10"/>
          </p:nvPr>
        </p:nvSpPr>
        <p:spPr/>
        <p:txBody>
          <a:bodyPr/>
          <a:lstStyle/>
          <a:p>
            <a:fld id="{55AED25F-1E69-4A73-90B1-9075B6EC4796}" type="slidenum">
              <a:rPr lang="zh-CN" altLang="en-US" smtClean="0"/>
              <a:t>8</a:t>
            </a:fld>
            <a:endParaRPr lang="zh-CN" altLang="en-US"/>
          </a:p>
        </p:txBody>
      </p:sp>
    </p:spTree>
    <p:extLst>
      <p:ext uri="{BB962C8B-B14F-4D97-AF65-F5344CB8AC3E}">
        <p14:creationId xmlns:p14="http://schemas.microsoft.com/office/powerpoint/2010/main" val="3564542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第二种方法则是</a:t>
            </a:r>
            <a:r>
              <a:rPr lang="zh-CN" altLang="en-US" sz="1200" b="1" i="0" kern="1200" dirty="0" smtClean="0">
                <a:solidFill>
                  <a:schemeClr val="tx1"/>
                </a:solidFill>
                <a:effectLst/>
                <a:latin typeface="+mn-lt"/>
                <a:ea typeface="+mn-ea"/>
                <a:cs typeface="+mn-cs"/>
              </a:rPr>
              <a:t>采样分析策略</a:t>
            </a:r>
            <a:endParaRPr lang="en-US" altLang="zh-CN"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同样的，在</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次访问后，若第</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次访问的</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已经是头指针指向的</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，则不启动采样，否则，尝试启动对应冲突环的进行采样，</a:t>
            </a:r>
            <a:endParaRPr lang="zh-CN" altLang="en-US" dirty="0"/>
          </a:p>
        </p:txBody>
      </p:sp>
      <p:sp>
        <p:nvSpPr>
          <p:cNvPr id="4" name="灯片编号占位符 3"/>
          <p:cNvSpPr>
            <a:spLocks noGrp="1"/>
          </p:cNvSpPr>
          <p:nvPr>
            <p:ph type="sldNum" sz="quarter" idx="10"/>
          </p:nvPr>
        </p:nvSpPr>
        <p:spPr/>
        <p:txBody>
          <a:bodyPr/>
          <a:lstStyle/>
          <a:p>
            <a:fld id="{55AED25F-1E69-4A73-90B1-9075B6EC4796}" type="slidenum">
              <a:rPr lang="zh-CN" altLang="en-US" smtClean="0"/>
              <a:t>9</a:t>
            </a:fld>
            <a:endParaRPr lang="zh-CN" altLang="en-US"/>
          </a:p>
        </p:txBody>
      </p:sp>
    </p:spTree>
    <p:extLst>
      <p:ext uri="{BB962C8B-B14F-4D97-AF65-F5344CB8AC3E}">
        <p14:creationId xmlns:p14="http://schemas.microsoft.com/office/powerpoint/2010/main" val="101819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04536FA-A27A-4E50-9281-0489674FB2DF}" type="datetimeFigureOut">
              <a:rPr lang="zh-CN" altLang="en-US" smtClean="0"/>
              <a:t>2020/6/6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D782A3-ACD5-4028-B77E-99515B74D624}" type="slidenum">
              <a:rPr lang="zh-CN" altLang="en-US" smtClean="0"/>
              <a:t>‹#›</a:t>
            </a:fld>
            <a:endParaRPr lang="zh-CN" altLang="en-US"/>
          </a:p>
        </p:txBody>
      </p:sp>
    </p:spTree>
    <p:extLst>
      <p:ext uri="{BB962C8B-B14F-4D97-AF65-F5344CB8AC3E}">
        <p14:creationId xmlns:p14="http://schemas.microsoft.com/office/powerpoint/2010/main" val="256424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4536FA-A27A-4E50-9281-0489674FB2DF}" type="datetimeFigureOut">
              <a:rPr lang="zh-CN" altLang="en-US" smtClean="0"/>
              <a:t>2020/6/6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D782A3-ACD5-4028-B77E-99515B74D624}" type="slidenum">
              <a:rPr lang="zh-CN" altLang="en-US" smtClean="0"/>
              <a:t>‹#›</a:t>
            </a:fld>
            <a:endParaRPr lang="zh-CN" altLang="en-US"/>
          </a:p>
        </p:txBody>
      </p:sp>
    </p:spTree>
    <p:extLst>
      <p:ext uri="{BB962C8B-B14F-4D97-AF65-F5344CB8AC3E}">
        <p14:creationId xmlns:p14="http://schemas.microsoft.com/office/powerpoint/2010/main" val="349598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4536FA-A27A-4E50-9281-0489674FB2DF}" type="datetimeFigureOut">
              <a:rPr lang="zh-CN" altLang="en-US" smtClean="0"/>
              <a:t>2020/6/6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D782A3-ACD5-4028-B77E-99515B74D624}" type="slidenum">
              <a:rPr lang="zh-CN" altLang="en-US" smtClean="0"/>
              <a:t>‹#›</a:t>
            </a:fld>
            <a:endParaRPr lang="zh-CN" altLang="en-US"/>
          </a:p>
        </p:txBody>
      </p:sp>
    </p:spTree>
    <p:extLst>
      <p:ext uri="{BB962C8B-B14F-4D97-AF65-F5344CB8AC3E}">
        <p14:creationId xmlns:p14="http://schemas.microsoft.com/office/powerpoint/2010/main" val="3116109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4536FA-A27A-4E50-9281-0489674FB2DF}" type="datetimeFigureOut">
              <a:rPr lang="zh-CN" altLang="en-US" smtClean="0"/>
              <a:t>2020/6/6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D782A3-ACD5-4028-B77E-99515B74D624}" type="slidenum">
              <a:rPr lang="zh-CN" altLang="en-US" smtClean="0"/>
              <a:t>‹#›</a:t>
            </a:fld>
            <a:endParaRPr lang="zh-CN" altLang="en-US"/>
          </a:p>
        </p:txBody>
      </p:sp>
    </p:spTree>
    <p:extLst>
      <p:ext uri="{BB962C8B-B14F-4D97-AF65-F5344CB8AC3E}">
        <p14:creationId xmlns:p14="http://schemas.microsoft.com/office/powerpoint/2010/main" val="184325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04536FA-A27A-4E50-9281-0489674FB2DF}" type="datetimeFigureOut">
              <a:rPr lang="zh-CN" altLang="en-US" smtClean="0"/>
              <a:t>2020/6/6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D782A3-ACD5-4028-B77E-99515B74D624}" type="slidenum">
              <a:rPr lang="zh-CN" altLang="en-US" smtClean="0"/>
              <a:t>‹#›</a:t>
            </a:fld>
            <a:endParaRPr lang="zh-CN" altLang="en-US"/>
          </a:p>
        </p:txBody>
      </p:sp>
    </p:spTree>
    <p:extLst>
      <p:ext uri="{BB962C8B-B14F-4D97-AF65-F5344CB8AC3E}">
        <p14:creationId xmlns:p14="http://schemas.microsoft.com/office/powerpoint/2010/main" val="995101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04536FA-A27A-4E50-9281-0489674FB2DF}" type="datetimeFigureOut">
              <a:rPr lang="zh-CN" altLang="en-US" smtClean="0"/>
              <a:t>2020/6/6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D782A3-ACD5-4028-B77E-99515B74D624}" type="slidenum">
              <a:rPr lang="zh-CN" altLang="en-US" smtClean="0"/>
              <a:t>‹#›</a:t>
            </a:fld>
            <a:endParaRPr lang="zh-CN" altLang="en-US"/>
          </a:p>
        </p:txBody>
      </p:sp>
    </p:spTree>
    <p:extLst>
      <p:ext uri="{BB962C8B-B14F-4D97-AF65-F5344CB8AC3E}">
        <p14:creationId xmlns:p14="http://schemas.microsoft.com/office/powerpoint/2010/main" val="243998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04536FA-A27A-4E50-9281-0489674FB2DF}" type="datetimeFigureOut">
              <a:rPr lang="zh-CN" altLang="en-US" smtClean="0"/>
              <a:t>2020/6/6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2D782A3-ACD5-4028-B77E-99515B74D624}" type="slidenum">
              <a:rPr lang="zh-CN" altLang="en-US" smtClean="0"/>
              <a:t>‹#›</a:t>
            </a:fld>
            <a:endParaRPr lang="zh-CN" altLang="en-US"/>
          </a:p>
        </p:txBody>
      </p:sp>
    </p:spTree>
    <p:extLst>
      <p:ext uri="{BB962C8B-B14F-4D97-AF65-F5344CB8AC3E}">
        <p14:creationId xmlns:p14="http://schemas.microsoft.com/office/powerpoint/2010/main" val="339984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4536FA-A27A-4E50-9281-0489674FB2DF}" type="datetimeFigureOut">
              <a:rPr lang="zh-CN" altLang="en-US" smtClean="0"/>
              <a:t>2020/6/6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D782A3-ACD5-4028-B77E-99515B74D624}" type="slidenum">
              <a:rPr lang="zh-CN" altLang="en-US" smtClean="0"/>
              <a:t>‹#›</a:t>
            </a:fld>
            <a:endParaRPr lang="zh-CN" altLang="en-US"/>
          </a:p>
        </p:txBody>
      </p:sp>
    </p:spTree>
    <p:extLst>
      <p:ext uri="{BB962C8B-B14F-4D97-AF65-F5344CB8AC3E}">
        <p14:creationId xmlns:p14="http://schemas.microsoft.com/office/powerpoint/2010/main" val="2612641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4536FA-A27A-4E50-9281-0489674FB2DF}" type="datetimeFigureOut">
              <a:rPr lang="zh-CN" altLang="en-US" smtClean="0"/>
              <a:t>2020/6/6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D782A3-ACD5-4028-B77E-99515B74D624}" type="slidenum">
              <a:rPr lang="zh-CN" altLang="en-US" smtClean="0"/>
              <a:t>‹#›</a:t>
            </a:fld>
            <a:endParaRPr lang="zh-CN" altLang="en-US"/>
          </a:p>
        </p:txBody>
      </p:sp>
    </p:spTree>
    <p:extLst>
      <p:ext uri="{BB962C8B-B14F-4D97-AF65-F5344CB8AC3E}">
        <p14:creationId xmlns:p14="http://schemas.microsoft.com/office/powerpoint/2010/main" val="312374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04536FA-A27A-4E50-9281-0489674FB2DF}" type="datetimeFigureOut">
              <a:rPr lang="zh-CN" altLang="en-US" smtClean="0"/>
              <a:t>2020/6/6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D782A3-ACD5-4028-B77E-99515B74D624}" type="slidenum">
              <a:rPr lang="zh-CN" altLang="en-US" smtClean="0"/>
              <a:t>‹#›</a:t>
            </a:fld>
            <a:endParaRPr lang="zh-CN" altLang="en-US"/>
          </a:p>
        </p:txBody>
      </p:sp>
    </p:spTree>
    <p:extLst>
      <p:ext uri="{BB962C8B-B14F-4D97-AF65-F5344CB8AC3E}">
        <p14:creationId xmlns:p14="http://schemas.microsoft.com/office/powerpoint/2010/main" val="2331865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04536FA-A27A-4E50-9281-0489674FB2DF}" type="datetimeFigureOut">
              <a:rPr lang="zh-CN" altLang="en-US" smtClean="0"/>
              <a:t>2020/6/6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D782A3-ACD5-4028-B77E-99515B74D624}" type="slidenum">
              <a:rPr lang="zh-CN" altLang="en-US" smtClean="0"/>
              <a:t>‹#›</a:t>
            </a:fld>
            <a:endParaRPr lang="zh-CN" altLang="en-US"/>
          </a:p>
        </p:txBody>
      </p:sp>
    </p:spTree>
    <p:extLst>
      <p:ext uri="{BB962C8B-B14F-4D97-AF65-F5344CB8AC3E}">
        <p14:creationId xmlns:p14="http://schemas.microsoft.com/office/powerpoint/2010/main" val="1623836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536FA-A27A-4E50-9281-0489674FB2DF}" type="datetimeFigureOut">
              <a:rPr lang="zh-CN" altLang="en-US" smtClean="0"/>
              <a:t>2020/6/6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782A3-ACD5-4028-B77E-99515B74D624}" type="slidenum">
              <a:rPr lang="zh-CN" altLang="en-US" smtClean="0"/>
              <a:t>‹#›</a:t>
            </a:fld>
            <a:endParaRPr lang="zh-CN" altLang="en-US"/>
          </a:p>
        </p:txBody>
      </p:sp>
    </p:spTree>
    <p:extLst>
      <p:ext uri="{BB962C8B-B14F-4D97-AF65-F5344CB8AC3E}">
        <p14:creationId xmlns:p14="http://schemas.microsoft.com/office/powerpoint/2010/main" val="3864319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2515" y="1335089"/>
            <a:ext cx="11190515" cy="2175596"/>
          </a:xfrm>
          <a:prstGeom prst="rect">
            <a:avLst/>
          </a:prstGeom>
        </p:spPr>
        <p:txBody>
          <a:bodyPr wrap="square">
            <a:spAutoFit/>
          </a:bodyPr>
          <a:lstStyle/>
          <a:p>
            <a:pPr algn="ctr">
              <a:lnSpc>
                <a:spcPct val="150000"/>
              </a:lnSpc>
            </a:pPr>
            <a:r>
              <a:rPr lang="en-US" altLang="zh-CN" sz="4800" b="1" dirty="0">
                <a:solidFill>
                  <a:srgbClr val="000000"/>
                </a:solidFill>
                <a:latin typeface="Times New Roman" panose="02020603050405020304" pitchFamily="18" charset="0"/>
                <a:cs typeface="Times New Roman" panose="02020603050405020304" pitchFamily="18" charset="0"/>
              </a:rPr>
              <a:t>HotRing: A Hotspot-Aware </a:t>
            </a:r>
            <a:r>
              <a:rPr lang="en-US" altLang="zh-CN" sz="4800" b="1" dirty="0" smtClean="0">
                <a:solidFill>
                  <a:srgbClr val="000000"/>
                </a:solidFill>
                <a:latin typeface="Times New Roman" panose="02020603050405020304" pitchFamily="18" charset="0"/>
                <a:cs typeface="Times New Roman" panose="02020603050405020304" pitchFamily="18" charset="0"/>
              </a:rPr>
              <a:t>In-Memory</a:t>
            </a:r>
          </a:p>
          <a:p>
            <a:pPr algn="ctr">
              <a:lnSpc>
                <a:spcPct val="150000"/>
              </a:lnSpc>
            </a:pPr>
            <a:r>
              <a:rPr lang="en-US" altLang="zh-CN" sz="4800" b="1" dirty="0" smtClean="0">
                <a:solidFill>
                  <a:srgbClr val="000000"/>
                </a:solidFill>
                <a:latin typeface="Times New Roman" panose="02020603050405020304" pitchFamily="18" charset="0"/>
                <a:cs typeface="Times New Roman" panose="02020603050405020304" pitchFamily="18" charset="0"/>
              </a:rPr>
              <a:t> </a:t>
            </a:r>
            <a:r>
              <a:rPr lang="en-US" altLang="zh-CN" sz="4800" b="1" dirty="0">
                <a:solidFill>
                  <a:srgbClr val="000000"/>
                </a:solidFill>
                <a:latin typeface="Times New Roman" panose="02020603050405020304" pitchFamily="18" charset="0"/>
                <a:cs typeface="Times New Roman" panose="02020603050405020304" pitchFamily="18" charset="0"/>
              </a:rPr>
              <a:t>Key-Value Store</a:t>
            </a:r>
            <a:r>
              <a:rPr lang="en-US" altLang="zh-CN" sz="4800" dirty="0">
                <a:latin typeface="Times New Roman" panose="02020603050405020304" pitchFamily="18" charset="0"/>
                <a:cs typeface="Times New Roman" panose="02020603050405020304" pitchFamily="18" charset="0"/>
              </a:rPr>
              <a:t> </a:t>
            </a:r>
            <a:endParaRPr lang="zh-CN" altLang="en-US" sz="4800" dirty="0">
              <a:latin typeface="Times New Roman" panose="02020603050405020304" pitchFamily="18" charset="0"/>
              <a:cs typeface="Times New Roman" panose="02020603050405020304" pitchFamily="18" charset="0"/>
            </a:endParaRPr>
          </a:p>
        </p:txBody>
      </p:sp>
      <p:sp>
        <p:nvSpPr>
          <p:cNvPr id="4" name="矩形 3"/>
          <p:cNvSpPr/>
          <p:nvPr/>
        </p:nvSpPr>
        <p:spPr>
          <a:xfrm>
            <a:off x="2830286" y="4381864"/>
            <a:ext cx="6618514" cy="1292662"/>
          </a:xfrm>
          <a:prstGeom prst="rect">
            <a:avLst/>
          </a:prstGeom>
        </p:spPr>
        <p:txBody>
          <a:bodyPr wrap="square">
            <a:spAutoFit/>
          </a:bodyPr>
          <a:lstStyle/>
          <a:p>
            <a:pPr algn="ctr"/>
            <a:r>
              <a:rPr lang="en-US" altLang="zh-CN" sz="2000" b="1" dirty="0" err="1">
                <a:solidFill>
                  <a:srgbClr val="000000"/>
                </a:solidFill>
                <a:latin typeface="Times New Roman" panose="02020603050405020304" pitchFamily="18" charset="0"/>
                <a:cs typeface="Times New Roman" panose="02020603050405020304" pitchFamily="18" charset="0"/>
              </a:rPr>
              <a:t>Jiqiang</a:t>
            </a:r>
            <a:r>
              <a:rPr lang="en-US" altLang="zh-CN" sz="2000" b="1" dirty="0">
                <a:solidFill>
                  <a:srgbClr val="000000"/>
                </a:solidFill>
                <a:latin typeface="Times New Roman" panose="02020603050405020304" pitchFamily="18" charset="0"/>
                <a:cs typeface="Times New Roman" panose="02020603050405020304" pitchFamily="18" charset="0"/>
              </a:rPr>
              <a:t> Chen,  </a:t>
            </a:r>
            <a:r>
              <a:rPr lang="en-US" altLang="zh-CN" sz="2000" b="1" dirty="0" smtClean="0">
                <a:solidFill>
                  <a:srgbClr val="000000"/>
                </a:solidFill>
                <a:latin typeface="Times New Roman" panose="02020603050405020304" pitchFamily="18" charset="0"/>
                <a:cs typeface="Times New Roman" panose="02020603050405020304" pitchFamily="18" charset="0"/>
              </a:rPr>
              <a:t>Liang </a:t>
            </a:r>
            <a:r>
              <a:rPr lang="en-US" altLang="zh-CN" sz="2000" b="1" dirty="0">
                <a:solidFill>
                  <a:srgbClr val="000000"/>
                </a:solidFill>
                <a:latin typeface="Times New Roman" panose="02020603050405020304" pitchFamily="18" charset="0"/>
                <a:cs typeface="Times New Roman" panose="02020603050405020304" pitchFamily="18" charset="0"/>
              </a:rPr>
              <a:t>Chen, </a:t>
            </a:r>
            <a:r>
              <a:rPr lang="en-US" altLang="zh-CN" sz="2000" b="1" dirty="0" smtClean="0">
                <a:solidFill>
                  <a:srgbClr val="000000"/>
                </a:solidFill>
                <a:latin typeface="Times New Roman" panose="02020603050405020304" pitchFamily="18" charset="0"/>
                <a:cs typeface="Times New Roman" panose="02020603050405020304" pitchFamily="18" charset="0"/>
              </a:rPr>
              <a:t> Sheng </a:t>
            </a:r>
            <a:r>
              <a:rPr lang="en-US" altLang="zh-CN" sz="2000" b="1" dirty="0">
                <a:solidFill>
                  <a:srgbClr val="000000"/>
                </a:solidFill>
                <a:latin typeface="Times New Roman" panose="02020603050405020304" pitchFamily="18" charset="0"/>
                <a:cs typeface="Times New Roman" panose="02020603050405020304" pitchFamily="18" charset="0"/>
              </a:rPr>
              <a:t>Wang, </a:t>
            </a:r>
            <a:r>
              <a:rPr lang="en-US" altLang="zh-CN" sz="2000" b="1" dirty="0" smtClean="0">
                <a:solidFill>
                  <a:srgbClr val="000000"/>
                </a:solidFill>
                <a:latin typeface="Times New Roman" panose="02020603050405020304" pitchFamily="18" charset="0"/>
                <a:cs typeface="Times New Roman" panose="02020603050405020304" pitchFamily="18" charset="0"/>
              </a:rPr>
              <a:t> </a:t>
            </a:r>
            <a:r>
              <a:rPr lang="en-US" altLang="zh-CN" sz="2000" b="1" dirty="0" err="1" smtClean="0">
                <a:solidFill>
                  <a:srgbClr val="000000"/>
                </a:solidFill>
                <a:latin typeface="Times New Roman" panose="02020603050405020304" pitchFamily="18" charset="0"/>
                <a:cs typeface="Times New Roman" panose="02020603050405020304" pitchFamily="18" charset="0"/>
              </a:rPr>
              <a:t>Guoyun</a:t>
            </a:r>
            <a:r>
              <a:rPr lang="en-US" altLang="zh-CN" sz="2000" b="1" dirty="0" smtClean="0">
                <a:solidFill>
                  <a:srgbClr val="000000"/>
                </a:solidFill>
                <a:latin typeface="Times New Roman" panose="02020603050405020304" pitchFamily="18" charset="0"/>
                <a:cs typeface="Times New Roman" panose="02020603050405020304" pitchFamily="18" charset="0"/>
              </a:rPr>
              <a:t> </a:t>
            </a:r>
            <a:r>
              <a:rPr lang="en-US" altLang="zh-CN" sz="2000" b="1" dirty="0">
                <a:solidFill>
                  <a:srgbClr val="000000"/>
                </a:solidFill>
                <a:latin typeface="Times New Roman" panose="02020603050405020304" pitchFamily="18" charset="0"/>
                <a:cs typeface="Times New Roman" panose="02020603050405020304" pitchFamily="18" charset="0"/>
              </a:rPr>
              <a:t>Zhu,</a:t>
            </a:r>
            <a:br>
              <a:rPr lang="en-US" altLang="zh-CN" sz="2000" b="1" dirty="0">
                <a:solidFill>
                  <a:srgbClr val="000000"/>
                </a:solidFill>
                <a:latin typeface="Times New Roman" panose="02020603050405020304" pitchFamily="18" charset="0"/>
                <a:cs typeface="Times New Roman" panose="02020603050405020304" pitchFamily="18" charset="0"/>
              </a:rPr>
            </a:br>
            <a:r>
              <a:rPr lang="en-US" altLang="zh-CN" sz="2000" b="1" dirty="0" err="1">
                <a:solidFill>
                  <a:srgbClr val="000000"/>
                </a:solidFill>
                <a:latin typeface="Times New Roman" panose="02020603050405020304" pitchFamily="18" charset="0"/>
                <a:cs typeface="Times New Roman" panose="02020603050405020304" pitchFamily="18" charset="0"/>
              </a:rPr>
              <a:t>Yuanyuan</a:t>
            </a:r>
            <a:r>
              <a:rPr lang="en-US" altLang="zh-CN" sz="2000" b="1" dirty="0">
                <a:solidFill>
                  <a:srgbClr val="000000"/>
                </a:solidFill>
                <a:latin typeface="Times New Roman" panose="02020603050405020304" pitchFamily="18" charset="0"/>
                <a:cs typeface="Times New Roman" panose="02020603050405020304" pitchFamily="18" charset="0"/>
              </a:rPr>
              <a:t> Sun, </a:t>
            </a:r>
            <a:r>
              <a:rPr lang="en-US" altLang="zh-CN" sz="2000" b="1" dirty="0" smtClean="0">
                <a:solidFill>
                  <a:srgbClr val="000000"/>
                </a:solidFill>
                <a:latin typeface="Times New Roman" panose="02020603050405020304" pitchFamily="18" charset="0"/>
                <a:cs typeface="Times New Roman" panose="02020603050405020304" pitchFamily="18" charset="0"/>
              </a:rPr>
              <a:t> </a:t>
            </a:r>
            <a:r>
              <a:rPr lang="en-US" altLang="zh-CN" sz="2000" b="1" dirty="0" err="1" smtClean="0">
                <a:solidFill>
                  <a:srgbClr val="000000"/>
                </a:solidFill>
                <a:latin typeface="Times New Roman" panose="02020603050405020304" pitchFamily="18" charset="0"/>
                <a:cs typeface="Times New Roman" panose="02020603050405020304" pitchFamily="18" charset="0"/>
              </a:rPr>
              <a:t>Huan</a:t>
            </a:r>
            <a:r>
              <a:rPr lang="en-US" altLang="zh-CN" sz="2000" b="1" dirty="0" smtClean="0">
                <a:solidFill>
                  <a:srgbClr val="000000"/>
                </a:solidFill>
                <a:latin typeface="Times New Roman" panose="02020603050405020304" pitchFamily="18" charset="0"/>
                <a:cs typeface="Times New Roman" panose="02020603050405020304" pitchFamily="18" charset="0"/>
              </a:rPr>
              <a:t> </a:t>
            </a:r>
            <a:r>
              <a:rPr lang="en-US" altLang="zh-CN" sz="2000" b="1" dirty="0">
                <a:solidFill>
                  <a:srgbClr val="000000"/>
                </a:solidFill>
                <a:latin typeface="Times New Roman" panose="02020603050405020304" pitchFamily="18" charset="0"/>
                <a:cs typeface="Times New Roman" panose="02020603050405020304" pitchFamily="18" charset="0"/>
              </a:rPr>
              <a:t>Liu, </a:t>
            </a:r>
            <a:r>
              <a:rPr lang="en-US" altLang="zh-CN" sz="2000" b="1" dirty="0" smtClean="0">
                <a:solidFill>
                  <a:srgbClr val="000000"/>
                </a:solidFill>
                <a:latin typeface="Times New Roman" panose="02020603050405020304" pitchFamily="18" charset="0"/>
                <a:cs typeface="Times New Roman" panose="02020603050405020304" pitchFamily="18" charset="0"/>
              </a:rPr>
              <a:t> </a:t>
            </a:r>
            <a:r>
              <a:rPr lang="en-US" altLang="zh-CN" sz="2000" b="1" dirty="0" err="1" smtClean="0">
                <a:solidFill>
                  <a:srgbClr val="000000"/>
                </a:solidFill>
                <a:latin typeface="Times New Roman" panose="02020603050405020304" pitchFamily="18" charset="0"/>
                <a:cs typeface="Times New Roman" panose="02020603050405020304" pitchFamily="18" charset="0"/>
              </a:rPr>
              <a:t>Feifei</a:t>
            </a:r>
            <a:r>
              <a:rPr lang="en-US" altLang="zh-CN" sz="2000" b="1" dirty="0" smtClean="0">
                <a:solidFill>
                  <a:srgbClr val="000000"/>
                </a:solidFill>
                <a:latin typeface="Times New Roman" panose="02020603050405020304" pitchFamily="18" charset="0"/>
                <a:cs typeface="Times New Roman" panose="02020603050405020304" pitchFamily="18" charset="0"/>
              </a:rPr>
              <a:t> </a:t>
            </a:r>
            <a:r>
              <a:rPr lang="en-US" altLang="zh-CN" sz="2000" b="1" dirty="0">
                <a:solidFill>
                  <a:srgbClr val="000000"/>
                </a:solidFill>
                <a:latin typeface="Times New Roman" panose="02020603050405020304" pitchFamily="18" charset="0"/>
                <a:cs typeface="Times New Roman" panose="02020603050405020304" pitchFamily="18" charset="0"/>
              </a:rPr>
              <a:t>Li</a:t>
            </a:r>
            <a:br>
              <a:rPr lang="en-US" altLang="zh-CN" sz="2000" b="1" dirty="0">
                <a:solidFill>
                  <a:srgbClr val="000000"/>
                </a:solidFill>
                <a:latin typeface="Times New Roman" panose="02020603050405020304" pitchFamily="18" charset="0"/>
                <a:cs typeface="Times New Roman" panose="02020603050405020304" pitchFamily="18" charset="0"/>
              </a:rPr>
            </a:br>
            <a:r>
              <a:rPr lang="en-US" altLang="zh-CN" sz="2000" b="1" i="1" dirty="0">
                <a:solidFill>
                  <a:srgbClr val="000000"/>
                </a:solidFill>
                <a:latin typeface="Times New Roman" panose="02020603050405020304" pitchFamily="18" charset="0"/>
                <a:cs typeface="Times New Roman" panose="02020603050405020304" pitchFamily="18" charset="0"/>
              </a:rPr>
              <a:t>Alibaba Group</a:t>
            </a:r>
            <a:r>
              <a:rPr lang="en-US" altLang="zh-CN" sz="2000" b="1" dirty="0">
                <a:latin typeface="Times New Roman" panose="02020603050405020304" pitchFamily="18" charset="0"/>
                <a:cs typeface="Times New Roman" panose="02020603050405020304" pitchFamily="18" charset="0"/>
              </a:rPr>
              <a:t> </a:t>
            </a:r>
            <a:r>
              <a:rPr lang="en-US" altLang="zh-CN" dirty="0"/>
              <a:t/>
            </a:r>
            <a:br>
              <a:rPr lang="en-US" altLang="zh-CN" dirty="0"/>
            </a:br>
            <a:endParaRPr lang="zh-CN" altLang="en-US" dirty="0"/>
          </a:p>
        </p:txBody>
      </p:sp>
    </p:spTree>
    <p:extLst>
      <p:ext uri="{BB962C8B-B14F-4D97-AF65-F5344CB8AC3E}">
        <p14:creationId xmlns:p14="http://schemas.microsoft.com/office/powerpoint/2010/main" val="2732056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Design of HotRing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3" name="矩形 2"/>
          <p:cNvSpPr/>
          <p:nvPr/>
        </p:nvSpPr>
        <p:spPr>
          <a:xfrm>
            <a:off x="727582" y="1450895"/>
            <a:ext cx="5250433" cy="523220"/>
          </a:xfrm>
          <a:prstGeom prst="rect">
            <a:avLst/>
          </a:prstGeom>
        </p:spPr>
        <p:txBody>
          <a:bodyPr wrap="square">
            <a:spAutoFit/>
          </a:bodyPr>
          <a:lstStyle/>
          <a:p>
            <a:pPr marL="342900" indent="-342900">
              <a:buFont typeface="Wingdings" panose="05000000000000000000" pitchFamily="2" charset="2"/>
              <a:buChar char="l"/>
            </a:pPr>
            <a:r>
              <a:rPr lang="en-US" altLang="zh-CN" sz="2800" b="1" dirty="0">
                <a:latin typeface="Times New Roman" panose="02020603050405020304" pitchFamily="18" charset="0"/>
                <a:cs typeface="Times New Roman" panose="02020603050405020304" pitchFamily="18" charset="0"/>
              </a:rPr>
              <a:t>Statistical Sampling </a:t>
            </a:r>
            <a:r>
              <a:rPr lang="en-US" altLang="zh-CN" sz="2800" b="1" dirty="0" smtClean="0">
                <a:latin typeface="Times New Roman" panose="02020603050405020304" pitchFamily="18" charset="0"/>
                <a:cs typeface="Times New Roman" panose="02020603050405020304" pitchFamily="18" charset="0"/>
              </a:rPr>
              <a:t>Strategy</a:t>
            </a:r>
            <a:endParaRPr lang="zh-CN" altLang="en-US" sz="28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7723891" y="545158"/>
            <a:ext cx="2995461" cy="2857914"/>
          </a:xfrm>
          <a:prstGeom prst="rect">
            <a:avLst/>
          </a:prstGeom>
        </p:spPr>
      </p:pic>
      <p:pic>
        <p:nvPicPr>
          <p:cNvPr id="10" name="图片 9"/>
          <p:cNvPicPr>
            <a:picLocks noChangeAspect="1"/>
          </p:cNvPicPr>
          <p:nvPr/>
        </p:nvPicPr>
        <p:blipFill>
          <a:blip r:embed="rId4"/>
          <a:stretch>
            <a:fillRect/>
          </a:stretch>
        </p:blipFill>
        <p:spPr>
          <a:xfrm>
            <a:off x="7246960" y="3617843"/>
            <a:ext cx="4447670" cy="3054626"/>
          </a:xfrm>
          <a:prstGeom prst="rect">
            <a:avLst/>
          </a:prstGeom>
        </p:spPr>
      </p:pic>
      <p:sp>
        <p:nvSpPr>
          <p:cNvPr id="11" name="矩形 10"/>
          <p:cNvSpPr/>
          <p:nvPr/>
        </p:nvSpPr>
        <p:spPr>
          <a:xfrm>
            <a:off x="423647" y="1963488"/>
            <a:ext cx="6427306" cy="4154984"/>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head </a:t>
            </a:r>
            <a:r>
              <a:rPr lang="en-US" altLang="zh-CN" sz="2400" dirty="0">
                <a:latin typeface="Times New Roman" panose="02020603050405020304" pitchFamily="18" charset="0"/>
                <a:cs typeface="Times New Roman" panose="02020603050405020304" pitchFamily="18" charset="0"/>
              </a:rPr>
              <a:t>pointer </a:t>
            </a: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i="1" dirty="0" smtClean="0">
                <a:solidFill>
                  <a:srgbClr val="000000"/>
                </a:solidFill>
                <a:latin typeface="Times New Roman" panose="02020603050405020304" pitchFamily="18" charset="0"/>
                <a:cs typeface="Times New Roman" panose="02020603050405020304" pitchFamily="18" charset="0"/>
              </a:rPr>
              <a:t>Active </a:t>
            </a:r>
            <a:r>
              <a:rPr lang="en-US" altLang="zh-CN" sz="2400" dirty="0" smtClean="0">
                <a:solidFill>
                  <a:srgbClr val="000000"/>
                </a:solidFill>
                <a:latin typeface="Times New Roman" panose="02020603050405020304" pitchFamily="18" charset="0"/>
                <a:cs typeface="Times New Roman" panose="02020603050405020304" pitchFamily="18" charset="0"/>
              </a:rPr>
              <a:t>bit: control </a:t>
            </a:r>
            <a:r>
              <a:rPr lang="en-US" altLang="zh-CN" sz="2400" dirty="0">
                <a:solidFill>
                  <a:srgbClr val="000000"/>
                </a:solidFill>
                <a:latin typeface="Times New Roman" panose="02020603050405020304" pitchFamily="18" charset="0"/>
                <a:cs typeface="Times New Roman" panose="02020603050405020304" pitchFamily="18" charset="0"/>
              </a:rPr>
              <a:t>statistical sampling for hotspot </a:t>
            </a:r>
            <a:r>
              <a:rPr lang="en-US" altLang="zh-CN" sz="2400" dirty="0" smtClean="0">
                <a:solidFill>
                  <a:srgbClr val="000000"/>
                </a:solidFill>
                <a:latin typeface="Times New Roman" panose="02020603050405020304" pitchFamily="18" charset="0"/>
                <a:cs typeface="Times New Roman" panose="02020603050405020304" pitchFamily="18" charset="0"/>
              </a:rPr>
              <a:t>identification</a:t>
            </a:r>
            <a:r>
              <a:rPr lang="en-US" altLang="zh-CN"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altLang="zh-CN" sz="2400" i="1" dirty="0">
                <a:latin typeface="Times New Roman" panose="02020603050405020304" pitchFamily="18" charset="0"/>
                <a:cs typeface="Times New Roman" panose="02020603050405020304" pitchFamily="18" charset="0"/>
              </a:rPr>
              <a:t>Total Counter </a:t>
            </a:r>
            <a:r>
              <a:rPr lang="en-US" altLang="zh-CN" sz="2400" dirty="0" smtClean="0">
                <a:latin typeface="Times New Roman" panose="02020603050405020304" pitchFamily="18" charset="0"/>
                <a:cs typeface="Times New Roman" panose="02020603050405020304" pitchFamily="18" charset="0"/>
              </a:rPr>
              <a:t>: the </a:t>
            </a:r>
            <a:r>
              <a:rPr lang="en-US" altLang="zh-CN" sz="2400" dirty="0">
                <a:latin typeface="Times New Roman" panose="02020603050405020304" pitchFamily="18" charset="0"/>
                <a:cs typeface="Times New Roman" panose="02020603050405020304" pitchFamily="18" charset="0"/>
              </a:rPr>
              <a:t>number of accesses to the corresponding </a:t>
            </a:r>
            <a:r>
              <a:rPr lang="en-US" altLang="zh-CN" sz="2400" dirty="0" smtClean="0">
                <a:latin typeface="Times New Roman" panose="02020603050405020304" pitchFamily="18" charset="0"/>
                <a:cs typeface="Times New Roman" panose="02020603050405020304" pitchFamily="18" charset="0"/>
              </a:rPr>
              <a:t>ring.</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structure of an item </a:t>
            </a:r>
            <a:r>
              <a:rPr lang="en-US" altLang="zh-CN" sz="2400" dirty="0" smtClean="0">
                <a:latin typeface="Times New Roman" panose="02020603050405020304" pitchFamily="18" charset="0"/>
                <a:cs typeface="Times New Roman" panose="02020603050405020304" pitchFamily="18" charset="0"/>
              </a:rPr>
              <a:t>in the ring</a:t>
            </a:r>
          </a:p>
          <a:p>
            <a:pPr marL="342900" indent="-342900">
              <a:buFont typeface="Wingdings" panose="05000000000000000000" pitchFamily="2" charset="2"/>
              <a:buChar char="Ø"/>
            </a:pPr>
            <a:r>
              <a:rPr lang="en-US" altLang="zh-CN" sz="2400" i="1" dirty="0" smtClean="0">
                <a:latin typeface="Times New Roman" panose="02020603050405020304" pitchFamily="18" charset="0"/>
                <a:cs typeface="Times New Roman" panose="02020603050405020304" pitchFamily="18" charset="0"/>
              </a:rPr>
              <a:t>Rehash:</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control rehash </a:t>
            </a:r>
            <a:r>
              <a:rPr lang="en-US" altLang="zh-CN" sz="2400" dirty="0" smtClean="0">
                <a:latin typeface="Times New Roman" panose="02020603050405020304" pitchFamily="18" charset="0"/>
                <a:cs typeface="Times New Roman" panose="02020603050405020304" pitchFamily="18" charset="0"/>
              </a:rPr>
              <a:t>process.</a:t>
            </a:r>
          </a:p>
          <a:p>
            <a:pPr marL="342900" indent="-342900">
              <a:buFont typeface="Wingdings" panose="05000000000000000000" pitchFamily="2" charset="2"/>
              <a:buChar char="Ø"/>
            </a:pPr>
            <a:r>
              <a:rPr lang="en-US" altLang="zh-CN" sz="2400" i="1" dirty="0" smtClean="0">
                <a:latin typeface="Times New Roman" panose="02020603050405020304" pitchFamily="18" charset="0"/>
                <a:cs typeface="Times New Roman" panose="02020603050405020304" pitchFamily="18" charset="0"/>
              </a:rPr>
              <a:t>Occupied: </a:t>
            </a:r>
            <a:r>
              <a:rPr lang="en-US" altLang="zh-CN" sz="2400" dirty="0" smtClean="0">
                <a:latin typeface="Times New Roman" panose="02020603050405020304" pitchFamily="18" charset="0"/>
                <a:cs typeface="Times New Roman" panose="02020603050405020304" pitchFamily="18" charset="0"/>
              </a:rPr>
              <a:t>ensure </a:t>
            </a:r>
            <a:r>
              <a:rPr lang="en-US" altLang="zh-CN" sz="2400" dirty="0">
                <a:latin typeface="Times New Roman" panose="02020603050405020304" pitchFamily="18" charset="0"/>
                <a:cs typeface="Times New Roman" panose="02020603050405020304" pitchFamily="18" charset="0"/>
              </a:rPr>
              <a:t>concurrency </a:t>
            </a:r>
            <a:r>
              <a:rPr lang="en-US" altLang="zh-CN" sz="2400" dirty="0" smtClean="0">
                <a:latin typeface="Times New Roman" panose="02020603050405020304" pitchFamily="18" charset="0"/>
                <a:cs typeface="Times New Roman" panose="02020603050405020304" pitchFamily="18" charset="0"/>
              </a:rPr>
              <a:t>correctness.</a:t>
            </a:r>
          </a:p>
          <a:p>
            <a:pPr marL="342900" indent="-342900">
              <a:buFont typeface="Wingdings" panose="05000000000000000000" pitchFamily="2" charset="2"/>
              <a:buChar char="Ø"/>
            </a:pPr>
            <a:r>
              <a:rPr lang="en-US" altLang="zh-CN" sz="2400" i="1" dirty="0" smtClean="0">
                <a:latin typeface="Times New Roman" panose="02020603050405020304" pitchFamily="18" charset="0"/>
                <a:cs typeface="Times New Roman" panose="02020603050405020304" pitchFamily="18" charset="0"/>
              </a:rPr>
              <a:t>Counter</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the number of </a:t>
            </a:r>
            <a:r>
              <a:rPr lang="en-US" altLang="zh-CN" sz="2400" dirty="0" smtClean="0">
                <a:latin typeface="Times New Roman" panose="02020603050405020304" pitchFamily="18" charset="0"/>
                <a:cs typeface="Times New Roman" panose="02020603050405020304" pitchFamily="18" charset="0"/>
              </a:rPr>
              <a:t>accesses to this item.</a:t>
            </a:r>
          </a:p>
          <a:p>
            <a:pPr marL="342900" indent="-342900">
              <a:buFont typeface="Wingdings" panose="05000000000000000000" pitchFamily="2" charset="2"/>
              <a:buChar char="Ø"/>
            </a:pPr>
            <a:r>
              <a:rPr lang="en-US" altLang="zh-CN" sz="2400" i="1" dirty="0">
                <a:latin typeface="Times New Roman" panose="02020603050405020304" pitchFamily="18" charset="0"/>
                <a:cs typeface="Times New Roman" panose="02020603050405020304" pitchFamily="18" charset="0"/>
              </a:rPr>
              <a:t>Item </a:t>
            </a:r>
            <a:r>
              <a:rPr lang="en-US" altLang="zh-CN" sz="2400" i="1" dirty="0" smtClean="0">
                <a:latin typeface="Times New Roman" panose="02020603050405020304" pitchFamily="18" charset="0"/>
                <a:cs typeface="Times New Roman" panose="02020603050405020304" pitchFamily="18" charset="0"/>
              </a:rPr>
              <a:t>Address</a:t>
            </a:r>
            <a:r>
              <a:rPr lang="en-US" altLang="zh-CN" sz="2400" dirty="0" smtClean="0">
                <a:latin typeface="Times New Roman" panose="02020603050405020304" pitchFamily="18" charset="0"/>
                <a:cs typeface="Times New Roman" panose="02020603050405020304" pitchFamily="18" charset="0"/>
              </a:rPr>
              <a:t>: the address of next item.</a:t>
            </a:r>
          </a:p>
        </p:txBody>
      </p:sp>
    </p:spTree>
    <p:extLst>
      <p:ext uri="{BB962C8B-B14F-4D97-AF65-F5344CB8AC3E}">
        <p14:creationId xmlns:p14="http://schemas.microsoft.com/office/powerpoint/2010/main" val="316901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Design of HotRing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3" name="矩形 2"/>
          <p:cNvSpPr/>
          <p:nvPr/>
        </p:nvSpPr>
        <p:spPr>
          <a:xfrm>
            <a:off x="727582" y="1450895"/>
            <a:ext cx="5250433" cy="523220"/>
          </a:xfrm>
          <a:prstGeom prst="rect">
            <a:avLst/>
          </a:prstGeom>
        </p:spPr>
        <p:txBody>
          <a:bodyPr wrap="square">
            <a:spAutoFit/>
          </a:bodyPr>
          <a:lstStyle/>
          <a:p>
            <a:pPr marL="342900" indent="-342900">
              <a:buFont typeface="Wingdings" panose="05000000000000000000" pitchFamily="2" charset="2"/>
              <a:buChar char="l"/>
            </a:pPr>
            <a:r>
              <a:rPr lang="en-US" altLang="zh-CN" sz="2800" b="1" dirty="0">
                <a:latin typeface="Times New Roman" panose="02020603050405020304" pitchFamily="18" charset="0"/>
                <a:cs typeface="Times New Roman" panose="02020603050405020304" pitchFamily="18" charset="0"/>
              </a:rPr>
              <a:t>Statistical Sampling </a:t>
            </a:r>
            <a:r>
              <a:rPr lang="en-US" altLang="zh-CN" sz="2800" b="1" dirty="0" smtClean="0">
                <a:latin typeface="Times New Roman" panose="02020603050405020304" pitchFamily="18" charset="0"/>
                <a:cs typeface="Times New Roman" panose="02020603050405020304" pitchFamily="18" charset="0"/>
              </a:rPr>
              <a:t>Strategy</a:t>
            </a:r>
            <a:endParaRPr lang="zh-CN" altLang="en-US" sz="2800" dirty="0">
              <a:latin typeface="Times New Roman" panose="02020603050405020304" pitchFamily="18" charset="0"/>
              <a:cs typeface="Times New Roman" panose="02020603050405020304" pitchFamily="18" charset="0"/>
            </a:endParaRPr>
          </a:p>
        </p:txBody>
      </p:sp>
      <p:sp>
        <p:nvSpPr>
          <p:cNvPr id="11" name="矩形 10"/>
          <p:cNvSpPr/>
          <p:nvPr/>
        </p:nvSpPr>
        <p:spPr>
          <a:xfrm>
            <a:off x="477077" y="1974115"/>
            <a:ext cx="10906539" cy="3600986"/>
          </a:xfrm>
          <a:prstGeom prst="rect">
            <a:avLst/>
          </a:prstGeom>
        </p:spPr>
        <p:txBody>
          <a:bodyPr wrap="square">
            <a:spAutoFit/>
          </a:bodyPr>
          <a:lstStyle/>
          <a:p>
            <a:pPr>
              <a:lnSpc>
                <a:spcPct val="150000"/>
              </a:lnSpc>
            </a:pPr>
            <a:r>
              <a:rPr lang="en-US" altLang="zh-CN" sz="2400" b="1" dirty="0">
                <a:latin typeface="Times New Roman" panose="02020603050405020304" pitchFamily="18" charset="0"/>
                <a:cs typeface="Times New Roman" panose="02020603050405020304" pitchFamily="18" charset="0"/>
              </a:rPr>
              <a:t>Statistical Sampling</a:t>
            </a:r>
            <a:r>
              <a:rPr lang="en-US" altLang="zh-CN" sz="2400" dirty="0">
                <a:latin typeface="Times New Roman" panose="02020603050405020304" pitchFamily="18" charset="0"/>
                <a:cs typeface="Times New Roman" panose="02020603050405020304" pitchFamily="18" charset="0"/>
              </a:rPr>
              <a:t> </a:t>
            </a:r>
            <a:endParaRPr lang="en-US" altLang="zh-CN" sz="2400" dirty="0" smtClean="0"/>
          </a:p>
          <a:p>
            <a:r>
              <a:rPr lang="en-US" altLang="zh-CN" sz="2400" dirty="0" smtClean="0">
                <a:latin typeface="Times New Roman" panose="02020603050405020304" pitchFamily="18" charset="0"/>
                <a:cs typeface="Times New Roman" panose="02020603050405020304" pitchFamily="18" charset="0"/>
              </a:rPr>
              <a:t>If </a:t>
            </a:r>
            <a:r>
              <a:rPr lang="en-US" altLang="zh-CN" sz="2400" dirty="0">
                <a:latin typeface="Times New Roman" panose="02020603050405020304" pitchFamily="18" charset="0"/>
                <a:cs typeface="Times New Roman" panose="02020603050405020304" pitchFamily="18" charset="0"/>
              </a:rPr>
              <a:t>the R-th access </a:t>
            </a:r>
            <a:r>
              <a:rPr lang="en-US" altLang="zh-CN" sz="2400" dirty="0" smtClean="0">
                <a:latin typeface="Times New Roman" panose="02020603050405020304" pitchFamily="18" charset="0"/>
                <a:cs typeface="Times New Roman" panose="02020603050405020304" pitchFamily="18" charset="0"/>
              </a:rPr>
              <a:t>is not </a:t>
            </a:r>
            <a:r>
              <a:rPr lang="en-US" altLang="zh-CN" sz="2400" dirty="0">
                <a:latin typeface="Times New Roman" panose="02020603050405020304" pitchFamily="18" charset="0"/>
                <a:cs typeface="Times New Roman" panose="02020603050405020304" pitchFamily="18" charset="0"/>
              </a:rPr>
              <a:t>a hot access, sampling </a:t>
            </a:r>
            <a:r>
              <a:rPr lang="en-US" altLang="zh-CN" sz="2400" dirty="0" smtClean="0">
                <a:latin typeface="Times New Roman" panose="02020603050405020304" pitchFamily="18" charset="0"/>
                <a:cs typeface="Times New Roman" panose="02020603050405020304" pitchFamily="18" charset="0"/>
              </a:rPr>
              <a:t>needs </a:t>
            </a:r>
            <a:r>
              <a:rPr lang="en-US" altLang="zh-CN" sz="2400" dirty="0">
                <a:latin typeface="Times New Roman" panose="02020603050405020304" pitchFamily="18" charset="0"/>
                <a:cs typeface="Times New Roman" panose="02020603050405020304" pitchFamily="18" charset="0"/>
              </a:rPr>
              <a:t>be </a:t>
            </a:r>
            <a:r>
              <a:rPr lang="en-US" altLang="zh-CN" sz="2400" dirty="0" smtClean="0">
                <a:latin typeface="Times New Roman" panose="02020603050405020304" pitchFamily="18" charset="0"/>
                <a:cs typeface="Times New Roman" panose="02020603050405020304" pitchFamily="18" charset="0"/>
              </a:rPr>
              <a:t>triggered. it </a:t>
            </a:r>
            <a:r>
              <a:rPr lang="en-US" altLang="zh-CN" sz="2400" dirty="0">
                <a:latin typeface="Times New Roman" panose="02020603050405020304" pitchFamily="18" charset="0"/>
                <a:cs typeface="Times New Roman" panose="02020603050405020304" pitchFamily="18" charset="0"/>
              </a:rPr>
              <a:t>means the hotspot has shifted and we start the sampling. </a:t>
            </a:r>
          </a:p>
          <a:p>
            <a:pPr marL="342900" indent="-342900">
              <a:lnSpc>
                <a:spcPct val="150000"/>
              </a:lnSpc>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The </a:t>
            </a:r>
            <a:r>
              <a:rPr lang="en-US" altLang="zh-CN" sz="2400" i="1" dirty="0" smtClean="0">
                <a:latin typeface="Times New Roman" panose="02020603050405020304" pitchFamily="18" charset="0"/>
                <a:cs typeface="Times New Roman" panose="02020603050405020304" pitchFamily="18" charset="0"/>
              </a:rPr>
              <a:t>Active </a:t>
            </a:r>
            <a:r>
              <a:rPr lang="en-US" altLang="zh-CN" sz="2400" dirty="0" smtClean="0">
                <a:latin typeface="Times New Roman" panose="02020603050405020304" pitchFamily="18" charset="0"/>
                <a:cs typeface="Times New Roman" panose="02020603050405020304" pitchFamily="18" charset="0"/>
              </a:rPr>
              <a:t>bit of the head pointer is set. (</a:t>
            </a:r>
            <a:r>
              <a:rPr lang="en-US" altLang="zh-CN" sz="2400" dirty="0">
                <a:latin typeface="Times New Roman" panose="02020603050405020304" pitchFamily="18" charset="0"/>
                <a:cs typeface="Times New Roman" panose="02020603050405020304" pitchFamily="18" charset="0"/>
              </a:rPr>
              <a:t>CAS </a:t>
            </a:r>
            <a:r>
              <a:rPr lang="en-US" altLang="zh-CN" sz="2400" dirty="0" smtClean="0">
                <a:latin typeface="Times New Roman" panose="02020603050405020304" pitchFamily="18" charset="0"/>
                <a:cs typeface="Times New Roman" panose="02020603050405020304" pitchFamily="18" charset="0"/>
              </a:rPr>
              <a:t>operation)</a:t>
            </a:r>
          </a:p>
          <a:p>
            <a:pPr marL="342900" indent="-342900">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he </a:t>
            </a:r>
            <a:r>
              <a:rPr lang="en-US" altLang="zh-CN" sz="2400" dirty="0">
                <a:latin typeface="Times New Roman" panose="02020603050405020304" pitchFamily="18" charset="0"/>
                <a:cs typeface="Times New Roman" panose="02020603050405020304" pitchFamily="18" charset="0"/>
              </a:rPr>
              <a:t>subsequent accesses to the </a:t>
            </a:r>
            <a:r>
              <a:rPr lang="en-US" altLang="zh-CN" sz="2400" dirty="0" smtClean="0">
                <a:latin typeface="Times New Roman" panose="02020603050405020304" pitchFamily="18" charset="0"/>
                <a:cs typeface="Times New Roman" panose="02020603050405020304" pitchFamily="18" charset="0"/>
              </a:rPr>
              <a:t>ring are </a:t>
            </a:r>
            <a:r>
              <a:rPr lang="en-US" altLang="zh-CN" sz="2400" dirty="0">
                <a:latin typeface="Times New Roman" panose="02020603050405020304" pitchFamily="18" charset="0"/>
                <a:cs typeface="Times New Roman" panose="02020603050405020304" pitchFamily="18" charset="0"/>
              </a:rPr>
              <a:t>to be recorded in both Total Counter and </a:t>
            </a:r>
            <a:r>
              <a:rPr lang="en-US" altLang="zh-CN" sz="2400" dirty="0" smtClean="0">
                <a:latin typeface="Times New Roman" panose="02020603050405020304" pitchFamily="18" charset="0"/>
                <a:cs typeface="Times New Roman" panose="02020603050405020304" pitchFamily="18" charset="0"/>
              </a:rPr>
              <a:t>corresponding items</a:t>
            </a:r>
            <a:r>
              <a:rPr lang="en-US" altLang="zh-CN" sz="2400" dirty="0">
                <a:latin typeface="Times New Roman" panose="02020603050405020304" pitchFamily="18" charset="0"/>
                <a:cs typeface="Times New Roman" panose="02020603050405020304" pitchFamily="18" charset="0"/>
              </a:rPr>
              <a:t>’ counters. (CAS </a:t>
            </a:r>
            <a:r>
              <a:rPr lang="en-US" altLang="zh-CN" sz="2400" dirty="0" smtClean="0">
                <a:latin typeface="Times New Roman" panose="02020603050405020304" pitchFamily="18" charset="0"/>
                <a:cs typeface="Times New Roman" panose="02020603050405020304" pitchFamily="18" charset="0"/>
              </a:rPr>
              <a:t>operation)</a:t>
            </a:r>
          </a:p>
          <a:p>
            <a:pPr marL="342900" indent="-342900">
              <a:lnSpc>
                <a:spcPct val="150000"/>
              </a:lnSpc>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Reset </a:t>
            </a:r>
            <a:r>
              <a:rPr lang="en-US" altLang="zh-CN" sz="2400" dirty="0">
                <a:latin typeface="Times New Roman" panose="02020603050405020304" pitchFamily="18" charset="0"/>
                <a:cs typeface="Times New Roman" panose="02020603050405020304" pitchFamily="18" charset="0"/>
              </a:rPr>
              <a:t>the Active bit using a CAS primitive</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557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Design of HotRing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3" name="矩形 2"/>
          <p:cNvSpPr/>
          <p:nvPr/>
        </p:nvSpPr>
        <p:spPr>
          <a:xfrm>
            <a:off x="727582" y="1450895"/>
            <a:ext cx="5250433" cy="523220"/>
          </a:xfrm>
          <a:prstGeom prst="rect">
            <a:avLst/>
          </a:prstGeom>
        </p:spPr>
        <p:txBody>
          <a:bodyPr wrap="square">
            <a:spAutoFit/>
          </a:bodyPr>
          <a:lstStyle/>
          <a:p>
            <a:pPr marL="342900" indent="-342900">
              <a:buFont typeface="Wingdings" panose="05000000000000000000" pitchFamily="2" charset="2"/>
              <a:buChar char="l"/>
            </a:pPr>
            <a:r>
              <a:rPr lang="en-US" altLang="zh-CN" sz="2800" b="1" dirty="0">
                <a:latin typeface="Times New Roman" panose="02020603050405020304" pitchFamily="18" charset="0"/>
                <a:cs typeface="Times New Roman" panose="02020603050405020304" pitchFamily="18" charset="0"/>
              </a:rPr>
              <a:t>Statistical Sampling </a:t>
            </a:r>
            <a:r>
              <a:rPr lang="en-US" altLang="zh-CN" sz="2800" b="1" dirty="0" smtClean="0">
                <a:latin typeface="Times New Roman" panose="02020603050405020304" pitchFamily="18" charset="0"/>
                <a:cs typeface="Times New Roman" panose="02020603050405020304" pitchFamily="18" charset="0"/>
              </a:rPr>
              <a:t>Strategy</a:t>
            </a:r>
            <a:endParaRPr lang="zh-CN" altLang="en-US" sz="2800" dirty="0">
              <a:latin typeface="Times New Roman" panose="02020603050405020304" pitchFamily="18" charset="0"/>
              <a:cs typeface="Times New Roman" panose="02020603050405020304" pitchFamily="18" charset="0"/>
            </a:endParaRPr>
          </a:p>
        </p:txBody>
      </p:sp>
      <p:sp>
        <p:nvSpPr>
          <p:cNvPr id="11" name="矩形 10"/>
          <p:cNvSpPr/>
          <p:nvPr/>
        </p:nvSpPr>
        <p:spPr>
          <a:xfrm>
            <a:off x="477077" y="1974115"/>
            <a:ext cx="10906539" cy="3985706"/>
          </a:xfrm>
          <a:prstGeom prst="rect">
            <a:avLst/>
          </a:prstGeom>
        </p:spPr>
        <p:txBody>
          <a:bodyPr wrap="square">
            <a:spAutoFit/>
          </a:bodyPr>
          <a:lstStyle/>
          <a:p>
            <a:pPr>
              <a:lnSpc>
                <a:spcPct val="150000"/>
              </a:lnSpc>
            </a:pPr>
            <a:r>
              <a:rPr lang="en-US" altLang="zh-CN" sz="2400" b="1" dirty="0" smtClean="0">
                <a:latin typeface="Times New Roman" panose="02020603050405020304" pitchFamily="18" charset="0"/>
                <a:cs typeface="Times New Roman" panose="02020603050405020304" pitchFamily="18" charset="0"/>
              </a:rPr>
              <a:t>Hotspot </a:t>
            </a:r>
            <a:r>
              <a:rPr lang="en-US" altLang="zh-CN" sz="2400" b="1" dirty="0">
                <a:latin typeface="Times New Roman" panose="02020603050405020304" pitchFamily="18" charset="0"/>
                <a:cs typeface="Times New Roman" panose="02020603050405020304" pitchFamily="18" charset="0"/>
              </a:rPr>
              <a:t>Adjustment </a:t>
            </a:r>
            <a:endParaRPr lang="en-US" altLang="zh-CN" sz="2400" b="1"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zh-CN" sz="2400" dirty="0" smtClean="0">
                <a:latin typeface="Times New Roman" panose="02020603050405020304" pitchFamily="18" charset="0"/>
                <a:cs typeface="Times New Roman" panose="02020603050405020304" pitchFamily="18" charset="0"/>
              </a:rPr>
              <a:t>Calculate </a:t>
            </a:r>
            <a:r>
              <a:rPr lang="en-US" altLang="zh-CN" sz="2400" dirty="0">
                <a:latin typeface="Times New Roman" panose="02020603050405020304" pitchFamily="18" charset="0"/>
                <a:cs typeface="Times New Roman" panose="02020603050405020304" pitchFamily="18" charset="0"/>
              </a:rPr>
              <a:t>the access frequency of each item in the </a:t>
            </a:r>
            <a:r>
              <a:rPr lang="en-US" altLang="zh-CN" sz="2400" dirty="0" smtClean="0">
                <a:latin typeface="Times New Roman" panose="02020603050405020304" pitchFamily="18" charset="0"/>
                <a:cs typeface="Times New Roman" panose="02020603050405020304" pitchFamily="18" charset="0"/>
              </a:rPr>
              <a:t>ring. The </a:t>
            </a:r>
            <a:r>
              <a:rPr lang="en-US" altLang="zh-CN" sz="2400" dirty="0">
                <a:latin typeface="Times New Roman" panose="02020603050405020304" pitchFamily="18" charset="0"/>
                <a:cs typeface="Times New Roman" panose="02020603050405020304" pitchFamily="18" charset="0"/>
              </a:rPr>
              <a:t>access frequency of item k is </a:t>
            </a:r>
            <a:r>
              <a:rPr lang="en-US" altLang="zh-CN" sz="2500" i="1" dirty="0" err="1">
                <a:latin typeface="Times New Roman" panose="02020603050405020304" pitchFamily="18" charset="0"/>
                <a:cs typeface="Times New Roman" panose="02020603050405020304" pitchFamily="18" charset="0"/>
              </a:rPr>
              <a:t>n</a:t>
            </a:r>
            <a:r>
              <a:rPr lang="en-US" altLang="zh-CN" sz="2500" i="1" baseline="-25000" dirty="0" err="1">
                <a:latin typeface="Times New Roman" panose="02020603050405020304" pitchFamily="18" charset="0"/>
                <a:cs typeface="Times New Roman" panose="02020603050405020304" pitchFamily="18" charset="0"/>
              </a:rPr>
              <a:t>k</a:t>
            </a:r>
            <a:r>
              <a:rPr lang="en-US" altLang="zh-CN" sz="2400" i="1" baseline="-250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N.</a:t>
            </a:r>
          </a:p>
          <a:p>
            <a:pPr marL="457200" indent="-457200">
              <a:buFont typeface="+mj-lt"/>
              <a:buAutoNum type="arabicPeriod"/>
            </a:pPr>
            <a:r>
              <a:rPr lang="en-US" altLang="zh-CN" sz="2400" dirty="0" smtClean="0">
                <a:latin typeface="Times New Roman" panose="02020603050405020304" pitchFamily="18" charset="0"/>
                <a:cs typeface="Times New Roman" panose="02020603050405020304" pitchFamily="18" charset="0"/>
              </a:rPr>
              <a:t>Calculate </a:t>
            </a:r>
            <a:r>
              <a:rPr lang="en-US" altLang="zh-CN" sz="2400" dirty="0">
                <a:latin typeface="Times New Roman" panose="02020603050405020304" pitchFamily="18" charset="0"/>
                <a:cs typeface="Times New Roman" panose="02020603050405020304" pitchFamily="18" charset="0"/>
              </a:rPr>
              <a:t>the income(</a:t>
            </a:r>
            <a:r>
              <a:rPr lang="en-US" altLang="zh-CN" sz="2400" i="1" dirty="0">
                <a:latin typeface="Times New Roman" panose="02020603050405020304" pitchFamily="18" charset="0"/>
                <a:cs typeface="Times New Roman" panose="02020603050405020304" pitchFamily="18" charset="0"/>
              </a:rPr>
              <a:t>W</a:t>
            </a:r>
            <a:r>
              <a:rPr lang="en-US" altLang="zh-CN" sz="2400" dirty="0">
                <a:latin typeface="Times New Roman" panose="02020603050405020304" pitchFamily="18" charset="0"/>
                <a:cs typeface="Times New Roman" panose="02020603050405020304" pitchFamily="18" charset="0"/>
              </a:rPr>
              <a:t>) of each item, selecting the item with the min(</a:t>
            </a:r>
            <a:r>
              <a:rPr lang="en-US" altLang="zh-CN" sz="2400" i="1" dirty="0" err="1">
                <a:latin typeface="Times New Roman" panose="02020603050405020304" pitchFamily="18" charset="0"/>
                <a:cs typeface="Times New Roman" panose="02020603050405020304" pitchFamily="18" charset="0"/>
              </a:rPr>
              <a:t>W</a:t>
            </a:r>
            <a:r>
              <a:rPr lang="en-US" altLang="zh-CN" sz="2400" i="1" baseline="-25000" dirty="0" err="1">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 as the hot </a:t>
            </a:r>
            <a:r>
              <a:rPr lang="en-US" altLang="zh-CN" sz="2400" dirty="0" smtClean="0">
                <a:latin typeface="Times New Roman" panose="02020603050405020304" pitchFamily="18" charset="0"/>
                <a:cs typeface="Times New Roman" panose="02020603050405020304" pitchFamily="18" charset="0"/>
              </a:rPr>
              <a:t>item.</a:t>
            </a:r>
            <a:endParaRPr lang="en-US" altLang="zh-CN" sz="2400" dirty="0" smtClean="0"/>
          </a:p>
          <a:p>
            <a:pPr marL="457200" indent="-457200">
              <a:buFont typeface="+mj-lt"/>
              <a:buAutoNum type="arabicPeriod"/>
            </a:pPr>
            <a:endParaRPr lang="en-US" altLang="zh-CN"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head pointer is pointed to the hot item using a CAS primitive. </a:t>
            </a:r>
          </a:p>
          <a:p>
            <a:pPr marL="457200" indent="-457200">
              <a:buFont typeface="+mj-lt"/>
              <a:buAutoNum type="arabicPeriod"/>
            </a:pPr>
            <a:r>
              <a:rPr lang="en-US" altLang="zh-CN" sz="2400" dirty="0" smtClean="0">
                <a:latin typeface="Times New Roman" panose="02020603050405020304" pitchFamily="18" charset="0"/>
                <a:cs typeface="Times New Roman" panose="02020603050405020304" pitchFamily="18" charset="0"/>
              </a:rPr>
              <a:t>reset </a:t>
            </a:r>
            <a:r>
              <a:rPr lang="en-US" altLang="zh-CN" sz="2400" dirty="0">
                <a:latin typeface="Times New Roman" panose="02020603050405020304" pitchFamily="18" charset="0"/>
                <a:cs typeface="Times New Roman" panose="02020603050405020304" pitchFamily="18" charset="0"/>
              </a:rPr>
              <a:t>all counters to prepare for the next round of sampling </a:t>
            </a:r>
            <a:r>
              <a:rPr lang="en-US" altLang="zh-CN" sz="2400" dirty="0"/>
              <a:t/>
            </a:r>
            <a:br>
              <a:rPr lang="en-US" altLang="zh-CN" sz="2400" dirty="0"/>
            </a:br>
            <a:endParaRPr lang="en-US" altLang="zh-CN" sz="2400" dirty="0" smtClean="0">
              <a:latin typeface="Times New Roman" panose="02020603050405020304" pitchFamily="18" charset="0"/>
              <a:cs typeface="Times New Roman" panose="02020603050405020304" pitchFamily="18" charset="0"/>
            </a:endParaRPr>
          </a:p>
        </p:txBody>
      </p:sp>
      <p:sp>
        <p:nvSpPr>
          <p:cNvPr id="5" name="矩形 4"/>
          <p:cNvSpPr/>
          <p:nvPr/>
        </p:nvSpPr>
        <p:spPr>
          <a:xfrm>
            <a:off x="6513441" y="3966968"/>
            <a:ext cx="2279374" cy="523220"/>
          </a:xfrm>
          <a:prstGeom prst="rect">
            <a:avLst/>
          </a:prstGeom>
        </p:spPr>
        <p:txBody>
          <a:bodyPr wrap="square">
            <a:spAutoFit/>
          </a:bodyPr>
          <a:lstStyle/>
          <a:p>
            <a:r>
              <a:rPr lang="en-US" altLang="zh-CN" sz="2800" i="1" dirty="0">
                <a:solidFill>
                  <a:srgbClr val="000000"/>
                </a:solidFill>
                <a:latin typeface="Times New Roman" panose="02020603050405020304" pitchFamily="18" charset="0"/>
                <a:cs typeface="Times New Roman" panose="02020603050405020304" pitchFamily="18" charset="0"/>
              </a:rPr>
              <a:t>t </a:t>
            </a:r>
            <a:r>
              <a:rPr lang="en-US" altLang="zh-CN" sz="2800" dirty="0">
                <a:solidFill>
                  <a:srgbClr val="000000"/>
                </a:solidFill>
                <a:latin typeface="Times New Roman" panose="02020603050405020304" pitchFamily="18" charset="0"/>
                <a:cs typeface="Times New Roman" panose="02020603050405020304" pitchFamily="18" charset="0"/>
              </a:rPr>
              <a:t>(0 </a:t>
            </a:r>
            <a:r>
              <a:rPr lang="en-US" altLang="zh-CN" sz="2800" i="1" dirty="0">
                <a:solidFill>
                  <a:srgbClr val="000000"/>
                </a:solidFill>
                <a:latin typeface="Times New Roman" panose="02020603050405020304" pitchFamily="18" charset="0"/>
                <a:cs typeface="Times New Roman" panose="02020603050405020304" pitchFamily="18" charset="0"/>
              </a:rPr>
              <a:t>&lt; t &lt; k</a:t>
            </a:r>
            <a:r>
              <a:rPr lang="en-US" altLang="zh-CN" sz="2800" dirty="0">
                <a:solidFill>
                  <a:srgbClr val="000000"/>
                </a:solidFill>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2421848" y="3966968"/>
            <a:ext cx="3978951" cy="639914"/>
          </a:xfrm>
          <a:prstGeom prst="rect">
            <a:avLst/>
          </a:prstGeom>
        </p:spPr>
      </p:pic>
    </p:spTree>
    <p:extLst>
      <p:ext uri="{BB962C8B-B14F-4D97-AF65-F5344CB8AC3E}">
        <p14:creationId xmlns:p14="http://schemas.microsoft.com/office/powerpoint/2010/main" val="3099349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Design of HotRing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450573" y="1603054"/>
            <a:ext cx="11237845" cy="2492990"/>
          </a:xfrm>
          <a:prstGeom prst="rect">
            <a:avLst/>
          </a:prstGeom>
        </p:spPr>
        <p:txBody>
          <a:bodyPr wrap="square">
            <a:spAutoFit/>
          </a:bodyPr>
          <a:lstStyle/>
          <a:p>
            <a:pPr>
              <a:lnSpc>
                <a:spcPct val="150000"/>
              </a:lnSpc>
            </a:pPr>
            <a:r>
              <a:rPr lang="en-US" altLang="zh-CN" sz="2400" b="1" dirty="0" smtClean="0">
                <a:latin typeface="Times New Roman" panose="02020603050405020304" pitchFamily="18" charset="0"/>
                <a:cs typeface="Times New Roman" panose="02020603050405020304" pitchFamily="18" charset="0"/>
              </a:rPr>
              <a:t>Write-Intensive </a:t>
            </a:r>
            <a:r>
              <a:rPr lang="en-US" altLang="zh-CN" sz="2400" b="1" dirty="0">
                <a:latin typeface="Times New Roman" panose="02020603050405020304" pitchFamily="18" charset="0"/>
                <a:cs typeface="Times New Roman" panose="02020603050405020304" pitchFamily="18" charset="0"/>
              </a:rPr>
              <a:t>Hotspot with RCU </a:t>
            </a:r>
          </a:p>
          <a:p>
            <a:r>
              <a:rPr lang="en-US" altLang="zh-CN" sz="2400" dirty="0" smtClean="0">
                <a:latin typeface="Times New Roman" panose="02020603050405020304" pitchFamily="18" charset="0"/>
                <a:cs typeface="Times New Roman" panose="02020603050405020304" pitchFamily="18" charset="0"/>
              </a:rPr>
              <a:t>For </a:t>
            </a:r>
            <a:r>
              <a:rPr lang="en-US" altLang="zh-CN" sz="2400" dirty="0">
                <a:latin typeface="Times New Roman" panose="02020603050405020304" pitchFamily="18" charset="0"/>
                <a:cs typeface="Times New Roman" panose="02020603050405020304" pitchFamily="18" charset="0"/>
              </a:rPr>
              <a:t>updates of larger values, the read-copy-update (RCU) protocol has to be applied for </a:t>
            </a:r>
            <a:r>
              <a:rPr lang="en-US" altLang="zh-CN" sz="2400" dirty="0" smtClean="0">
                <a:latin typeface="Times New Roman" panose="02020603050405020304" pitchFamily="18" charset="0"/>
                <a:cs typeface="Times New Roman" panose="02020603050405020304" pitchFamily="18" charset="0"/>
              </a:rPr>
              <a:t>  high </a:t>
            </a:r>
            <a:r>
              <a:rPr lang="en-US" altLang="zh-CN" sz="2400" dirty="0">
                <a:latin typeface="Times New Roman" panose="02020603050405020304" pitchFamily="18" charset="0"/>
                <a:cs typeface="Times New Roman" panose="02020603050405020304" pitchFamily="18" charset="0"/>
              </a:rPr>
              <a:t>performance. </a:t>
            </a:r>
            <a:r>
              <a:rPr lang="en-US" altLang="zh-CN" sz="2400" dirty="0"/>
              <a:t/>
            </a:r>
            <a:br>
              <a:rPr lang="en-US" altLang="zh-CN" sz="2400" dirty="0"/>
            </a:br>
            <a:r>
              <a:rPr lang="en-US" altLang="zh-CN" sz="2400" dirty="0"/>
              <a:t/>
            </a:r>
            <a:br>
              <a:rPr lang="en-US" altLang="zh-CN" sz="2400" dirty="0"/>
            </a:br>
            <a:r>
              <a:rPr lang="en-US" altLang="zh-CN" sz="2400" dirty="0"/>
              <a:t/>
            </a:r>
            <a:br>
              <a:rPr lang="en-US" altLang="zh-CN" sz="2400" dirty="0"/>
            </a:br>
            <a:endParaRPr lang="en-US" altLang="zh-CN" sz="2400"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935746" y="2994992"/>
            <a:ext cx="9587101" cy="2943588"/>
          </a:xfrm>
          <a:prstGeom prst="rect">
            <a:avLst/>
          </a:prstGeom>
        </p:spPr>
      </p:pic>
    </p:spTree>
    <p:extLst>
      <p:ext uri="{BB962C8B-B14F-4D97-AF65-F5344CB8AC3E}">
        <p14:creationId xmlns:p14="http://schemas.microsoft.com/office/powerpoint/2010/main" val="1416579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Design of HotRing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450573" y="1603054"/>
            <a:ext cx="11237845" cy="738664"/>
          </a:xfrm>
          <a:prstGeom prst="rect">
            <a:avLst/>
          </a:prstGeom>
        </p:spPr>
        <p:txBody>
          <a:bodyPr wrap="square">
            <a:spAutoFit/>
          </a:bodyPr>
          <a:lstStyle/>
          <a:p>
            <a:pPr>
              <a:lnSpc>
                <a:spcPct val="150000"/>
              </a:lnSpc>
            </a:pPr>
            <a:r>
              <a:rPr lang="en-US" altLang="zh-CN" sz="2800" b="1" dirty="0" smtClean="0">
                <a:latin typeface="Times New Roman" panose="02020603050405020304" pitchFamily="18" charset="0"/>
                <a:cs typeface="Times New Roman" panose="02020603050405020304" pitchFamily="18" charset="0"/>
              </a:rPr>
              <a:t>Concurrent </a:t>
            </a:r>
            <a:r>
              <a:rPr lang="en-US" altLang="zh-CN" sz="2800" b="1" dirty="0">
                <a:latin typeface="Times New Roman" panose="02020603050405020304" pitchFamily="18" charset="0"/>
                <a:cs typeface="Times New Roman" panose="02020603050405020304" pitchFamily="18" charset="0"/>
              </a:rPr>
              <a:t>Operations </a:t>
            </a:r>
            <a:endParaRPr lang="en-US" altLang="zh-CN" sz="2400" dirty="0" smtClean="0">
              <a:latin typeface="Times New Roman" panose="02020603050405020304" pitchFamily="18" charset="0"/>
              <a:cs typeface="Times New Roman" panose="02020603050405020304" pitchFamily="18" charset="0"/>
            </a:endParaRPr>
          </a:p>
        </p:txBody>
      </p:sp>
      <p:sp>
        <p:nvSpPr>
          <p:cNvPr id="3" name="矩形 2"/>
          <p:cNvSpPr/>
          <p:nvPr/>
        </p:nvSpPr>
        <p:spPr>
          <a:xfrm>
            <a:off x="450573" y="2596836"/>
            <a:ext cx="10561983" cy="2308324"/>
          </a:xfrm>
          <a:prstGeom prst="rect">
            <a:avLst/>
          </a:prstGeom>
        </p:spPr>
        <p:txBody>
          <a:bodyPr wrap="square">
            <a:spAutoFit/>
          </a:bodyPr>
          <a:lstStyle/>
          <a:p>
            <a:r>
              <a:rPr lang="en-US" altLang="zh-CN" sz="2400" b="1" dirty="0">
                <a:solidFill>
                  <a:srgbClr val="000000"/>
                </a:solidFill>
                <a:latin typeface="Times New Roman" panose="02020603050405020304" pitchFamily="18" charset="0"/>
                <a:cs typeface="Times New Roman" panose="02020603050405020304" pitchFamily="18" charset="0"/>
              </a:rPr>
              <a:t>Read. </a:t>
            </a:r>
            <a:r>
              <a:rPr lang="en-US" altLang="zh-CN" sz="2400" dirty="0" smtClean="0">
                <a:solidFill>
                  <a:srgbClr val="000000"/>
                </a:solidFill>
                <a:latin typeface="Times New Roman" panose="02020603050405020304" pitchFamily="18" charset="0"/>
                <a:cs typeface="Times New Roman" panose="02020603050405020304" pitchFamily="18" charset="0"/>
              </a:rPr>
              <a:t>the </a:t>
            </a:r>
            <a:r>
              <a:rPr lang="en-US" altLang="zh-CN" sz="2400" dirty="0">
                <a:solidFill>
                  <a:srgbClr val="000000"/>
                </a:solidFill>
                <a:latin typeface="Times New Roman" panose="02020603050405020304" pitchFamily="18" charset="0"/>
                <a:cs typeface="Times New Roman" panose="02020603050405020304" pitchFamily="18" charset="0"/>
              </a:rPr>
              <a:t>read operations are completely </a:t>
            </a:r>
            <a:r>
              <a:rPr lang="en-US" altLang="zh-CN" sz="2400" dirty="0" smtClean="0">
                <a:solidFill>
                  <a:srgbClr val="000000"/>
                </a:solidFill>
                <a:latin typeface="Times New Roman" panose="02020603050405020304" pitchFamily="18" charset="0"/>
                <a:cs typeface="Times New Roman" panose="02020603050405020304" pitchFamily="18" charset="0"/>
              </a:rPr>
              <a:t>lock-free.</a:t>
            </a:r>
            <a:r>
              <a:rPr lang="en-US" altLang="zh-CN" sz="2400" dirty="0" smtClean="0">
                <a:latin typeface="Times New Roman" panose="02020603050405020304" pitchFamily="18" charset="0"/>
                <a:cs typeface="Times New Roman" panose="02020603050405020304" pitchFamily="18" charset="0"/>
              </a:rPr>
              <a:t> </a:t>
            </a:r>
            <a:r>
              <a:rPr lang="en-US" altLang="zh-CN" dirty="0"/>
              <a:t/>
            </a:r>
            <a:br>
              <a:rPr lang="en-US" altLang="zh-CN" dirty="0"/>
            </a:br>
            <a:endParaRPr lang="en-US" altLang="zh-CN" dirty="0" smtClean="0"/>
          </a:p>
          <a:p>
            <a:r>
              <a:rPr lang="en-US" altLang="zh-CN" sz="2400" b="1" dirty="0">
                <a:solidFill>
                  <a:srgbClr val="000000"/>
                </a:solidFill>
                <a:latin typeface="Times New Roman" panose="02020603050405020304" pitchFamily="18" charset="0"/>
                <a:cs typeface="Times New Roman" panose="02020603050405020304" pitchFamily="18" charset="0"/>
              </a:rPr>
              <a:t>Insertion. </a:t>
            </a:r>
            <a:r>
              <a:rPr lang="en-US" altLang="zh-CN" sz="2400" dirty="0">
                <a:solidFill>
                  <a:srgbClr val="000000"/>
                </a:solidFill>
                <a:latin typeface="Times New Roman" panose="02020603050405020304" pitchFamily="18" charset="0"/>
                <a:cs typeface="Times New Roman" panose="02020603050405020304" pitchFamily="18" charset="0"/>
              </a:rPr>
              <a:t>Two concurrent insertions may compete for the same Next Item Address. The CAS ensures that only one succeeds and the other has to </a:t>
            </a:r>
            <a:r>
              <a:rPr lang="en-US" altLang="zh-CN" sz="2400" dirty="0" smtClean="0">
                <a:solidFill>
                  <a:srgbClr val="000000"/>
                </a:solidFill>
                <a:latin typeface="Times New Roman" panose="02020603050405020304" pitchFamily="18" charset="0"/>
                <a:cs typeface="Times New Roman" panose="02020603050405020304" pitchFamily="18" charset="0"/>
              </a:rPr>
              <a:t>retry.</a:t>
            </a:r>
            <a:r>
              <a:rPr lang="en-US" altLang="zh-CN" sz="2400" dirty="0"/>
              <a:t/>
            </a:r>
            <a:br>
              <a:rPr lang="en-US" altLang="zh-CN" sz="2400" dirty="0"/>
            </a:br>
            <a:r>
              <a:rPr lang="en-US" altLang="zh-CN" dirty="0"/>
              <a:t/>
            </a:r>
            <a:br>
              <a:rPr lang="en-US" altLang="zh-CN" dirty="0"/>
            </a:br>
            <a:endParaRPr lang="en-US" altLang="zh-CN" dirty="0" smtClean="0"/>
          </a:p>
          <a:p>
            <a:endParaRPr lang="zh-CN" altLang="en-US" dirty="0"/>
          </a:p>
        </p:txBody>
      </p:sp>
      <p:pic>
        <p:nvPicPr>
          <p:cNvPr id="2" name="图片 1"/>
          <p:cNvPicPr>
            <a:picLocks noChangeAspect="1"/>
          </p:cNvPicPr>
          <p:nvPr/>
        </p:nvPicPr>
        <p:blipFill>
          <a:blip r:embed="rId3"/>
          <a:stretch>
            <a:fillRect/>
          </a:stretch>
        </p:blipFill>
        <p:spPr>
          <a:xfrm>
            <a:off x="2327248" y="4026785"/>
            <a:ext cx="6808632" cy="2474376"/>
          </a:xfrm>
          <a:prstGeom prst="rect">
            <a:avLst/>
          </a:prstGeom>
        </p:spPr>
      </p:pic>
    </p:spTree>
    <p:extLst>
      <p:ext uri="{BB962C8B-B14F-4D97-AF65-F5344CB8AC3E}">
        <p14:creationId xmlns:p14="http://schemas.microsoft.com/office/powerpoint/2010/main" val="1339974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Design of HotRing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450573" y="1603054"/>
            <a:ext cx="11237845" cy="738664"/>
          </a:xfrm>
          <a:prstGeom prst="rect">
            <a:avLst/>
          </a:prstGeom>
        </p:spPr>
        <p:txBody>
          <a:bodyPr wrap="square">
            <a:spAutoFit/>
          </a:bodyPr>
          <a:lstStyle/>
          <a:p>
            <a:pPr>
              <a:lnSpc>
                <a:spcPct val="150000"/>
              </a:lnSpc>
            </a:pPr>
            <a:r>
              <a:rPr lang="en-US" altLang="zh-CN" sz="2800" b="1" dirty="0" smtClean="0">
                <a:latin typeface="Times New Roman" panose="02020603050405020304" pitchFamily="18" charset="0"/>
                <a:cs typeface="Times New Roman" panose="02020603050405020304" pitchFamily="18" charset="0"/>
              </a:rPr>
              <a:t>Concurrent </a:t>
            </a:r>
            <a:r>
              <a:rPr lang="en-US" altLang="zh-CN" sz="2800" b="1" dirty="0">
                <a:latin typeface="Times New Roman" panose="02020603050405020304" pitchFamily="18" charset="0"/>
                <a:cs typeface="Times New Roman" panose="02020603050405020304" pitchFamily="18" charset="0"/>
              </a:rPr>
              <a:t>Operations </a:t>
            </a:r>
            <a:endParaRPr lang="en-US" altLang="zh-CN" sz="2400" dirty="0" smtClean="0">
              <a:latin typeface="Times New Roman" panose="02020603050405020304" pitchFamily="18" charset="0"/>
              <a:cs typeface="Times New Roman" panose="02020603050405020304" pitchFamily="18" charset="0"/>
            </a:endParaRPr>
          </a:p>
        </p:txBody>
      </p:sp>
      <p:sp>
        <p:nvSpPr>
          <p:cNvPr id="3" name="矩形 2"/>
          <p:cNvSpPr/>
          <p:nvPr/>
        </p:nvSpPr>
        <p:spPr>
          <a:xfrm>
            <a:off x="450573" y="2596836"/>
            <a:ext cx="10058401" cy="2862322"/>
          </a:xfrm>
          <a:prstGeom prst="rect">
            <a:avLst/>
          </a:prstGeom>
        </p:spPr>
        <p:txBody>
          <a:bodyPr wrap="square">
            <a:spAutoFit/>
          </a:bodyPr>
          <a:lstStyle/>
          <a:p>
            <a:pPr>
              <a:lnSpc>
                <a:spcPct val="150000"/>
              </a:lnSpc>
            </a:pPr>
            <a:r>
              <a:rPr lang="en-US" altLang="zh-CN" sz="2400" b="1" dirty="0" smtClean="0">
                <a:solidFill>
                  <a:srgbClr val="000000"/>
                </a:solidFill>
                <a:latin typeface="Times New Roman" panose="02020603050405020304" pitchFamily="18" charset="0"/>
                <a:cs typeface="Times New Roman" panose="02020603050405020304" pitchFamily="18" charset="0"/>
              </a:rPr>
              <a:t>Update.  </a:t>
            </a:r>
            <a:r>
              <a:rPr lang="en-US" altLang="zh-CN" sz="2400" dirty="0" smtClean="0">
                <a:latin typeface="Times New Roman" panose="02020603050405020304" pitchFamily="18" charset="0"/>
                <a:cs typeface="Times New Roman" panose="02020603050405020304" pitchFamily="18" charset="0"/>
              </a:rPr>
              <a:t>two update strategies for different value sizes.</a:t>
            </a:r>
            <a:endParaRPr lang="en-US" altLang="zh-CN"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for </a:t>
            </a:r>
            <a:r>
              <a:rPr lang="en-US" altLang="zh-CN" sz="2400" dirty="0">
                <a:latin typeface="Times New Roman" panose="02020603050405020304" pitchFamily="18" charset="0"/>
                <a:cs typeface="Times New Roman" panose="02020603050405020304" pitchFamily="18" charset="0"/>
              </a:rPr>
              <a:t>8-byte </a:t>
            </a:r>
            <a:r>
              <a:rPr lang="en-US" altLang="zh-CN" sz="2400" dirty="0" smtClean="0">
                <a:latin typeface="Times New Roman" panose="02020603050405020304" pitchFamily="18" charset="0"/>
                <a:cs typeface="Times New Roman" panose="02020603050405020304" pitchFamily="18" charset="0"/>
              </a:rPr>
              <a:t>values: in-place-update operation </a:t>
            </a:r>
            <a:r>
              <a:rPr lang="en-US" altLang="zh-CN" sz="2400" dirty="0">
                <a:latin typeface="Times New Roman" panose="02020603050405020304" pitchFamily="18" charset="0"/>
                <a:cs typeface="Times New Roman" panose="02020603050405020304" pitchFamily="18" charset="0"/>
              </a:rPr>
              <a:t>which dose not affect other operations</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guaranteed through </a:t>
            </a:r>
            <a:r>
              <a:rPr lang="en-US" altLang="zh-CN" sz="2400" dirty="0" smtClean="0">
                <a:latin typeface="Times New Roman" panose="02020603050405020304" pitchFamily="18" charset="0"/>
                <a:cs typeface="Times New Roman" panose="02020603050405020304" pitchFamily="18" charset="0"/>
              </a:rPr>
              <a:t>CAS)</a:t>
            </a: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for </a:t>
            </a:r>
            <a:r>
              <a:rPr lang="en-US" altLang="zh-CN" sz="2400" dirty="0">
                <a:latin typeface="Times New Roman" panose="02020603050405020304" pitchFamily="18" charset="0"/>
                <a:cs typeface="Times New Roman" panose="02020603050405020304" pitchFamily="18" charset="0"/>
              </a:rPr>
              <a:t>longer </a:t>
            </a:r>
            <a:r>
              <a:rPr lang="en-US" altLang="zh-CN" sz="2400" dirty="0" smtClean="0">
                <a:latin typeface="Times New Roman" panose="02020603050405020304" pitchFamily="18" charset="0"/>
                <a:cs typeface="Times New Roman" panose="02020603050405020304" pitchFamily="18" charset="0"/>
              </a:rPr>
              <a:t>values: </a:t>
            </a:r>
            <a:r>
              <a:rPr lang="en-US" altLang="zh-CN" sz="2400" dirty="0">
                <a:latin typeface="Times New Roman" panose="02020603050405020304" pitchFamily="18" charset="0"/>
                <a:cs typeface="Times New Roman" panose="02020603050405020304" pitchFamily="18" charset="0"/>
              </a:rPr>
              <a:t>the RCU </a:t>
            </a:r>
            <a:r>
              <a:rPr lang="en-US" altLang="zh-CN" sz="2400" dirty="0" smtClean="0">
                <a:latin typeface="Times New Roman" panose="02020603050405020304" pitchFamily="18" charset="0"/>
                <a:cs typeface="Times New Roman" panose="02020603050405020304" pitchFamily="18" charset="0"/>
              </a:rPr>
              <a:t>operation. </a:t>
            </a:r>
            <a:endParaRPr lang="en-US" altLang="zh-CN" dirty="0" smtClean="0"/>
          </a:p>
          <a:p>
            <a:pPr marL="800100" lvl="1"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RCU-update </a:t>
            </a:r>
            <a:r>
              <a:rPr lang="en-US" altLang="zh-CN" sz="2400" dirty="0">
                <a:latin typeface="Times New Roman" panose="02020603050405020304" pitchFamily="18" charset="0"/>
                <a:cs typeface="Times New Roman" panose="02020603050405020304" pitchFamily="18" charset="0"/>
              </a:rPr>
              <a:t>&amp; </a:t>
            </a:r>
            <a:r>
              <a:rPr lang="en-US" altLang="zh-CN" sz="2400" dirty="0" smtClean="0">
                <a:latin typeface="Times New Roman" panose="02020603050405020304" pitchFamily="18" charset="0"/>
                <a:cs typeface="Times New Roman" panose="02020603050405020304" pitchFamily="18" charset="0"/>
              </a:rPr>
              <a:t>Insert</a:t>
            </a:r>
          </a:p>
          <a:p>
            <a:pPr marL="800100" lvl="1"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RCU-update </a:t>
            </a:r>
            <a:r>
              <a:rPr lang="en-US" altLang="zh-CN" sz="2400" dirty="0">
                <a:latin typeface="Times New Roman" panose="02020603050405020304" pitchFamily="18" charset="0"/>
                <a:cs typeface="Times New Roman" panose="02020603050405020304" pitchFamily="18" charset="0"/>
              </a:rPr>
              <a:t>&amp; </a:t>
            </a:r>
            <a:r>
              <a:rPr lang="en-US" altLang="zh-CN" sz="2400" dirty="0" smtClean="0">
                <a:latin typeface="Times New Roman" panose="02020603050405020304" pitchFamily="18" charset="0"/>
                <a:cs typeface="Times New Roman" panose="02020603050405020304" pitchFamily="18" charset="0"/>
              </a:rPr>
              <a:t>RCU-update</a:t>
            </a:r>
          </a:p>
          <a:p>
            <a:pPr marL="800100" lvl="1"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RCU-update </a:t>
            </a:r>
            <a:r>
              <a:rPr lang="en-US" altLang="zh-CN" sz="2400" dirty="0">
                <a:latin typeface="Times New Roman" panose="02020603050405020304" pitchFamily="18" charset="0"/>
                <a:cs typeface="Times New Roman" panose="02020603050405020304" pitchFamily="18" charset="0"/>
              </a:rPr>
              <a:t>&amp; Delete</a:t>
            </a:r>
          </a:p>
        </p:txBody>
      </p:sp>
    </p:spTree>
    <p:extLst>
      <p:ext uri="{BB962C8B-B14F-4D97-AF65-F5344CB8AC3E}">
        <p14:creationId xmlns:p14="http://schemas.microsoft.com/office/powerpoint/2010/main" val="1297563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Design of HotRing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450573" y="1603054"/>
            <a:ext cx="11237845" cy="738664"/>
          </a:xfrm>
          <a:prstGeom prst="rect">
            <a:avLst/>
          </a:prstGeom>
        </p:spPr>
        <p:txBody>
          <a:bodyPr wrap="square">
            <a:spAutoFit/>
          </a:bodyPr>
          <a:lstStyle/>
          <a:p>
            <a:pPr>
              <a:lnSpc>
                <a:spcPct val="150000"/>
              </a:lnSpc>
            </a:pPr>
            <a:r>
              <a:rPr lang="en-US" altLang="zh-CN" sz="2800" b="1" dirty="0" smtClean="0">
                <a:latin typeface="Times New Roman" panose="02020603050405020304" pitchFamily="18" charset="0"/>
                <a:cs typeface="Times New Roman" panose="02020603050405020304" pitchFamily="18" charset="0"/>
              </a:rPr>
              <a:t>Concurrent </a:t>
            </a:r>
            <a:r>
              <a:rPr lang="en-US" altLang="zh-CN" sz="2800" b="1" dirty="0">
                <a:latin typeface="Times New Roman" panose="02020603050405020304" pitchFamily="18" charset="0"/>
                <a:cs typeface="Times New Roman" panose="02020603050405020304" pitchFamily="18" charset="0"/>
              </a:rPr>
              <a:t>Operations </a:t>
            </a:r>
            <a:endParaRPr lang="en-US" altLang="zh-CN" sz="2400"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5823596" y="3303508"/>
            <a:ext cx="5122699" cy="2891672"/>
          </a:xfrm>
          <a:prstGeom prst="rect">
            <a:avLst/>
          </a:prstGeom>
        </p:spPr>
      </p:pic>
      <p:sp>
        <p:nvSpPr>
          <p:cNvPr id="8" name="矩形 7"/>
          <p:cNvSpPr/>
          <p:nvPr/>
        </p:nvSpPr>
        <p:spPr>
          <a:xfrm>
            <a:off x="0" y="2341718"/>
            <a:ext cx="10946295" cy="1200329"/>
          </a:xfrm>
          <a:prstGeom prst="rect">
            <a:avLst/>
          </a:prstGeom>
        </p:spPr>
        <p:txBody>
          <a:bodyPr wrap="square">
            <a:spAutoFit/>
          </a:bodyPr>
          <a:lstStyle/>
          <a:p>
            <a:pPr lvl="1"/>
            <a:r>
              <a:rPr lang="en-US" altLang="zh-CN" sz="2400" b="1" i="1" dirty="0" smtClean="0">
                <a:latin typeface="Times New Roman" panose="02020603050405020304" pitchFamily="18" charset="0"/>
                <a:cs typeface="Times New Roman" panose="02020603050405020304" pitchFamily="18" charset="0"/>
              </a:rPr>
              <a:t>RCU-update </a:t>
            </a:r>
            <a:r>
              <a:rPr lang="en-US" altLang="zh-CN" sz="2400" b="1" i="1" dirty="0">
                <a:latin typeface="Times New Roman" panose="02020603050405020304" pitchFamily="18" charset="0"/>
                <a:cs typeface="Times New Roman" panose="02020603050405020304" pitchFamily="18" charset="0"/>
              </a:rPr>
              <a:t>&amp; </a:t>
            </a:r>
            <a:r>
              <a:rPr lang="en-US" altLang="zh-CN" sz="2400" b="1" i="1" dirty="0" smtClean="0">
                <a:latin typeface="Times New Roman" panose="02020603050405020304" pitchFamily="18" charset="0"/>
                <a:cs typeface="Times New Roman" panose="02020603050405020304" pitchFamily="18" charset="0"/>
              </a:rPr>
              <a:t>Insert</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one thread is trying to insert the item C by modifying the </a:t>
            </a:r>
            <a:r>
              <a:rPr lang="en-US" altLang="zh-CN" sz="2400" i="1" dirty="0">
                <a:latin typeface="Times New Roman" panose="02020603050405020304" pitchFamily="18" charset="0"/>
                <a:cs typeface="Times New Roman" panose="02020603050405020304" pitchFamily="18" charset="0"/>
              </a:rPr>
              <a:t>Next Item Address </a:t>
            </a:r>
            <a:r>
              <a:rPr lang="en-US" altLang="zh-CN" sz="2400" dirty="0">
                <a:latin typeface="Times New Roman" panose="02020603050405020304" pitchFamily="18" charset="0"/>
                <a:cs typeface="Times New Roman" panose="02020603050405020304" pitchFamily="18" charset="0"/>
              </a:rPr>
              <a:t>of the item B, and </a:t>
            </a:r>
            <a:r>
              <a:rPr lang="en-US" altLang="zh-CN" sz="2400" dirty="0" smtClean="0">
                <a:latin typeface="Times New Roman" panose="02020603050405020304" pitchFamily="18" charset="0"/>
                <a:cs typeface="Times New Roman" panose="02020603050405020304" pitchFamily="18" charset="0"/>
              </a:rPr>
              <a:t>another thread is </a:t>
            </a:r>
            <a:r>
              <a:rPr lang="en-US" altLang="zh-CN" sz="2400" dirty="0">
                <a:latin typeface="Times New Roman" panose="02020603050405020304" pitchFamily="18" charset="0"/>
                <a:cs typeface="Times New Roman" panose="02020603050405020304" pitchFamily="18" charset="0"/>
              </a:rPr>
              <a:t>trying to update the B with </a:t>
            </a:r>
            <a:r>
              <a:rPr lang="en-US" altLang="zh-CN" sz="2400" dirty="0" smtClean="0">
                <a:latin typeface="Times New Roman" panose="02020603050405020304" pitchFamily="18" charset="0"/>
                <a:cs typeface="Times New Roman" panose="02020603050405020304" pitchFamily="18" charset="0"/>
              </a:rPr>
              <a:t>B</a:t>
            </a:r>
            <a:r>
              <a:rPr lang="en-US" altLang="zh-CN" sz="2400" b="1" i="1"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concurrently</a:t>
            </a:r>
            <a:r>
              <a:rPr lang="en-US" altLang="zh-CN" sz="2400" dirty="0">
                <a:latin typeface="Times New Roman" panose="02020603050405020304" pitchFamily="18" charset="0"/>
                <a:cs typeface="Times New Roman" panose="02020603050405020304" pitchFamily="18" charset="0"/>
              </a:rPr>
              <a:t>. </a:t>
            </a:r>
            <a:endParaRPr lang="en-US" altLang="zh-CN" sz="2400" b="1" i="1" dirty="0">
              <a:latin typeface="Times New Roman" panose="02020603050405020304" pitchFamily="18" charset="0"/>
              <a:cs typeface="Times New Roman" panose="02020603050405020304" pitchFamily="18" charset="0"/>
            </a:endParaRPr>
          </a:p>
        </p:txBody>
      </p:sp>
      <p:sp>
        <p:nvSpPr>
          <p:cNvPr id="6" name="矩形 5"/>
          <p:cNvSpPr/>
          <p:nvPr/>
        </p:nvSpPr>
        <p:spPr>
          <a:xfrm>
            <a:off x="450573" y="3762314"/>
            <a:ext cx="5187491" cy="1384995"/>
          </a:xfrm>
          <a:prstGeom prst="rect">
            <a:avLst/>
          </a:prstGeom>
        </p:spPr>
        <p:txBody>
          <a:bodyPr wrap="square">
            <a:spAutoFit/>
          </a:bodyPr>
          <a:lstStyle/>
          <a:p>
            <a:pPr>
              <a:lnSpc>
                <a:spcPct val="150000"/>
              </a:lnSpc>
            </a:pPr>
            <a:r>
              <a:rPr lang="en-US" altLang="zh-CN" sz="2400" dirty="0" smtClean="0">
                <a:solidFill>
                  <a:srgbClr val="000000"/>
                </a:solidFill>
                <a:latin typeface="Times New Roman" panose="02020603050405020304" pitchFamily="18" charset="0"/>
                <a:cs typeface="Times New Roman" panose="02020603050405020304" pitchFamily="18" charset="0"/>
              </a:rPr>
              <a:t>Solution:</a:t>
            </a:r>
          </a:p>
          <a:p>
            <a:r>
              <a:rPr lang="en-US" altLang="zh-CN" sz="2400" dirty="0" smtClean="0">
                <a:solidFill>
                  <a:srgbClr val="000000"/>
                </a:solidFill>
                <a:latin typeface="Times New Roman" panose="02020603050405020304" pitchFamily="18" charset="0"/>
                <a:cs typeface="Times New Roman" panose="02020603050405020304" pitchFamily="18" charset="0"/>
              </a:rPr>
              <a:t>the </a:t>
            </a:r>
            <a:r>
              <a:rPr lang="en-US" altLang="zh-CN" sz="2400" i="1" dirty="0">
                <a:solidFill>
                  <a:srgbClr val="000000"/>
                </a:solidFill>
                <a:latin typeface="Times New Roman" panose="02020603050405020304" pitchFamily="18" charset="0"/>
                <a:cs typeface="Times New Roman" panose="02020603050405020304" pitchFamily="18" charset="0"/>
              </a:rPr>
              <a:t>Next Item Address </a:t>
            </a:r>
            <a:r>
              <a:rPr lang="en-US" altLang="zh-CN" sz="2400" dirty="0">
                <a:solidFill>
                  <a:srgbClr val="000000"/>
                </a:solidFill>
                <a:latin typeface="Times New Roman" panose="02020603050405020304" pitchFamily="18" charset="0"/>
                <a:cs typeface="Times New Roman" panose="02020603050405020304" pitchFamily="18" charset="0"/>
              </a:rPr>
              <a:t>of item B that to </a:t>
            </a:r>
            <a:r>
              <a:rPr lang="en-US" altLang="zh-CN" sz="2400" dirty="0" smtClean="0">
                <a:solidFill>
                  <a:srgbClr val="000000"/>
                </a:solidFill>
                <a:latin typeface="Times New Roman" panose="02020603050405020304" pitchFamily="18" charset="0"/>
                <a:cs typeface="Times New Roman" panose="02020603050405020304" pitchFamily="18" charset="0"/>
              </a:rPr>
              <a:t>be updated </a:t>
            </a:r>
            <a:r>
              <a:rPr lang="en-US" altLang="zh-CN" sz="2400" dirty="0">
                <a:solidFill>
                  <a:srgbClr val="000000"/>
                </a:solidFill>
                <a:latin typeface="Times New Roman" panose="02020603050405020304" pitchFamily="18" charset="0"/>
                <a:cs typeface="Times New Roman" panose="02020603050405020304" pitchFamily="18" charset="0"/>
              </a:rPr>
              <a:t>is atomically set as occupied.</a:t>
            </a:r>
            <a:r>
              <a:rPr lang="en-US" altLang="zh-CN" sz="2400" dirty="0">
                <a:latin typeface="Times New Roman" panose="02020603050405020304" pitchFamily="18" charset="0"/>
                <a:cs typeface="Times New Roman" panose="02020603050405020304" pitchFamily="18" charset="0"/>
              </a:rPr>
              <a:t> </a:t>
            </a:r>
            <a:endParaRPr lang="zh-CN" altLang="en-US" dirty="0"/>
          </a:p>
        </p:txBody>
      </p:sp>
      <p:pic>
        <p:nvPicPr>
          <p:cNvPr id="9" name="图片 8"/>
          <p:cNvPicPr>
            <a:picLocks noChangeAspect="1"/>
          </p:cNvPicPr>
          <p:nvPr/>
        </p:nvPicPr>
        <p:blipFill>
          <a:blip r:embed="rId4"/>
          <a:stretch>
            <a:fillRect/>
          </a:stretch>
        </p:blipFill>
        <p:spPr>
          <a:xfrm>
            <a:off x="8384945" y="183479"/>
            <a:ext cx="3142491" cy="2158239"/>
          </a:xfrm>
          <a:prstGeom prst="rect">
            <a:avLst/>
          </a:prstGeom>
        </p:spPr>
      </p:pic>
    </p:spTree>
    <p:extLst>
      <p:ext uri="{BB962C8B-B14F-4D97-AF65-F5344CB8AC3E}">
        <p14:creationId xmlns:p14="http://schemas.microsoft.com/office/powerpoint/2010/main" val="4203623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Design of HotRing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450573" y="1603054"/>
            <a:ext cx="11237845" cy="738664"/>
          </a:xfrm>
          <a:prstGeom prst="rect">
            <a:avLst/>
          </a:prstGeom>
        </p:spPr>
        <p:txBody>
          <a:bodyPr wrap="square">
            <a:spAutoFit/>
          </a:bodyPr>
          <a:lstStyle/>
          <a:p>
            <a:pPr>
              <a:lnSpc>
                <a:spcPct val="150000"/>
              </a:lnSpc>
            </a:pPr>
            <a:r>
              <a:rPr lang="en-US" altLang="zh-CN" sz="2800" b="1" dirty="0" smtClean="0">
                <a:latin typeface="Times New Roman" panose="02020603050405020304" pitchFamily="18" charset="0"/>
                <a:cs typeface="Times New Roman" panose="02020603050405020304" pitchFamily="18" charset="0"/>
              </a:rPr>
              <a:t>Concurrent </a:t>
            </a:r>
            <a:r>
              <a:rPr lang="en-US" altLang="zh-CN" sz="2800" b="1" dirty="0">
                <a:latin typeface="Times New Roman" panose="02020603050405020304" pitchFamily="18" charset="0"/>
                <a:cs typeface="Times New Roman" panose="02020603050405020304" pitchFamily="18" charset="0"/>
              </a:rPr>
              <a:t>Operations </a:t>
            </a:r>
            <a:endParaRPr lang="en-US" altLang="zh-CN" sz="2400"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2749825" y="3395387"/>
            <a:ext cx="6639339" cy="2717497"/>
          </a:xfrm>
          <a:prstGeom prst="rect">
            <a:avLst/>
          </a:prstGeom>
        </p:spPr>
      </p:pic>
      <p:sp>
        <p:nvSpPr>
          <p:cNvPr id="9" name="矩形 8"/>
          <p:cNvSpPr/>
          <p:nvPr/>
        </p:nvSpPr>
        <p:spPr>
          <a:xfrm>
            <a:off x="662610" y="2341718"/>
            <a:ext cx="10588486" cy="830997"/>
          </a:xfrm>
          <a:prstGeom prst="rect">
            <a:avLst/>
          </a:prstGeom>
        </p:spPr>
        <p:txBody>
          <a:bodyPr wrap="square">
            <a:spAutoFit/>
          </a:bodyPr>
          <a:lstStyle/>
          <a:p>
            <a:pPr lvl="1"/>
            <a:r>
              <a:rPr lang="en-US" altLang="zh-CN" sz="2400" b="1" i="1" dirty="0" smtClean="0">
                <a:latin typeface="Times New Roman" panose="02020603050405020304" pitchFamily="18" charset="0"/>
                <a:cs typeface="Times New Roman" panose="02020603050405020304" pitchFamily="18" charset="0"/>
              </a:rPr>
              <a:t>RCU-update &amp; RCU-update</a:t>
            </a:r>
            <a:r>
              <a:rPr lang="en-US" altLang="zh-CN" sz="2400" dirty="0" smtClean="0">
                <a:latin typeface="Times New Roman" panose="02020603050405020304" pitchFamily="18" charset="0"/>
                <a:cs typeface="Times New Roman" panose="02020603050405020304" pitchFamily="18" charset="0"/>
              </a:rPr>
              <a:t>: one </a:t>
            </a:r>
            <a:r>
              <a:rPr lang="en-US" altLang="zh-CN" sz="2400" dirty="0">
                <a:latin typeface="Times New Roman" panose="02020603050405020304" pitchFamily="18" charset="0"/>
                <a:cs typeface="Times New Roman" panose="02020603050405020304" pitchFamily="18" charset="0"/>
              </a:rPr>
              <a:t>thread is trying </a:t>
            </a:r>
            <a:r>
              <a:rPr lang="en-US" altLang="zh-CN" sz="2400" dirty="0" smtClean="0">
                <a:latin typeface="Times New Roman" panose="02020603050405020304" pitchFamily="18" charset="0"/>
                <a:cs typeface="Times New Roman" panose="02020603050405020304" pitchFamily="18" charset="0"/>
              </a:rPr>
              <a:t>to </a:t>
            </a:r>
            <a:r>
              <a:rPr lang="en-US" altLang="zh-CN" sz="2400" dirty="0">
                <a:latin typeface="Times New Roman" panose="02020603050405020304" pitchFamily="18" charset="0"/>
                <a:cs typeface="Times New Roman" panose="02020603050405020304" pitchFamily="18" charset="0"/>
              </a:rPr>
              <a:t>update the B with </a:t>
            </a:r>
            <a:r>
              <a:rPr lang="en-US" altLang="zh-CN" sz="2400" dirty="0" smtClean="0">
                <a:latin typeface="Times New Roman" panose="02020603050405020304" pitchFamily="18" charset="0"/>
                <a:cs typeface="Times New Roman" panose="02020603050405020304" pitchFamily="18" charset="0"/>
              </a:rPr>
              <a:t>B</a:t>
            </a:r>
            <a:r>
              <a:rPr lang="en-US" altLang="zh-CN" sz="2400" b="1"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a:t>
            </a:r>
            <a:r>
              <a:rPr lang="en-US" altLang="zh-CN" sz="2400" dirty="0" smtClean="0">
                <a:latin typeface="Times New Roman" panose="02020603050405020304" pitchFamily="18" charset="0"/>
                <a:cs typeface="Times New Roman" panose="02020603050405020304" pitchFamily="18" charset="0"/>
              </a:rPr>
              <a:t>another thread is </a:t>
            </a:r>
            <a:r>
              <a:rPr lang="en-US" altLang="zh-CN" sz="2400" dirty="0">
                <a:latin typeface="Times New Roman" panose="02020603050405020304" pitchFamily="18" charset="0"/>
                <a:cs typeface="Times New Roman" panose="02020603050405020304" pitchFamily="18" charset="0"/>
              </a:rPr>
              <a:t>trying to update the </a:t>
            </a:r>
            <a:r>
              <a:rPr lang="en-US" altLang="zh-CN" sz="2400" dirty="0" smtClean="0">
                <a:latin typeface="Times New Roman" panose="02020603050405020304" pitchFamily="18" charset="0"/>
                <a:cs typeface="Times New Roman" panose="02020603050405020304" pitchFamily="18" charset="0"/>
              </a:rPr>
              <a:t>D </a:t>
            </a:r>
            <a:r>
              <a:rPr lang="en-US" altLang="zh-CN" sz="2400" dirty="0">
                <a:latin typeface="Times New Roman" panose="02020603050405020304" pitchFamily="18" charset="0"/>
                <a:cs typeface="Times New Roman" panose="02020603050405020304" pitchFamily="18" charset="0"/>
              </a:rPr>
              <a:t>with </a:t>
            </a:r>
            <a:r>
              <a:rPr lang="en-US" altLang="zh-CN" sz="2400" dirty="0" smtClean="0">
                <a:latin typeface="Times New Roman" panose="02020603050405020304" pitchFamily="18" charset="0"/>
                <a:cs typeface="Times New Roman" panose="02020603050405020304" pitchFamily="18" charset="0"/>
              </a:rPr>
              <a:t>D</a:t>
            </a:r>
            <a:r>
              <a:rPr lang="en-US" altLang="zh-CN" sz="2400" b="1" i="1"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concurrently</a:t>
            </a:r>
            <a:r>
              <a:rPr lang="en-US" altLang="zh-CN" sz="2400" dirty="0">
                <a:latin typeface="Times New Roman" panose="02020603050405020304" pitchFamily="18" charset="0"/>
                <a:cs typeface="Times New Roman" panose="02020603050405020304" pitchFamily="18" charset="0"/>
              </a:rPr>
              <a:t>. </a:t>
            </a:r>
            <a:endParaRPr lang="en-US" altLang="zh-CN" sz="2400" b="1" i="1"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4"/>
          <a:stretch>
            <a:fillRect/>
          </a:stretch>
        </p:blipFill>
        <p:spPr>
          <a:xfrm>
            <a:off x="8384945" y="183479"/>
            <a:ext cx="3142491" cy="2158239"/>
          </a:xfrm>
          <a:prstGeom prst="rect">
            <a:avLst/>
          </a:prstGeom>
        </p:spPr>
      </p:pic>
    </p:spTree>
    <p:extLst>
      <p:ext uri="{BB962C8B-B14F-4D97-AF65-F5344CB8AC3E}">
        <p14:creationId xmlns:p14="http://schemas.microsoft.com/office/powerpoint/2010/main" val="1301633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Design of HotRing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450573" y="1603054"/>
            <a:ext cx="11237845" cy="738664"/>
          </a:xfrm>
          <a:prstGeom prst="rect">
            <a:avLst/>
          </a:prstGeom>
        </p:spPr>
        <p:txBody>
          <a:bodyPr wrap="square">
            <a:spAutoFit/>
          </a:bodyPr>
          <a:lstStyle/>
          <a:p>
            <a:pPr>
              <a:lnSpc>
                <a:spcPct val="150000"/>
              </a:lnSpc>
            </a:pPr>
            <a:r>
              <a:rPr lang="en-US" altLang="zh-CN" sz="2800" b="1" dirty="0" smtClean="0">
                <a:latin typeface="Times New Roman" panose="02020603050405020304" pitchFamily="18" charset="0"/>
                <a:cs typeface="Times New Roman" panose="02020603050405020304" pitchFamily="18" charset="0"/>
              </a:rPr>
              <a:t>Concurrent </a:t>
            </a:r>
            <a:r>
              <a:rPr lang="en-US" altLang="zh-CN" sz="2800" b="1" dirty="0">
                <a:latin typeface="Times New Roman" panose="02020603050405020304" pitchFamily="18" charset="0"/>
                <a:cs typeface="Times New Roman" panose="02020603050405020304" pitchFamily="18" charset="0"/>
              </a:rPr>
              <a:t>Operations </a:t>
            </a:r>
            <a:endParaRPr lang="en-US" altLang="zh-CN" sz="2400" dirty="0" smtClean="0">
              <a:latin typeface="Times New Roman" panose="02020603050405020304" pitchFamily="18" charset="0"/>
              <a:cs typeface="Times New Roman" panose="02020603050405020304" pitchFamily="18" charset="0"/>
            </a:endParaRPr>
          </a:p>
        </p:txBody>
      </p:sp>
      <p:sp>
        <p:nvSpPr>
          <p:cNvPr id="3" name="矩形 2"/>
          <p:cNvSpPr/>
          <p:nvPr/>
        </p:nvSpPr>
        <p:spPr>
          <a:xfrm>
            <a:off x="450573" y="2596836"/>
            <a:ext cx="11025810" cy="830997"/>
          </a:xfrm>
          <a:prstGeom prst="rect">
            <a:avLst/>
          </a:prstGeom>
        </p:spPr>
        <p:txBody>
          <a:bodyPr wrap="square">
            <a:spAutoFit/>
          </a:bodyPr>
          <a:lstStyle/>
          <a:p>
            <a:pPr lvl="1"/>
            <a:r>
              <a:rPr lang="en-US" altLang="zh-CN" sz="2400" b="1" i="1" dirty="0" smtClean="0">
                <a:latin typeface="Times New Roman" panose="02020603050405020304" pitchFamily="18" charset="0"/>
                <a:cs typeface="Times New Roman" panose="02020603050405020304" pitchFamily="18" charset="0"/>
              </a:rPr>
              <a:t>RCU-update </a:t>
            </a:r>
            <a:r>
              <a:rPr lang="en-US" altLang="zh-CN" sz="2400" b="1" i="1" dirty="0">
                <a:latin typeface="Times New Roman" panose="02020603050405020304" pitchFamily="18" charset="0"/>
                <a:cs typeface="Times New Roman" panose="02020603050405020304" pitchFamily="18" charset="0"/>
              </a:rPr>
              <a:t>&amp; </a:t>
            </a:r>
            <a:r>
              <a:rPr lang="en-US" altLang="zh-CN" sz="2400" b="1" i="1" dirty="0" smtClean="0">
                <a:latin typeface="Times New Roman" panose="02020603050405020304" pitchFamily="18" charset="0"/>
                <a:cs typeface="Times New Roman" panose="02020603050405020304" pitchFamily="18" charset="0"/>
              </a:rPr>
              <a:t>Delete </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one thread is trying to </a:t>
            </a:r>
            <a:r>
              <a:rPr lang="en-US" altLang="zh-CN" sz="2400" dirty="0" smtClean="0">
                <a:latin typeface="Times New Roman" panose="02020603050405020304" pitchFamily="18" charset="0"/>
                <a:cs typeface="Times New Roman" panose="02020603050405020304" pitchFamily="18" charset="0"/>
              </a:rPr>
              <a:t>delete the </a:t>
            </a:r>
            <a:r>
              <a:rPr lang="en-US" altLang="zh-CN" sz="2400" dirty="0">
                <a:latin typeface="Times New Roman" panose="02020603050405020304" pitchFamily="18" charset="0"/>
                <a:cs typeface="Times New Roman" panose="02020603050405020304" pitchFamily="18" charset="0"/>
              </a:rPr>
              <a:t>item B</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another thread is trying to update the </a:t>
            </a:r>
            <a:r>
              <a:rPr lang="en-US" altLang="zh-CN" sz="2400" dirty="0" smtClean="0">
                <a:latin typeface="Times New Roman" panose="02020603050405020304" pitchFamily="18" charset="0"/>
                <a:cs typeface="Times New Roman" panose="02020603050405020304" pitchFamily="18" charset="0"/>
              </a:rPr>
              <a:t>D </a:t>
            </a:r>
            <a:r>
              <a:rPr lang="en-US" altLang="zh-CN" sz="2400" dirty="0">
                <a:latin typeface="Times New Roman" panose="02020603050405020304" pitchFamily="18" charset="0"/>
                <a:cs typeface="Times New Roman" panose="02020603050405020304" pitchFamily="18" charset="0"/>
              </a:rPr>
              <a:t>with </a:t>
            </a:r>
            <a:r>
              <a:rPr lang="en-US" altLang="zh-CN" sz="2400" dirty="0" smtClean="0">
                <a:latin typeface="Times New Roman" panose="02020603050405020304" pitchFamily="18" charset="0"/>
                <a:cs typeface="Times New Roman" panose="02020603050405020304" pitchFamily="18" charset="0"/>
              </a:rPr>
              <a:t>D</a:t>
            </a:r>
            <a:r>
              <a:rPr lang="en-US" altLang="zh-CN" sz="2400" b="1" i="1"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concurrently. </a:t>
            </a:r>
            <a:endParaRPr lang="en-US" altLang="zh-CN" sz="2400" b="1" i="1"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2623931" y="3860489"/>
            <a:ext cx="6741422" cy="2621228"/>
          </a:xfrm>
          <a:prstGeom prst="rect">
            <a:avLst/>
          </a:prstGeom>
        </p:spPr>
      </p:pic>
      <p:pic>
        <p:nvPicPr>
          <p:cNvPr id="6" name="图片 5"/>
          <p:cNvPicPr>
            <a:picLocks noChangeAspect="1"/>
          </p:cNvPicPr>
          <p:nvPr/>
        </p:nvPicPr>
        <p:blipFill>
          <a:blip r:embed="rId4"/>
          <a:stretch>
            <a:fillRect/>
          </a:stretch>
        </p:blipFill>
        <p:spPr>
          <a:xfrm>
            <a:off x="8384945" y="183479"/>
            <a:ext cx="3142491" cy="2158239"/>
          </a:xfrm>
          <a:prstGeom prst="rect">
            <a:avLst/>
          </a:prstGeom>
        </p:spPr>
      </p:pic>
    </p:spTree>
    <p:extLst>
      <p:ext uri="{BB962C8B-B14F-4D97-AF65-F5344CB8AC3E}">
        <p14:creationId xmlns:p14="http://schemas.microsoft.com/office/powerpoint/2010/main" val="3511010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Design of HotRing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450573" y="1603054"/>
            <a:ext cx="11237845" cy="738664"/>
          </a:xfrm>
          <a:prstGeom prst="rect">
            <a:avLst/>
          </a:prstGeom>
        </p:spPr>
        <p:txBody>
          <a:bodyPr wrap="square">
            <a:spAutoFit/>
          </a:bodyPr>
          <a:lstStyle/>
          <a:p>
            <a:pPr>
              <a:lnSpc>
                <a:spcPct val="150000"/>
              </a:lnSpc>
            </a:pPr>
            <a:r>
              <a:rPr lang="en-US" altLang="zh-CN" sz="2800" b="1" dirty="0" smtClean="0">
                <a:latin typeface="Times New Roman" panose="02020603050405020304" pitchFamily="18" charset="0"/>
                <a:cs typeface="Times New Roman" panose="02020603050405020304" pitchFamily="18" charset="0"/>
              </a:rPr>
              <a:t>Concurrent </a:t>
            </a:r>
            <a:r>
              <a:rPr lang="en-US" altLang="zh-CN" sz="2800" b="1" dirty="0">
                <a:latin typeface="Times New Roman" panose="02020603050405020304" pitchFamily="18" charset="0"/>
                <a:cs typeface="Times New Roman" panose="02020603050405020304" pitchFamily="18" charset="0"/>
              </a:rPr>
              <a:t>Operations </a:t>
            </a:r>
            <a:endParaRPr lang="en-US" altLang="zh-CN" sz="2400" dirty="0" smtClean="0">
              <a:latin typeface="Times New Roman" panose="02020603050405020304" pitchFamily="18" charset="0"/>
              <a:cs typeface="Times New Roman" panose="02020603050405020304" pitchFamily="18" charset="0"/>
            </a:endParaRPr>
          </a:p>
        </p:txBody>
      </p:sp>
      <p:sp>
        <p:nvSpPr>
          <p:cNvPr id="3" name="矩形 2"/>
          <p:cNvSpPr/>
          <p:nvPr/>
        </p:nvSpPr>
        <p:spPr>
          <a:xfrm>
            <a:off x="450572" y="2341718"/>
            <a:ext cx="11237845" cy="3600986"/>
          </a:xfrm>
          <a:prstGeom prst="rect">
            <a:avLst/>
          </a:prstGeom>
        </p:spPr>
        <p:txBody>
          <a:bodyPr wrap="square">
            <a:spAutoFit/>
          </a:bodyPr>
          <a:lstStyle/>
          <a:p>
            <a:pPr lvl="1">
              <a:lnSpc>
                <a:spcPct val="150000"/>
              </a:lnSpc>
            </a:pPr>
            <a:r>
              <a:rPr lang="en-US" altLang="zh-CN" sz="2400" b="1" dirty="0">
                <a:latin typeface="Times New Roman" panose="02020603050405020304" pitchFamily="18" charset="0"/>
                <a:cs typeface="Times New Roman" panose="02020603050405020304" pitchFamily="18" charset="0"/>
              </a:rPr>
              <a:t>Head Pointer Movement</a:t>
            </a:r>
            <a:r>
              <a:rPr lang="en-US" altLang="zh-CN" sz="2400" dirty="0">
                <a:latin typeface="Times New Roman" panose="02020603050405020304" pitchFamily="18" charset="0"/>
                <a:cs typeface="Times New Roman" panose="02020603050405020304" pitchFamily="18" charset="0"/>
              </a:rPr>
              <a:t> </a:t>
            </a:r>
            <a:endParaRPr lang="en-US" altLang="zh-CN" sz="2400" dirty="0" smtClean="0"/>
          </a:p>
          <a:p>
            <a:pPr marL="800100" lvl="1" indent="-342900">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When </a:t>
            </a:r>
            <a:r>
              <a:rPr lang="en-US" altLang="zh-CN" sz="2400" dirty="0">
                <a:latin typeface="Times New Roman" panose="02020603050405020304" pitchFamily="18" charset="0"/>
                <a:cs typeface="Times New Roman" panose="02020603050405020304" pitchFamily="18" charset="0"/>
              </a:rPr>
              <a:t>moving the head pointer to a new item, we set </a:t>
            </a:r>
            <a:r>
              <a:rPr lang="en-US" altLang="zh-CN" sz="2400" dirty="0" smtClean="0">
                <a:latin typeface="Times New Roman" panose="02020603050405020304" pitchFamily="18" charset="0"/>
                <a:cs typeface="Times New Roman" panose="02020603050405020304" pitchFamily="18" charset="0"/>
              </a:rPr>
              <a:t>its </a:t>
            </a:r>
            <a:r>
              <a:rPr lang="en-US" altLang="zh-CN" sz="2400" i="1" dirty="0" smtClean="0">
                <a:latin typeface="Times New Roman" panose="02020603050405020304" pitchFamily="18" charset="0"/>
                <a:cs typeface="Times New Roman" panose="02020603050405020304" pitchFamily="18" charset="0"/>
              </a:rPr>
              <a:t>Occupied </a:t>
            </a:r>
            <a:r>
              <a:rPr lang="en-US" altLang="zh-CN" sz="2400" dirty="0">
                <a:latin typeface="Times New Roman" panose="02020603050405020304" pitchFamily="18" charset="0"/>
                <a:cs typeface="Times New Roman" panose="02020603050405020304" pitchFamily="18" charset="0"/>
              </a:rPr>
              <a:t>bit to ensure that the item will not be updated </a:t>
            </a:r>
            <a:r>
              <a:rPr lang="en-US" altLang="zh-CN" sz="2400" dirty="0" smtClean="0">
                <a:latin typeface="Times New Roman" panose="02020603050405020304" pitchFamily="18" charset="0"/>
                <a:cs typeface="Times New Roman" panose="02020603050405020304" pitchFamily="18" charset="0"/>
              </a:rPr>
              <a:t>or deleted </a:t>
            </a:r>
            <a:r>
              <a:rPr lang="en-US" altLang="zh-CN" sz="2400" dirty="0">
                <a:latin typeface="Times New Roman" panose="02020603050405020304" pitchFamily="18" charset="0"/>
                <a:cs typeface="Times New Roman" panose="02020603050405020304" pitchFamily="18" charset="0"/>
              </a:rPr>
              <a:t>during the movement. </a:t>
            </a:r>
            <a:endParaRPr lang="en-US" altLang="zh-CN" sz="2400" dirty="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W</a:t>
            </a:r>
            <a:r>
              <a:rPr lang="en-US" altLang="zh-CN" sz="2400" dirty="0" smtClean="0">
                <a:latin typeface="Times New Roman" panose="02020603050405020304" pitchFamily="18" charset="0"/>
                <a:cs typeface="Times New Roman" panose="02020603050405020304" pitchFamily="18" charset="0"/>
              </a:rPr>
              <a:t>hen </a:t>
            </a:r>
            <a:r>
              <a:rPr lang="en-US" altLang="zh-CN" sz="2400" dirty="0">
                <a:latin typeface="Times New Roman" panose="02020603050405020304" pitchFamily="18" charset="0"/>
                <a:cs typeface="Times New Roman" panose="02020603050405020304" pitchFamily="18" charset="0"/>
              </a:rPr>
              <a:t>updating the item, HotRing sets the Occupied bit of the new version item first, until the movement is completed. </a:t>
            </a:r>
            <a:endParaRPr lang="en-US" altLang="zh-CN" sz="2400" dirty="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For head item deletion, HotRing needs to occupy not only the item that is ready to be </a:t>
            </a:r>
            <a:r>
              <a:rPr lang="en-US" altLang="zh-CN" sz="2400" dirty="0" smtClean="0">
                <a:latin typeface="Times New Roman" panose="02020603050405020304" pitchFamily="18" charset="0"/>
                <a:cs typeface="Times New Roman" panose="02020603050405020304" pitchFamily="18" charset="0"/>
              </a:rPr>
              <a:t>deleted, but </a:t>
            </a:r>
            <a:r>
              <a:rPr lang="en-US" altLang="zh-CN" sz="2400" dirty="0">
                <a:latin typeface="Times New Roman" panose="02020603050405020304" pitchFamily="18" charset="0"/>
                <a:cs typeface="Times New Roman" panose="02020603050405020304" pitchFamily="18" charset="0"/>
              </a:rPr>
              <a:t>also its next item. </a:t>
            </a:r>
            <a:r>
              <a:rPr lang="en-US" altLang="zh-CN" sz="2400" dirty="0"/>
              <a:t/>
            </a:r>
            <a:br>
              <a:rPr lang="en-US" altLang="zh-CN" sz="2400" dirty="0"/>
            </a:br>
            <a:r>
              <a:rPr lang="en-US" altLang="zh-CN" sz="2400" dirty="0"/>
              <a:t/>
            </a:r>
            <a:br>
              <a:rPr lang="en-US" altLang="zh-CN" sz="2400" dirty="0"/>
            </a:br>
            <a:endParaRPr lang="en-US" altLang="zh-CN"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951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935605" y="2415188"/>
            <a:ext cx="9782630" cy="4251590"/>
          </a:xfrm>
          <a:prstGeom prst="rect">
            <a:avLst/>
          </a:prstGeom>
        </p:spPr>
      </p:pic>
      <p:sp>
        <p:nvSpPr>
          <p:cNvPr id="6" name="矩形 5"/>
          <p:cNvSpPr/>
          <p:nvPr/>
        </p:nvSpPr>
        <p:spPr>
          <a:xfrm>
            <a:off x="935605" y="1392875"/>
            <a:ext cx="10595428" cy="1384995"/>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hotspot issue </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50% (daily cases) to 90% (extreme cases) of accesses only touch 1% of total items </a:t>
            </a:r>
            <a:endParaRPr lang="zh-CN" altLang="en-US" sz="2800" dirty="0">
              <a:latin typeface="Times New Roman" panose="02020603050405020304" pitchFamily="18" charset="0"/>
              <a:cs typeface="Times New Roman" panose="02020603050405020304" pitchFamily="18" charset="0"/>
            </a:endParaRPr>
          </a:p>
        </p:txBody>
      </p:sp>
      <p:sp>
        <p:nvSpPr>
          <p:cNvPr id="4" name="矩形 3"/>
          <p:cNvSpPr/>
          <p:nvPr/>
        </p:nvSpPr>
        <p:spPr>
          <a:xfrm>
            <a:off x="290284" y="661649"/>
            <a:ext cx="6096000" cy="707886"/>
          </a:xfrm>
          <a:prstGeom prst="rect">
            <a:avLst/>
          </a:prstGeom>
        </p:spPr>
        <p:txBody>
          <a:bodyPr>
            <a:spAutoFit/>
          </a:bodyPr>
          <a:lstStyle/>
          <a:p>
            <a:r>
              <a:rPr lang="en-US" altLang="zh-CN" sz="4000" b="1" dirty="0">
                <a:solidFill>
                  <a:srgbClr val="000000"/>
                </a:solidFill>
                <a:latin typeface="Times New Roman" panose="02020603050405020304" pitchFamily="18" charset="0"/>
                <a:cs typeface="Times New Roman" panose="02020603050405020304" pitchFamily="18" charset="0"/>
              </a:rPr>
              <a:t>Introduction</a:t>
            </a:r>
            <a:r>
              <a:rPr lang="en-US" altLang="zh-CN" sz="4000" dirty="0">
                <a:latin typeface="Times New Roman" panose="02020603050405020304" pitchFamily="18" charset="0"/>
                <a:cs typeface="Times New Roman" panose="02020603050405020304" pitchFamily="18" charset="0"/>
              </a:rPr>
              <a:t> </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6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Design of HotRing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450573" y="1603054"/>
            <a:ext cx="11237845" cy="661207"/>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Lock-free Rehash</a:t>
            </a:r>
            <a:endParaRPr lang="en-US" altLang="zh-CN" sz="2400" dirty="0" smtClean="0">
              <a:latin typeface="Times New Roman" panose="02020603050405020304" pitchFamily="18" charset="0"/>
              <a:cs typeface="Times New Roman" panose="02020603050405020304" pitchFamily="18" charset="0"/>
            </a:endParaRPr>
          </a:p>
        </p:txBody>
      </p:sp>
      <p:sp>
        <p:nvSpPr>
          <p:cNvPr id="3" name="矩形 2"/>
          <p:cNvSpPr/>
          <p:nvPr/>
        </p:nvSpPr>
        <p:spPr>
          <a:xfrm>
            <a:off x="128274" y="2395553"/>
            <a:ext cx="11295100" cy="1846659"/>
          </a:xfrm>
          <a:prstGeom prst="rect">
            <a:avLst/>
          </a:prstGeom>
        </p:spPr>
        <p:txBody>
          <a:bodyPr wrap="square">
            <a:spAutoFit/>
          </a:bodyPr>
          <a:lstStyle/>
          <a:p>
            <a:pPr lvl="1"/>
            <a:r>
              <a:rPr lang="en-US" altLang="zh-CN" sz="2400" b="1" dirty="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ccess overhead</a:t>
            </a:r>
            <a:r>
              <a:rPr lang="en-US" altLang="zh-CN" sz="2400" dirty="0" smtClean="0">
                <a:latin typeface="Times New Roman" panose="02020603050405020304" pitchFamily="18" charset="0"/>
                <a:cs typeface="Times New Roman" panose="02020603050405020304" pitchFamily="18" charset="0"/>
              </a:rPr>
              <a:t>(average </a:t>
            </a:r>
            <a:r>
              <a:rPr lang="en-US" altLang="zh-CN" sz="2400" dirty="0">
                <a:latin typeface="Times New Roman" panose="02020603050405020304" pitchFamily="18" charset="0"/>
                <a:cs typeface="Times New Roman" panose="02020603050405020304" pitchFamily="18" charset="0"/>
              </a:rPr>
              <a:t>number of memory accesses to retrieve an </a:t>
            </a:r>
            <a:r>
              <a:rPr lang="en-US" altLang="zh-CN" sz="2400" dirty="0" smtClean="0">
                <a:latin typeface="Times New Roman" panose="02020603050405020304" pitchFamily="18" charset="0"/>
                <a:cs typeface="Times New Roman" panose="02020603050405020304" pitchFamily="18" charset="0"/>
              </a:rPr>
              <a:t>item) instead of load factor</a:t>
            </a:r>
            <a:r>
              <a:rPr lang="en-US" altLang="zh-CN" sz="2400" dirty="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r>
              <a:rPr lang="en-US" altLang="zh-CN" dirty="0"/>
              <a:t/>
            </a:r>
            <a:br>
              <a:rPr lang="en-US" altLang="zh-CN" dirty="0"/>
            </a:br>
            <a:r>
              <a:rPr lang="en-US" altLang="zh-CN" dirty="0"/>
              <a:t> </a:t>
            </a:r>
            <a:r>
              <a:rPr lang="en-US" altLang="zh-CN" sz="2400" dirty="0" smtClean="0"/>
              <a:t> </a:t>
            </a:r>
            <a:r>
              <a:rPr lang="en-US" altLang="zh-CN" sz="2400" dirty="0"/>
              <a:t/>
            </a:r>
            <a:br>
              <a:rPr lang="en-US" altLang="zh-CN" sz="2400" dirty="0"/>
            </a:br>
            <a:endParaRPr lang="en-US" altLang="zh-CN" sz="2400" b="1" i="1"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325731" y="3290279"/>
            <a:ext cx="4014896" cy="3147829"/>
          </a:xfrm>
          <a:prstGeom prst="rect">
            <a:avLst/>
          </a:prstGeom>
        </p:spPr>
      </p:pic>
      <p:pic>
        <p:nvPicPr>
          <p:cNvPr id="4" name="图片 3"/>
          <p:cNvPicPr>
            <a:picLocks noChangeAspect="1"/>
          </p:cNvPicPr>
          <p:nvPr/>
        </p:nvPicPr>
        <p:blipFill>
          <a:blip r:embed="rId4"/>
          <a:stretch>
            <a:fillRect/>
          </a:stretch>
        </p:blipFill>
        <p:spPr>
          <a:xfrm>
            <a:off x="6400799" y="3290279"/>
            <a:ext cx="4109024" cy="3233954"/>
          </a:xfrm>
          <a:prstGeom prst="rect">
            <a:avLst/>
          </a:prstGeom>
        </p:spPr>
      </p:pic>
      <p:pic>
        <p:nvPicPr>
          <p:cNvPr id="8" name="图片 7"/>
          <p:cNvPicPr>
            <a:picLocks noChangeAspect="1"/>
          </p:cNvPicPr>
          <p:nvPr/>
        </p:nvPicPr>
        <p:blipFill>
          <a:blip r:embed="rId5"/>
          <a:stretch>
            <a:fillRect/>
          </a:stretch>
        </p:blipFill>
        <p:spPr>
          <a:xfrm>
            <a:off x="8074614" y="661649"/>
            <a:ext cx="2685122" cy="1678757"/>
          </a:xfrm>
          <a:prstGeom prst="rect">
            <a:avLst/>
          </a:prstGeom>
        </p:spPr>
      </p:pic>
    </p:spTree>
    <p:extLst>
      <p:ext uri="{BB962C8B-B14F-4D97-AF65-F5344CB8AC3E}">
        <p14:creationId xmlns:p14="http://schemas.microsoft.com/office/powerpoint/2010/main" val="31622386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Design of HotRing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450573" y="1603054"/>
            <a:ext cx="11237845" cy="661207"/>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Lock-free Rehash</a:t>
            </a:r>
            <a:endParaRPr lang="en-US" altLang="zh-CN" sz="2400"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187095" y="2794408"/>
            <a:ext cx="4119423" cy="3206155"/>
          </a:xfrm>
          <a:prstGeom prst="rect">
            <a:avLst/>
          </a:prstGeom>
        </p:spPr>
      </p:pic>
      <p:pic>
        <p:nvPicPr>
          <p:cNvPr id="6" name="图片 5"/>
          <p:cNvPicPr>
            <a:picLocks noChangeAspect="1"/>
          </p:cNvPicPr>
          <p:nvPr/>
        </p:nvPicPr>
        <p:blipFill>
          <a:blip r:embed="rId4"/>
          <a:stretch>
            <a:fillRect/>
          </a:stretch>
        </p:blipFill>
        <p:spPr>
          <a:xfrm>
            <a:off x="5743301" y="2794409"/>
            <a:ext cx="4472943" cy="3206154"/>
          </a:xfrm>
          <a:prstGeom prst="rect">
            <a:avLst/>
          </a:prstGeom>
        </p:spPr>
      </p:pic>
    </p:spTree>
    <p:extLst>
      <p:ext uri="{BB962C8B-B14F-4D97-AF65-F5344CB8AC3E}">
        <p14:creationId xmlns:p14="http://schemas.microsoft.com/office/powerpoint/2010/main" val="12409360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1323439"/>
          </a:xfrm>
          <a:prstGeom prst="rect">
            <a:avLst/>
          </a:prstGeom>
        </p:spPr>
        <p:txBody>
          <a:bodyPr>
            <a:spAutoFit/>
          </a:bodyPr>
          <a:lstStyle/>
          <a:p>
            <a:r>
              <a:rPr lang="en-US" altLang="zh-CN" sz="4000" b="1" dirty="0">
                <a:latin typeface="Times New Roman" panose="02020603050405020304" pitchFamily="18" charset="0"/>
                <a:cs typeface="Times New Roman" panose="02020603050405020304" pitchFamily="18" charset="0"/>
              </a:rPr>
              <a:t>Experimental Setting</a:t>
            </a:r>
            <a:endParaRPr lang="en-US" altLang="zh-CN" sz="3600" dirty="0">
              <a:latin typeface="Times New Roman" panose="02020603050405020304" pitchFamily="18" charset="0"/>
              <a:cs typeface="Times New Roman" panose="02020603050405020304" pitchFamily="18" charset="0"/>
            </a:endParaRPr>
          </a:p>
          <a:p>
            <a:r>
              <a:rPr lang="en-US" altLang="zh-CN" sz="4000" dirty="0" smtClean="0"/>
              <a:t> </a:t>
            </a:r>
            <a:r>
              <a:rPr lang="en-US" altLang="zh-CN" sz="4000" b="1" dirty="0" smtClean="0">
                <a:solidFill>
                  <a:srgbClr val="000000"/>
                </a:solidFill>
                <a:latin typeface="Times New Roman" panose="02020603050405020304" pitchFamily="18" charset="0"/>
                <a:cs typeface="Times New Roman" panose="02020603050405020304" pitchFamily="18" charset="0"/>
              </a:rPr>
              <a:t>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944879" y="1323370"/>
            <a:ext cx="6636511" cy="2778970"/>
          </a:xfrm>
          <a:prstGeom prst="rect">
            <a:avLst/>
          </a:prstGeom>
        </p:spPr>
      </p:pic>
      <p:sp>
        <p:nvSpPr>
          <p:cNvPr id="8" name="矩形 7"/>
          <p:cNvSpPr/>
          <p:nvPr/>
        </p:nvSpPr>
        <p:spPr>
          <a:xfrm>
            <a:off x="8221471" y="1916736"/>
            <a:ext cx="3802890" cy="3970318"/>
          </a:xfrm>
          <a:prstGeom prst="rect">
            <a:avLst/>
          </a:prstGeom>
        </p:spPr>
        <p:txBody>
          <a:bodyPr wrap="square">
            <a:spAutoFit/>
          </a:bodyPr>
          <a:lstStyle/>
          <a:p>
            <a:pPr>
              <a:lnSpc>
                <a:spcPct val="150000"/>
              </a:lnSpc>
            </a:pPr>
            <a:r>
              <a:rPr lang="en-US" altLang="zh-CN" sz="2400" b="1" dirty="0">
                <a:latin typeface="Times New Roman" panose="02020603050405020304" pitchFamily="18" charset="0"/>
                <a:cs typeface="Times New Roman" panose="02020603050405020304" pitchFamily="18" charset="0"/>
              </a:rPr>
              <a:t>default settings </a:t>
            </a:r>
            <a:r>
              <a:rPr lang="en-US" altLang="zh-CN" sz="2400" dirty="0"/>
              <a:t/>
            </a:r>
            <a:br>
              <a:rPr lang="en-US" altLang="zh-CN" sz="2400" dirty="0"/>
            </a:br>
            <a:r>
              <a:rPr lang="en-US" altLang="zh-CN" sz="2400" dirty="0" smtClean="0">
                <a:latin typeface="Times New Roman" panose="02020603050405020304" pitchFamily="18" charset="0"/>
                <a:cs typeface="Times New Roman" panose="02020603050405020304" pitchFamily="18" charset="0"/>
              </a:rPr>
              <a:t>64 </a:t>
            </a:r>
            <a:r>
              <a:rPr lang="en-US" altLang="zh-CN" sz="2400" dirty="0">
                <a:latin typeface="Times New Roman" panose="02020603050405020304" pitchFamily="18" charset="0"/>
                <a:cs typeface="Times New Roman" panose="02020603050405020304" pitchFamily="18" charset="0"/>
              </a:rPr>
              <a:t>threads, </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250 millions </a:t>
            </a:r>
            <a:r>
              <a:rPr lang="en-US" altLang="zh-CN" sz="2400" dirty="0" smtClean="0">
                <a:latin typeface="Times New Roman" panose="02020603050405020304" pitchFamily="18" charset="0"/>
                <a:cs typeface="Times New Roman" panose="02020603050405020304" pitchFamily="18" charset="0"/>
              </a:rPr>
              <a:t>key-values(</a:t>
            </a:r>
            <a:r>
              <a:rPr lang="en-US" altLang="zh-CN" sz="2400" dirty="0">
                <a:latin typeface="Times New Roman" panose="02020603050405020304" pitchFamily="18" charset="0"/>
                <a:cs typeface="Times New Roman" panose="02020603050405020304" pitchFamily="18" charset="0"/>
              </a:rPr>
              <a:t>8-byte </a:t>
            </a:r>
            <a:r>
              <a:rPr lang="en-US" altLang="zh-CN" sz="2400" dirty="0" smtClean="0">
                <a:latin typeface="Times New Roman" panose="02020603050405020304" pitchFamily="18" charset="0"/>
                <a:cs typeface="Times New Roman" panose="02020603050405020304" pitchFamily="18" charset="0"/>
              </a:rPr>
              <a:t>value)</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workload B, </a:t>
            </a:r>
          </a:p>
          <a:p>
            <a:pPr>
              <a:lnSpc>
                <a:spcPct val="150000"/>
              </a:lnSpc>
            </a:pPr>
            <a:r>
              <a:rPr lang="en-US" altLang="zh-CN" sz="2400" dirty="0" smtClean="0">
                <a:latin typeface="Times New Roman" panose="02020603050405020304" pitchFamily="18" charset="0"/>
                <a:cs typeface="Times New Roman" panose="02020603050405020304" pitchFamily="18" charset="0"/>
              </a:rPr>
              <a:t>97.8%(1%)  99.8</a:t>
            </a:r>
            <a:r>
              <a:rPr lang="en-US" altLang="zh-CN"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10%)</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key-bucket ratio = 8</a:t>
            </a:r>
          </a:p>
        </p:txBody>
      </p:sp>
      <p:graphicFrame>
        <p:nvGraphicFramePr>
          <p:cNvPr id="9" name="表格 8"/>
          <p:cNvGraphicFramePr>
            <a:graphicFrameLocks noGrp="1"/>
          </p:cNvGraphicFramePr>
          <p:nvPr>
            <p:extLst>
              <p:ext uri="{D42A27DB-BD31-4B8C-83A1-F6EECF244321}">
                <p14:modId xmlns:p14="http://schemas.microsoft.com/office/powerpoint/2010/main" val="1560553478"/>
              </p:ext>
            </p:extLst>
          </p:nvPr>
        </p:nvGraphicFramePr>
        <p:xfrm>
          <a:off x="335642" y="4102340"/>
          <a:ext cx="7564173" cy="2461433"/>
        </p:xfrm>
        <a:graphic>
          <a:graphicData uri="http://schemas.openxmlformats.org/drawingml/2006/table">
            <a:tbl>
              <a:tblPr firstRow="1" bandRow="1">
                <a:tableStyleId>{5C22544A-7EE6-4342-B048-85BDC9FD1C3A}</a:tableStyleId>
              </a:tblPr>
              <a:tblGrid>
                <a:gridCol w="3164066">
                  <a:extLst>
                    <a:ext uri="{9D8B030D-6E8A-4147-A177-3AD203B41FA5}">
                      <a16:colId xmlns:a16="http://schemas.microsoft.com/office/drawing/2014/main" val="1551348752"/>
                    </a:ext>
                  </a:extLst>
                </a:gridCol>
                <a:gridCol w="4400107">
                  <a:extLst>
                    <a:ext uri="{9D8B030D-6E8A-4147-A177-3AD203B41FA5}">
                      <a16:colId xmlns:a16="http://schemas.microsoft.com/office/drawing/2014/main" val="2425302075"/>
                    </a:ext>
                  </a:extLst>
                </a:gridCol>
              </a:tblGrid>
              <a:tr h="404411">
                <a:tc>
                  <a:txBody>
                    <a:bodyPr/>
                    <a:lstStyle/>
                    <a:p>
                      <a:pPr algn="ctr"/>
                      <a:r>
                        <a:rPr lang="en-US" altLang="zh-CN" smtClean="0"/>
                        <a:t>Workload</a:t>
                      </a:r>
                      <a:endParaRPr lang="zh-CN" altLang="en-US" dirty="0"/>
                    </a:p>
                  </a:txBody>
                  <a:tcPr/>
                </a:tc>
                <a:tc>
                  <a:txBody>
                    <a:bodyPr/>
                    <a:lstStyle/>
                    <a:p>
                      <a:pPr algn="ctr"/>
                      <a:r>
                        <a:rPr lang="en-US" altLang="zh-CN" dirty="0" smtClean="0"/>
                        <a:t>operations</a:t>
                      </a:r>
                      <a:endParaRPr lang="zh-CN" altLang="en-US" dirty="0"/>
                    </a:p>
                  </a:txBody>
                  <a:tcPr/>
                </a:tc>
                <a:extLst>
                  <a:ext uri="{0D108BD9-81ED-4DB2-BD59-A6C34878D82A}">
                    <a16:rowId xmlns:a16="http://schemas.microsoft.com/office/drawing/2014/main" val="655603016"/>
                  </a:ext>
                </a:extLst>
              </a:tr>
              <a:tr h="439378">
                <a:tc>
                  <a:txBody>
                    <a:bodyPr/>
                    <a:lstStyle/>
                    <a:p>
                      <a:pPr marL="0" algn="l" defTabSz="914400" rtl="0" eaLnBrk="1" latinLnBrk="0" hangingPunct="1"/>
                      <a:r>
                        <a:rPr lang="en-US" altLang="zh-CN" sz="2000" b="0" i="0" kern="1200" dirty="0" smtClean="0">
                          <a:solidFill>
                            <a:schemeClr val="dk1"/>
                          </a:solidFill>
                          <a:effectLst/>
                          <a:latin typeface="Times New Roman" panose="02020603050405020304" pitchFamily="18" charset="0"/>
                          <a:ea typeface="+mn-ea"/>
                          <a:cs typeface="Times New Roman" panose="02020603050405020304" pitchFamily="18" charset="0"/>
                        </a:rPr>
                        <a:t>A —</a:t>
                      </a:r>
                      <a:r>
                        <a:rPr lang="en-US" altLang="zh-CN"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altLang="zh-CN" sz="2000" b="0" i="0" kern="1200" dirty="0" smtClean="0">
                          <a:solidFill>
                            <a:schemeClr val="dk1"/>
                          </a:solidFill>
                          <a:effectLst/>
                          <a:latin typeface="Times New Roman" panose="02020603050405020304" pitchFamily="18" charset="0"/>
                          <a:ea typeface="+mn-ea"/>
                          <a:cs typeface="Times New Roman" panose="02020603050405020304" pitchFamily="18" charset="0"/>
                        </a:rPr>
                        <a:t>Update heavy</a:t>
                      </a:r>
                      <a:endParaRPr lang="zh-CN" altLang="en-US" sz="2000" b="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000" kern="1200" dirty="0" smtClean="0">
                          <a:solidFill>
                            <a:schemeClr val="dk1"/>
                          </a:solidFill>
                          <a:latin typeface="Times New Roman" panose="02020603050405020304" pitchFamily="18" charset="0"/>
                          <a:ea typeface="+mn-ea"/>
                          <a:cs typeface="Times New Roman" panose="02020603050405020304" pitchFamily="18" charset="0"/>
                        </a:rPr>
                        <a:t>Read:</a:t>
                      </a:r>
                      <a:r>
                        <a:rPr lang="en-US" altLang="zh-CN" sz="2000" kern="1200" baseline="0" dirty="0" smtClean="0">
                          <a:solidFill>
                            <a:schemeClr val="dk1"/>
                          </a:solidFill>
                          <a:latin typeface="Times New Roman" panose="02020603050405020304" pitchFamily="18" charset="0"/>
                          <a:ea typeface="+mn-ea"/>
                          <a:cs typeface="Times New Roman" panose="02020603050405020304" pitchFamily="18" charset="0"/>
                        </a:rPr>
                        <a:t> 50%    Update: 50%</a:t>
                      </a:r>
                      <a:endParaRPr lang="zh-CN" altLang="en-US" sz="20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621914841"/>
                  </a:ext>
                </a:extLst>
              </a:tr>
              <a:tr h="404411">
                <a:tc>
                  <a:txBody>
                    <a:bodyPr/>
                    <a:lstStyle/>
                    <a:p>
                      <a:pPr marL="0" algn="l" defTabSz="914400" rtl="0" eaLnBrk="1" latinLnBrk="0" hangingPunct="1"/>
                      <a:r>
                        <a:rPr lang="en-US" altLang="zh-CN" sz="2000" b="0" i="0" kern="1200" dirty="0" smtClean="0">
                          <a:solidFill>
                            <a:schemeClr val="dk1"/>
                          </a:solidFill>
                          <a:effectLst/>
                          <a:latin typeface="Times New Roman" panose="02020603050405020304" pitchFamily="18" charset="0"/>
                          <a:ea typeface="+mn-ea"/>
                          <a:cs typeface="Times New Roman" panose="02020603050405020304" pitchFamily="18" charset="0"/>
                        </a:rPr>
                        <a:t>B —</a:t>
                      </a:r>
                      <a:r>
                        <a:rPr lang="en-US" altLang="zh-CN"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altLang="zh-CN" sz="2000" b="0" i="0" kern="1200" dirty="0" smtClean="0">
                          <a:solidFill>
                            <a:schemeClr val="dk1"/>
                          </a:solidFill>
                          <a:effectLst/>
                          <a:latin typeface="Times New Roman" panose="02020603050405020304" pitchFamily="18" charset="0"/>
                          <a:ea typeface="+mn-ea"/>
                          <a:cs typeface="Times New Roman" panose="02020603050405020304" pitchFamily="18" charset="0"/>
                        </a:rPr>
                        <a:t>Read Heavy</a:t>
                      </a:r>
                      <a:endParaRPr lang="zh-CN" altLang="en-US" sz="2000" b="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000" kern="1200" dirty="0" smtClean="0">
                          <a:solidFill>
                            <a:schemeClr val="dk1"/>
                          </a:solidFill>
                          <a:latin typeface="Times New Roman" panose="02020603050405020304" pitchFamily="18" charset="0"/>
                          <a:ea typeface="+mn-ea"/>
                          <a:cs typeface="Times New Roman" panose="02020603050405020304" pitchFamily="18" charset="0"/>
                        </a:rPr>
                        <a:t>Read:</a:t>
                      </a:r>
                      <a:r>
                        <a:rPr lang="en-US" altLang="zh-CN" sz="2000" kern="1200" baseline="0" dirty="0" smtClean="0">
                          <a:solidFill>
                            <a:schemeClr val="dk1"/>
                          </a:solidFill>
                          <a:latin typeface="Times New Roman" panose="02020603050405020304" pitchFamily="18" charset="0"/>
                          <a:ea typeface="+mn-ea"/>
                          <a:cs typeface="Times New Roman" panose="02020603050405020304" pitchFamily="18" charset="0"/>
                        </a:rPr>
                        <a:t> 95%    Update: 5%</a:t>
                      </a:r>
                      <a:endParaRPr lang="zh-CN" altLang="en-US" sz="20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134498832"/>
                  </a:ext>
                </a:extLst>
              </a:tr>
              <a:tr h="404411">
                <a:tc>
                  <a:txBody>
                    <a:bodyPr/>
                    <a:lstStyle/>
                    <a:p>
                      <a:pPr marL="0" algn="l" defTabSz="914400" rtl="0" eaLnBrk="1" latinLnBrk="0" hangingPunct="1"/>
                      <a:r>
                        <a:rPr lang="en-US" altLang="zh-CN" sz="2000" b="0" i="0" kern="1200" dirty="0" smtClean="0">
                          <a:solidFill>
                            <a:schemeClr val="dk1"/>
                          </a:solidFill>
                          <a:effectLst/>
                          <a:latin typeface="Times New Roman" panose="02020603050405020304" pitchFamily="18" charset="0"/>
                          <a:ea typeface="+mn-ea"/>
                          <a:cs typeface="Times New Roman" panose="02020603050405020304" pitchFamily="18" charset="0"/>
                        </a:rPr>
                        <a:t>C —</a:t>
                      </a:r>
                      <a:r>
                        <a:rPr lang="en-US" altLang="zh-CN"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R</a:t>
                      </a:r>
                      <a:r>
                        <a:rPr lang="en-US" altLang="zh-CN" sz="2000" b="0" i="0" kern="1200" dirty="0" smtClean="0">
                          <a:solidFill>
                            <a:schemeClr val="dk1"/>
                          </a:solidFill>
                          <a:effectLst/>
                          <a:latin typeface="Times New Roman" panose="02020603050405020304" pitchFamily="18" charset="0"/>
                          <a:ea typeface="+mn-ea"/>
                          <a:cs typeface="Times New Roman" panose="02020603050405020304" pitchFamily="18" charset="0"/>
                        </a:rPr>
                        <a:t>ead only</a:t>
                      </a:r>
                      <a:endParaRPr lang="zh-CN" altLang="en-US" sz="2000" b="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2000" kern="1200" dirty="0" smtClean="0">
                          <a:solidFill>
                            <a:schemeClr val="dk1"/>
                          </a:solidFill>
                          <a:latin typeface="Times New Roman" panose="02020603050405020304" pitchFamily="18" charset="0"/>
                          <a:ea typeface="+mn-ea"/>
                          <a:cs typeface="Times New Roman" panose="02020603050405020304" pitchFamily="18" charset="0"/>
                        </a:rPr>
                        <a:t>Read: 100%</a:t>
                      </a:r>
                      <a:endParaRPr lang="zh-CN" altLang="en-US" sz="20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43070264"/>
                  </a:ext>
                </a:extLst>
              </a:tr>
              <a:tr h="404411">
                <a:tc>
                  <a:txBody>
                    <a:bodyPr/>
                    <a:lstStyle/>
                    <a:p>
                      <a:pPr algn="l"/>
                      <a:r>
                        <a:rPr lang="en-US" altLang="zh-CN" sz="2000" b="0" i="0" kern="1200" dirty="0" smtClean="0">
                          <a:solidFill>
                            <a:schemeClr val="dk1"/>
                          </a:solidFill>
                          <a:effectLst/>
                          <a:latin typeface="Times New Roman" panose="02020603050405020304" pitchFamily="18" charset="0"/>
                          <a:ea typeface="+mn-ea"/>
                          <a:cs typeface="Times New Roman" panose="02020603050405020304" pitchFamily="18" charset="0"/>
                        </a:rPr>
                        <a:t>D —</a:t>
                      </a:r>
                      <a:r>
                        <a:rPr lang="en-US" altLang="zh-CN"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altLang="zh-CN" sz="2000" b="0" i="0" kern="1200" dirty="0" smtClean="0">
                          <a:solidFill>
                            <a:schemeClr val="dk1"/>
                          </a:solidFill>
                          <a:effectLst/>
                          <a:latin typeface="Times New Roman" panose="02020603050405020304" pitchFamily="18" charset="0"/>
                          <a:ea typeface="+mn-ea"/>
                          <a:cs typeface="Times New Roman" panose="02020603050405020304" pitchFamily="18" charset="0"/>
                        </a:rPr>
                        <a:t>Read latest</a:t>
                      </a:r>
                      <a:endParaRPr lang="zh-CN" altLang="en-US" sz="2000" b="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kern="1200" dirty="0" smtClean="0">
                          <a:solidFill>
                            <a:schemeClr val="dk1"/>
                          </a:solidFill>
                          <a:latin typeface="Times New Roman" panose="02020603050405020304" pitchFamily="18" charset="0"/>
                          <a:ea typeface="+mn-ea"/>
                          <a:cs typeface="Times New Roman" panose="02020603050405020304" pitchFamily="18" charset="0"/>
                        </a:rPr>
                        <a:t>Read:</a:t>
                      </a:r>
                      <a:r>
                        <a:rPr lang="en-US" altLang="zh-CN" sz="2000" kern="1200" baseline="0" dirty="0" smtClean="0">
                          <a:solidFill>
                            <a:schemeClr val="dk1"/>
                          </a:solidFill>
                          <a:latin typeface="Times New Roman" panose="02020603050405020304" pitchFamily="18" charset="0"/>
                          <a:ea typeface="+mn-ea"/>
                          <a:cs typeface="Times New Roman" panose="02020603050405020304" pitchFamily="18" charset="0"/>
                        </a:rPr>
                        <a:t> 95%    Insert: 5%</a:t>
                      </a:r>
                      <a:endParaRPr lang="zh-CN" altLang="en-US" sz="2000" kern="1200" dirty="0" smtClean="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57810575"/>
                  </a:ext>
                </a:extLst>
              </a:tr>
              <a:tr h="4044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kern="1200" dirty="0" smtClean="0">
                          <a:solidFill>
                            <a:schemeClr val="dk1"/>
                          </a:solidFill>
                          <a:latin typeface="Times New Roman" panose="02020603050405020304" pitchFamily="18" charset="0"/>
                          <a:ea typeface="+mn-ea"/>
                          <a:cs typeface="Times New Roman" panose="02020603050405020304" pitchFamily="18" charset="0"/>
                        </a:rPr>
                        <a:t>F</a:t>
                      </a:r>
                      <a:r>
                        <a:rPr lang="en-US" altLang="zh-CN" sz="20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altLang="zh-CN"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altLang="zh-CN" sz="2000" b="0" i="0" kern="1200" dirty="0" smtClean="0">
                          <a:solidFill>
                            <a:schemeClr val="dk1"/>
                          </a:solidFill>
                          <a:effectLst/>
                          <a:latin typeface="Times New Roman" panose="02020603050405020304" pitchFamily="18" charset="0"/>
                          <a:ea typeface="+mn-ea"/>
                          <a:cs typeface="Times New Roman" panose="02020603050405020304" pitchFamily="18" charset="0"/>
                        </a:rPr>
                        <a:t>Read-modify-write</a:t>
                      </a:r>
                      <a:endParaRPr lang="zh-CN" altLang="en-US" sz="2000" b="0"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kern="1200" dirty="0" smtClean="0">
                          <a:solidFill>
                            <a:schemeClr val="dk1"/>
                          </a:solidFill>
                          <a:latin typeface="Times New Roman" panose="02020603050405020304" pitchFamily="18" charset="0"/>
                          <a:ea typeface="+mn-ea"/>
                          <a:cs typeface="Times New Roman" panose="02020603050405020304" pitchFamily="18" charset="0"/>
                        </a:rPr>
                        <a:t>Read:</a:t>
                      </a:r>
                      <a:r>
                        <a:rPr lang="en-US" altLang="zh-CN" sz="2000" kern="1200" baseline="0" dirty="0" smtClean="0">
                          <a:solidFill>
                            <a:schemeClr val="dk1"/>
                          </a:solidFill>
                          <a:latin typeface="Times New Roman" panose="02020603050405020304" pitchFamily="18" charset="0"/>
                          <a:ea typeface="+mn-ea"/>
                          <a:cs typeface="Times New Roman" panose="02020603050405020304" pitchFamily="18" charset="0"/>
                        </a:rPr>
                        <a:t> 50%    </a:t>
                      </a:r>
                      <a:r>
                        <a:rPr lang="en-US" altLang="zh-CN" sz="2000" kern="1200" dirty="0" smtClean="0">
                          <a:solidFill>
                            <a:schemeClr val="dk1"/>
                          </a:solidFill>
                          <a:latin typeface="Times New Roman" panose="02020603050405020304" pitchFamily="18" charset="0"/>
                          <a:ea typeface="+mn-ea"/>
                          <a:cs typeface="Times New Roman" panose="02020603050405020304" pitchFamily="18" charset="0"/>
                        </a:rPr>
                        <a:t>read-modify-write: 50%</a:t>
                      </a:r>
                      <a:endParaRPr lang="zh-CN" altLang="en-US" sz="2000" kern="1200" dirty="0" smtClean="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301122134"/>
                  </a:ext>
                </a:extLst>
              </a:tr>
            </a:tbl>
          </a:graphicData>
        </a:graphic>
      </p:graphicFrame>
    </p:spTree>
    <p:extLst>
      <p:ext uri="{BB962C8B-B14F-4D97-AF65-F5344CB8AC3E}">
        <p14:creationId xmlns:p14="http://schemas.microsoft.com/office/powerpoint/2010/main" val="1307909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Evaluation</a:t>
            </a:r>
            <a:r>
              <a:rPr lang="en-US" altLang="zh-CN" sz="4000" dirty="0" smtClean="0"/>
              <a:t> </a:t>
            </a:r>
            <a:r>
              <a:rPr lang="en-US" altLang="zh-CN" sz="4000" b="1" dirty="0" smtClean="0">
                <a:solidFill>
                  <a:srgbClr val="000000"/>
                </a:solidFill>
                <a:latin typeface="Times New Roman" panose="02020603050405020304" pitchFamily="18" charset="0"/>
                <a:cs typeface="Times New Roman" panose="02020603050405020304" pitchFamily="18" charset="0"/>
              </a:rPr>
              <a:t>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8" name="矩形 7"/>
          <p:cNvSpPr/>
          <p:nvPr/>
        </p:nvSpPr>
        <p:spPr>
          <a:xfrm>
            <a:off x="659350" y="1369535"/>
            <a:ext cx="11227850" cy="5078313"/>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rPr>
              <a:t>eployment </a:t>
            </a:r>
          </a:p>
          <a:p>
            <a:pPr marL="800100" lvl="1" indent="-342900">
              <a:lnSpc>
                <a:spcPct val="150000"/>
              </a:lnSpc>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HotRing-r (random movement strategy) </a:t>
            </a:r>
          </a:p>
          <a:p>
            <a:pPr marL="800100" lvl="1" indent="-342900">
              <a:lnSpc>
                <a:spcPct val="150000"/>
              </a:lnSpc>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HotRing-s (sampling statistics strategy</a:t>
            </a:r>
            <a:r>
              <a:rPr lang="en-US" altLang="zh-CN" sz="2400" dirty="0" smtClean="0">
                <a:latin typeface="Times New Roman" panose="02020603050405020304" pitchFamily="18" charset="0"/>
                <a:cs typeface="Times New Roman" panose="02020603050405020304" pitchFamily="18" charset="0"/>
              </a:rPr>
              <a:t>)</a:t>
            </a:r>
            <a:endParaRPr lang="en-US" altLang="zh-CN" sz="2400" dirty="0"/>
          </a:p>
          <a:p>
            <a:pPr marL="342900" indent="-342900">
              <a:lnSpc>
                <a:spcPct val="150000"/>
              </a:lnSpc>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Baselines </a:t>
            </a:r>
            <a:endParaRPr lang="en-US" altLang="zh-CN" sz="2400" dirty="0" smtClean="0"/>
          </a:p>
          <a:p>
            <a:pPr marL="800100" lvl="1" indent="-342900">
              <a:lnSpc>
                <a:spcPct val="150000"/>
              </a:lnSpc>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Chaining </a:t>
            </a:r>
            <a:r>
              <a:rPr lang="en-US" altLang="zh-CN" sz="2400" dirty="0">
                <a:latin typeface="Times New Roman" panose="02020603050405020304" pitchFamily="18" charset="0"/>
                <a:cs typeface="Times New Roman" panose="02020603050405020304" pitchFamily="18" charset="0"/>
              </a:rPr>
              <a:t>Hash(a lock-free chain-based hash index that </a:t>
            </a:r>
            <a:r>
              <a:rPr lang="en-US" altLang="zh-CN" sz="2400" dirty="0" smtClean="0">
                <a:latin typeface="Times New Roman" panose="02020603050405020304" pitchFamily="18" charset="0"/>
                <a:cs typeface="Times New Roman" panose="02020603050405020304" pitchFamily="18" charset="0"/>
              </a:rPr>
              <a:t>is </a:t>
            </a:r>
            <a:r>
              <a:rPr lang="en-US" altLang="zh-CN" sz="2400" dirty="0">
                <a:latin typeface="Times New Roman" panose="02020603050405020304" pitchFamily="18" charset="0"/>
                <a:cs typeface="Times New Roman" panose="02020603050405020304" pitchFamily="18" charset="0"/>
              </a:rPr>
              <a:t>modified from the hash structure in Memcached.)</a:t>
            </a:r>
          </a:p>
          <a:p>
            <a:pPr marL="800100" lvl="1" indent="-342900">
              <a:lnSpc>
                <a:spcPct val="150000"/>
              </a:lnSpc>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FASTER(SIGMOD 2019)</a:t>
            </a:r>
            <a:endParaRPr lang="en-US" altLang="zh-CN" sz="24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Masstree </a:t>
            </a:r>
          </a:p>
          <a:p>
            <a:pPr marL="800100" lvl="1" indent="-342900">
              <a:lnSpc>
                <a:spcPct val="150000"/>
              </a:lnSpc>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Memcached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873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187583" y="1219633"/>
            <a:ext cx="9623799" cy="4026924"/>
          </a:xfrm>
          <a:prstGeom prst="rect">
            <a:avLst/>
          </a:prstGeom>
        </p:spPr>
      </p:pic>
      <p:sp>
        <p:nvSpPr>
          <p:cNvPr id="6" name="矩形 5"/>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Evaluation</a:t>
            </a:r>
            <a:r>
              <a:rPr lang="en-US" altLang="zh-CN" sz="4000" dirty="0" smtClean="0"/>
              <a:t> </a:t>
            </a:r>
            <a:r>
              <a:rPr lang="en-US" altLang="zh-CN" sz="4000" b="1" dirty="0" smtClean="0">
                <a:solidFill>
                  <a:srgbClr val="000000"/>
                </a:solidFill>
                <a:latin typeface="Times New Roman" panose="02020603050405020304" pitchFamily="18" charset="0"/>
                <a:cs typeface="Times New Roman" panose="02020603050405020304" pitchFamily="18" charset="0"/>
              </a:rPr>
              <a:t>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834451" y="5381468"/>
            <a:ext cx="11132695"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HotRing achieves better performance </a:t>
            </a:r>
            <a:r>
              <a:rPr lang="en-US" altLang="zh-CN" sz="2400" dirty="0" smtClean="0">
                <a:latin typeface="Times New Roman" panose="02020603050405020304" pitchFamily="18" charset="0"/>
                <a:cs typeface="Times New Roman" panose="02020603050405020304" pitchFamily="18" charset="0"/>
              </a:rPr>
              <a:t>in throughput </a:t>
            </a:r>
            <a:r>
              <a:rPr lang="en-US" altLang="zh-CN" sz="2400" dirty="0">
                <a:latin typeface="Times New Roman" panose="02020603050405020304" pitchFamily="18" charset="0"/>
                <a:cs typeface="Times New Roman" panose="02020603050405020304" pitchFamily="18" charset="0"/>
              </a:rPr>
              <a:t>under </a:t>
            </a:r>
            <a:r>
              <a:rPr lang="en-US" altLang="zh-CN" sz="2400" dirty="0" smtClean="0">
                <a:latin typeface="Times New Roman" panose="02020603050405020304" pitchFamily="18" charset="0"/>
                <a:cs typeface="Times New Roman" panose="02020603050405020304" pitchFamily="18" charset="0"/>
              </a:rPr>
              <a:t>all workloads</a:t>
            </a:r>
            <a:r>
              <a:rPr lang="en-US" altLang="zh-CN" sz="2400" dirty="0">
                <a:latin typeface="Times New Roman" panose="02020603050405020304" pitchFamily="18" charset="0"/>
                <a:cs typeface="Times New Roman" panose="02020603050405020304" pitchFamily="18" charset="0"/>
              </a:rPr>
              <a:t>, especially for workloads </a:t>
            </a:r>
            <a:r>
              <a:rPr lang="en-US" altLang="zh-CN" sz="2400" dirty="0" smtClean="0">
                <a:latin typeface="Times New Roman" panose="02020603050405020304" pitchFamily="18" charset="0"/>
                <a:cs typeface="Times New Roman" panose="02020603050405020304" pitchFamily="18" charset="0"/>
              </a:rPr>
              <a:t>B(</a:t>
            </a:r>
            <a:r>
              <a:rPr lang="en-US" altLang="zh-CN" sz="2400" dirty="0">
                <a:solidFill>
                  <a:schemeClr val="dk1"/>
                </a:solidFill>
                <a:latin typeface="Times New Roman" panose="02020603050405020304" pitchFamily="18" charset="0"/>
                <a:cs typeface="Times New Roman" panose="02020603050405020304" pitchFamily="18" charset="0"/>
              </a:rPr>
              <a:t>Read: 95%    Update: 5</a:t>
            </a:r>
            <a:r>
              <a:rPr lang="en-US" altLang="zh-CN" sz="2400" dirty="0" smtClean="0">
                <a:solidFill>
                  <a:schemeClr val="dk1"/>
                </a:solidFill>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C(Read: 100%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336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12531" y="5381468"/>
            <a:ext cx="11132695" cy="1200329"/>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 HotRing </a:t>
            </a:r>
            <a:r>
              <a:rPr lang="en-US" altLang="zh-CN" sz="2400" dirty="0">
                <a:latin typeface="Times New Roman" panose="02020603050405020304" pitchFamily="18" charset="0"/>
                <a:cs typeface="Times New Roman" panose="02020603050405020304" pitchFamily="18" charset="0"/>
              </a:rPr>
              <a:t>retains satisfactory performance even for long chains. </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(b) HotRing achieves significantly performance improves as </a:t>
            </a:r>
            <a:r>
              <a:rPr lang="el-GR" altLang="zh-CN" sz="2400" dirty="0">
                <a:latin typeface="Times New Roman" panose="02020603050405020304" pitchFamily="18" charset="0"/>
                <a:cs typeface="Times New Roman" panose="02020603050405020304" pitchFamily="18" charset="0"/>
              </a:rPr>
              <a:t>θ</a:t>
            </a:r>
            <a:r>
              <a:rPr lang="en-US" altLang="zh-CN" sz="2400" dirty="0" smtClean="0">
                <a:latin typeface="Times New Roman" panose="02020603050405020304" pitchFamily="18" charset="0"/>
                <a:cs typeface="Times New Roman" panose="02020603050405020304" pitchFamily="18" charset="0"/>
              </a:rPr>
              <a:t> increases. </a:t>
            </a:r>
            <a:endParaRPr lang="zh-CN" altLang="en-US" sz="2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544534" y="1143000"/>
            <a:ext cx="10470176" cy="3973829"/>
          </a:xfrm>
          <a:prstGeom prst="rect">
            <a:avLst/>
          </a:prstGeom>
        </p:spPr>
      </p:pic>
      <p:sp>
        <p:nvSpPr>
          <p:cNvPr id="8" name="矩形 7"/>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Evaluation</a:t>
            </a:r>
            <a:r>
              <a:rPr lang="en-US" altLang="zh-CN" sz="4000" dirty="0" smtClean="0"/>
              <a:t> </a:t>
            </a:r>
            <a:r>
              <a:rPr lang="en-US" altLang="zh-CN" sz="4000" b="1" dirty="0" smtClean="0">
                <a:solidFill>
                  <a:srgbClr val="000000"/>
                </a:solidFill>
                <a:latin typeface="Times New Roman" panose="02020603050405020304" pitchFamily="18" charset="0"/>
                <a:cs typeface="Times New Roman" panose="02020603050405020304" pitchFamily="18" charset="0"/>
              </a:rPr>
              <a:t>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7475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12531" y="5381468"/>
            <a:ext cx="11132695" cy="1200329"/>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 </a:t>
            </a:r>
            <a:r>
              <a:rPr lang="en-US" altLang="zh-CN" sz="2400" dirty="0">
                <a:latin typeface="Times New Roman" panose="02020603050405020304" pitchFamily="18" charset="0"/>
                <a:cs typeface="Times New Roman" panose="02020603050405020304" pitchFamily="18" charset="0"/>
              </a:rPr>
              <a:t>HotRing achieves throughput improvement for handling read misses. </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(b) </a:t>
            </a:r>
            <a:r>
              <a:rPr lang="en-US" altLang="zh-CN" sz="2400" dirty="0" smtClean="0">
                <a:latin typeface="Times New Roman" panose="02020603050405020304" pitchFamily="18" charset="0"/>
                <a:cs typeface="Times New Roman" panose="02020603050405020304" pitchFamily="18" charset="0"/>
              </a:rPr>
              <a:t>HotRing-r enables faster response after hotspots have shifted. </a:t>
            </a:r>
            <a:endParaRPr lang="zh-CN" altLang="en-US" sz="2400" dirty="0">
              <a:latin typeface="Times New Roman" panose="02020603050405020304" pitchFamily="18" charset="0"/>
              <a:cs typeface="Times New Roman" panose="02020603050405020304" pitchFamily="18" charset="0"/>
            </a:endParaRPr>
          </a:p>
        </p:txBody>
      </p:sp>
      <p:sp>
        <p:nvSpPr>
          <p:cNvPr id="8" name="矩形 7"/>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Evaluation</a:t>
            </a:r>
            <a:r>
              <a:rPr lang="en-US" altLang="zh-CN" sz="4000" dirty="0" smtClean="0"/>
              <a:t> </a:t>
            </a:r>
            <a:r>
              <a:rPr lang="en-US" altLang="zh-CN" sz="4000" b="1" dirty="0" smtClean="0">
                <a:solidFill>
                  <a:srgbClr val="000000"/>
                </a:solidFill>
                <a:latin typeface="Times New Roman" panose="02020603050405020304" pitchFamily="18" charset="0"/>
                <a:cs typeface="Times New Roman" panose="02020603050405020304" pitchFamily="18" charset="0"/>
              </a:rPr>
              <a:t>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117409" y="1666428"/>
            <a:ext cx="5058207" cy="3418146"/>
          </a:xfrm>
          <a:prstGeom prst="rect">
            <a:avLst/>
          </a:prstGeom>
        </p:spPr>
      </p:pic>
      <p:sp>
        <p:nvSpPr>
          <p:cNvPr id="9" name="矩形 8"/>
          <p:cNvSpPr/>
          <p:nvPr/>
        </p:nvSpPr>
        <p:spPr>
          <a:xfrm>
            <a:off x="8138159" y="1287149"/>
            <a:ext cx="3383281" cy="461665"/>
          </a:xfrm>
          <a:prstGeom prst="rect">
            <a:avLst/>
          </a:prstGeom>
        </p:spPr>
        <p:txBody>
          <a:bodyPr wrap="square">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workload </a:t>
            </a:r>
            <a:r>
              <a:rPr lang="en-US" altLang="zh-CN" sz="2400" dirty="0" smtClean="0">
                <a:solidFill>
                  <a:srgbClr val="000000"/>
                </a:solidFill>
                <a:latin typeface="Times New Roman" panose="02020603050405020304" pitchFamily="18" charset="0"/>
                <a:cs typeface="Times New Roman" panose="02020603050405020304" pitchFamily="18" charset="0"/>
              </a:rPr>
              <a:t>C(</a:t>
            </a:r>
            <a:r>
              <a:rPr lang="en-US" altLang="zh-CN" sz="2400" dirty="0">
                <a:solidFill>
                  <a:schemeClr val="dk1"/>
                </a:solidFill>
                <a:latin typeface="Times New Roman" panose="02020603050405020304" pitchFamily="18" charset="0"/>
                <a:cs typeface="Times New Roman" panose="02020603050405020304" pitchFamily="18" charset="0"/>
              </a:rPr>
              <a:t>Read: 100</a:t>
            </a:r>
            <a:r>
              <a:rPr lang="en-US" altLang="zh-CN" sz="2400" dirty="0" smtClean="0">
                <a:solidFill>
                  <a:schemeClr val="dk1"/>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603465" y="1478223"/>
            <a:ext cx="4645264" cy="3754798"/>
          </a:xfrm>
          <a:prstGeom prst="rect">
            <a:avLst/>
          </a:prstGeom>
        </p:spPr>
      </p:pic>
    </p:spTree>
    <p:extLst>
      <p:ext uri="{BB962C8B-B14F-4D97-AF65-F5344CB8AC3E}">
        <p14:creationId xmlns:p14="http://schemas.microsoft.com/office/powerpoint/2010/main" val="31831341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Evaluation</a:t>
            </a:r>
            <a:r>
              <a:rPr lang="en-US" altLang="zh-CN" sz="4000" dirty="0" smtClean="0"/>
              <a:t> </a:t>
            </a:r>
            <a:r>
              <a:rPr lang="en-US" altLang="zh-CN" sz="4000" b="1" dirty="0" smtClean="0">
                <a:solidFill>
                  <a:srgbClr val="000000"/>
                </a:solidFill>
                <a:latin typeface="Times New Roman" panose="02020603050405020304" pitchFamily="18" charset="0"/>
                <a:cs typeface="Times New Roman" panose="02020603050405020304" pitchFamily="18" charset="0"/>
              </a:rPr>
              <a:t>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522518" y="1908912"/>
            <a:ext cx="6257156" cy="3844266"/>
          </a:xfrm>
          <a:prstGeom prst="rect">
            <a:avLst/>
          </a:prstGeom>
        </p:spPr>
      </p:pic>
      <p:sp>
        <p:nvSpPr>
          <p:cNvPr id="3" name="矩形 2"/>
          <p:cNvSpPr/>
          <p:nvPr/>
        </p:nvSpPr>
        <p:spPr>
          <a:xfrm>
            <a:off x="799798" y="5660770"/>
            <a:ext cx="10319606" cy="830997"/>
          </a:xfrm>
          <a:prstGeom prst="rect">
            <a:avLst/>
          </a:prstGeom>
        </p:spPr>
        <p:txBody>
          <a:bodyPr wrap="square">
            <a:spAutoFit/>
          </a:bodyPr>
          <a:lstStyle/>
          <a:p>
            <a:r>
              <a:rPr lang="en-US" altLang="zh-CN" sz="2400" dirty="0" smtClean="0">
                <a:solidFill>
                  <a:srgbClr val="000000"/>
                </a:solidFill>
                <a:latin typeface="Times New Roman" panose="02020603050405020304" pitchFamily="18" charset="0"/>
                <a:cs typeface="Times New Roman" panose="02020603050405020304" pitchFamily="18" charset="0"/>
              </a:rPr>
              <a:t>Two </a:t>
            </a:r>
            <a:r>
              <a:rPr lang="en-US" altLang="zh-CN" sz="2400" dirty="0">
                <a:solidFill>
                  <a:srgbClr val="000000"/>
                </a:solidFill>
                <a:latin typeface="Times New Roman" panose="02020603050405020304" pitchFamily="18" charset="0"/>
                <a:cs typeface="Times New Roman" panose="02020603050405020304" pitchFamily="18" charset="0"/>
              </a:rPr>
              <a:t>consecutive rehash operations help </a:t>
            </a:r>
            <a:r>
              <a:rPr lang="en-US" altLang="zh-CN" sz="2400" dirty="0" smtClean="0">
                <a:solidFill>
                  <a:srgbClr val="000000"/>
                </a:solidFill>
                <a:latin typeface="Times New Roman" panose="02020603050405020304" pitchFamily="18" charset="0"/>
                <a:cs typeface="Times New Roman" panose="02020603050405020304" pitchFamily="18" charset="0"/>
              </a:rPr>
              <a:t>to retain </a:t>
            </a:r>
            <a:r>
              <a:rPr lang="en-US" altLang="zh-CN" sz="2400" dirty="0">
                <a:solidFill>
                  <a:srgbClr val="000000"/>
                </a:solidFill>
                <a:latin typeface="Times New Roman" panose="02020603050405020304" pitchFamily="18" charset="0"/>
                <a:cs typeface="Times New Roman" panose="02020603050405020304" pitchFamily="18" charset="0"/>
              </a:rPr>
              <a:t>the throughput as data volume </a:t>
            </a:r>
            <a:r>
              <a:rPr lang="en-US" altLang="zh-CN" sz="2400" dirty="0" smtClean="0">
                <a:solidFill>
                  <a:srgbClr val="000000"/>
                </a:solidFill>
                <a:latin typeface="Times New Roman" panose="02020603050405020304" pitchFamily="18" charset="0"/>
                <a:cs typeface="Times New Roman" panose="02020603050405020304" pitchFamily="18" charset="0"/>
              </a:rPr>
              <a:t>continuously grows</a:t>
            </a:r>
            <a:r>
              <a:rPr lang="en-US" altLang="zh-CN" sz="2400" dirty="0">
                <a:solidFill>
                  <a:srgbClr val="000000"/>
                </a:solidFill>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
        <p:nvSpPr>
          <p:cNvPr id="5" name="矩形 4"/>
          <p:cNvSpPr/>
          <p:nvPr/>
        </p:nvSpPr>
        <p:spPr>
          <a:xfrm>
            <a:off x="6779674" y="2232003"/>
            <a:ext cx="5240628" cy="1938992"/>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YCSB workload with 50% read </a:t>
            </a:r>
            <a:r>
              <a:rPr lang="en-US" altLang="zh-CN" sz="2400" dirty="0" smtClean="0">
                <a:latin typeface="Times New Roman" panose="02020603050405020304" pitchFamily="18" charset="0"/>
                <a:cs typeface="Times New Roman" panose="02020603050405020304" pitchFamily="18" charset="0"/>
              </a:rPr>
              <a:t>(</a:t>
            </a:r>
            <a:r>
              <a:rPr lang="el-GR" altLang="zh-CN" sz="2400" dirty="0">
                <a:latin typeface="Times New Roman" panose="02020603050405020304" pitchFamily="18" charset="0"/>
                <a:cs typeface="Times New Roman" panose="02020603050405020304" pitchFamily="18" charset="0"/>
              </a:rPr>
              <a:t>θ</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=1.22) and 50% insertion </a:t>
            </a:r>
            <a:r>
              <a:rPr lang="en-US" altLang="zh-CN" sz="2400" dirty="0"/>
              <a:t/>
            </a:r>
            <a:br>
              <a:rPr lang="en-US" altLang="zh-CN" sz="2400" dirty="0"/>
            </a:br>
            <a:endParaRPr lang="en-US" altLang="zh-CN" sz="2400" dirty="0">
              <a:solidFill>
                <a:srgbClr val="000000"/>
              </a:solidFill>
              <a:latin typeface="Times New Roman" panose="02020603050405020304" pitchFamily="18" charset="0"/>
              <a:cs typeface="Times New Roman" panose="02020603050405020304" pitchFamily="18" charset="0"/>
            </a:endParaRPr>
          </a:p>
          <a:p>
            <a:r>
              <a:rPr lang="en-US" altLang="zh-CN" sz="2400" dirty="0" smtClean="0">
                <a:solidFill>
                  <a:srgbClr val="000000"/>
                </a:solidFill>
                <a:latin typeface="Times New Roman" panose="02020603050405020304" pitchFamily="18" charset="0"/>
                <a:cs typeface="Times New Roman" panose="02020603050405020304" pitchFamily="18" charset="0"/>
              </a:rPr>
              <a:t>I,T</a:t>
            </a:r>
            <a:r>
              <a:rPr lang="en-US" altLang="zh-CN" sz="2400" dirty="0">
                <a:solidFill>
                  <a:srgbClr val="000000"/>
                </a:solidFill>
                <a:latin typeface="Times New Roman" panose="02020603050405020304" pitchFamily="18" charset="0"/>
                <a:cs typeface="Times New Roman" panose="02020603050405020304" pitchFamily="18" charset="0"/>
              </a:rPr>
              <a:t>, and S represent the initialization,</a:t>
            </a:r>
            <a:br>
              <a:rPr lang="en-US" altLang="zh-CN" sz="2400" dirty="0">
                <a:solidFill>
                  <a:srgbClr val="000000"/>
                </a:solidFill>
                <a:latin typeface="Times New Roman" panose="02020603050405020304" pitchFamily="18" charset="0"/>
                <a:cs typeface="Times New Roman" panose="02020603050405020304" pitchFamily="18" charset="0"/>
              </a:rPr>
            </a:br>
            <a:r>
              <a:rPr lang="en-US" altLang="zh-CN" sz="2400" dirty="0">
                <a:solidFill>
                  <a:srgbClr val="000000"/>
                </a:solidFill>
                <a:latin typeface="Times New Roman" panose="02020603050405020304" pitchFamily="18" charset="0"/>
                <a:cs typeface="Times New Roman" panose="02020603050405020304" pitchFamily="18" charset="0"/>
              </a:rPr>
              <a:t>transition, and splitting phases of rehash</a:t>
            </a: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6342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13083" y="1881258"/>
            <a:ext cx="10916590" cy="4041082"/>
          </a:xfrm>
          <a:prstGeom prst="rect">
            <a:avLst/>
          </a:prstGeom>
        </p:spPr>
      </p:pic>
    </p:spTree>
    <p:extLst>
      <p:ext uri="{BB962C8B-B14F-4D97-AF65-F5344CB8AC3E}">
        <p14:creationId xmlns:p14="http://schemas.microsoft.com/office/powerpoint/2010/main" val="20943669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4698" y="2189018"/>
            <a:ext cx="673330" cy="3823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914698" y="1806632"/>
            <a:ext cx="673330" cy="3823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914698" y="2571404"/>
            <a:ext cx="673330" cy="3823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14698" y="2953790"/>
            <a:ext cx="673330" cy="3823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14698" y="3336176"/>
            <a:ext cx="673330" cy="3823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64872" y="3336176"/>
            <a:ext cx="673330" cy="3823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31671" y="3336176"/>
            <a:ext cx="673330" cy="3823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131718" y="3336176"/>
            <a:ext cx="673330" cy="3823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stCxn id="8" idx="3"/>
            <a:endCxn id="9" idx="1"/>
          </p:cNvCxnSpPr>
          <p:nvPr/>
        </p:nvCxnSpPr>
        <p:spPr>
          <a:xfrm>
            <a:off x="2588028" y="3527369"/>
            <a:ext cx="3768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638202" y="3527369"/>
            <a:ext cx="3768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705001" y="3527369"/>
            <a:ext cx="3768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135466" y="3336176"/>
            <a:ext cx="332142" cy="369332"/>
          </a:xfrm>
          <a:prstGeom prst="rect">
            <a:avLst/>
          </a:prstGeom>
          <a:noFill/>
        </p:spPr>
        <p:txBody>
          <a:bodyPr wrap="none" rtlCol="0">
            <a:spAutoFit/>
          </a:bodyPr>
          <a:lstStyle/>
          <a:p>
            <a:r>
              <a:rPr lang="en-US" altLang="zh-CN" dirty="0"/>
              <a:t>A</a:t>
            </a:r>
            <a:endParaRPr lang="zh-CN" altLang="en-US" dirty="0"/>
          </a:p>
        </p:txBody>
      </p:sp>
      <p:sp>
        <p:nvSpPr>
          <p:cNvPr id="16" name="文本框 15"/>
          <p:cNvSpPr txBox="1"/>
          <p:nvPr/>
        </p:nvSpPr>
        <p:spPr>
          <a:xfrm>
            <a:off x="4202265" y="3336176"/>
            <a:ext cx="312906" cy="369332"/>
          </a:xfrm>
          <a:prstGeom prst="rect">
            <a:avLst/>
          </a:prstGeom>
          <a:noFill/>
        </p:spPr>
        <p:txBody>
          <a:bodyPr wrap="none" rtlCol="0">
            <a:spAutoFit/>
          </a:bodyPr>
          <a:lstStyle/>
          <a:p>
            <a:r>
              <a:rPr lang="en-US" altLang="zh-CN" dirty="0"/>
              <a:t>B</a:t>
            </a:r>
            <a:endParaRPr lang="en-US" altLang="zh-CN" dirty="0" smtClean="0"/>
          </a:p>
        </p:txBody>
      </p:sp>
      <p:sp>
        <p:nvSpPr>
          <p:cNvPr id="17" name="文本框 16"/>
          <p:cNvSpPr txBox="1"/>
          <p:nvPr/>
        </p:nvSpPr>
        <p:spPr>
          <a:xfrm>
            <a:off x="5311930" y="3336176"/>
            <a:ext cx="327334" cy="369332"/>
          </a:xfrm>
          <a:prstGeom prst="rect">
            <a:avLst/>
          </a:prstGeom>
          <a:noFill/>
        </p:spPr>
        <p:txBody>
          <a:bodyPr wrap="none" rtlCol="0">
            <a:spAutoFit/>
          </a:bodyPr>
          <a:lstStyle/>
          <a:p>
            <a:r>
              <a:rPr lang="en-US" altLang="zh-CN" dirty="0" smtClean="0"/>
              <a:t>C</a:t>
            </a:r>
            <a:endParaRPr lang="zh-CN" altLang="en-US" dirty="0"/>
          </a:p>
        </p:txBody>
      </p:sp>
    </p:spTree>
    <p:extLst>
      <p:ext uri="{BB962C8B-B14F-4D97-AF65-F5344CB8AC3E}">
        <p14:creationId xmlns:p14="http://schemas.microsoft.com/office/powerpoint/2010/main" val="1091785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Introduction</a:t>
            </a:r>
            <a:r>
              <a:rPr lang="en-US" altLang="zh-CN" sz="4000" dirty="0" smtClean="0">
                <a:latin typeface="Times New Roman" panose="02020603050405020304" pitchFamily="18" charset="0"/>
                <a:cs typeface="Times New Roman" panose="02020603050405020304" pitchFamily="18" charset="0"/>
              </a:rPr>
              <a:t> </a:t>
            </a:r>
            <a:endParaRPr lang="zh-CN" altLang="en-US" sz="4000" dirty="0">
              <a:latin typeface="Times New Roman" panose="02020603050405020304" pitchFamily="18" charset="0"/>
              <a:cs typeface="Times New Roman" panose="02020603050405020304" pitchFamily="18" charset="0"/>
            </a:endParaRPr>
          </a:p>
        </p:txBody>
      </p:sp>
      <p:sp>
        <p:nvSpPr>
          <p:cNvPr id="8" name="矩形 7"/>
          <p:cNvSpPr/>
          <p:nvPr/>
        </p:nvSpPr>
        <p:spPr>
          <a:xfrm>
            <a:off x="761435" y="1709500"/>
            <a:ext cx="10995138" cy="3539430"/>
          </a:xfrm>
          <a:prstGeom prst="rect">
            <a:avLst/>
          </a:prstGeom>
        </p:spPr>
        <p:txBody>
          <a:bodyPr wrap="square">
            <a:spAutoFit/>
          </a:bodyPr>
          <a:lstStyle/>
          <a:p>
            <a:pPr>
              <a:lnSpc>
                <a:spcPct val="200000"/>
              </a:lnSpc>
            </a:pPr>
            <a:r>
              <a:rPr lang="en-US" altLang="zh-CN" sz="2800" dirty="0" smtClean="0">
                <a:latin typeface="Times New Roman" panose="02020603050405020304" pitchFamily="18" charset="0"/>
                <a:cs typeface="Times New Roman" panose="02020603050405020304" pitchFamily="18" charset="0"/>
              </a:rPr>
              <a:t>Solutions to mitigate the hotspot issue:</a:t>
            </a:r>
          </a:p>
          <a:p>
            <a:pPr marL="457200" indent="-457200">
              <a:lnSpc>
                <a:spcPct val="150000"/>
              </a:lnSpc>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Scale out using consistent hashing</a:t>
            </a:r>
          </a:p>
          <a:p>
            <a:pPr marL="457200" indent="-457200">
              <a:lnSpc>
                <a:spcPct val="150000"/>
              </a:lnSpc>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Replication in multi-node</a:t>
            </a:r>
          </a:p>
          <a:p>
            <a:pPr marL="457200" indent="-457200">
              <a:lnSpc>
                <a:spcPct val="150000"/>
              </a:lnSpc>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Front-end cache </a:t>
            </a:r>
          </a:p>
          <a:p>
            <a:pPr marL="457200" indent="-457200">
              <a:lnSpc>
                <a:spcPct val="150000"/>
              </a:lnSpc>
              <a:buFont typeface="Wingdings" panose="05000000000000000000" pitchFamily="2" charset="2"/>
              <a:buChar char="Ø"/>
            </a:pPr>
            <a:r>
              <a:rPr lang="en-US" altLang="zh-CN" sz="2800" dirty="0" smtClean="0">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Improve Single node’s ability to handle hotspots</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345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335446" y="2637183"/>
            <a:ext cx="8678572" cy="3763617"/>
          </a:xfrm>
          <a:prstGeom prst="rect">
            <a:avLst/>
          </a:prstGeom>
        </p:spPr>
      </p:pic>
      <p:sp>
        <p:nvSpPr>
          <p:cNvPr id="6" name="文本框 5"/>
          <p:cNvSpPr txBox="1"/>
          <p:nvPr/>
        </p:nvSpPr>
        <p:spPr>
          <a:xfrm>
            <a:off x="715617" y="1720337"/>
            <a:ext cx="10787270" cy="1307537"/>
          </a:xfrm>
          <a:prstGeom prst="rect">
            <a:avLst/>
          </a:prstGeom>
          <a:noFill/>
        </p:spPr>
        <p:txBody>
          <a:bodyPr wrap="square" rtlCol="0">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Prior work : Chain-based hash index (</a:t>
            </a:r>
            <a:r>
              <a:rPr lang="en-US" altLang="zh-CN" sz="2800" dirty="0">
                <a:latin typeface="Times New Roman" panose="02020603050405020304" pitchFamily="18" charset="0"/>
                <a:cs typeface="Times New Roman" panose="02020603050405020304" pitchFamily="18" charset="0"/>
              </a:rPr>
              <a:t>hot items are randomly placed in the collision chain )</a:t>
            </a:r>
            <a:endParaRPr lang="zh-CN" altLang="en-US" sz="2800" dirty="0">
              <a:latin typeface="Times New Roman" panose="02020603050405020304" pitchFamily="18" charset="0"/>
              <a:cs typeface="Times New Roman" panose="02020603050405020304" pitchFamily="18" charset="0"/>
            </a:endParaRPr>
          </a:p>
        </p:txBody>
      </p:sp>
      <p:sp>
        <p:nvSpPr>
          <p:cNvPr id="7" name="矩形 6"/>
          <p:cNvSpPr/>
          <p:nvPr/>
        </p:nvSpPr>
        <p:spPr>
          <a:xfrm>
            <a:off x="304798" y="661649"/>
            <a:ext cx="8998227" cy="707886"/>
          </a:xfrm>
          <a:prstGeom prst="rect">
            <a:avLst/>
          </a:prstGeom>
        </p:spPr>
        <p:txBody>
          <a:bodyPr wrap="square">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Challenges </a:t>
            </a:r>
            <a:r>
              <a:rPr lang="en-US" altLang="zh-CN" sz="4000" b="1" dirty="0">
                <a:solidFill>
                  <a:srgbClr val="000000"/>
                </a:solidFill>
                <a:latin typeface="Times New Roman" panose="02020603050405020304" pitchFamily="18" charset="0"/>
                <a:cs typeface="Times New Roman" panose="02020603050405020304" pitchFamily="18" charset="0"/>
              </a:rPr>
              <a:t>and Design Principles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885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4798" y="661649"/>
            <a:ext cx="8998227" cy="707886"/>
          </a:xfrm>
          <a:prstGeom prst="rect">
            <a:avLst/>
          </a:prstGeom>
        </p:spPr>
        <p:txBody>
          <a:bodyPr wrap="square">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Challenges </a:t>
            </a:r>
            <a:r>
              <a:rPr lang="en-US" altLang="zh-CN" sz="4000" b="1" dirty="0">
                <a:solidFill>
                  <a:srgbClr val="000000"/>
                </a:solidFill>
                <a:latin typeface="Times New Roman" panose="02020603050405020304" pitchFamily="18" charset="0"/>
                <a:cs typeface="Times New Roman" panose="02020603050405020304" pitchFamily="18" charset="0"/>
              </a:rPr>
              <a:t>and Design Principles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5" name="矩形 4"/>
          <p:cNvSpPr/>
          <p:nvPr/>
        </p:nvSpPr>
        <p:spPr>
          <a:xfrm>
            <a:off x="980661" y="2067339"/>
            <a:ext cx="9223513" cy="2985433"/>
          </a:xfrm>
          <a:prstGeom prst="rect">
            <a:avLst/>
          </a:prstGeom>
        </p:spPr>
        <p:txBody>
          <a:bodyPr wrap="square">
            <a:spAutoFit/>
          </a:bodyPr>
          <a:lstStyle/>
          <a:p>
            <a:r>
              <a:rPr lang="zh-CN" altLang="en-US" sz="3200" dirty="0" smtClean="0"/>
              <a:t>需要解决的问题：</a:t>
            </a:r>
            <a:r>
              <a:rPr lang="en-US" altLang="zh-CN" dirty="0"/>
              <a:t/>
            </a:r>
            <a:br>
              <a:rPr lang="en-US" altLang="zh-CN" dirty="0"/>
            </a:br>
            <a:r>
              <a:rPr lang="en-US" altLang="zh-CN" dirty="0"/>
              <a:t> </a:t>
            </a:r>
            <a:br>
              <a:rPr lang="en-US" altLang="zh-CN" dirty="0"/>
            </a:br>
            <a:endParaRPr lang="en-US" altLang="zh-CN" dirty="0" smtClean="0"/>
          </a:p>
          <a:p>
            <a:pPr marL="342900" indent="-342900">
              <a:buFont typeface="Wingdings" panose="05000000000000000000" pitchFamily="2" charset="2"/>
              <a:buChar char="Ø"/>
            </a:pPr>
            <a:r>
              <a:rPr lang="zh-CN" altLang="en-US" sz="2400" dirty="0" smtClean="0"/>
              <a:t>数据</a:t>
            </a:r>
            <a:r>
              <a:rPr lang="zh-CN" altLang="en-US" sz="2400" dirty="0"/>
              <a:t>的热度是动态变化的，必须实现</a:t>
            </a:r>
            <a:r>
              <a:rPr lang="zh-CN" altLang="en-US" sz="2400" dirty="0" smtClean="0"/>
              <a:t>动态的热点感知，保证</a:t>
            </a:r>
            <a:r>
              <a:rPr lang="zh-CN" altLang="en-US" sz="2400" dirty="0"/>
              <a:t>热点时效性</a:t>
            </a:r>
            <a:r>
              <a:rPr lang="zh-CN" altLang="en-US" sz="2400" dirty="0" smtClean="0"/>
              <a:t>。</a:t>
            </a:r>
            <a:endParaRPr lang="en-US" altLang="zh-CN" sz="2400" dirty="0" smtClean="0"/>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r>
              <a:rPr lang="zh-CN" altLang="en-US" sz="2400" dirty="0"/>
              <a:t>无锁化</a:t>
            </a:r>
            <a:r>
              <a:rPr lang="zh-CN" altLang="en-US" sz="2400" dirty="0" smtClean="0"/>
              <a:t>处理，</a:t>
            </a:r>
            <a:r>
              <a:rPr lang="zh-CN" altLang="en-US" sz="2400" dirty="0"/>
              <a:t>基于内存的键值存储引擎性能是很敏感</a:t>
            </a:r>
            <a:r>
              <a:rPr lang="zh-CN" altLang="en-US" sz="2400" dirty="0" smtClean="0"/>
              <a:t>的，要保证高性能就要支持高效的并发读</a:t>
            </a:r>
            <a:r>
              <a:rPr lang="en-US" altLang="zh-CN" sz="2400" dirty="0" smtClean="0"/>
              <a:t>/</a:t>
            </a:r>
            <a:r>
              <a:rPr lang="zh-CN" altLang="en-US" sz="2400" dirty="0" smtClean="0"/>
              <a:t>写操作</a:t>
            </a:r>
            <a:r>
              <a:rPr lang="zh-CN" altLang="en-US" sz="2400" dirty="0"/>
              <a:t>。</a:t>
            </a:r>
          </a:p>
        </p:txBody>
      </p:sp>
    </p:spTree>
    <p:extLst>
      <p:ext uri="{BB962C8B-B14F-4D97-AF65-F5344CB8AC3E}">
        <p14:creationId xmlns:p14="http://schemas.microsoft.com/office/powerpoint/2010/main" val="2252543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Design </a:t>
            </a:r>
            <a:r>
              <a:rPr lang="en-US" altLang="zh-CN" sz="4000" b="1" dirty="0">
                <a:solidFill>
                  <a:srgbClr val="000000"/>
                </a:solidFill>
                <a:latin typeface="Times New Roman" panose="02020603050405020304" pitchFamily="18" charset="0"/>
                <a:cs typeface="Times New Roman" panose="02020603050405020304" pitchFamily="18" charset="0"/>
              </a:rPr>
              <a:t>of HotRing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311966" y="2590083"/>
            <a:ext cx="8839200" cy="3756843"/>
          </a:xfrm>
          <a:prstGeom prst="rect">
            <a:avLst/>
          </a:prstGeom>
        </p:spPr>
      </p:pic>
      <p:sp>
        <p:nvSpPr>
          <p:cNvPr id="4" name="矩形 3"/>
          <p:cNvSpPr/>
          <p:nvPr/>
        </p:nvSpPr>
        <p:spPr>
          <a:xfrm>
            <a:off x="745434" y="1502755"/>
            <a:ext cx="11310730" cy="954107"/>
          </a:xfrm>
          <a:prstGeom prst="rect">
            <a:avLst/>
          </a:prstGeom>
        </p:spPr>
        <p:txBody>
          <a:bodyPr wrap="square">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A</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head </a:t>
            </a:r>
            <a:r>
              <a:rPr lang="en-US" altLang="zh-CN" sz="2800" dirty="0" smtClean="0">
                <a:solidFill>
                  <a:srgbClr val="000000"/>
                </a:solidFill>
                <a:latin typeface="Times New Roman" panose="02020603050405020304" pitchFamily="18" charset="0"/>
                <a:cs typeface="Times New Roman" panose="02020603050405020304" pitchFamily="18" charset="0"/>
              </a:rPr>
              <a:t>pointer in </a:t>
            </a:r>
            <a:r>
              <a:rPr lang="en-US" altLang="zh-CN" sz="2800" dirty="0">
                <a:solidFill>
                  <a:srgbClr val="000000"/>
                </a:solidFill>
                <a:latin typeface="Times New Roman" panose="02020603050405020304" pitchFamily="18" charset="0"/>
                <a:cs typeface="Times New Roman" panose="02020603050405020304" pitchFamily="18" charset="0"/>
              </a:rPr>
              <a:t>the hash table can point to any items in the </a:t>
            </a:r>
            <a:r>
              <a:rPr lang="en-US" altLang="zh-CN" sz="2800" dirty="0" smtClean="0">
                <a:solidFill>
                  <a:srgbClr val="000000"/>
                </a:solidFill>
                <a:latin typeface="Times New Roman" panose="02020603050405020304" pitchFamily="18" charset="0"/>
                <a:cs typeface="Times New Roman" panose="02020603050405020304" pitchFamily="18" charset="0"/>
              </a:rPr>
              <a:t>corresponding ring, rather </a:t>
            </a:r>
            <a:r>
              <a:rPr lang="en-US" altLang="zh-CN" sz="2800" dirty="0">
                <a:solidFill>
                  <a:srgbClr val="000000"/>
                </a:solidFill>
                <a:latin typeface="Times New Roman" panose="02020603050405020304" pitchFamily="18" charset="0"/>
                <a:cs typeface="Times New Roman" panose="02020603050405020304" pitchFamily="18" charset="0"/>
              </a:rPr>
              <a:t>than being fixed to the front item in the chain.</a:t>
            </a:r>
            <a:r>
              <a:rPr lang="en-US" altLang="zh-CN"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832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320207" y="1172275"/>
            <a:ext cx="7272959" cy="5186014"/>
          </a:xfrm>
          <a:prstGeom prst="rect">
            <a:avLst/>
          </a:prstGeom>
        </p:spPr>
      </p:pic>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Design </a:t>
            </a:r>
            <a:r>
              <a:rPr lang="en-US" altLang="zh-CN" sz="4000" b="1" dirty="0">
                <a:solidFill>
                  <a:srgbClr val="000000"/>
                </a:solidFill>
                <a:latin typeface="Times New Roman" panose="02020603050405020304" pitchFamily="18" charset="0"/>
                <a:cs typeface="Times New Roman" panose="02020603050405020304" pitchFamily="18" charset="0"/>
              </a:rPr>
              <a:t>of HotRing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4"/>
          <a:stretch>
            <a:fillRect/>
          </a:stretch>
        </p:blipFill>
        <p:spPr>
          <a:xfrm>
            <a:off x="609599" y="5322157"/>
            <a:ext cx="3405809" cy="530290"/>
          </a:xfrm>
          <a:prstGeom prst="rect">
            <a:avLst/>
          </a:prstGeom>
        </p:spPr>
      </p:pic>
      <p:pic>
        <p:nvPicPr>
          <p:cNvPr id="9" name="图片 8"/>
          <p:cNvPicPr>
            <a:picLocks noChangeAspect="1"/>
          </p:cNvPicPr>
          <p:nvPr/>
        </p:nvPicPr>
        <p:blipFill>
          <a:blip r:embed="rId5"/>
          <a:stretch>
            <a:fillRect/>
          </a:stretch>
        </p:blipFill>
        <p:spPr>
          <a:xfrm>
            <a:off x="1249014" y="3632116"/>
            <a:ext cx="2034206" cy="1271800"/>
          </a:xfrm>
          <a:prstGeom prst="rect">
            <a:avLst/>
          </a:prstGeom>
        </p:spPr>
      </p:pic>
      <p:sp>
        <p:nvSpPr>
          <p:cNvPr id="10" name="矩形 9"/>
          <p:cNvSpPr/>
          <p:nvPr/>
        </p:nvSpPr>
        <p:spPr>
          <a:xfrm>
            <a:off x="212030" y="2198213"/>
            <a:ext cx="4267205" cy="1015663"/>
          </a:xfrm>
          <a:prstGeom prst="rect">
            <a:avLst/>
          </a:prstGeom>
        </p:spPr>
        <p:txBody>
          <a:bodyPr wrap="square">
            <a:spAutoFit/>
          </a:bodyPr>
          <a:lstStyle/>
          <a:p>
            <a:r>
              <a:rPr lang="zh-CN" altLang="en-US" sz="2000" dirty="0"/>
              <a:t>每个</a:t>
            </a:r>
            <a:r>
              <a:rPr lang="en-US" altLang="zh-CN" sz="2000" dirty="0"/>
              <a:t>key</a:t>
            </a:r>
            <a:r>
              <a:rPr lang="zh-CN" altLang="en-US" sz="2000" dirty="0"/>
              <a:t>计算的哈希值，前</a:t>
            </a:r>
            <a:r>
              <a:rPr lang="en-US" altLang="zh-CN" sz="2000" dirty="0"/>
              <a:t>k</a:t>
            </a:r>
            <a:r>
              <a:rPr lang="zh-CN" altLang="en-US" sz="2000" dirty="0"/>
              <a:t>位用来哈希表的定位，后</a:t>
            </a:r>
            <a:r>
              <a:rPr lang="en-US" altLang="zh-CN" sz="2000" dirty="0"/>
              <a:t>n-k</a:t>
            </a:r>
            <a:r>
              <a:rPr lang="zh-CN" altLang="en-US" sz="2000" dirty="0"/>
              <a:t>位作为冲突链中进一步区分</a:t>
            </a:r>
            <a:r>
              <a:rPr lang="en-US" altLang="zh-CN" sz="2000" dirty="0"/>
              <a:t>key</a:t>
            </a:r>
            <a:r>
              <a:rPr lang="zh-CN" altLang="en-US" sz="2000" dirty="0"/>
              <a:t>的标志</a:t>
            </a:r>
            <a:r>
              <a:rPr lang="zh-CN" altLang="en-US" sz="2000" dirty="0" smtClean="0"/>
              <a:t>。</a:t>
            </a:r>
            <a:endParaRPr lang="zh-CN" altLang="en-US" dirty="0"/>
          </a:p>
        </p:txBody>
      </p:sp>
    </p:spTree>
    <p:extLst>
      <p:ext uri="{BB962C8B-B14F-4D97-AF65-F5344CB8AC3E}">
        <p14:creationId xmlns:p14="http://schemas.microsoft.com/office/powerpoint/2010/main" val="582746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Design of HotRing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3" name="矩形 2"/>
          <p:cNvSpPr/>
          <p:nvPr/>
        </p:nvSpPr>
        <p:spPr>
          <a:xfrm>
            <a:off x="3497782" y="2842373"/>
            <a:ext cx="5250433" cy="523220"/>
          </a:xfrm>
          <a:prstGeom prst="rect">
            <a:avLst/>
          </a:prstGeom>
        </p:spPr>
        <p:txBody>
          <a:bodyPr wrap="square">
            <a:spAutoFit/>
          </a:bodyPr>
          <a:lstStyle/>
          <a:p>
            <a:pPr marL="342900" indent="-342900">
              <a:buFont typeface="Wingdings" panose="05000000000000000000" pitchFamily="2" charset="2"/>
              <a:buChar char="l"/>
            </a:pPr>
            <a:r>
              <a:rPr lang="en-US" altLang="zh-CN" sz="2800" b="1" dirty="0">
                <a:latin typeface="Times New Roman" panose="02020603050405020304" pitchFamily="18" charset="0"/>
                <a:cs typeface="Times New Roman" panose="02020603050405020304" pitchFamily="18" charset="0"/>
              </a:rPr>
              <a:t>Random Movement Strategy</a:t>
            </a:r>
            <a:r>
              <a:rPr lang="en-US" altLang="zh-CN"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4" name="矩形 3"/>
          <p:cNvSpPr/>
          <p:nvPr/>
        </p:nvSpPr>
        <p:spPr>
          <a:xfrm>
            <a:off x="661327" y="1678729"/>
            <a:ext cx="10407007" cy="954107"/>
          </a:xfrm>
          <a:prstGeom prst="rect">
            <a:avLst/>
          </a:prstGeom>
        </p:spPr>
        <p:txBody>
          <a:bodyPr wrap="square">
            <a:spAutoFit/>
          </a:bodyPr>
          <a:lstStyle/>
          <a:p>
            <a:r>
              <a:rPr lang="en-US" altLang="zh-CN" sz="2800" b="1" dirty="0">
                <a:solidFill>
                  <a:srgbClr val="000000"/>
                </a:solidFill>
                <a:latin typeface="Times New Roman" panose="02020603050405020304" pitchFamily="18" charset="0"/>
                <a:cs typeface="Times New Roman" panose="02020603050405020304" pitchFamily="18" charset="0"/>
              </a:rPr>
              <a:t>Hotspot Shift </a:t>
            </a:r>
            <a:r>
              <a:rPr lang="en-US" altLang="zh-CN" sz="2800" b="1" dirty="0" smtClean="0">
                <a:solidFill>
                  <a:srgbClr val="000000"/>
                </a:solidFill>
                <a:latin typeface="Times New Roman" panose="02020603050405020304" pitchFamily="18" charset="0"/>
                <a:cs typeface="Times New Roman" panose="02020603050405020304" pitchFamily="18" charset="0"/>
              </a:rPr>
              <a:t>Identification</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The </a:t>
            </a:r>
            <a:r>
              <a:rPr lang="en-US" altLang="zh-CN" sz="2800" dirty="0">
                <a:solidFill>
                  <a:srgbClr val="000000"/>
                </a:solidFill>
                <a:latin typeface="Times New Roman" panose="02020603050405020304" pitchFamily="18" charset="0"/>
                <a:cs typeface="Times New Roman" panose="02020603050405020304" pitchFamily="18" charset="0"/>
              </a:rPr>
              <a:t>head pointer is periodically moved to </a:t>
            </a:r>
            <a:r>
              <a:rPr lang="en-US" altLang="zh-CN" sz="2800" dirty="0" smtClean="0">
                <a:solidFill>
                  <a:srgbClr val="000000"/>
                </a:solidFill>
                <a:latin typeface="Times New Roman" panose="02020603050405020304" pitchFamily="18" charset="0"/>
                <a:cs typeface="Times New Roman" panose="02020603050405020304" pitchFamily="18" charset="0"/>
              </a:rPr>
              <a:t>a potential </a:t>
            </a:r>
            <a:r>
              <a:rPr lang="en-US" altLang="zh-CN" sz="2800" dirty="0">
                <a:solidFill>
                  <a:srgbClr val="000000"/>
                </a:solidFill>
                <a:latin typeface="Times New Roman" panose="02020603050405020304" pitchFamily="18" charset="0"/>
                <a:cs typeface="Times New Roman" panose="02020603050405020304" pitchFamily="18" charset="0"/>
              </a:rPr>
              <a:t>hotspot </a:t>
            </a:r>
            <a:r>
              <a:rPr lang="en-US" altLang="zh-CN" sz="2800" dirty="0" smtClean="0">
                <a:solidFill>
                  <a:srgbClr val="000000"/>
                </a:solidFill>
                <a:latin typeface="Times New Roman" panose="02020603050405020304" pitchFamily="18" charset="0"/>
                <a:cs typeface="Times New Roman" panose="02020603050405020304" pitchFamily="18" charset="0"/>
              </a:rPr>
              <a:t>from the strategy</a:t>
            </a:r>
            <a:r>
              <a:rPr lang="en-US" altLang="zh-CN" sz="28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8" name="矩形 7"/>
          <p:cNvSpPr/>
          <p:nvPr/>
        </p:nvSpPr>
        <p:spPr>
          <a:xfrm>
            <a:off x="6400799" y="4367284"/>
            <a:ext cx="5076967" cy="1384995"/>
          </a:xfrm>
          <a:prstGeom prst="rect">
            <a:avLst/>
          </a:prstGeom>
        </p:spPr>
        <p:txBody>
          <a:bodyPr wrap="square">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After every </a:t>
            </a:r>
            <a:r>
              <a:rPr lang="en-US" altLang="zh-CN" sz="2800" i="1" dirty="0">
                <a:solidFill>
                  <a:srgbClr val="000000"/>
                </a:solidFill>
                <a:latin typeface="Times New Roman" panose="02020603050405020304" pitchFamily="18" charset="0"/>
                <a:cs typeface="Times New Roman" panose="02020603050405020304" pitchFamily="18" charset="0"/>
              </a:rPr>
              <a:t>R </a:t>
            </a:r>
            <a:r>
              <a:rPr lang="en-US" altLang="zh-CN" sz="2800" dirty="0" smtClean="0">
                <a:solidFill>
                  <a:srgbClr val="000000"/>
                </a:solidFill>
                <a:latin typeface="Times New Roman" panose="02020603050405020304" pitchFamily="18" charset="0"/>
                <a:cs typeface="Times New Roman" panose="02020603050405020304" pitchFamily="18" charset="0"/>
              </a:rPr>
              <a:t>requests, moving the head pointer to the R-th access items</a:t>
            </a:r>
            <a:r>
              <a:rPr lang="en-US" altLang="zh-CN" sz="28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661327" y="3831608"/>
            <a:ext cx="5217775" cy="2637183"/>
          </a:xfrm>
          <a:prstGeom prst="rect">
            <a:avLst/>
          </a:prstGeom>
        </p:spPr>
      </p:pic>
    </p:spTree>
    <p:extLst>
      <p:ext uri="{BB962C8B-B14F-4D97-AF65-F5344CB8AC3E}">
        <p14:creationId xmlns:p14="http://schemas.microsoft.com/office/powerpoint/2010/main" val="4133057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4799" y="661649"/>
            <a:ext cx="6096000" cy="707886"/>
          </a:xfrm>
          <a:prstGeom prst="rect">
            <a:avLst/>
          </a:prstGeom>
        </p:spPr>
        <p:txBody>
          <a:bodyPr>
            <a:spAutoFit/>
          </a:bodyPr>
          <a:lstStyle/>
          <a:p>
            <a:r>
              <a:rPr lang="en-US" altLang="zh-CN" sz="4000" b="1" dirty="0" smtClean="0">
                <a:solidFill>
                  <a:srgbClr val="000000"/>
                </a:solidFill>
                <a:latin typeface="Times New Roman" panose="02020603050405020304" pitchFamily="18" charset="0"/>
                <a:cs typeface="Times New Roman" panose="02020603050405020304" pitchFamily="18" charset="0"/>
              </a:rPr>
              <a:t>Design of HotRing  </a:t>
            </a:r>
            <a:endParaRPr lang="zh-CN" altLang="en-US" sz="4000" b="1" dirty="0">
              <a:solidFill>
                <a:srgbClr val="000000"/>
              </a:solidFill>
              <a:latin typeface="Times New Roman" panose="02020603050405020304" pitchFamily="18" charset="0"/>
              <a:cs typeface="Times New Roman" panose="02020603050405020304" pitchFamily="18" charset="0"/>
            </a:endParaRPr>
          </a:p>
        </p:txBody>
      </p:sp>
      <p:sp>
        <p:nvSpPr>
          <p:cNvPr id="3" name="矩形 2"/>
          <p:cNvSpPr/>
          <p:nvPr/>
        </p:nvSpPr>
        <p:spPr>
          <a:xfrm>
            <a:off x="3497782" y="2842373"/>
            <a:ext cx="5250433" cy="523220"/>
          </a:xfrm>
          <a:prstGeom prst="rect">
            <a:avLst/>
          </a:prstGeom>
        </p:spPr>
        <p:txBody>
          <a:bodyPr wrap="square">
            <a:spAutoFit/>
          </a:bodyPr>
          <a:lstStyle/>
          <a:p>
            <a:pPr marL="342900" indent="-342900">
              <a:buFont typeface="Wingdings" panose="05000000000000000000" pitchFamily="2" charset="2"/>
              <a:buChar char="l"/>
            </a:pPr>
            <a:r>
              <a:rPr lang="en-US" altLang="zh-CN" sz="2800" b="1" dirty="0">
                <a:latin typeface="Times New Roman" panose="02020603050405020304" pitchFamily="18" charset="0"/>
                <a:cs typeface="Times New Roman" panose="02020603050405020304" pitchFamily="18" charset="0"/>
              </a:rPr>
              <a:t>Statistical Sampling </a:t>
            </a:r>
            <a:r>
              <a:rPr lang="en-US" altLang="zh-CN" sz="2800" b="1" dirty="0" smtClean="0">
                <a:latin typeface="Times New Roman" panose="02020603050405020304" pitchFamily="18" charset="0"/>
                <a:cs typeface="Times New Roman" panose="02020603050405020304" pitchFamily="18" charset="0"/>
              </a:rPr>
              <a:t>Strategy</a:t>
            </a:r>
            <a:endParaRPr lang="zh-CN" altLang="en-US" sz="2800" dirty="0">
              <a:latin typeface="Times New Roman" panose="02020603050405020304" pitchFamily="18" charset="0"/>
              <a:cs typeface="Times New Roman" panose="02020603050405020304" pitchFamily="18" charset="0"/>
            </a:endParaRPr>
          </a:p>
        </p:txBody>
      </p:sp>
      <p:sp>
        <p:nvSpPr>
          <p:cNvPr id="4" name="矩形 3"/>
          <p:cNvSpPr/>
          <p:nvPr/>
        </p:nvSpPr>
        <p:spPr>
          <a:xfrm>
            <a:off x="661327" y="1678729"/>
            <a:ext cx="10407007" cy="954107"/>
          </a:xfrm>
          <a:prstGeom prst="rect">
            <a:avLst/>
          </a:prstGeom>
        </p:spPr>
        <p:txBody>
          <a:bodyPr wrap="square">
            <a:spAutoFit/>
          </a:bodyPr>
          <a:lstStyle/>
          <a:p>
            <a:r>
              <a:rPr lang="en-US" altLang="zh-CN" sz="2800" b="1" dirty="0">
                <a:solidFill>
                  <a:srgbClr val="000000"/>
                </a:solidFill>
                <a:latin typeface="Times New Roman" panose="02020603050405020304" pitchFamily="18" charset="0"/>
                <a:cs typeface="Times New Roman" panose="02020603050405020304" pitchFamily="18" charset="0"/>
              </a:rPr>
              <a:t>Hotspot Shift </a:t>
            </a:r>
            <a:r>
              <a:rPr lang="en-US" altLang="zh-CN" sz="2800" b="1" dirty="0" smtClean="0">
                <a:solidFill>
                  <a:srgbClr val="000000"/>
                </a:solidFill>
                <a:latin typeface="Times New Roman" panose="02020603050405020304" pitchFamily="18" charset="0"/>
                <a:cs typeface="Times New Roman" panose="02020603050405020304" pitchFamily="18" charset="0"/>
              </a:rPr>
              <a:t>Identification</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The </a:t>
            </a:r>
            <a:r>
              <a:rPr lang="en-US" altLang="zh-CN" sz="2800" dirty="0">
                <a:solidFill>
                  <a:srgbClr val="000000"/>
                </a:solidFill>
                <a:latin typeface="Times New Roman" panose="02020603050405020304" pitchFamily="18" charset="0"/>
                <a:cs typeface="Times New Roman" panose="02020603050405020304" pitchFamily="18" charset="0"/>
              </a:rPr>
              <a:t>head pointer is periodically moved to </a:t>
            </a:r>
            <a:r>
              <a:rPr lang="en-US" altLang="zh-CN" sz="2800" dirty="0" smtClean="0">
                <a:solidFill>
                  <a:srgbClr val="000000"/>
                </a:solidFill>
                <a:latin typeface="Times New Roman" panose="02020603050405020304" pitchFamily="18" charset="0"/>
                <a:cs typeface="Times New Roman" panose="02020603050405020304" pitchFamily="18" charset="0"/>
              </a:rPr>
              <a:t>a potential </a:t>
            </a:r>
            <a:r>
              <a:rPr lang="en-US" altLang="zh-CN" sz="2800" dirty="0">
                <a:solidFill>
                  <a:srgbClr val="000000"/>
                </a:solidFill>
                <a:latin typeface="Times New Roman" panose="02020603050405020304" pitchFamily="18" charset="0"/>
                <a:cs typeface="Times New Roman" panose="02020603050405020304" pitchFamily="18" charset="0"/>
              </a:rPr>
              <a:t>hotspot </a:t>
            </a:r>
            <a:r>
              <a:rPr lang="en-US" altLang="zh-CN" sz="2800" dirty="0" smtClean="0">
                <a:solidFill>
                  <a:srgbClr val="000000"/>
                </a:solidFill>
                <a:latin typeface="Times New Roman" panose="02020603050405020304" pitchFamily="18" charset="0"/>
                <a:cs typeface="Times New Roman" panose="02020603050405020304" pitchFamily="18" charset="0"/>
              </a:rPr>
              <a:t>from the strategy</a:t>
            </a:r>
            <a:r>
              <a:rPr lang="en-US" altLang="zh-CN" sz="28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8" name="矩形 7"/>
          <p:cNvSpPr/>
          <p:nvPr/>
        </p:nvSpPr>
        <p:spPr>
          <a:xfrm>
            <a:off x="6542467" y="4235579"/>
            <a:ext cx="4971245" cy="1938992"/>
          </a:xfrm>
          <a:prstGeom prst="rect">
            <a:avLst/>
          </a:prstGeom>
        </p:spPr>
        <p:txBody>
          <a:bodyPr wrap="square">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After every R requests, If the R-th access is a hot </a:t>
            </a:r>
            <a:r>
              <a:rPr lang="en-US" altLang="zh-CN" sz="2400" dirty="0" smtClean="0">
                <a:solidFill>
                  <a:srgbClr val="000000"/>
                </a:solidFill>
                <a:latin typeface="Times New Roman" panose="02020603050405020304" pitchFamily="18" charset="0"/>
                <a:cs typeface="Times New Roman" panose="02020603050405020304" pitchFamily="18" charset="0"/>
              </a:rPr>
              <a:t>access, sampling </a:t>
            </a:r>
            <a:r>
              <a:rPr lang="en-US" altLang="zh-CN" sz="2400" dirty="0">
                <a:solidFill>
                  <a:srgbClr val="000000"/>
                </a:solidFill>
                <a:latin typeface="Times New Roman" panose="02020603050405020304" pitchFamily="18" charset="0"/>
                <a:cs typeface="Times New Roman" panose="02020603050405020304" pitchFamily="18" charset="0"/>
              </a:rPr>
              <a:t>needs not be triggered. Otherwise,  launching a new round of sampling to find the best position.</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661327" y="3762324"/>
            <a:ext cx="5338633" cy="2617873"/>
          </a:xfrm>
          <a:prstGeom prst="rect">
            <a:avLst/>
          </a:prstGeom>
        </p:spPr>
      </p:pic>
    </p:spTree>
    <p:extLst>
      <p:ext uri="{BB962C8B-B14F-4D97-AF65-F5344CB8AC3E}">
        <p14:creationId xmlns:p14="http://schemas.microsoft.com/office/powerpoint/2010/main" val="1200308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2498</TotalTime>
  <Words>3685</Words>
  <Application>Microsoft Office PowerPoint</Application>
  <PresentationFormat>宽屏</PresentationFormat>
  <Paragraphs>308</Paragraphs>
  <Slides>29</Slides>
  <Notes>29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等线</vt:lpstr>
      <vt:lpstr>等线 Light</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 qingxing</dc:creator>
  <cp:lastModifiedBy>guo qingxing</cp:lastModifiedBy>
  <cp:revision>938</cp:revision>
  <dcterms:created xsi:type="dcterms:W3CDTF">2020-05-06T03:07:04Z</dcterms:created>
  <dcterms:modified xsi:type="dcterms:W3CDTF">2020-06-06T13:56:59Z</dcterms:modified>
</cp:coreProperties>
</file>