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72" r:id="rId2"/>
    <p:sldId id="277" r:id="rId3"/>
    <p:sldId id="273" r:id="rId4"/>
    <p:sldId id="312" r:id="rId5"/>
    <p:sldId id="313" r:id="rId6"/>
    <p:sldId id="331" r:id="rId7"/>
    <p:sldId id="310" r:id="rId8"/>
    <p:sldId id="321" r:id="rId9"/>
    <p:sldId id="352" r:id="rId10"/>
    <p:sldId id="353" r:id="rId11"/>
    <p:sldId id="355" r:id="rId12"/>
    <p:sldId id="356" r:id="rId13"/>
    <p:sldId id="309" r:id="rId14"/>
    <p:sldId id="316" r:id="rId15"/>
    <p:sldId id="332" r:id="rId16"/>
    <p:sldId id="333" r:id="rId17"/>
    <p:sldId id="343" r:id="rId18"/>
    <p:sldId id="344" r:id="rId19"/>
    <p:sldId id="345" r:id="rId20"/>
    <p:sldId id="335" r:id="rId21"/>
    <p:sldId id="334" r:id="rId22"/>
    <p:sldId id="336" r:id="rId23"/>
    <p:sldId id="338" r:id="rId24"/>
    <p:sldId id="348" r:id="rId25"/>
    <p:sldId id="347" r:id="rId26"/>
    <p:sldId id="337" r:id="rId27"/>
    <p:sldId id="339" r:id="rId28"/>
    <p:sldId id="349" r:id="rId29"/>
    <p:sldId id="341" r:id="rId30"/>
    <p:sldId id="364" r:id="rId31"/>
    <p:sldId id="365" r:id="rId32"/>
    <p:sldId id="311" r:id="rId33"/>
    <p:sldId id="325" r:id="rId34"/>
    <p:sldId id="357" r:id="rId35"/>
    <p:sldId id="366" r:id="rId36"/>
    <p:sldId id="358" r:id="rId37"/>
    <p:sldId id="360" r:id="rId38"/>
    <p:sldId id="359" r:id="rId39"/>
    <p:sldId id="361" r:id="rId40"/>
    <p:sldId id="367" r:id="rId41"/>
    <p:sldId id="369" r:id="rId42"/>
    <p:sldId id="368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F7F7F"/>
    <a:srgbClr val="E8D7B8"/>
    <a:srgbClr val="D9C8AC"/>
    <a:srgbClr val="FE0000"/>
    <a:srgbClr val="7AD1B7"/>
    <a:srgbClr val="84B49A"/>
    <a:srgbClr val="96B5EE"/>
    <a:srgbClr val="CEDDF7"/>
    <a:srgbClr val="9BD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82306" autoAdjust="0"/>
  </p:normalViewPr>
  <p:slideViewPr>
    <p:cSldViewPr snapToGrid="0">
      <p:cViewPr>
        <p:scale>
          <a:sx n="66" d="100"/>
          <a:sy n="66" d="100"/>
        </p:scale>
        <p:origin x="672" y="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8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9510E745-F699-43C2-9540-DC86FA995BB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7746B39F-60C5-4185-B80B-F85AE638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42E30-3799-47A2-8F1C-D13A942F8C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74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LOUDS-Sparse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bit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序列来对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trie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树进行编码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在整个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bit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序列中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每个节点的长度相同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这三个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bit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序列分别是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bloomfilter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索引对于判断某个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是否存在是非常高效的，其能用极少的空间（与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长度无关），极低的出错概率判断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的存在性。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仿宋" panose="02010609060101010101" charset="-122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比如在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RocksDB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里面，为了加速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查询的速度，使用了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Bloom 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，但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Bloom filter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只适用于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point 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00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对任何一个位置，开始到该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点之间的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bit 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出现的个数表示前面有多少个节点。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仿宋" panose="02010609060101010101" charset="-122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对任何一个位置，开始到该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点之间的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bit 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出现的个数表示前面的节点加上其直接孩子的节点。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95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LOUDS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编码方式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, FST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LOUDS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进行了进一步压缩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下图介绍了基本的压缩方法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13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LOUDS-Sparse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bit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序列来对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trie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树进行编码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在整个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bit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序列中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每个节点的长度相同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这三个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bit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序列分别是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12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294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91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LOUDS-Sparse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bit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序列来对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trie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树进行编码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在整个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bit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序列中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每个节点的长度相同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这三个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bit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序列分别是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923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LOUDS-Sparse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bit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序列来对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trie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树进行编码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在整个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bit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序列中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每个节点的长度相同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这三个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bit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序列分别是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仿宋" panose="02010609060101010101" charset="-122"/>
              </a:rPr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0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31427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仿宋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仿宋" panose="02010609060101010101" charset="-122"/>
              </a:rPr>
              <a:t>Huanchen Zhang Hyeontaek Lim, Viktor Leis, David G. Andersen Michael Kaminsky, Kimberly Keeton, Andrew Pavlo</a:t>
            </a:r>
            <a:endParaRPr lang="zh-CN" altLang="en-US" dirty="0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3989" y="1523081"/>
            <a:ext cx="111189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SuRF: Practical Range Query Filtering with Fast Succinct Tries </a:t>
            </a:r>
            <a:endParaRPr lang="en-US" altLang="zh-CN" sz="4800" dirty="0" smtClean="0"/>
          </a:p>
          <a:p>
            <a:pPr algn="ctr"/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ctr"/>
            <a:r>
              <a:rPr lang="en-US" altLang="zh-CN" sz="2000" dirty="0"/>
              <a:t>Huanchen Zhang </a:t>
            </a:r>
            <a:endParaRPr lang="en-US" altLang="zh-CN" sz="2000" dirty="0" smtClean="0"/>
          </a:p>
          <a:p>
            <a:pPr algn="ctr"/>
            <a:r>
              <a:rPr lang="en-US" altLang="zh-CN" dirty="0" smtClean="0"/>
              <a:t>Hyeontaek </a:t>
            </a:r>
            <a:r>
              <a:rPr lang="en-US" altLang="zh-CN" dirty="0"/>
              <a:t>Lim, Viktor Leis, David G. Andersen Michael Kaminsky,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Kimberly </a:t>
            </a:r>
            <a:r>
              <a:rPr lang="en-US" altLang="zh-CN" dirty="0"/>
              <a:t>Keeton, Andrew Pavlo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2" descr="http://img0.imgtn.bdimg.com/it/u=3133449693,305117667&amp;fm=27&amp;gp=0.jpg"/>
          <p:cNvSpPr>
            <a:spLocks noChangeAspect="1" noChangeArrowheads="1"/>
          </p:cNvSpPr>
          <p:nvPr/>
        </p:nvSpPr>
        <p:spPr bwMode="auto">
          <a:xfrm>
            <a:off x="4246065" y="12102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52" y="1029280"/>
            <a:ext cx="3738491" cy="4235603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362" y="1029280"/>
            <a:ext cx="2206972" cy="405467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307023" y="2948989"/>
            <a:ext cx="1892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</a:rPr>
              <a:t>SIGM</a:t>
            </a:r>
            <a:r>
              <a:rPr lang="zh-CN" altLang="en-US" dirty="0">
                <a:solidFill>
                  <a:srgbClr val="00B0F0"/>
                </a:solidFill>
                <a:latin typeface="Arial Black" panose="020B0A04020102020204" pitchFamily="34" charset="0"/>
              </a:rPr>
              <a:t>OD</a:t>
            </a:r>
            <a:r>
              <a:rPr lang="zh-CN" altLang="en-US" dirty="0">
                <a:latin typeface="Arial Black" panose="020B0A04020102020204" pitchFamily="34" charset="0"/>
              </a:rPr>
              <a:t> </a:t>
            </a:r>
            <a:endParaRPr lang="en-US" altLang="zh-CN" dirty="0" smtClean="0">
              <a:latin typeface="Arial Black" panose="020B0A04020102020204" pitchFamily="34" charset="0"/>
            </a:endParaRPr>
          </a:p>
          <a:p>
            <a:r>
              <a:rPr lang="zh-CN" altLang="en-US" dirty="0" smtClean="0">
                <a:latin typeface="Arial Black" panose="020B0A04020102020204" pitchFamily="34" charset="0"/>
              </a:rPr>
              <a:t>SIGM</a:t>
            </a:r>
            <a:r>
              <a:rPr lang="zh-CN" alt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ETRICS</a:t>
            </a:r>
            <a:endParaRPr lang="zh-CN" alt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3878883" y="3595320"/>
            <a:ext cx="1354538" cy="13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178632" y="3640362"/>
            <a:ext cx="11914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58730" y="5411038"/>
            <a:ext cx="3674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Each bit reduces FPR by half</a:t>
            </a:r>
          </a:p>
        </p:txBody>
      </p:sp>
      <p:sp>
        <p:nvSpPr>
          <p:cNvPr id="3" name="矩形 2"/>
          <p:cNvSpPr/>
          <p:nvPr/>
        </p:nvSpPr>
        <p:spPr>
          <a:xfrm>
            <a:off x="1075772" y="5898030"/>
            <a:ext cx="3474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Cannot help range queries</a:t>
            </a:r>
          </a:p>
        </p:txBody>
      </p:sp>
      <p:sp>
        <p:nvSpPr>
          <p:cNvPr id="18" name="矩形 17"/>
          <p:cNvSpPr/>
          <p:nvPr/>
        </p:nvSpPr>
        <p:spPr>
          <a:xfrm>
            <a:off x="7485806" y="5264883"/>
            <a:ext cx="3932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Benefit point &amp; range queries 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7554503" y="5713407"/>
            <a:ext cx="3314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Weaker distinguishability</a:t>
            </a:r>
            <a:endParaRPr lang="zh-CN" altLang="en-US" sz="2400" dirty="0"/>
          </a:p>
        </p:txBody>
      </p:sp>
      <p:sp>
        <p:nvSpPr>
          <p:cNvPr id="10" name="AutoShape 2" descr="https://timgsa.baidu.com/timg?image&amp;quality=80&amp;size=b9999_10000&amp;sec=1557497595028&amp;di=642388d102f4fccc34157cd7176a2161&amp;imgtype=0&amp;src=http%3A%2F%2Fbpic.588ku.com%2Felement_pic%2F01%2F29%2F98%2F85573afcaa4850f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38" y="5506693"/>
            <a:ext cx="308191" cy="2709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39" y="6010154"/>
            <a:ext cx="272337" cy="25631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984" y="5392460"/>
            <a:ext cx="323274" cy="28418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091" y="5864403"/>
            <a:ext cx="235166" cy="221333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516305" y="340995"/>
            <a:ext cx="6463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28" name="任意多边形 18"/>
          <p:cNvSpPr/>
          <p:nvPr/>
        </p:nvSpPr>
        <p:spPr>
          <a:xfrm>
            <a:off x="1507987" y="396902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SUCCINCT RANGE FILTERS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068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2" descr="http://img0.imgtn.bdimg.com/it/u=3133449693,305117667&amp;fm=27&amp;gp=0.jpg"/>
          <p:cNvSpPr>
            <a:spLocks noChangeAspect="1" noChangeArrowheads="1"/>
          </p:cNvSpPr>
          <p:nvPr/>
        </p:nvSpPr>
        <p:spPr bwMode="auto">
          <a:xfrm>
            <a:off x="4246065" y="12102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2" descr="https://timgsa.baidu.com/timg?image&amp;quality=80&amp;size=b9999_10000&amp;sec=1557497595028&amp;di=642388d102f4fccc34157cd7176a2161&amp;imgtype=0&amp;src=http%3A%2F%2Fbpic.588ku.com%2Felement_pic%2F01%2F29%2F98%2F85573afcaa4850f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7030" y="1493031"/>
            <a:ext cx="4327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SuRF with Mixed KeySuffixes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839470" y="3745279"/>
            <a:ext cx="10468418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lengths for both suffix types are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configurable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SuRF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Mixed provides the full tuning spectrum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 Hash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SuRF-Real are the two extremes) for mixed point and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query workloads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矩形 14"/>
          <p:cNvSpPr/>
          <p:nvPr/>
        </p:nvSpPr>
        <p:spPr>
          <a:xfrm>
            <a:off x="859790" y="2706622"/>
            <a:ext cx="6031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nclude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 of hashed and real key suffix bits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6305" y="340995"/>
            <a:ext cx="6463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16" name="任意多边形 18"/>
          <p:cNvSpPr/>
          <p:nvPr/>
        </p:nvSpPr>
        <p:spPr>
          <a:xfrm>
            <a:off x="1507987" y="396902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SUCCINCT RANGE FILTERS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51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4" y="340995"/>
            <a:ext cx="6463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2" descr="http://img0.imgtn.bdimg.com/it/u=3133449693,305117667&amp;fm=27&amp;gp=0.jpg"/>
          <p:cNvSpPr>
            <a:spLocks noChangeAspect="1" noChangeArrowheads="1"/>
          </p:cNvSpPr>
          <p:nvPr/>
        </p:nvSpPr>
        <p:spPr bwMode="auto">
          <a:xfrm>
            <a:off x="4246065" y="12102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2" descr="https://timgsa.baidu.com/timg?image&amp;quality=80&amp;size=b9999_10000&amp;sec=1557497595028&amp;di=642388d102f4fccc34157cd7176a2161&amp;imgtype=0&amp;src=http%3A%2F%2Fbpic.588ku.com%2Felement_pic%2F01%2F29%2F98%2F85573afcaa4850f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555" y="872667"/>
            <a:ext cx="7454445" cy="577286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40488" y="1483170"/>
            <a:ext cx="5579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 with Mixed KeySuffixes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6631" y="1991881"/>
            <a:ext cx="2601967" cy="465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farther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fasten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tries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tripper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</a:t>
            </a:r>
          </a:p>
        </p:txBody>
      </p:sp>
      <p:sp>
        <p:nvSpPr>
          <p:cNvPr id="14" name="任意多边形 18"/>
          <p:cNvSpPr/>
          <p:nvPr/>
        </p:nvSpPr>
        <p:spPr>
          <a:xfrm>
            <a:off x="1507987" y="396902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SUCCINCT RANGE FILTERS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51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03</a:t>
            </a:r>
            <a:endParaRPr lang="en-US" altLang="zh-CN" sz="138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7" y="3231477"/>
            <a:ext cx="5259711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FAST SUCCINCT TRIES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FAST SUCCINCT TRIES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25491" y="2098688"/>
            <a:ext cx="8393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design is based on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Level-Ordered Unary Degree Sequence(LOUDS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491" y="3043478"/>
            <a:ext cx="104404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LOUDS: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the root nodes, it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traverses a tree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breadth-first order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seeing a node having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0),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“1”s and one ” 0” are emitted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FAST SUCCINCT TRIES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60" y="1524305"/>
            <a:ext cx="8407222" cy="424497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155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FAST SUCCINCT TRIES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92917" y="2058238"/>
            <a:ext cx="82435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 </a:t>
            </a:r>
          </a:p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1’s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 to position i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count the number of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0’s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position i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the position of the i-th 1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  return the position of the i-th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42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FAST SUCCINCT TRIES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247" y="3839467"/>
            <a:ext cx="5054075" cy="2373764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86063"/>
              </p:ext>
            </p:extLst>
          </p:nvPr>
        </p:nvGraphicFramePr>
        <p:xfrm>
          <a:off x="1159510" y="1408975"/>
          <a:ext cx="860966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10">
                  <a:extLst>
                    <a:ext uri="{9D8B030D-6E8A-4147-A177-3AD203B41FA5}">
                      <a16:colId xmlns:a16="http://schemas.microsoft.com/office/drawing/2014/main" val="4176527531"/>
                    </a:ext>
                  </a:extLst>
                </a:gridCol>
                <a:gridCol w="538104">
                  <a:extLst>
                    <a:ext uri="{9D8B030D-6E8A-4147-A177-3AD203B41FA5}">
                      <a16:colId xmlns:a16="http://schemas.microsoft.com/office/drawing/2014/main" val="2032705156"/>
                    </a:ext>
                  </a:extLst>
                </a:gridCol>
                <a:gridCol w="538104">
                  <a:extLst>
                    <a:ext uri="{9D8B030D-6E8A-4147-A177-3AD203B41FA5}">
                      <a16:colId xmlns:a16="http://schemas.microsoft.com/office/drawing/2014/main" val="402491622"/>
                    </a:ext>
                  </a:extLst>
                </a:gridCol>
                <a:gridCol w="538104">
                  <a:extLst>
                    <a:ext uri="{9D8B030D-6E8A-4147-A177-3AD203B41FA5}">
                      <a16:colId xmlns:a16="http://schemas.microsoft.com/office/drawing/2014/main" val="757902402"/>
                    </a:ext>
                  </a:extLst>
                </a:gridCol>
                <a:gridCol w="538104">
                  <a:extLst>
                    <a:ext uri="{9D8B030D-6E8A-4147-A177-3AD203B41FA5}">
                      <a16:colId xmlns:a16="http://schemas.microsoft.com/office/drawing/2014/main" val="3577164860"/>
                    </a:ext>
                  </a:extLst>
                </a:gridCol>
                <a:gridCol w="538104">
                  <a:extLst>
                    <a:ext uri="{9D8B030D-6E8A-4147-A177-3AD203B41FA5}">
                      <a16:colId xmlns:a16="http://schemas.microsoft.com/office/drawing/2014/main" val="2082704254"/>
                    </a:ext>
                  </a:extLst>
                </a:gridCol>
                <a:gridCol w="538104">
                  <a:extLst>
                    <a:ext uri="{9D8B030D-6E8A-4147-A177-3AD203B41FA5}">
                      <a16:colId xmlns:a16="http://schemas.microsoft.com/office/drawing/2014/main" val="2994607596"/>
                    </a:ext>
                  </a:extLst>
                </a:gridCol>
                <a:gridCol w="538104">
                  <a:extLst>
                    <a:ext uri="{9D8B030D-6E8A-4147-A177-3AD203B41FA5}">
                      <a16:colId xmlns:a16="http://schemas.microsoft.com/office/drawing/2014/main" val="2686349239"/>
                    </a:ext>
                  </a:extLst>
                </a:gridCol>
                <a:gridCol w="538104">
                  <a:extLst>
                    <a:ext uri="{9D8B030D-6E8A-4147-A177-3AD203B41FA5}">
                      <a16:colId xmlns:a16="http://schemas.microsoft.com/office/drawing/2014/main" val="4049262404"/>
                    </a:ext>
                  </a:extLst>
                </a:gridCol>
                <a:gridCol w="538104">
                  <a:extLst>
                    <a:ext uri="{9D8B030D-6E8A-4147-A177-3AD203B41FA5}">
                      <a16:colId xmlns:a16="http://schemas.microsoft.com/office/drawing/2014/main" val="3776210994"/>
                    </a:ext>
                  </a:extLst>
                </a:gridCol>
                <a:gridCol w="538104">
                  <a:extLst>
                    <a:ext uri="{9D8B030D-6E8A-4147-A177-3AD203B41FA5}">
                      <a16:colId xmlns:a16="http://schemas.microsoft.com/office/drawing/2014/main" val="1101670513"/>
                    </a:ext>
                  </a:extLst>
                </a:gridCol>
                <a:gridCol w="538104">
                  <a:extLst>
                    <a:ext uri="{9D8B030D-6E8A-4147-A177-3AD203B41FA5}">
                      <a16:colId xmlns:a16="http://schemas.microsoft.com/office/drawing/2014/main" val="2618640745"/>
                    </a:ext>
                  </a:extLst>
                </a:gridCol>
                <a:gridCol w="538104">
                  <a:extLst>
                    <a:ext uri="{9D8B030D-6E8A-4147-A177-3AD203B41FA5}">
                      <a16:colId xmlns:a16="http://schemas.microsoft.com/office/drawing/2014/main" val="1643687242"/>
                    </a:ext>
                  </a:extLst>
                </a:gridCol>
                <a:gridCol w="538104">
                  <a:extLst>
                    <a:ext uri="{9D8B030D-6E8A-4147-A177-3AD203B41FA5}">
                      <a16:colId xmlns:a16="http://schemas.microsoft.com/office/drawing/2014/main" val="188682148"/>
                    </a:ext>
                  </a:extLst>
                </a:gridCol>
                <a:gridCol w="538104">
                  <a:extLst>
                    <a:ext uri="{9D8B030D-6E8A-4147-A177-3AD203B41FA5}">
                      <a16:colId xmlns:a16="http://schemas.microsoft.com/office/drawing/2014/main" val="3483978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pos(i)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03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9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r>
                        <a:rPr lang="en-US" altLang="zh-CN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(i)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3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r>
                        <a:rPr lang="en-US" altLang="zh-CN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(i)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92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zh-CN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(i)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1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zh-CN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(i)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13224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96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FAST SUCCINCT TRIES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66" y="2850777"/>
            <a:ext cx="7010735" cy="353986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72309" y="1447453"/>
            <a:ext cx="7878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navigation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2309" y="2001821"/>
            <a:ext cx="641662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of the i-th node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of the k-th child of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 started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p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select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(rank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+k)) +1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 : for node4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position: select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+ 1 =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osition of its child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(12)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9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(9) +1 =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09310" y="133966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cs typeface="仿宋" panose="02010609060101010101" charset="-122"/>
              </a:rPr>
              <a:t>对任何一个位置，</a:t>
            </a:r>
            <a:r>
              <a:rPr lang="zh-CN" altLang="en-US" dirty="0" smtClean="0">
                <a:cs typeface="仿宋" panose="02010609060101010101" charset="-122"/>
              </a:rPr>
              <a:t>开始位置到</a:t>
            </a:r>
            <a:r>
              <a:rPr lang="zh-CN" altLang="en-US" dirty="0">
                <a:cs typeface="仿宋" panose="02010609060101010101" charset="-122"/>
              </a:rPr>
              <a:t>该点之间的</a:t>
            </a:r>
            <a:r>
              <a:rPr lang="en-US" altLang="zh-CN" dirty="0">
                <a:cs typeface="仿宋" panose="02010609060101010101" charset="-122"/>
              </a:rPr>
              <a:t>bit 0</a:t>
            </a:r>
            <a:r>
              <a:rPr lang="zh-CN" altLang="en-US" dirty="0">
                <a:cs typeface="仿宋" panose="02010609060101010101" charset="-122"/>
              </a:rPr>
              <a:t>出现的个数</a:t>
            </a:r>
            <a:r>
              <a:rPr lang="zh-CN" altLang="en-US" dirty="0" smtClean="0">
                <a:cs typeface="仿宋" panose="02010609060101010101" charset="-122"/>
              </a:rPr>
              <a:t>表示该点前面</a:t>
            </a:r>
            <a:r>
              <a:rPr lang="zh-CN" altLang="en-US" dirty="0">
                <a:cs typeface="仿宋" panose="02010609060101010101" charset="-122"/>
              </a:rPr>
              <a:t>有多少个节点。</a:t>
            </a:r>
            <a:endParaRPr lang="en-US" altLang="zh-CN" dirty="0">
              <a:cs typeface="仿宋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cs typeface="仿宋" panose="02010609060101010101" charset="-122"/>
              </a:rPr>
              <a:t>对任何一个位置，</a:t>
            </a:r>
            <a:r>
              <a:rPr lang="zh-CN" altLang="en-US" dirty="0" smtClean="0">
                <a:cs typeface="仿宋" panose="02010609060101010101" charset="-122"/>
              </a:rPr>
              <a:t>开始位置到</a:t>
            </a:r>
            <a:r>
              <a:rPr lang="zh-CN" altLang="en-US" dirty="0">
                <a:cs typeface="仿宋" panose="02010609060101010101" charset="-122"/>
              </a:rPr>
              <a:t>该点之间的</a:t>
            </a:r>
            <a:r>
              <a:rPr lang="en-US" altLang="zh-CN" dirty="0">
                <a:cs typeface="仿宋" panose="02010609060101010101" charset="-122"/>
              </a:rPr>
              <a:t>bit 1</a:t>
            </a:r>
            <a:r>
              <a:rPr lang="zh-CN" altLang="en-US" dirty="0">
                <a:cs typeface="仿宋" panose="02010609060101010101" charset="-122"/>
              </a:rPr>
              <a:t>出现的个数</a:t>
            </a:r>
            <a:r>
              <a:rPr lang="zh-CN" altLang="en-US" dirty="0" smtClean="0">
                <a:cs typeface="仿宋" panose="02010609060101010101" charset="-122"/>
              </a:rPr>
              <a:t>表示该点前面</a:t>
            </a:r>
            <a:r>
              <a:rPr lang="zh-CN" altLang="en-US" dirty="0">
                <a:cs typeface="仿宋" panose="02010609060101010101" charset="-122"/>
              </a:rPr>
              <a:t>的节点加上其直接孩子的</a:t>
            </a:r>
            <a:r>
              <a:rPr lang="zh-CN" altLang="en-US" dirty="0" smtClean="0">
                <a:cs typeface="仿宋" panose="02010609060101010101" charset="-122"/>
              </a:rPr>
              <a:t>节点数目。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1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FAST SUCCINCT TRIES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053" y="3192651"/>
            <a:ext cx="6333648" cy="319798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72309" y="1447453"/>
            <a:ext cx="7878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navigation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9150" y="2522611"/>
            <a:ext cx="696326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of the parent of the node started at p 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rank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(p) )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 : for  node9(its position is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22)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(22)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9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select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(9) =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34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652000" cy="6858000"/>
          </a:xfrm>
          <a:custGeom>
            <a:avLst/>
            <a:gdLst>
              <a:gd name="connsiteX0" fmla="*/ 0 w 9652000"/>
              <a:gd name="connsiteY0" fmla="*/ 0 h 6858000"/>
              <a:gd name="connsiteX1" fmla="*/ 9652000 w 9652000"/>
              <a:gd name="connsiteY1" fmla="*/ 0 h 6858000"/>
              <a:gd name="connsiteX2" fmla="*/ 9652000 w 9652000"/>
              <a:gd name="connsiteY2" fmla="*/ 3173414 h 6858000"/>
              <a:gd name="connsiteX3" fmla="*/ 6743700 w 9652000"/>
              <a:gd name="connsiteY3" fmla="*/ 1988878 h 6858000"/>
              <a:gd name="connsiteX4" fmla="*/ 6858000 w 9652000"/>
              <a:gd name="connsiteY4" fmla="*/ 4389178 h 6858000"/>
              <a:gd name="connsiteX5" fmla="*/ 4381500 w 9652000"/>
              <a:gd name="connsiteY5" fmla="*/ 5760778 h 6858000"/>
              <a:gd name="connsiteX6" fmla="*/ 5524500 w 9652000"/>
              <a:gd name="connsiteY6" fmla="*/ 6808528 h 6858000"/>
              <a:gd name="connsiteX7" fmla="*/ 5754400 w 9652000"/>
              <a:gd name="connsiteY7" fmla="*/ 6858000 h 6858000"/>
              <a:gd name="connsiteX8" fmla="*/ 0 w 965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2000" h="6858000">
                <a:moveTo>
                  <a:pt x="0" y="0"/>
                </a:moveTo>
                <a:lnTo>
                  <a:pt x="9652000" y="0"/>
                </a:lnTo>
                <a:lnTo>
                  <a:pt x="9652000" y="3173414"/>
                </a:lnTo>
                <a:lnTo>
                  <a:pt x="6743700" y="1988878"/>
                </a:lnTo>
                <a:lnTo>
                  <a:pt x="6858000" y="4389178"/>
                </a:lnTo>
                <a:lnTo>
                  <a:pt x="4381500" y="5760778"/>
                </a:lnTo>
                <a:lnTo>
                  <a:pt x="5524500" y="6808528"/>
                </a:lnTo>
                <a:lnTo>
                  <a:pt x="5754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2099916" y="2282303"/>
            <a:ext cx="351663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endParaRPr lang="en-US" altLang="zh-CN" sz="5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algn="dist"/>
            <a:r>
              <a:rPr lang="en-US" altLang="zh-CN" sz="5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CONTENT</a:t>
            </a:r>
            <a:r>
              <a:rPr lang="en-US" altLang="zh-CN" sz="5400" b="1" spc="600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endParaRPr lang="zh-CN" altLang="en-US" sz="5400" b="1" spc="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endParaRPr lang="zh-CN" altLang="en-US" sz="5400" b="1" spc="6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pic>
        <p:nvPicPr>
          <p:cNvPr id="40" name="图片 39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 flipV="1">
            <a:off x="8060690" y="3113175"/>
            <a:ext cx="4171950" cy="3894038"/>
          </a:xfrm>
          <a:custGeom>
            <a:avLst/>
            <a:gdLst>
              <a:gd name="connsiteX0" fmla="*/ 1612080 w 4171950"/>
              <a:gd name="connsiteY0" fmla="*/ 3894038 h 3894038"/>
              <a:gd name="connsiteX1" fmla="*/ 0 w 4171950"/>
              <a:gd name="connsiteY1" fmla="*/ 3894038 h 3894038"/>
              <a:gd name="connsiteX2" fmla="*/ 0 w 4171950"/>
              <a:gd name="connsiteY2" fmla="*/ 0 h 3894038"/>
              <a:gd name="connsiteX3" fmla="*/ 4171950 w 4171950"/>
              <a:gd name="connsiteY3" fmla="*/ 0 h 3894038"/>
              <a:gd name="connsiteX4" fmla="*/ 4171950 w 4171950"/>
              <a:gd name="connsiteY4" fmla="*/ 1801895 h 3894038"/>
              <a:gd name="connsiteX5" fmla="*/ 2914876 w 4171950"/>
              <a:gd name="connsiteY5" fmla="*/ 1129304 h 3894038"/>
              <a:gd name="connsiteX6" fmla="*/ 2964280 w 4171950"/>
              <a:gd name="connsiteY6" fmla="*/ 2492217 h 3894038"/>
              <a:gd name="connsiteX7" fmla="*/ 1895588 w 4171950"/>
              <a:gd name="connsiteY7" fmla="*/ 3269757 h 3894038"/>
              <a:gd name="connsiteX8" fmla="*/ 1447800 w 4171950"/>
              <a:gd name="connsiteY8" fmla="*/ 2190750 h 3894038"/>
              <a:gd name="connsiteX9" fmla="*/ 1381125 w 4171950"/>
              <a:gd name="connsiteY9" fmla="*/ 2495550 h 3894038"/>
              <a:gd name="connsiteX10" fmla="*/ 800100 w 4171950"/>
              <a:gd name="connsiteY10" fmla="*/ 2428875 h 3894038"/>
              <a:gd name="connsiteX11" fmla="*/ 733425 w 4171950"/>
              <a:gd name="connsiteY11" fmla="*/ 2609850 h 3894038"/>
              <a:gd name="connsiteX12" fmla="*/ 2487264 w 4171950"/>
              <a:gd name="connsiteY12" fmla="*/ 3894038 h 3894038"/>
              <a:gd name="connsiteX13" fmla="*/ 2154664 w 4171950"/>
              <a:gd name="connsiteY13" fmla="*/ 3894038 h 3894038"/>
              <a:gd name="connsiteX14" fmla="*/ 1898380 w 4171950"/>
              <a:gd name="connsiteY14" fmla="*/ 3276484 h 3894038"/>
              <a:gd name="connsiteX15" fmla="*/ 2387892 w 4171950"/>
              <a:gd name="connsiteY15" fmla="*/ 3865947 h 389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71950" h="3894038">
                <a:moveTo>
                  <a:pt x="1612080" y="3894038"/>
                </a:moveTo>
                <a:lnTo>
                  <a:pt x="0" y="3894038"/>
                </a:lnTo>
                <a:lnTo>
                  <a:pt x="0" y="0"/>
                </a:lnTo>
                <a:lnTo>
                  <a:pt x="4171950" y="0"/>
                </a:lnTo>
                <a:lnTo>
                  <a:pt x="4171950" y="1801895"/>
                </a:lnTo>
                <a:lnTo>
                  <a:pt x="2914876" y="1129304"/>
                </a:lnTo>
                <a:lnTo>
                  <a:pt x="2964280" y="2492217"/>
                </a:lnTo>
                <a:lnTo>
                  <a:pt x="1895588" y="3269757"/>
                </a:lnTo>
                <a:lnTo>
                  <a:pt x="1447800" y="2190750"/>
                </a:lnTo>
                <a:lnTo>
                  <a:pt x="1381125" y="2495550"/>
                </a:lnTo>
                <a:lnTo>
                  <a:pt x="800100" y="2428875"/>
                </a:lnTo>
                <a:lnTo>
                  <a:pt x="733425" y="2609850"/>
                </a:lnTo>
                <a:close/>
                <a:moveTo>
                  <a:pt x="2487264" y="3894038"/>
                </a:moveTo>
                <a:lnTo>
                  <a:pt x="2154664" y="3894038"/>
                </a:lnTo>
                <a:lnTo>
                  <a:pt x="1898380" y="3276484"/>
                </a:lnTo>
                <a:lnTo>
                  <a:pt x="2387892" y="3865947"/>
                </a:lnTo>
                <a:close/>
              </a:path>
            </a:pathLst>
          </a:custGeom>
        </p:spPr>
      </p:pic>
      <p:sp>
        <p:nvSpPr>
          <p:cNvPr id="3" name="任意多边形 18"/>
          <p:cNvSpPr/>
          <p:nvPr/>
        </p:nvSpPr>
        <p:spPr>
          <a:xfrm>
            <a:off x="6584120" y="1387543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INTRODUCTION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4" name="任意多边形 21"/>
          <p:cNvSpPr/>
          <p:nvPr/>
        </p:nvSpPr>
        <p:spPr>
          <a:xfrm>
            <a:off x="6629360" y="2474614"/>
            <a:ext cx="4390332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SUCCINCT RANGE FILTERS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5" name="任意多边形 24"/>
          <p:cNvSpPr/>
          <p:nvPr/>
        </p:nvSpPr>
        <p:spPr>
          <a:xfrm>
            <a:off x="6576345" y="3437888"/>
            <a:ext cx="3927532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FAST SUCCINCT TRIES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" name="任意多边形 27"/>
          <p:cNvSpPr/>
          <p:nvPr/>
        </p:nvSpPr>
        <p:spPr>
          <a:xfrm>
            <a:off x="6576345" y="4469260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SuRF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EVALUATION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2" name="矩形: 圆角 8"/>
          <p:cNvSpPr/>
          <p:nvPr/>
        </p:nvSpPr>
        <p:spPr>
          <a:xfrm>
            <a:off x="6033792" y="1469353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01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3" name="矩形: 圆角 9"/>
          <p:cNvSpPr/>
          <p:nvPr/>
        </p:nvSpPr>
        <p:spPr>
          <a:xfrm>
            <a:off x="6033792" y="2500725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02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4" name="矩形: 圆角 10"/>
          <p:cNvSpPr/>
          <p:nvPr/>
        </p:nvSpPr>
        <p:spPr>
          <a:xfrm>
            <a:off x="6033792" y="3532097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03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5" name="矩形: 圆角 11"/>
          <p:cNvSpPr/>
          <p:nvPr/>
        </p:nvSpPr>
        <p:spPr>
          <a:xfrm>
            <a:off x="6033792" y="4563470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04</a:t>
            </a:r>
            <a:endParaRPr lang="zh-CN" altLang="en-US" b="1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FAST SUCCINCT TRIES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55" y="2069151"/>
            <a:ext cx="8807360" cy="415924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9430" y="1369994"/>
            <a:ext cx="3433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LOUDS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 Encoded Trie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FAST SUCCINCT TRIES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87067" y="1428413"/>
            <a:ext cx="2159376" cy="477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LOUDS-Dense </a:t>
            </a:r>
          </a:p>
        </p:txBody>
      </p:sp>
      <p:sp>
        <p:nvSpPr>
          <p:cNvPr id="3" name="矩形 2"/>
          <p:cNvSpPr/>
          <p:nvPr/>
        </p:nvSpPr>
        <p:spPr>
          <a:xfrm>
            <a:off x="974623" y="2031327"/>
            <a:ext cx="101913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ncodes each trie node using three bit maps of size 256 and a byte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for the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</p:txBody>
      </p:sp>
      <p:sp>
        <p:nvSpPr>
          <p:cNvPr id="11" name="矩形 10"/>
          <p:cNvSpPr/>
          <p:nvPr/>
        </p:nvSpPr>
        <p:spPr>
          <a:xfrm>
            <a:off x="974623" y="2555875"/>
            <a:ext cx="78550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record the branching labels for each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HasChild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indicate whether a branch points to a sub-trie or terminates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3695976"/>
            <a:ext cx="10201275" cy="26193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86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FAST SUCCINCT TRIES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87067" y="1428413"/>
            <a:ext cx="2159376" cy="477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LOUDS-Dense </a:t>
            </a:r>
          </a:p>
        </p:txBody>
      </p:sp>
      <p:sp>
        <p:nvSpPr>
          <p:cNvPr id="11" name="矩形 10"/>
          <p:cNvSpPr/>
          <p:nvPr/>
        </p:nvSpPr>
        <p:spPr>
          <a:xfrm>
            <a:off x="964707" y="2083286"/>
            <a:ext cx="106073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D-IsPrefixKey : indicate whether the prefix that leads to the node is also a validkey (one bit per node)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D-Values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store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fixed-length values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keys. (e.g.,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pointers)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07" y="3406725"/>
            <a:ext cx="10201275" cy="26193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95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FAST SUCCINCT TRIES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93884" y="1251251"/>
            <a:ext cx="2159376" cy="477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E</a:t>
            </a:r>
            <a:r>
              <a:rPr lang="en-US" altLang="zh-CN" sz="2400" dirty="0" smtClean="0"/>
              <a:t>xample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839470" y="1906073"/>
            <a:ext cx="966927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Labels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000...010000000000001100…000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D-HasChild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000...010000000000000100…000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(102)             (115)(116)  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D-IsPrefixKey : 0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D-Values 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hashed key suffixes)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3695976"/>
            <a:ext cx="10201275" cy="26193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71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FAST SUCCINCT TRIES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89835" y="1242129"/>
            <a:ext cx="9669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navigation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9430" y="2097210"/>
            <a:ext cx="7370929" cy="9572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pos where D-HasChild[pos] =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position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first child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D-ChildNodePos(pos)=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256×rank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(D-HasChild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pos)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3695976"/>
            <a:ext cx="10201275" cy="261937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299393" y="1927097"/>
            <a:ext cx="28540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Eg: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Position(t) = 116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rank1(D-HashChild) = 2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pos = 256 * 2 = 512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05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FAST SUCCINCT TRIES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89835" y="1242129"/>
            <a:ext cx="9669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navigation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9430" y="2097210"/>
            <a:ext cx="68627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node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D-ParentNodePos(pos) = select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(D-HasChild, ⌊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pos/256⌋)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3695976"/>
            <a:ext cx="10201275" cy="261937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506690" y="1693438"/>
            <a:ext cx="31865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Eg: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Position(t) = 623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/>
              <a:t>⌊pos/256</a:t>
            </a:r>
            <a:r>
              <a:rPr lang="en-US" altLang="zh-CN" dirty="0" smtClean="0"/>
              <a:t>⌋ = 2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select1(D-HashChild) = 116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33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FAST SUCCINCT TRIES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45399" y="1162980"/>
            <a:ext cx="2159376" cy="477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LOUDS</a:t>
            </a:r>
            <a:r>
              <a:rPr lang="zh-CN" altLang="en-US" sz="2400" dirty="0" smtClean="0"/>
              <a:t>-</a:t>
            </a:r>
            <a:r>
              <a:rPr lang="en-US" altLang="zh-CN" sz="2400" dirty="0" smtClean="0"/>
              <a:t>Sparse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819150" y="1783389"/>
            <a:ext cx="7192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LOUDS-Sparse encodes a trie node using four byte or bit-sequences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02" y="2717441"/>
            <a:ext cx="7025508" cy="331777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26613" y="3044253"/>
            <a:ext cx="45766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-Labels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bit-sequences):  record the branching labels for each node.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-HasChild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(one bit)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branch points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sub-trie or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984898" y="4455056"/>
            <a:ext cx="12878" cy="90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409323" y="4455056"/>
            <a:ext cx="12878" cy="90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775352" y="4455056"/>
            <a:ext cx="12878" cy="90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167137" y="4455056"/>
            <a:ext cx="12878" cy="90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49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FAST SUCCINCT TRIES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45399" y="1162980"/>
            <a:ext cx="2159376" cy="477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LOUDS</a:t>
            </a:r>
            <a:r>
              <a:rPr lang="zh-CN" altLang="en-US" sz="2400" dirty="0" smtClean="0"/>
              <a:t>-</a:t>
            </a:r>
            <a:r>
              <a:rPr lang="en-US" altLang="zh-CN" sz="2400" dirty="0" smtClean="0"/>
              <a:t>Sparse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819150" y="1783389"/>
            <a:ext cx="7192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LOUDS-Sparse encodes a trie node using four byte or bit-sequences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5399" y="3142195"/>
            <a:ext cx="449033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S-LOUDS(one bit) : denote node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boundaries: if a label is the first in a node,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S-LOUDS bit is set.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S-Values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store the fixed-length values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keys. (e.g.,pointers)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02" y="2717441"/>
            <a:ext cx="7025508" cy="3317773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9984898" y="4455056"/>
            <a:ext cx="12878" cy="90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409323" y="4455056"/>
            <a:ext cx="12878" cy="90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775352" y="4455056"/>
            <a:ext cx="12878" cy="90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1167137" y="4455056"/>
            <a:ext cx="12878" cy="90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FAST SUCCINCT TRIES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4" y="3024028"/>
            <a:ext cx="6680835" cy="315500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17690" y="1245359"/>
            <a:ext cx="9669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navigation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3392" y="1719646"/>
            <a:ext cx="77240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pos where D-HasChild[pos] = 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position of the first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node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99646" y="2303520"/>
            <a:ext cx="7569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S-ChildNodePos(pos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select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(S-LOUDS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rank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HasChild, pos) + 1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9470" y="3487069"/>
            <a:ext cx="43186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Eg: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-HasChild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rank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(S-HasChild, pos) =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7+1-3 =5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(S-LOUDS,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9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FAST SUCCINCT TRIES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7690" y="1245359"/>
            <a:ext cx="9669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navigation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3392" y="1719646"/>
            <a:ext cx="7724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 parent node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99646" y="2303520"/>
            <a:ext cx="7640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S-ParentNodePos(pos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select1(S-HasChild, rank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(S-LOUDS, pos) -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1);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4" y="3024028"/>
            <a:ext cx="6680835" cy="315500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39470" y="3487069"/>
            <a:ext cx="43186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Eg: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pos = 9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rank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(S-LOUDS,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pos) = 8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select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(S-HasChild,  7) = 6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6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01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6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INTRODUCTION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FAST SUCCINCT TRIES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7690" y="1245359"/>
            <a:ext cx="9669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and Performance Analysis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09" y="1037817"/>
            <a:ext cx="5827279" cy="275191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49063" y="4019319"/>
            <a:ext cx="10995574" cy="504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ratio R between LOUDS-Sparse and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LOUDS-Dense to determine the dividing point among levels.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3068488" y="4580500"/>
            <a:ext cx="588013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LOUDS-Dense-Size(l) × R  ≤  LOUDS-Sparse-Size(l)</a:t>
            </a:r>
          </a:p>
        </p:txBody>
      </p:sp>
      <p:sp>
        <p:nvSpPr>
          <p:cNvPr id="4" name="矩形 3"/>
          <p:cNvSpPr/>
          <p:nvPr/>
        </p:nvSpPr>
        <p:spPr>
          <a:xfrm>
            <a:off x="351599" y="2188926"/>
            <a:ext cx="5397631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 trie has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LOUDS-Dense-Size(l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from 0 to l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LOUDS-Sparse-Size(l) : from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l(inclusive)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H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≤ l ≤ 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4551889" y="5089838"/>
            <a:ext cx="29899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 as the default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63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FAST SUCCINCT TRIES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5628" y="1222719"/>
            <a:ext cx="9669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and Performance Analysis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85" y="3282462"/>
            <a:ext cx="6173213" cy="291527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6493" y="1762602"/>
            <a:ext cx="102225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n keys, LOUDS-Sparse uses 8n bits for S-Labels, 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S-HasChild and n bits for        S-LOUDS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10n bits.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LOUDS-Dense’s size is restricted by the ratio R to ensure that it does not affect the over all space-efficiency of LOUDS-DS.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53062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SuRF</a:t>
            </a:r>
            <a:r>
              <a:rPr lang="en-US" altLang="zh-CN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EVALUATION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SuRF Evaluation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01766" y="1764207"/>
            <a:ext cx="105172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datasets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100M 64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random integer keys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YCSB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25M email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drawn from a real-world dataset (average length = 22 bytes, max length = 129 bytes ).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Config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Intel Xeon E5-2680v2 CPUs@2.80GHz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DRAM: 32 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the filter under test using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of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selected at random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10M point, range or mixed(50% point and 50% range) queries on the filter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SuRF Evaluation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0" y="1497296"/>
            <a:ext cx="11722292" cy="49912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3018" y="1214750"/>
            <a:ext cx="9904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rate comparison between SuRF variants and the Bloomfilter (lower is better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92167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SuRF Evaluation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54324" y="1287967"/>
            <a:ext cx="9904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between SuRF variants and the Bloom filter (higher is better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61" y="1842335"/>
            <a:ext cx="11342024" cy="47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SuRF Evaluation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39470" y="1677025"/>
            <a:ext cx="108873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four instances of RocksDB with different filter options:       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(1)no filter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(2)Bloom filter (14 bits per key)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(3)SuRF-Hash (4 bit suffix per key)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(4)SuRF-Real (4 bit suffix per key)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machine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Intel Core i7-6770HQ CPU, 32GB RAM, an Intel 540s 480GB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size of the raw records is approximately 100G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query keys are randomly generated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SuRF Evaluation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33" y="5455882"/>
            <a:ext cx="8822690" cy="6324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155" y="2320734"/>
            <a:ext cx="8290047" cy="330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SuRF Evaluation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75" y="2192217"/>
            <a:ext cx="8046658" cy="33004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53" y="5465783"/>
            <a:ext cx="8375201" cy="60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SuRF Evaluation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66540" y="1251251"/>
            <a:ext cx="107584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Rocks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DBClosed Seek query evaluation under different filter configurations and range sizes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17" y="1723526"/>
            <a:ext cx="6847375" cy="45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INTRODUCTION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159511" y="2304157"/>
            <a:ext cx="9310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retrieval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DBMS may  incur multiple expensive disk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filters are a good match for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question because they are small enough to reside in memory.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SuRF Evaluation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66540" y="1251251"/>
            <a:ext cx="107584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Rocks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DBClosed Seek query evaluation under different filter configurations and range sizes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6" y="1651361"/>
            <a:ext cx="6667836" cy="462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SuRF Evaluation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66540" y="1251251"/>
            <a:ext cx="1075843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 can perform range filtering while the Bloom filter cannot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target application only needs point query filtering with moderate FPR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Bloom filter is usually a better choice than SuRF;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memory efficient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its space/false positive rate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tuned by choosing different amounts of suffix bits to include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SuRFs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RocksDB, substantially reduced I/O and improved throughput for range queries with a modest cost on the worst-case point query throughput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71205" y="1759120"/>
            <a:ext cx="5407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END</a:t>
            </a:r>
          </a:p>
          <a:p>
            <a:pPr algn="ctr"/>
            <a:r>
              <a:rPr lang="en-US" altLang="zh-CN" sz="6600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Thank you</a:t>
            </a:r>
            <a:endParaRPr lang="zh-CN" altLang="en-US" sz="6600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28169" y="2017504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22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819150" y="340881"/>
            <a:ext cx="773767" cy="91037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</a:gsLst>
              <a:lin ang="157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566755" y="304165"/>
            <a:ext cx="56305" cy="641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INTRODUCTION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54266" y="1823714"/>
            <a:ext cx="10170400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lt"/>
              </a:rPr>
              <a:t>Existing filters only support point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lt"/>
              </a:rPr>
              <a:t>filtering.</a:t>
            </a: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2400" b="1" dirty="0" smtClean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lt"/>
              </a:rPr>
              <a:t>A student table in RocksDB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lt"/>
              </a:rPr>
              <a:t>Is there anyone who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lt"/>
              </a:rPr>
              <a:t>is 18 in the table?</a:t>
            </a: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lt"/>
              </a:rPr>
              <a:t>Eg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lt"/>
              </a:rPr>
              <a:t>: Bloom filters speed up point queries in RocksDB</a:t>
            </a: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2400" dirty="0" smtClean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lt"/>
              </a:rPr>
              <a:t>Is there anyone between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lt"/>
              </a:rPr>
              <a:t>22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lt"/>
              </a:rPr>
              <a:t>and 2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lt"/>
              </a:rPr>
              <a:t>5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lt"/>
              </a:rPr>
              <a:t>in the table?? 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lt"/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lt"/>
              </a:rPr>
              <a:t>? ?</a:t>
            </a: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sz="2800" b="1" dirty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819150" y="340881"/>
            <a:ext cx="773767" cy="91037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</a:gsLst>
              <a:lin ang="157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566755" y="304165"/>
            <a:ext cx="56305" cy="641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INTRODUCTION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66755" y="2402235"/>
            <a:ext cx="8400191" cy="174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lt"/>
              </a:rPr>
              <a:t>This paper presents the Succinct Range Filter (SuRF), a fast and compact filter that provides exact-match filtering,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lt"/>
              </a:rPr>
              <a:t>and range filtering. 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13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02</a:t>
            </a:r>
            <a:endParaRPr lang="en-US" altLang="zh-CN" sz="138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7" y="3231477"/>
            <a:ext cx="5657979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SUCCINCT RANGE FILTERS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5" y="340995"/>
            <a:ext cx="6463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952" y="924975"/>
            <a:ext cx="2219425" cy="486018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92917" y="2677519"/>
            <a:ext cx="5498621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point: a complete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stores complete keys 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/>
              <a:t>     No</a:t>
            </a:r>
            <a:r>
              <a:rPr lang="zh-CN" altLang="en-US" sz="2000" dirty="0" smtClean="0"/>
              <a:t> FPR</a:t>
            </a:r>
            <a:r>
              <a:rPr lang="en-US" altLang="zh-CN" sz="2000" dirty="0" smtClean="0"/>
              <a:t>(False Positive Rate)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TOO BIG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任意多边形 18"/>
          <p:cNvSpPr/>
          <p:nvPr/>
        </p:nvSpPr>
        <p:spPr>
          <a:xfrm>
            <a:off x="1507987" y="396902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SUCCINCT RANGE FILTERS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17" y="3951415"/>
            <a:ext cx="272337" cy="25631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17" y="3653392"/>
            <a:ext cx="308191" cy="270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86292" y="2757122"/>
            <a:ext cx="4195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it smaller: a truncated trie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88" y="1044045"/>
            <a:ext cx="2105668" cy="5084618"/>
          </a:xfrm>
          <a:prstGeom prst="rect">
            <a:avLst/>
          </a:prstGeom>
        </p:spPr>
      </p:pic>
      <p:cxnSp>
        <p:nvCxnSpPr>
          <p:cNvPr id="15" name="直接箭头连接符 14"/>
          <p:cNvCxnSpPr>
            <a:endCxn id="17" idx="1"/>
          </p:cNvCxnSpPr>
          <p:nvPr/>
        </p:nvCxnSpPr>
        <p:spPr>
          <a:xfrm>
            <a:off x="3307023" y="3424735"/>
            <a:ext cx="44336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719" y="1432342"/>
            <a:ext cx="2502694" cy="3984786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7994073" y="5570876"/>
            <a:ext cx="2249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</a:rPr>
              <a:t>SIGM</a:t>
            </a:r>
            <a:r>
              <a:rPr lang="zh-CN" altLang="en-US" dirty="0">
                <a:solidFill>
                  <a:srgbClr val="00B0F0"/>
                </a:solidFill>
                <a:latin typeface="Arial Black" panose="020B0A04020102020204" pitchFamily="34" charset="0"/>
              </a:rPr>
              <a:t>OD</a:t>
            </a:r>
            <a:r>
              <a:rPr lang="zh-CN" altLang="en-US" dirty="0">
                <a:latin typeface="Arial Black" panose="020B0A04020102020204" pitchFamily="34" charset="0"/>
              </a:rPr>
              <a:t> </a:t>
            </a:r>
            <a:endParaRPr lang="en-US" altLang="zh-CN" dirty="0" smtClean="0">
              <a:latin typeface="Arial Black" panose="020B0A04020102020204" pitchFamily="34" charset="0"/>
            </a:endParaRPr>
          </a:p>
          <a:p>
            <a:r>
              <a:rPr lang="zh-CN" altLang="en-US" dirty="0" smtClean="0">
                <a:latin typeface="Arial Black" panose="020B0A04020102020204" pitchFamily="34" charset="0"/>
              </a:rPr>
              <a:t>SIGM</a:t>
            </a:r>
            <a:r>
              <a:rPr lang="zh-CN" alt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ETRICS</a:t>
            </a:r>
            <a:endParaRPr lang="zh-CN" alt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AutoShape 2" descr="http://img0.imgtn.bdimg.com/it/u=3133449693,305117667&amp;fm=27&amp;gp=0.jpg"/>
          <p:cNvSpPr>
            <a:spLocks noChangeAspect="1" noChangeArrowheads="1"/>
          </p:cNvSpPr>
          <p:nvPr/>
        </p:nvSpPr>
        <p:spPr bwMode="auto">
          <a:xfrm>
            <a:off x="3565215" y="191217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://a.cphotos.bdimg.com/timg?image&amp;quality=100&amp;size=b4000_4000&amp;sec=1557457114&amp;di=ba91f76f049ebfa40d9076f9d9049a9b&amp;src=http://images.xuejuzi.cn/1707/1_170709095348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413" y="4412508"/>
            <a:ext cx="1411180" cy="188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任意多边形 18"/>
          <p:cNvSpPr/>
          <p:nvPr/>
        </p:nvSpPr>
        <p:spPr>
          <a:xfrm>
            <a:off x="1507987" y="396902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SUCCINCT RANGE FILTERS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6305" y="340995"/>
            <a:ext cx="6463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512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6527</TotalTime>
  <Words>1765</Words>
  <Application>Microsoft Office PowerPoint</Application>
  <PresentationFormat>宽屏</PresentationFormat>
  <Paragraphs>366</Paragraphs>
  <Slides>42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等线</vt:lpstr>
      <vt:lpstr>仿宋</vt:lpstr>
      <vt:lpstr>宋体</vt:lpstr>
      <vt:lpstr>Arial</vt:lpstr>
      <vt:lpstr>Arial Black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极简点线</dc:title>
  <dc:creator>第一PPT</dc:creator>
  <cp:keywords>www.1ppt.com</cp:keywords>
  <dc:description>www.1ppt.com</dc:description>
  <cp:lastModifiedBy>Windows User</cp:lastModifiedBy>
  <cp:revision>692</cp:revision>
  <dcterms:created xsi:type="dcterms:W3CDTF">2018-07-10T18:03:00Z</dcterms:created>
  <dcterms:modified xsi:type="dcterms:W3CDTF">2019-05-16T10:55:16Z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  <property fmtid="{D5CDD505-2E9C-101B-9397-08002B2CF9AE}" pid="3" name="KSORubyTemplateID">
    <vt:lpwstr>2</vt:lpwstr>
  </property>
</Properties>
</file>