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handoutMasterIdLst>
    <p:handoutMasterId r:id="rId32"/>
  </p:handoutMasterIdLst>
  <p:sldIdLst>
    <p:sldId id="272" r:id="rId2"/>
    <p:sldId id="312" r:id="rId3"/>
    <p:sldId id="331" r:id="rId4"/>
    <p:sldId id="330" r:id="rId5"/>
    <p:sldId id="332" r:id="rId6"/>
    <p:sldId id="334" r:id="rId7"/>
    <p:sldId id="338" r:id="rId8"/>
    <p:sldId id="339" r:id="rId9"/>
    <p:sldId id="340" r:id="rId10"/>
    <p:sldId id="361" r:id="rId11"/>
    <p:sldId id="343" r:id="rId12"/>
    <p:sldId id="341" r:id="rId13"/>
    <p:sldId id="342" r:id="rId14"/>
    <p:sldId id="344" r:id="rId15"/>
    <p:sldId id="347" r:id="rId16"/>
    <p:sldId id="345" r:id="rId17"/>
    <p:sldId id="346" r:id="rId18"/>
    <p:sldId id="337" r:id="rId19"/>
    <p:sldId id="349" r:id="rId20"/>
    <p:sldId id="350" r:id="rId21"/>
    <p:sldId id="351" r:id="rId22"/>
    <p:sldId id="352" r:id="rId23"/>
    <p:sldId id="355" r:id="rId24"/>
    <p:sldId id="356" r:id="rId25"/>
    <p:sldId id="357" r:id="rId26"/>
    <p:sldId id="358" r:id="rId27"/>
    <p:sldId id="359" r:id="rId28"/>
    <p:sldId id="360" r:id="rId29"/>
    <p:sldId id="329"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04040"/>
    <a:srgbClr val="7F7F7F"/>
    <a:srgbClr val="E8D7B8"/>
    <a:srgbClr val="D9C8AC"/>
    <a:srgbClr val="FE0000"/>
    <a:srgbClr val="7AD1B7"/>
    <a:srgbClr val="84B49A"/>
    <a:srgbClr val="96B5EE"/>
    <a:srgbClr val="CEDDF7"/>
    <a:srgbClr val="9BDD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504" autoAdjust="0"/>
  </p:normalViewPr>
  <p:slideViewPr>
    <p:cSldViewPr snapToGrid="0">
      <p:cViewPr varScale="1">
        <p:scale>
          <a:sx n="68" d="100"/>
          <a:sy n="68" d="100"/>
        </p:scale>
        <p:origin x="105" y="377"/>
      </p:cViewPr>
      <p:guideLst>
        <p:guide orient="horz" pos="2160"/>
        <p:guide pos="3840"/>
      </p:guideLst>
    </p:cSldViewPr>
  </p:slideViewPr>
  <p:notesTextViewPr>
    <p:cViewPr>
      <p:scale>
        <a:sx n="75" d="100"/>
        <a:sy n="75" d="100"/>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2019/10/4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694387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cs typeface="仿宋" panose="02010609060101010101"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cs typeface="仿宋" panose="02010609060101010101" charset="-122"/>
              </a:defRPr>
            </a:lvl1pPr>
          </a:lstStyle>
          <a:p>
            <a:fld id="{9510E745-F699-43C2-9540-DC86FA995BBE}" type="datetimeFigureOut">
              <a:rPr lang="zh-CN" altLang="en-US" smtClean="0"/>
              <a:t>2019/10/4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cs typeface="仿宋" panose="02010609060101010101"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cs typeface="仿宋" panose="02010609060101010101" charset="-122"/>
              </a:defRPr>
            </a:lvl1pPr>
          </a:lstStyle>
          <a:p>
            <a:fld id="{7746B39F-60C5-4185-B80B-F85AE638C140}" type="slidenum">
              <a:rPr lang="zh-CN" altLang="en-US" smtClean="0"/>
              <a:t>‹#›</a:t>
            </a:fld>
            <a:endParaRPr lang="zh-CN" altLang="en-US"/>
          </a:p>
        </p:txBody>
      </p:sp>
    </p:spTree>
    <p:extLst>
      <p:ext uri="{BB962C8B-B14F-4D97-AF65-F5344CB8AC3E}">
        <p14:creationId xmlns:p14="http://schemas.microsoft.com/office/powerpoint/2010/main" val="4132372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仿宋" panose="02010609060101010101" charset="-122"/>
      </a:defRPr>
    </a:lvl1pPr>
    <a:lvl2pPr marL="457200" algn="l" defTabSz="914400" rtl="0" eaLnBrk="1" latinLnBrk="0" hangingPunct="1">
      <a:defRPr sz="1200" kern="1200">
        <a:solidFill>
          <a:schemeClr val="tx1"/>
        </a:solidFill>
        <a:latin typeface="+mn-lt"/>
        <a:ea typeface="+mn-ea"/>
        <a:cs typeface="仿宋" panose="02010609060101010101" charset="-122"/>
      </a:defRPr>
    </a:lvl2pPr>
    <a:lvl3pPr marL="914400" algn="l" defTabSz="914400" rtl="0" eaLnBrk="1" latinLnBrk="0" hangingPunct="1">
      <a:defRPr sz="1200" kern="1200">
        <a:solidFill>
          <a:schemeClr val="tx1"/>
        </a:solidFill>
        <a:latin typeface="+mn-lt"/>
        <a:ea typeface="+mn-ea"/>
        <a:cs typeface="仿宋" panose="02010609060101010101" charset="-122"/>
      </a:defRPr>
    </a:lvl3pPr>
    <a:lvl4pPr marL="1371600" algn="l" defTabSz="914400" rtl="0" eaLnBrk="1" latinLnBrk="0" hangingPunct="1">
      <a:defRPr sz="1200" kern="1200">
        <a:solidFill>
          <a:schemeClr val="tx1"/>
        </a:solidFill>
        <a:latin typeface="+mn-lt"/>
        <a:ea typeface="+mn-ea"/>
        <a:cs typeface="仿宋" panose="02010609060101010101" charset="-122"/>
      </a:defRPr>
    </a:lvl4pPr>
    <a:lvl5pPr marL="1828800" algn="l" defTabSz="914400" rtl="0" eaLnBrk="1" latinLnBrk="0" hangingPunct="1">
      <a:defRPr sz="1200" kern="1200">
        <a:solidFill>
          <a:schemeClr val="tx1"/>
        </a:solidFill>
        <a:latin typeface="+mn-lt"/>
        <a:ea typeface="+mn-ea"/>
        <a:cs typeface="仿宋" panose="02010609060101010101"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一种适合大规模内存数据库下的前缀树</a:t>
            </a:r>
            <a:endParaRPr lang="zh-CN" altLang="en-US" dirty="0"/>
          </a:p>
        </p:txBody>
      </p:sp>
      <p:sp>
        <p:nvSpPr>
          <p:cNvPr id="4" name="灯片编号占位符 3"/>
          <p:cNvSpPr>
            <a:spLocks noGrp="1"/>
          </p:cNvSpPr>
          <p:nvPr>
            <p:ph type="sldNum" sz="quarter" idx="10"/>
          </p:nvPr>
        </p:nvSpPr>
        <p:spPr/>
        <p:txBody>
          <a:bodyPr/>
          <a:lstStyle/>
          <a:p>
            <a:fld id="{7746B39F-60C5-4185-B80B-F85AE638C140}" type="slidenum">
              <a:rPr lang="zh-CN" altLang="en-US" smtClean="0"/>
              <a:t>1</a:t>
            </a:fld>
            <a:endParaRPr lang="zh-CN" altLang="en-US"/>
          </a:p>
        </p:txBody>
      </p:sp>
    </p:spTree>
    <p:extLst>
      <p:ext uri="{BB962C8B-B14F-4D97-AF65-F5344CB8AC3E}">
        <p14:creationId xmlns:p14="http://schemas.microsoft.com/office/powerpoint/2010/main" val="2749903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容器与子容器的关系有三种，用</a:t>
            </a:r>
            <a:r>
              <a:rPr lang="en-US" altLang="zh-CN" dirty="0" smtClean="0"/>
              <a:t>S-Node</a:t>
            </a:r>
            <a:r>
              <a:rPr lang="zh-CN" altLang="en-US" dirty="0" smtClean="0"/>
              <a:t>的标志位</a:t>
            </a:r>
            <a:r>
              <a:rPr lang="en-US" altLang="zh-CN" dirty="0" smtClean="0"/>
              <a:t>c</a:t>
            </a:r>
            <a:r>
              <a:rPr lang="zh-CN" altLang="en-US" dirty="0" smtClean="0"/>
              <a:t>来表示。</a:t>
            </a:r>
            <a:endParaRPr lang="en-US" altLang="zh-CN" dirty="0" smtClean="0"/>
          </a:p>
          <a:p>
            <a:r>
              <a:rPr lang="en-US" altLang="zh-CN" dirty="0" smtClean="0"/>
              <a:t>C=00</a:t>
            </a:r>
            <a:r>
              <a:rPr lang="zh-CN" altLang="en-US" dirty="0" smtClean="0"/>
              <a:t>的时候，表示这个容器已经到最低端，所有的</a:t>
            </a:r>
            <a:r>
              <a:rPr lang="en-US" altLang="zh-CN" dirty="0" smtClean="0"/>
              <a:t>S-Node</a:t>
            </a:r>
            <a:r>
              <a:rPr lang="zh-CN" altLang="en-US" dirty="0" smtClean="0"/>
              <a:t>都是叶子了</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746B39F-60C5-4185-B80B-F85AE638C140}" type="slidenum">
              <a:rPr lang="zh-CN" altLang="en-US" smtClean="0"/>
              <a:t>10</a:t>
            </a:fld>
            <a:endParaRPr lang="zh-CN" altLang="en-US"/>
          </a:p>
        </p:txBody>
      </p:sp>
    </p:spTree>
    <p:extLst>
      <p:ext uri="{BB962C8B-B14F-4D97-AF65-F5344CB8AC3E}">
        <p14:creationId xmlns:p14="http://schemas.microsoft.com/office/powerpoint/2010/main" val="992128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C=11</a:t>
            </a:r>
            <a:r>
              <a:rPr lang="zh-CN" altLang="en-US" dirty="0" smtClean="0"/>
              <a:t>的时候，表示会采用一个路径压缩的方法去处理，这种情况出现在一个关键字的后缀与其他关键字不重复的时候，在编码的时候将多个字符串直接放在一起进行编码，进而减少编码的复杂性</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746B39F-60C5-4185-B80B-F85AE638C140}" type="slidenum">
              <a:rPr lang="zh-CN" altLang="en-US" smtClean="0"/>
              <a:t>11</a:t>
            </a:fld>
            <a:endParaRPr lang="zh-CN" altLang="en-US"/>
          </a:p>
        </p:txBody>
      </p:sp>
    </p:spTree>
    <p:extLst>
      <p:ext uri="{BB962C8B-B14F-4D97-AF65-F5344CB8AC3E}">
        <p14:creationId xmlns:p14="http://schemas.microsoft.com/office/powerpoint/2010/main" val="3168089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t>
            </a:r>
            <a:r>
              <a:rPr lang="zh-CN" altLang="en-US" dirty="0" smtClean="0"/>
              <a:t>等于</a:t>
            </a:r>
            <a:r>
              <a:rPr lang="en-US" altLang="zh-CN" dirty="0" smtClean="0"/>
              <a:t>01</a:t>
            </a:r>
            <a:r>
              <a:rPr lang="zh-CN" altLang="en-US" dirty="0" smtClean="0"/>
              <a:t>的时候，表示正常的引用子容器的地址，其中子容器的地址大小是</a:t>
            </a:r>
            <a:r>
              <a:rPr lang="en-US" altLang="zh-CN" dirty="0" smtClean="0"/>
              <a:t>5</a:t>
            </a:r>
            <a:r>
              <a:rPr lang="zh-CN" altLang="en-US" dirty="0" smtClean="0"/>
              <a:t>个字节，为什么是</a:t>
            </a:r>
            <a:r>
              <a:rPr lang="en-US" altLang="zh-CN" dirty="0" smtClean="0"/>
              <a:t>5</a:t>
            </a:r>
            <a:r>
              <a:rPr lang="zh-CN" altLang="en-US" dirty="0" smtClean="0"/>
              <a:t>个字节具体在后面的内存管理器介绍。</a:t>
            </a:r>
            <a:endParaRPr lang="zh-CN" altLang="en-US" dirty="0"/>
          </a:p>
        </p:txBody>
      </p:sp>
      <p:sp>
        <p:nvSpPr>
          <p:cNvPr id="4" name="灯片编号占位符 3"/>
          <p:cNvSpPr>
            <a:spLocks noGrp="1"/>
          </p:cNvSpPr>
          <p:nvPr>
            <p:ph type="sldNum" sz="quarter" idx="10"/>
          </p:nvPr>
        </p:nvSpPr>
        <p:spPr/>
        <p:txBody>
          <a:bodyPr/>
          <a:lstStyle/>
          <a:p>
            <a:fld id="{7746B39F-60C5-4185-B80B-F85AE638C140}" type="slidenum">
              <a:rPr lang="zh-CN" altLang="en-US" smtClean="0"/>
              <a:t>12</a:t>
            </a:fld>
            <a:endParaRPr lang="zh-CN" altLang="en-US"/>
          </a:p>
        </p:txBody>
      </p:sp>
    </p:spTree>
    <p:extLst>
      <p:ext uri="{BB962C8B-B14F-4D97-AF65-F5344CB8AC3E}">
        <p14:creationId xmlns:p14="http://schemas.microsoft.com/office/powerpoint/2010/main" val="2320708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C=10</a:t>
            </a:r>
            <a:r>
              <a:rPr lang="en-US" altLang="zh-CN" baseline="0" dirty="0" smtClean="0"/>
              <a:t> </a:t>
            </a:r>
            <a:r>
              <a:rPr lang="zh-CN" altLang="en-US" baseline="0" dirty="0" smtClean="0"/>
              <a:t>的时候，表示大容器里面嵌入了一些小容器，这个小容器就直接连在了</a:t>
            </a:r>
            <a:r>
              <a:rPr lang="en-US" altLang="zh-CN" baseline="0" dirty="0" smtClean="0"/>
              <a:t>S-Node</a:t>
            </a:r>
            <a:r>
              <a:rPr lang="zh-CN" altLang="en-US" baseline="0" dirty="0" smtClean="0"/>
              <a:t>的后面，比如下图，</a:t>
            </a:r>
            <a:endParaRPr lang="zh-CN" altLang="en-US" dirty="0"/>
          </a:p>
        </p:txBody>
      </p:sp>
      <p:sp>
        <p:nvSpPr>
          <p:cNvPr id="4" name="灯片编号占位符 3"/>
          <p:cNvSpPr>
            <a:spLocks noGrp="1"/>
          </p:cNvSpPr>
          <p:nvPr>
            <p:ph type="sldNum" sz="quarter" idx="10"/>
          </p:nvPr>
        </p:nvSpPr>
        <p:spPr/>
        <p:txBody>
          <a:bodyPr/>
          <a:lstStyle/>
          <a:p>
            <a:fld id="{7746B39F-60C5-4185-B80B-F85AE638C140}" type="slidenum">
              <a:rPr lang="zh-CN" altLang="en-US" smtClean="0"/>
              <a:t>13</a:t>
            </a:fld>
            <a:endParaRPr lang="zh-CN" altLang="en-US"/>
          </a:p>
        </p:txBody>
      </p:sp>
    </p:spTree>
    <p:extLst>
      <p:ext uri="{BB962C8B-B14F-4D97-AF65-F5344CB8AC3E}">
        <p14:creationId xmlns:p14="http://schemas.microsoft.com/office/powerpoint/2010/main" val="3008829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Container</a:t>
            </a:r>
            <a:r>
              <a:rPr lang="zh-CN" altLang="en-US" dirty="0" smtClean="0"/>
              <a:t>头部包含</a:t>
            </a:r>
            <a:r>
              <a:rPr lang="en-US" altLang="zh-CN" dirty="0" smtClean="0"/>
              <a:t>Size</a:t>
            </a:r>
            <a:r>
              <a:rPr lang="zh-CN" altLang="en-US" dirty="0" smtClean="0"/>
              <a:t>（已经分配的内存大小），</a:t>
            </a:r>
            <a:r>
              <a:rPr lang="en-US" altLang="zh-CN" dirty="0" smtClean="0"/>
              <a:t>Free</a:t>
            </a:r>
            <a:r>
              <a:rPr lang="zh-CN" altLang="en-US" dirty="0" smtClean="0"/>
              <a:t>（剩余的内存大小），</a:t>
            </a:r>
            <a:r>
              <a:rPr lang="en-US" altLang="zh-CN" dirty="0" smtClean="0"/>
              <a:t>J</a:t>
            </a:r>
            <a:r>
              <a:rPr lang="zh-CN" altLang="en-US" dirty="0" smtClean="0"/>
              <a:t>（容器跳表标志位，后面介绍），</a:t>
            </a:r>
            <a:r>
              <a:rPr lang="en-US" altLang="zh-CN" dirty="0" smtClean="0"/>
              <a:t>S</a:t>
            </a:r>
            <a:r>
              <a:rPr lang="zh-CN" altLang="en-US" dirty="0" smtClean="0"/>
              <a:t>（延迟位，作为一个容器分裂的参数），而</a:t>
            </a:r>
            <a:r>
              <a:rPr lang="en-US" altLang="zh-CN" dirty="0" smtClean="0"/>
              <a:t>payload</a:t>
            </a:r>
            <a:r>
              <a:rPr lang="zh-CN" altLang="en-US" dirty="0" smtClean="0"/>
              <a:t>则存放的是节点的编码信息和跳表信息。</a:t>
            </a:r>
            <a:endParaRPr lang="en-US" altLang="zh-CN" dirty="0" smtClean="0"/>
          </a:p>
          <a:p>
            <a:endParaRPr lang="en-US" altLang="zh-CN" dirty="0" smtClean="0"/>
          </a:p>
          <a:p>
            <a:r>
              <a:rPr lang="zh-CN" altLang="en-US" dirty="0" smtClean="0"/>
              <a:t>当一个容器中嵌入的容器数目过多，导致容器的存储容量过大的时候，就会进行分裂，分裂的条件如下：</a:t>
            </a:r>
            <a:endParaRPr lang="en-US" altLang="zh-CN" dirty="0" smtClean="0"/>
          </a:p>
          <a:p>
            <a:endParaRPr lang="en-US" altLang="zh-CN" dirty="0" smtClean="0"/>
          </a:p>
          <a:p>
            <a:r>
              <a:rPr lang="zh-CN" altLang="en-US" dirty="0" smtClean="0"/>
              <a:t>其中延迟参数</a:t>
            </a:r>
            <a:r>
              <a:rPr lang="en-US" altLang="zh-CN" dirty="0" smtClean="0"/>
              <a:t>s</a:t>
            </a:r>
            <a:r>
              <a:rPr lang="zh-CN" altLang="en-US" dirty="0" smtClean="0"/>
              <a:t>在</a:t>
            </a:r>
            <a:r>
              <a:rPr lang="en-US" altLang="zh-CN" dirty="0" smtClean="0"/>
              <a:t>container</a:t>
            </a:r>
            <a:r>
              <a:rPr lang="zh-CN" altLang="en-US" dirty="0" smtClean="0"/>
              <a:t>中可以设置，因为</a:t>
            </a:r>
            <a:r>
              <a:rPr lang="en-US" altLang="zh-CN" dirty="0" smtClean="0"/>
              <a:t>s</a:t>
            </a:r>
            <a:r>
              <a:rPr lang="zh-CN" altLang="en-US" dirty="0" smtClean="0"/>
              <a:t>在</a:t>
            </a:r>
            <a:r>
              <a:rPr lang="en-US" altLang="zh-CN" dirty="0" smtClean="0"/>
              <a:t>container</a:t>
            </a:r>
            <a:r>
              <a:rPr lang="zh-CN" altLang="en-US" dirty="0" smtClean="0"/>
              <a:t>的编码中只占两位，所以值只在</a:t>
            </a:r>
            <a:r>
              <a:rPr lang="en-US" altLang="zh-CN" dirty="0" smtClean="0"/>
              <a:t>0-3</a:t>
            </a:r>
            <a:r>
              <a:rPr lang="zh-CN" altLang="en-US" dirty="0" smtClean="0"/>
              <a:t>内</a:t>
            </a:r>
            <a:endParaRPr lang="zh-CN" altLang="en-US" dirty="0"/>
          </a:p>
        </p:txBody>
      </p:sp>
      <p:sp>
        <p:nvSpPr>
          <p:cNvPr id="4" name="灯片编号占位符 3"/>
          <p:cNvSpPr>
            <a:spLocks noGrp="1"/>
          </p:cNvSpPr>
          <p:nvPr>
            <p:ph type="sldNum" sz="quarter" idx="10"/>
          </p:nvPr>
        </p:nvSpPr>
        <p:spPr/>
        <p:txBody>
          <a:bodyPr/>
          <a:lstStyle/>
          <a:p>
            <a:fld id="{7746B39F-60C5-4185-B80B-F85AE638C140}" type="slidenum">
              <a:rPr lang="zh-CN" altLang="en-US" smtClean="0"/>
              <a:t>14</a:t>
            </a:fld>
            <a:endParaRPr lang="zh-CN" altLang="en-US"/>
          </a:p>
        </p:txBody>
      </p:sp>
    </p:spTree>
    <p:extLst>
      <p:ext uri="{BB962C8B-B14F-4D97-AF65-F5344CB8AC3E}">
        <p14:creationId xmlns:p14="http://schemas.microsoft.com/office/powerpoint/2010/main" val="1754609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分裂的过程如下，以这张图为例，首先会为这个容器申请一块新的内存，同时初始化容器的头部参数，然后调用</a:t>
            </a:r>
            <a:r>
              <a:rPr lang="en-US" altLang="zh-CN" dirty="0" smtClean="0"/>
              <a:t>memory copy</a:t>
            </a:r>
            <a:r>
              <a:rPr lang="zh-CN" altLang="en-US" dirty="0" smtClean="0"/>
              <a:t>函数，将容器的</a:t>
            </a:r>
            <a:r>
              <a:rPr lang="en-US" altLang="zh-CN" dirty="0" smtClean="0"/>
              <a:t>payload</a:t>
            </a:r>
            <a:r>
              <a:rPr lang="zh-CN" altLang="en-US" dirty="0" smtClean="0"/>
              <a:t>复制到新的容器中，将头部参数的值更新，之前那部分空间被释放后，就需要将后面的内容往前移，同时将容器尾部空间的那一块内存初始化。</a:t>
            </a:r>
            <a:endParaRPr lang="zh-CN" altLang="en-US" dirty="0"/>
          </a:p>
        </p:txBody>
      </p:sp>
      <p:sp>
        <p:nvSpPr>
          <p:cNvPr id="4" name="灯片编号占位符 3"/>
          <p:cNvSpPr>
            <a:spLocks noGrp="1"/>
          </p:cNvSpPr>
          <p:nvPr>
            <p:ph type="sldNum" sz="quarter" idx="10"/>
          </p:nvPr>
        </p:nvSpPr>
        <p:spPr/>
        <p:txBody>
          <a:bodyPr/>
          <a:lstStyle/>
          <a:p>
            <a:fld id="{7746B39F-60C5-4185-B80B-F85AE638C140}" type="slidenum">
              <a:rPr lang="zh-CN" altLang="en-US" smtClean="0"/>
              <a:t>15</a:t>
            </a:fld>
            <a:endParaRPr lang="zh-CN" altLang="en-US"/>
          </a:p>
        </p:txBody>
      </p:sp>
    </p:spTree>
    <p:extLst>
      <p:ext uri="{BB962C8B-B14F-4D97-AF65-F5344CB8AC3E}">
        <p14:creationId xmlns:p14="http://schemas.microsoft.com/office/powerpoint/2010/main" val="34966068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介绍了容器与节点这种紧凑的编码方式之后，文章为</a:t>
            </a:r>
            <a:r>
              <a:rPr lang="en-US" altLang="zh-CN" sz="1200" dirty="0" smtClean="0">
                <a:latin typeface="Times New Roman" panose="02020603050405020304" pitchFamily="18" charset="0"/>
                <a:cs typeface="Times New Roman" panose="02020603050405020304" pitchFamily="18" charset="0"/>
              </a:rPr>
              <a:t>Hyperion</a:t>
            </a:r>
            <a:r>
              <a:rPr lang="zh-CN" altLang="en-US" dirty="0" smtClean="0"/>
              <a:t>设计了一个内存管理器，因为不断的使用堆去分配内存会造成外部碎片。在</a:t>
            </a:r>
            <a:r>
              <a:rPr lang="en-US" altLang="zh-CN" sz="1200" dirty="0" smtClean="0">
                <a:latin typeface="Times New Roman" panose="02020603050405020304" pitchFamily="18" charset="0"/>
                <a:cs typeface="Times New Roman" panose="02020603050405020304" pitchFamily="18" charset="0"/>
              </a:rPr>
              <a:t>Hyperion</a:t>
            </a:r>
            <a:r>
              <a:rPr lang="zh-CN" altLang="en-US" sz="1200" dirty="0" smtClean="0">
                <a:latin typeface="Times New Roman" panose="02020603050405020304" pitchFamily="18" charset="0"/>
                <a:cs typeface="Times New Roman" panose="02020603050405020304" pitchFamily="18" charset="0"/>
              </a:rPr>
              <a:t>的内存管理器中，为了避免这些内存碎片，于是主要使用匿名内存映射的方式去申请内存，采用这种方式申请内存的时候会返回一个与页对其的内存块。</a:t>
            </a:r>
            <a:endParaRPr lang="en-US" altLang="zh-CN" sz="1200" dirty="0" smtClean="0">
              <a:latin typeface="Times New Roman" panose="02020603050405020304" pitchFamily="18" charset="0"/>
              <a:cs typeface="Times New Roman" panose="02020603050405020304" pitchFamily="18" charset="0"/>
            </a:endParaRPr>
          </a:p>
          <a:p>
            <a:endParaRPr lang="en-US" altLang="zh-CN" sz="1200" dirty="0" smtClean="0">
              <a:latin typeface="Times New Roman" panose="02020603050405020304" pitchFamily="18" charset="0"/>
              <a:cs typeface="Times New Roman" panose="02020603050405020304" pitchFamily="18" charset="0"/>
            </a:endParaRPr>
          </a:p>
          <a:p>
            <a:r>
              <a:rPr lang="zh-CN" altLang="en-US" sz="1200" dirty="0" smtClean="0">
                <a:latin typeface="Times New Roman" panose="02020603050405020304" pitchFamily="18" charset="0"/>
                <a:cs typeface="Times New Roman" panose="02020603050405020304" pitchFamily="18" charset="0"/>
              </a:rPr>
              <a:t>在申请内存大小小于</a:t>
            </a:r>
            <a:r>
              <a:rPr lang="en-US" altLang="zh-CN" sz="1200" dirty="0" smtClean="0">
                <a:latin typeface="Times New Roman" panose="02020603050405020304" pitchFamily="18" charset="0"/>
                <a:cs typeface="Times New Roman" panose="02020603050405020304" pitchFamily="18" charset="0"/>
              </a:rPr>
              <a:t>2016</a:t>
            </a:r>
            <a:r>
              <a:rPr lang="zh-CN" altLang="en-US" sz="1200" dirty="0" smtClean="0">
                <a:latin typeface="+mn-lt"/>
                <a:cs typeface="Times New Roman" panose="02020603050405020304" pitchFamily="18" charset="0"/>
              </a:rPr>
              <a:t>个字节的时候，采用刚刚说过匿名内存映射的方法，大于</a:t>
            </a:r>
            <a:r>
              <a:rPr lang="en-US" altLang="zh-CN" sz="1200" dirty="0" smtClean="0">
                <a:latin typeface="+mn-lt"/>
                <a:cs typeface="Times New Roman" panose="02020603050405020304" pitchFamily="18" charset="0"/>
              </a:rPr>
              <a:t>2016</a:t>
            </a:r>
            <a:r>
              <a:rPr lang="zh-CN" altLang="en-US" sz="1200" dirty="0" smtClean="0">
                <a:latin typeface="+mn-lt"/>
                <a:cs typeface="Times New Roman" panose="02020603050405020304" pitchFamily="18" charset="0"/>
              </a:rPr>
              <a:t>个字节的时候，还是采用堆分配的方式去申请内存，因为通过堆申请内存比较快。</a:t>
            </a:r>
            <a:endParaRPr lang="en-US" altLang="zh-CN" sz="1200" dirty="0" smtClean="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7746B39F-60C5-4185-B80B-F85AE638C140}" type="slidenum">
              <a:rPr lang="zh-CN" altLang="en-US" smtClean="0"/>
              <a:t>16</a:t>
            </a:fld>
            <a:endParaRPr lang="zh-CN" altLang="en-US"/>
          </a:p>
        </p:txBody>
      </p:sp>
    </p:spTree>
    <p:extLst>
      <p:ext uri="{BB962C8B-B14F-4D97-AF65-F5344CB8AC3E}">
        <p14:creationId xmlns:p14="http://schemas.microsoft.com/office/powerpoint/2010/main" val="34708851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这个内存管理器采用层次的数据结构去定位由</a:t>
            </a:r>
            <a:r>
              <a:rPr lang="en-US" altLang="zh-CN" dirty="0" smtClean="0"/>
              <a:t>chunk</a:t>
            </a:r>
            <a:r>
              <a:rPr lang="zh-CN" altLang="en-US" dirty="0" smtClean="0"/>
              <a:t>分配的内存位置，</a:t>
            </a:r>
            <a:endParaRPr lang="en-US" altLang="zh-CN" dirty="0" smtClean="0"/>
          </a:p>
          <a:p>
            <a:r>
              <a:rPr lang="zh-CN" altLang="en-US" dirty="0" smtClean="0"/>
              <a:t>内存管理器的最上层有</a:t>
            </a:r>
            <a:r>
              <a:rPr lang="en-US" altLang="zh-CN" dirty="0" smtClean="0"/>
              <a:t>64</a:t>
            </a:r>
            <a:r>
              <a:rPr lang="zh-CN" altLang="en-US" dirty="0" smtClean="0"/>
              <a:t>个</a:t>
            </a:r>
            <a:r>
              <a:rPr lang="en-US" altLang="zh-CN" dirty="0" err="1" smtClean="0"/>
              <a:t>superbin</a:t>
            </a:r>
            <a:r>
              <a:rPr lang="zh-CN" altLang="en-US" dirty="0" smtClean="0"/>
              <a:t>，每一个</a:t>
            </a:r>
            <a:r>
              <a:rPr lang="en-US" altLang="zh-CN" dirty="0" err="1" smtClean="0"/>
              <a:t>superbin</a:t>
            </a:r>
            <a:r>
              <a:rPr lang="zh-CN" altLang="en-US" dirty="0" smtClean="0"/>
              <a:t>下面的</a:t>
            </a:r>
            <a:r>
              <a:rPr lang="en-US" altLang="zh-CN" dirty="0" smtClean="0"/>
              <a:t>chunk</a:t>
            </a:r>
            <a:r>
              <a:rPr lang="zh-CN" altLang="en-US" dirty="0" smtClean="0"/>
              <a:t>大小不一样，从</a:t>
            </a:r>
            <a:r>
              <a:rPr lang="en-US" altLang="zh-CN" dirty="0" smtClean="0"/>
              <a:t>superbin1</a:t>
            </a:r>
            <a:r>
              <a:rPr lang="zh-CN" altLang="en-US" dirty="0" smtClean="0"/>
              <a:t>到</a:t>
            </a:r>
            <a:r>
              <a:rPr lang="en-US" altLang="zh-CN" dirty="0" smtClean="0"/>
              <a:t>superbin63</a:t>
            </a:r>
            <a:r>
              <a:rPr lang="zh-CN" altLang="en-US" dirty="0" smtClean="0"/>
              <a:t>依次按</a:t>
            </a:r>
            <a:r>
              <a:rPr lang="en-US" altLang="zh-CN" dirty="0" smtClean="0"/>
              <a:t>32</a:t>
            </a:r>
            <a:r>
              <a:rPr lang="zh-CN" altLang="en-US" dirty="0" smtClean="0"/>
              <a:t>个字节的大小递增，其中</a:t>
            </a:r>
            <a:r>
              <a:rPr lang="en-US" altLang="zh-CN" dirty="0" smtClean="0"/>
              <a:t>superbin1</a:t>
            </a:r>
            <a:r>
              <a:rPr lang="zh-CN" altLang="en-US" dirty="0" smtClean="0"/>
              <a:t>的每一个</a:t>
            </a:r>
            <a:r>
              <a:rPr lang="en-US" altLang="zh-CN" dirty="0" smtClean="0"/>
              <a:t>chunk</a:t>
            </a:r>
            <a:r>
              <a:rPr lang="zh-CN" altLang="en-US" dirty="0" smtClean="0"/>
              <a:t>大小是</a:t>
            </a:r>
            <a:r>
              <a:rPr lang="en-US" altLang="zh-CN" dirty="0" smtClean="0"/>
              <a:t>32byte</a:t>
            </a:r>
            <a:r>
              <a:rPr lang="zh-CN" altLang="en-US" dirty="0" smtClean="0"/>
              <a:t>。而</a:t>
            </a:r>
            <a:r>
              <a:rPr lang="en-US" altLang="zh-CN" dirty="0" smtClean="0"/>
              <a:t>SB0</a:t>
            </a:r>
            <a:r>
              <a:rPr lang="zh-CN" altLang="en-US" dirty="0" smtClean="0"/>
              <a:t>的</a:t>
            </a:r>
            <a:r>
              <a:rPr lang="en-US" altLang="zh-CN" dirty="0" smtClean="0"/>
              <a:t>chunk</a:t>
            </a:r>
            <a:r>
              <a:rPr lang="zh-CN" altLang="en-US" dirty="0" smtClean="0"/>
              <a:t>是大于</a:t>
            </a:r>
            <a:r>
              <a:rPr lang="en-US" altLang="zh-CN" dirty="0" smtClean="0"/>
              <a:t>2016byte</a:t>
            </a:r>
            <a:r>
              <a:rPr lang="zh-CN" altLang="en-US" dirty="0" smtClean="0"/>
              <a:t>的。</a:t>
            </a:r>
            <a:endParaRPr lang="en-US" altLang="zh-CN" dirty="0" smtClean="0"/>
          </a:p>
          <a:p>
            <a:r>
              <a:rPr lang="zh-CN" altLang="en-US" dirty="0" smtClean="0"/>
              <a:t>每一个</a:t>
            </a:r>
            <a:r>
              <a:rPr lang="en-US" altLang="zh-CN" dirty="0" err="1" smtClean="0"/>
              <a:t>superbin</a:t>
            </a:r>
            <a:r>
              <a:rPr lang="zh-CN" altLang="en-US" dirty="0" smtClean="0"/>
              <a:t>中有</a:t>
            </a:r>
            <a:r>
              <a:rPr lang="en-US" altLang="zh-CN" dirty="0" smtClean="0"/>
              <a:t>2</a:t>
            </a:r>
            <a:r>
              <a:rPr lang="zh-CN" altLang="en-US" dirty="0" smtClean="0"/>
              <a:t>的</a:t>
            </a:r>
            <a:r>
              <a:rPr lang="en-US" altLang="zh-CN" dirty="0" smtClean="0"/>
              <a:t>14</a:t>
            </a:r>
            <a:r>
              <a:rPr lang="zh-CN" altLang="en-US" dirty="0" smtClean="0"/>
              <a:t>次方个</a:t>
            </a:r>
            <a:r>
              <a:rPr lang="en-US" altLang="zh-CN" dirty="0" err="1" smtClean="0"/>
              <a:t>metabin</a:t>
            </a:r>
            <a:r>
              <a:rPr lang="zh-CN" altLang="en-US" dirty="0" smtClean="0"/>
              <a:t>，而每个</a:t>
            </a:r>
            <a:r>
              <a:rPr lang="en-US" altLang="zh-CN" dirty="0" err="1" smtClean="0"/>
              <a:t>metabin</a:t>
            </a:r>
            <a:r>
              <a:rPr lang="zh-CN" altLang="en-US" dirty="0" smtClean="0"/>
              <a:t>有</a:t>
            </a:r>
            <a:r>
              <a:rPr lang="en-US" altLang="zh-CN" dirty="0" smtClean="0"/>
              <a:t>256</a:t>
            </a:r>
            <a:r>
              <a:rPr lang="zh-CN" altLang="en-US" dirty="0" smtClean="0"/>
              <a:t>个</a:t>
            </a:r>
            <a:r>
              <a:rPr lang="en-US" altLang="zh-CN" dirty="0" smtClean="0"/>
              <a:t>bins</a:t>
            </a:r>
            <a:r>
              <a:rPr lang="zh-CN" altLang="en-US" dirty="0" smtClean="0"/>
              <a:t>，每一个</a:t>
            </a:r>
            <a:r>
              <a:rPr lang="en-US" altLang="zh-CN" dirty="0" smtClean="0"/>
              <a:t>bins</a:t>
            </a:r>
            <a:r>
              <a:rPr lang="zh-CN" altLang="en-US" dirty="0" smtClean="0"/>
              <a:t>则有</a:t>
            </a:r>
            <a:r>
              <a:rPr lang="en-US" altLang="zh-CN" dirty="0" smtClean="0"/>
              <a:t>2</a:t>
            </a:r>
            <a:r>
              <a:rPr lang="zh-CN" altLang="en-US" dirty="0" smtClean="0"/>
              <a:t>的</a:t>
            </a:r>
            <a:r>
              <a:rPr lang="en-US" altLang="zh-CN" dirty="0" smtClean="0"/>
              <a:t>12</a:t>
            </a:r>
            <a:r>
              <a:rPr lang="zh-CN" altLang="en-US" dirty="0" smtClean="0"/>
              <a:t>次方</a:t>
            </a:r>
            <a:r>
              <a:rPr lang="en-US" altLang="zh-CN" dirty="0" smtClean="0"/>
              <a:t>4096</a:t>
            </a:r>
            <a:r>
              <a:rPr lang="zh-CN" altLang="en-US" dirty="0" smtClean="0"/>
              <a:t>个</a:t>
            </a:r>
            <a:r>
              <a:rPr lang="en-US" altLang="zh-CN" dirty="0" smtClean="0"/>
              <a:t>chunk</a:t>
            </a:r>
            <a:r>
              <a:rPr lang="zh-CN" altLang="en-US" dirty="0" smtClean="0"/>
              <a:t>。</a:t>
            </a:r>
            <a:endParaRPr lang="en-US" altLang="zh-CN" dirty="0" smtClean="0"/>
          </a:p>
          <a:p>
            <a:endParaRPr lang="en-US" altLang="zh-CN" dirty="0" smtClean="0"/>
          </a:p>
          <a:p>
            <a:r>
              <a:rPr lang="zh-CN" altLang="en-US" dirty="0" smtClean="0"/>
              <a:t>通过这个内存管理器，定位一块内存空间只需要</a:t>
            </a:r>
            <a:r>
              <a:rPr lang="en-US" altLang="zh-CN" dirty="0" smtClean="0"/>
              <a:t>5</a:t>
            </a:r>
            <a:r>
              <a:rPr lang="zh-CN" altLang="en-US" dirty="0" smtClean="0"/>
              <a:t>个字节的大小。。</a:t>
            </a:r>
            <a:endParaRPr lang="en-US" altLang="zh-CN" dirty="0" smtClean="0"/>
          </a:p>
        </p:txBody>
      </p:sp>
      <p:sp>
        <p:nvSpPr>
          <p:cNvPr id="4" name="灯片编号占位符 3"/>
          <p:cNvSpPr>
            <a:spLocks noGrp="1"/>
          </p:cNvSpPr>
          <p:nvPr>
            <p:ph type="sldNum" sz="quarter" idx="10"/>
          </p:nvPr>
        </p:nvSpPr>
        <p:spPr/>
        <p:txBody>
          <a:bodyPr/>
          <a:lstStyle/>
          <a:p>
            <a:fld id="{7746B39F-60C5-4185-B80B-F85AE638C140}" type="slidenum">
              <a:rPr lang="zh-CN" altLang="en-US" smtClean="0"/>
              <a:t>17</a:t>
            </a:fld>
            <a:endParaRPr lang="zh-CN" altLang="en-US"/>
          </a:p>
        </p:txBody>
      </p:sp>
    </p:spTree>
    <p:extLst>
      <p:ext uri="{BB962C8B-B14F-4D97-AF65-F5344CB8AC3E}">
        <p14:creationId xmlns:p14="http://schemas.microsoft.com/office/powerpoint/2010/main" val="38938375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使用这个内存分配器后，不仅可以减少内存中外部碎片的数量，还可以减少一些内存开销，比如通常在一台</a:t>
            </a:r>
            <a:r>
              <a:rPr lang="en-US" altLang="zh-CN" dirty="0" smtClean="0"/>
              <a:t>64</a:t>
            </a:r>
            <a:r>
              <a:rPr lang="zh-CN" altLang="en-US" dirty="0" smtClean="0"/>
              <a:t>位的机器上，指向某一块内存的指针大小通常是</a:t>
            </a:r>
            <a:r>
              <a:rPr lang="en-US" altLang="zh-CN" dirty="0" smtClean="0"/>
              <a:t>8</a:t>
            </a:r>
            <a:r>
              <a:rPr lang="zh-CN" altLang="en-US" dirty="0" smtClean="0"/>
              <a:t>字节，在这里只需要</a:t>
            </a:r>
            <a:r>
              <a:rPr lang="en-US" altLang="zh-CN" dirty="0" smtClean="0"/>
              <a:t>5</a:t>
            </a:r>
            <a:r>
              <a:rPr lang="zh-CN" altLang="en-US" dirty="0" smtClean="0"/>
              <a:t>个字节。第二个就是使用堆分配内存的时候，还要额外的花费</a:t>
            </a:r>
            <a:r>
              <a:rPr lang="en-US" altLang="zh-CN" dirty="0" smtClean="0"/>
              <a:t>8</a:t>
            </a:r>
            <a:r>
              <a:rPr lang="zh-CN" altLang="en-US" dirty="0" smtClean="0"/>
              <a:t>字节去存储这个堆的元素据信息。最后就是在这个内存管理器的每一层，都会维护一个数组去标记还有空</a:t>
            </a:r>
            <a:r>
              <a:rPr lang="en-US" altLang="zh-CN" dirty="0" smtClean="0"/>
              <a:t>chunk</a:t>
            </a:r>
            <a:r>
              <a:rPr lang="zh-CN" altLang="en-US" dirty="0" smtClean="0"/>
              <a:t>的</a:t>
            </a:r>
            <a:r>
              <a:rPr lang="en-US" altLang="zh-CN" dirty="0" err="1" smtClean="0"/>
              <a:t>superbin</a:t>
            </a:r>
            <a:r>
              <a:rPr lang="en-US" altLang="zh-CN" dirty="0" smtClean="0"/>
              <a:t>/</a:t>
            </a:r>
            <a:r>
              <a:rPr lang="en-US" altLang="zh-CN" dirty="0" err="1" smtClean="0"/>
              <a:t>metabin</a:t>
            </a:r>
            <a:r>
              <a:rPr lang="en-US" altLang="zh-CN" dirty="0" smtClean="0"/>
              <a:t>/bins</a:t>
            </a:r>
            <a:r>
              <a:rPr lang="zh-CN" altLang="en-US" dirty="0" smtClean="0"/>
              <a:t>，这样可以快速的去定位空的内存块，从而去申请内存。</a:t>
            </a:r>
            <a:endParaRPr lang="zh-CN" altLang="en-US" dirty="0"/>
          </a:p>
        </p:txBody>
      </p:sp>
      <p:sp>
        <p:nvSpPr>
          <p:cNvPr id="4" name="灯片编号占位符 3"/>
          <p:cNvSpPr>
            <a:spLocks noGrp="1"/>
          </p:cNvSpPr>
          <p:nvPr>
            <p:ph type="sldNum" sz="quarter" idx="10"/>
          </p:nvPr>
        </p:nvSpPr>
        <p:spPr/>
        <p:txBody>
          <a:bodyPr/>
          <a:lstStyle/>
          <a:p>
            <a:fld id="{7746B39F-60C5-4185-B80B-F85AE638C140}" type="slidenum">
              <a:rPr lang="zh-CN" altLang="en-US" smtClean="0"/>
              <a:t>18</a:t>
            </a:fld>
            <a:endParaRPr lang="zh-CN" altLang="en-US"/>
          </a:p>
        </p:txBody>
      </p:sp>
    </p:spTree>
    <p:extLst>
      <p:ext uri="{BB962C8B-B14F-4D97-AF65-F5344CB8AC3E}">
        <p14:creationId xmlns:p14="http://schemas.microsoft.com/office/powerpoint/2010/main" val="3628852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为了提升性能和减少内存空间，作者又几种方法去优化。</a:t>
            </a:r>
            <a:endParaRPr lang="en-US" altLang="zh-CN" dirty="0" smtClean="0"/>
          </a:p>
          <a:p>
            <a:r>
              <a:rPr lang="zh-CN" altLang="en-US" dirty="0" smtClean="0"/>
              <a:t>第一种是</a:t>
            </a:r>
            <a:r>
              <a:rPr lang="en-US" altLang="zh-CN" dirty="0" smtClean="0"/>
              <a:t>delta encoding</a:t>
            </a:r>
            <a:r>
              <a:rPr lang="zh-CN" altLang="en-US" dirty="0" smtClean="0"/>
              <a:t>的方法，同一层的节点之间按升序排列，可以对他们进行增量编码，就比如这两个图。</a:t>
            </a:r>
            <a:endParaRPr lang="en-US" altLang="zh-CN" dirty="0" smtClean="0"/>
          </a:p>
          <a:p>
            <a:r>
              <a:rPr lang="zh-CN" altLang="en-US" sz="1200" b="0" i="0" kern="1200" dirty="0" smtClean="0">
                <a:solidFill>
                  <a:schemeClr val="tx1"/>
                </a:solidFill>
                <a:effectLst/>
                <a:latin typeface="+mn-lt"/>
                <a:ea typeface="+mn-ea"/>
                <a:cs typeface="仿宋" panose="02010609060101010101" charset="-122"/>
              </a:rPr>
              <a:t>超过了</a:t>
            </a:r>
            <a:r>
              <a:rPr lang="en-US" altLang="zh-CN" sz="1200" b="0" i="0" kern="1200" dirty="0" smtClean="0">
                <a:solidFill>
                  <a:schemeClr val="tx1"/>
                </a:solidFill>
                <a:effectLst/>
                <a:latin typeface="+mn-lt"/>
                <a:ea typeface="+mn-ea"/>
                <a:cs typeface="仿宋" panose="02010609060101010101" charset="-122"/>
              </a:rPr>
              <a:t>3bits</a:t>
            </a:r>
            <a:r>
              <a:rPr lang="zh-CN" altLang="en-US" sz="1200" b="0" i="0" kern="1200" dirty="0" smtClean="0">
                <a:solidFill>
                  <a:schemeClr val="tx1"/>
                </a:solidFill>
                <a:effectLst/>
                <a:latin typeface="+mn-lt"/>
                <a:ea typeface="+mn-ea"/>
                <a:cs typeface="仿宋" panose="02010609060101010101" charset="-122"/>
              </a:rPr>
              <a:t>的表示范围，无法做</a:t>
            </a:r>
            <a:r>
              <a:rPr lang="en-US" altLang="zh-CN" sz="1200" b="0" i="0" kern="1200" dirty="0" smtClean="0">
                <a:solidFill>
                  <a:schemeClr val="tx1"/>
                </a:solidFill>
                <a:effectLst/>
                <a:latin typeface="+mn-lt"/>
                <a:ea typeface="+mn-ea"/>
                <a:cs typeface="仿宋" panose="02010609060101010101" charset="-122"/>
              </a:rPr>
              <a:t>Delta Encoding</a:t>
            </a:r>
            <a:r>
              <a:rPr lang="zh-CN" altLang="en-US" sz="1200" b="0" i="0" kern="1200" dirty="0" smtClean="0">
                <a:solidFill>
                  <a:schemeClr val="tx1"/>
                </a:solidFill>
                <a:effectLst/>
                <a:latin typeface="+mn-lt"/>
                <a:ea typeface="+mn-ea"/>
                <a:cs typeface="仿宋" panose="02010609060101010101" charset="-122"/>
              </a:rPr>
              <a:t>。</a:t>
            </a:r>
            <a:endParaRPr lang="zh-CN" altLang="en-US" dirty="0"/>
          </a:p>
        </p:txBody>
      </p:sp>
      <p:sp>
        <p:nvSpPr>
          <p:cNvPr id="4" name="灯片编号占位符 3"/>
          <p:cNvSpPr>
            <a:spLocks noGrp="1"/>
          </p:cNvSpPr>
          <p:nvPr>
            <p:ph type="sldNum" sz="quarter" idx="10"/>
          </p:nvPr>
        </p:nvSpPr>
        <p:spPr/>
        <p:txBody>
          <a:bodyPr/>
          <a:lstStyle/>
          <a:p>
            <a:fld id="{7746B39F-60C5-4185-B80B-F85AE638C140}" type="slidenum">
              <a:rPr lang="zh-CN" altLang="en-US" smtClean="0"/>
              <a:t>19</a:t>
            </a:fld>
            <a:endParaRPr lang="zh-CN" altLang="en-US"/>
          </a:p>
        </p:txBody>
      </p:sp>
    </p:spTree>
    <p:extLst>
      <p:ext uri="{BB962C8B-B14F-4D97-AF65-F5344CB8AC3E}">
        <p14:creationId xmlns:p14="http://schemas.microsoft.com/office/powerpoint/2010/main" val="1550512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400" b="0" i="0" kern="1200" dirty="0" smtClean="0">
                <a:solidFill>
                  <a:schemeClr val="tx1"/>
                </a:solidFill>
                <a:effectLst/>
                <a:latin typeface="+mn-lt"/>
                <a:ea typeface="+mn-ea"/>
                <a:cs typeface="仿宋" panose="02010609060101010101" charset="-122"/>
              </a:rPr>
              <a:t>索引在数据管理中起到很重要的作用，很多索引结构都会采用访问速度快而且内存消耗少的</a:t>
            </a:r>
            <a:r>
              <a:rPr lang="en-US" altLang="zh-CN" sz="1400" b="0" i="0" kern="1200" dirty="0" smtClean="0">
                <a:solidFill>
                  <a:schemeClr val="tx1"/>
                </a:solidFill>
                <a:effectLst/>
                <a:latin typeface="+mn-lt"/>
                <a:ea typeface="+mn-ea"/>
                <a:cs typeface="仿宋" panose="02010609060101010101" charset="-122"/>
              </a:rPr>
              <a:t>trie</a:t>
            </a:r>
            <a:r>
              <a:rPr lang="zh-CN" altLang="en-US" sz="1400" b="0" i="0" kern="1200" dirty="0" smtClean="0">
                <a:solidFill>
                  <a:schemeClr val="tx1"/>
                </a:solidFill>
                <a:effectLst/>
                <a:latin typeface="+mn-lt"/>
                <a:ea typeface="+mn-ea"/>
                <a:cs typeface="仿宋" panose="02010609060101010101" charset="-122"/>
              </a:rPr>
              <a:t>树，但一般常见的</a:t>
            </a:r>
            <a:r>
              <a:rPr lang="en-US" altLang="zh-CN" sz="1400" b="0" i="0" kern="1200" dirty="0" smtClean="0">
                <a:solidFill>
                  <a:schemeClr val="tx1"/>
                </a:solidFill>
                <a:effectLst/>
                <a:latin typeface="+mn-lt"/>
                <a:ea typeface="+mn-ea"/>
                <a:cs typeface="仿宋" panose="02010609060101010101" charset="-122"/>
              </a:rPr>
              <a:t>trie</a:t>
            </a:r>
            <a:r>
              <a:rPr lang="zh-CN" altLang="en-US" sz="1400" b="0" i="0" kern="1200" dirty="0" smtClean="0">
                <a:solidFill>
                  <a:schemeClr val="tx1"/>
                </a:solidFill>
                <a:effectLst/>
                <a:latin typeface="+mn-lt"/>
                <a:ea typeface="+mn-ea"/>
                <a:cs typeface="仿宋" panose="02010609060101010101" charset="-122"/>
              </a:rPr>
              <a:t>树索引结构都强调效率而忽视内存的效率，他们的效率虽然高，但内存的消耗比较大。</a:t>
            </a:r>
            <a:endParaRPr lang="zh-CN" altLang="en-US" sz="1400" dirty="0"/>
          </a:p>
        </p:txBody>
      </p:sp>
      <p:sp>
        <p:nvSpPr>
          <p:cNvPr id="4" name="灯片编号占位符 3"/>
          <p:cNvSpPr>
            <a:spLocks noGrp="1"/>
          </p:cNvSpPr>
          <p:nvPr>
            <p:ph type="sldNum" sz="quarter" idx="10"/>
          </p:nvPr>
        </p:nvSpPr>
        <p:spPr/>
        <p:txBody>
          <a:bodyPr/>
          <a:lstStyle/>
          <a:p>
            <a:fld id="{7746B39F-60C5-4185-B80B-F85AE638C140}" type="slidenum">
              <a:rPr lang="zh-CN" altLang="en-US" smtClean="0"/>
              <a:t>2</a:t>
            </a:fld>
            <a:endParaRPr lang="zh-CN" altLang="en-US"/>
          </a:p>
        </p:txBody>
      </p:sp>
    </p:spTree>
    <p:extLst>
      <p:ext uri="{BB962C8B-B14F-4D97-AF65-F5344CB8AC3E}">
        <p14:creationId xmlns:p14="http://schemas.microsoft.com/office/powerpoint/2010/main" val="4274167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仿宋" panose="02010609060101010101" charset="-122"/>
              </a:rPr>
              <a:t>第二个优化是在</a:t>
            </a:r>
            <a:r>
              <a:rPr lang="en-US" altLang="zh-CN" sz="1200" b="0" i="0" kern="1200" dirty="0" smtClean="0">
                <a:solidFill>
                  <a:schemeClr val="tx1"/>
                </a:solidFill>
                <a:effectLst/>
                <a:latin typeface="+mn-lt"/>
                <a:ea typeface="+mn-ea"/>
                <a:cs typeface="仿宋" panose="02010609060101010101" charset="-122"/>
              </a:rPr>
              <a:t>T-Node</a:t>
            </a:r>
            <a:r>
              <a:rPr lang="zh-CN" altLang="en-US" sz="1200" b="0" i="0" kern="1200" dirty="0" smtClean="0">
                <a:solidFill>
                  <a:schemeClr val="tx1"/>
                </a:solidFill>
                <a:effectLst/>
                <a:latin typeface="+mn-lt"/>
                <a:ea typeface="+mn-ea"/>
                <a:cs typeface="仿宋" panose="02010609060101010101" charset="-122"/>
              </a:rPr>
              <a:t>中维护了一个</a:t>
            </a:r>
            <a:r>
              <a:rPr lang="en-US" altLang="zh-CN" sz="1200" b="0" i="0" kern="1200" dirty="0" smtClean="0">
                <a:solidFill>
                  <a:schemeClr val="tx1"/>
                </a:solidFill>
                <a:effectLst/>
                <a:latin typeface="+mn-lt"/>
                <a:ea typeface="+mn-ea"/>
                <a:cs typeface="仿宋" panose="02010609060101010101" charset="-122"/>
              </a:rPr>
              <a:t>Jump Successor</a:t>
            </a:r>
            <a:r>
              <a:rPr lang="zh-CN" altLang="en-US" sz="1200" b="0" i="0" kern="1200" dirty="0" smtClean="0">
                <a:solidFill>
                  <a:schemeClr val="tx1"/>
                </a:solidFill>
                <a:effectLst/>
                <a:latin typeface="+mn-lt"/>
                <a:ea typeface="+mn-ea"/>
                <a:cs typeface="仿宋" panose="02010609060101010101" charset="-122"/>
              </a:rPr>
              <a:t>，用来从一个</a:t>
            </a:r>
            <a:r>
              <a:rPr lang="en-US" altLang="zh-CN" sz="1200" b="0" i="0" kern="1200" dirty="0" smtClean="0">
                <a:solidFill>
                  <a:schemeClr val="tx1"/>
                </a:solidFill>
                <a:effectLst/>
                <a:latin typeface="+mn-lt"/>
                <a:ea typeface="+mn-ea"/>
                <a:cs typeface="仿宋" panose="02010609060101010101" charset="-122"/>
              </a:rPr>
              <a:t>T-Node</a:t>
            </a:r>
            <a:r>
              <a:rPr lang="zh-CN" altLang="en-US" sz="1200" b="0" i="0" kern="1200" dirty="0" smtClean="0">
                <a:solidFill>
                  <a:schemeClr val="tx1"/>
                </a:solidFill>
                <a:effectLst/>
                <a:latin typeface="+mn-lt"/>
                <a:ea typeface="+mn-ea"/>
                <a:cs typeface="仿宋" panose="02010609060101010101" charset="-122"/>
              </a:rPr>
              <a:t>直接跳到下一个</a:t>
            </a:r>
            <a:r>
              <a:rPr lang="en-US" altLang="zh-CN" sz="1200" b="0" i="0" kern="1200" dirty="0" smtClean="0">
                <a:solidFill>
                  <a:schemeClr val="tx1"/>
                </a:solidFill>
                <a:effectLst/>
                <a:latin typeface="+mn-lt"/>
                <a:ea typeface="+mn-ea"/>
                <a:cs typeface="仿宋" panose="02010609060101010101" charset="-122"/>
              </a:rPr>
              <a:t>T-Node</a:t>
            </a:r>
            <a:r>
              <a:rPr lang="zh-CN" altLang="en-US" sz="1200" b="0" i="0" kern="1200" dirty="0" smtClean="0">
                <a:solidFill>
                  <a:schemeClr val="tx1"/>
                </a:solidFill>
                <a:effectLst/>
                <a:latin typeface="+mn-lt"/>
                <a:ea typeface="+mn-ea"/>
                <a:cs typeface="仿宋" panose="02010609060101010101" charset="-122"/>
              </a:rPr>
              <a:t>，而不需要遍历该</a:t>
            </a:r>
            <a:r>
              <a:rPr lang="en-US" altLang="zh-CN" sz="1200" b="0" i="0" kern="1200" dirty="0" smtClean="0">
                <a:solidFill>
                  <a:schemeClr val="tx1"/>
                </a:solidFill>
                <a:effectLst/>
                <a:latin typeface="+mn-lt"/>
                <a:ea typeface="+mn-ea"/>
                <a:cs typeface="仿宋" panose="02010609060101010101" charset="-122"/>
              </a:rPr>
              <a:t>T-Node</a:t>
            </a:r>
            <a:r>
              <a:rPr lang="zh-CN" altLang="en-US" sz="1200" b="0" i="0" kern="1200" dirty="0" smtClean="0">
                <a:solidFill>
                  <a:schemeClr val="tx1"/>
                </a:solidFill>
                <a:effectLst/>
                <a:latin typeface="+mn-lt"/>
                <a:ea typeface="+mn-ea"/>
                <a:cs typeface="仿宋" panose="02010609060101010101" charset="-122"/>
              </a:rPr>
              <a:t>下的</a:t>
            </a:r>
            <a:r>
              <a:rPr lang="en-US" altLang="zh-CN" sz="1200" b="0" i="0" kern="1200" dirty="0" smtClean="0">
                <a:solidFill>
                  <a:schemeClr val="tx1"/>
                </a:solidFill>
                <a:effectLst/>
                <a:latin typeface="+mn-lt"/>
                <a:ea typeface="+mn-ea"/>
                <a:cs typeface="仿宋" panose="02010609060101010101" charset="-122"/>
              </a:rPr>
              <a:t>S-Node</a:t>
            </a:r>
            <a:r>
              <a:rPr lang="zh-CN" altLang="en-US" sz="1200" b="0" i="0" kern="1200" dirty="0" smtClean="0">
                <a:solidFill>
                  <a:schemeClr val="tx1"/>
                </a:solidFill>
                <a:effectLst/>
                <a:latin typeface="+mn-lt"/>
                <a:ea typeface="+mn-ea"/>
                <a:cs typeface="仿宋" panose="02010609060101010101" charset="-122"/>
              </a:rPr>
              <a:t>，从而才能找到下一个</a:t>
            </a:r>
            <a:r>
              <a:rPr lang="en-US" altLang="zh-CN" sz="1200" b="0" i="0" kern="1200" dirty="0" smtClean="0">
                <a:solidFill>
                  <a:schemeClr val="tx1"/>
                </a:solidFill>
                <a:effectLst/>
                <a:latin typeface="+mn-lt"/>
                <a:ea typeface="+mn-ea"/>
                <a:cs typeface="仿宋" panose="02010609060101010101" charset="-122"/>
              </a:rPr>
              <a:t>T-Node</a:t>
            </a:r>
            <a:r>
              <a:rPr lang="zh-CN" altLang="en-US" sz="1200" b="0" i="0" kern="1200" dirty="0" smtClean="0">
                <a:solidFill>
                  <a:schemeClr val="tx1"/>
                </a:solidFill>
                <a:effectLst/>
                <a:latin typeface="+mn-lt"/>
                <a:ea typeface="+mn-ea"/>
                <a:cs typeface="仿宋" panose="02010609060101010101" charset="-122"/>
              </a:rPr>
              <a:t>的位置。若</a:t>
            </a:r>
            <a:r>
              <a:rPr lang="en-US" altLang="zh-CN" sz="1200" b="0" i="0" kern="1200" dirty="0" smtClean="0">
                <a:solidFill>
                  <a:schemeClr val="tx1"/>
                </a:solidFill>
                <a:effectLst/>
                <a:latin typeface="+mn-lt"/>
                <a:ea typeface="+mn-ea"/>
                <a:cs typeface="仿宋" panose="02010609060101010101" charset="-122"/>
              </a:rPr>
              <a:t>T-Node</a:t>
            </a:r>
            <a:r>
              <a:rPr lang="zh-CN" altLang="en-US" sz="1200" b="0" i="0" kern="1200" dirty="0" smtClean="0">
                <a:solidFill>
                  <a:schemeClr val="tx1"/>
                </a:solidFill>
                <a:effectLst/>
                <a:latin typeface="+mn-lt"/>
                <a:ea typeface="+mn-ea"/>
                <a:cs typeface="仿宋" panose="02010609060101010101" charset="-122"/>
              </a:rPr>
              <a:t>的</a:t>
            </a:r>
            <a:r>
              <a:rPr lang="en-US" altLang="zh-CN" sz="1200" b="0" i="0" kern="1200" dirty="0" smtClean="0">
                <a:solidFill>
                  <a:schemeClr val="tx1"/>
                </a:solidFill>
                <a:effectLst/>
                <a:latin typeface="+mn-lt"/>
                <a:ea typeface="+mn-ea"/>
                <a:cs typeface="仿宋" panose="02010609060101010101" charset="-122"/>
              </a:rPr>
              <a:t>js</a:t>
            </a:r>
            <a:r>
              <a:rPr lang="zh-CN" altLang="en-US" sz="1200" b="0" i="0" kern="1200" dirty="0" smtClean="0">
                <a:solidFill>
                  <a:schemeClr val="tx1"/>
                </a:solidFill>
                <a:effectLst/>
                <a:latin typeface="+mn-lt"/>
                <a:ea typeface="+mn-ea"/>
                <a:cs typeface="仿宋" panose="02010609060101010101" charset="-122"/>
              </a:rPr>
              <a:t>标记</a:t>
            </a:r>
            <a:r>
              <a:rPr lang="en-US" altLang="zh-CN" sz="1200" b="0" i="0" kern="1200" dirty="0" smtClean="0">
                <a:solidFill>
                  <a:schemeClr val="tx1"/>
                </a:solidFill>
                <a:effectLst/>
                <a:latin typeface="+mn-lt"/>
                <a:ea typeface="+mn-ea"/>
                <a:cs typeface="仿宋" panose="02010609060101010101" charset="-122"/>
              </a:rPr>
              <a:t>1</a:t>
            </a:r>
            <a:r>
              <a:rPr lang="zh-CN" altLang="en-US" sz="1200" b="0" i="0" kern="1200" dirty="0" smtClean="0">
                <a:solidFill>
                  <a:schemeClr val="tx1"/>
                </a:solidFill>
                <a:effectLst/>
                <a:latin typeface="+mn-lt"/>
                <a:ea typeface="+mn-ea"/>
                <a:cs typeface="仿宋" panose="02010609060101010101" charset="-122"/>
              </a:rPr>
              <a:t>说明使用了</a:t>
            </a:r>
            <a:r>
              <a:rPr lang="en-US" altLang="zh-CN" sz="1200" b="0" i="0" kern="1200" dirty="0" smtClean="0">
                <a:solidFill>
                  <a:schemeClr val="tx1"/>
                </a:solidFill>
                <a:effectLst/>
                <a:latin typeface="+mn-lt"/>
                <a:ea typeface="+mn-ea"/>
                <a:cs typeface="仿宋" panose="02010609060101010101" charset="-122"/>
              </a:rPr>
              <a:t>Jump Successor</a:t>
            </a:r>
            <a:r>
              <a:rPr lang="zh-CN" altLang="en-US" sz="1200" b="0" i="0" kern="1200" dirty="0" smtClean="0">
                <a:solidFill>
                  <a:schemeClr val="tx1"/>
                </a:solidFill>
                <a:effectLst/>
                <a:latin typeface="+mn-lt"/>
                <a:ea typeface="+mn-ea"/>
                <a:cs typeface="仿宋" panose="02010609060101010101" charset="-122"/>
              </a:rPr>
              <a:t>，此时该</a:t>
            </a:r>
            <a:r>
              <a:rPr lang="en-US" altLang="zh-CN" sz="1200" b="0" i="0" kern="1200" dirty="0" smtClean="0">
                <a:solidFill>
                  <a:schemeClr val="tx1"/>
                </a:solidFill>
                <a:effectLst/>
                <a:latin typeface="+mn-lt"/>
                <a:ea typeface="+mn-ea"/>
                <a:cs typeface="仿宋" panose="02010609060101010101" charset="-122"/>
              </a:rPr>
              <a:t>T-Node</a:t>
            </a:r>
            <a:r>
              <a:rPr lang="zh-CN" altLang="en-US" sz="1200" b="0" i="0" kern="1200" dirty="0" smtClean="0">
                <a:solidFill>
                  <a:schemeClr val="tx1"/>
                </a:solidFill>
                <a:effectLst/>
                <a:latin typeface="+mn-lt"/>
                <a:ea typeface="+mn-ea"/>
                <a:cs typeface="仿宋" panose="02010609060101010101" charset="-122"/>
              </a:rPr>
              <a:t>后面有一个</a:t>
            </a:r>
            <a:r>
              <a:rPr lang="en-US" altLang="zh-CN" sz="1200" b="0" i="0" kern="1200" dirty="0" smtClean="0">
                <a:solidFill>
                  <a:schemeClr val="tx1"/>
                </a:solidFill>
                <a:effectLst/>
                <a:latin typeface="+mn-lt"/>
                <a:ea typeface="+mn-ea"/>
                <a:cs typeface="仿宋" panose="02010609060101010101" charset="-122"/>
              </a:rPr>
              <a:t>16bits</a:t>
            </a:r>
            <a:r>
              <a:rPr lang="zh-CN" altLang="en-US" sz="1200" b="0" i="0" kern="1200" dirty="0" smtClean="0">
                <a:solidFill>
                  <a:schemeClr val="tx1"/>
                </a:solidFill>
                <a:effectLst/>
                <a:latin typeface="+mn-lt"/>
                <a:ea typeface="+mn-ea"/>
                <a:cs typeface="仿宋" panose="02010609060101010101" charset="-122"/>
              </a:rPr>
              <a:t>的</a:t>
            </a:r>
            <a:r>
              <a:rPr lang="en-US" altLang="zh-CN" sz="1200" b="0" i="0" kern="1200" dirty="0" smtClean="0">
                <a:solidFill>
                  <a:schemeClr val="tx1"/>
                </a:solidFill>
                <a:effectLst/>
                <a:latin typeface="+mn-lt"/>
                <a:ea typeface="+mn-ea"/>
                <a:cs typeface="仿宋" panose="02010609060101010101" charset="-122"/>
              </a:rPr>
              <a:t>reference</a:t>
            </a:r>
            <a:r>
              <a:rPr lang="zh-CN" altLang="en-US" sz="1200" b="0" i="0" kern="1200" dirty="0" smtClean="0">
                <a:solidFill>
                  <a:schemeClr val="tx1"/>
                </a:solidFill>
                <a:effectLst/>
                <a:latin typeface="+mn-lt"/>
                <a:ea typeface="+mn-ea"/>
                <a:cs typeface="仿宋" panose="02010609060101010101" charset="-122"/>
              </a:rPr>
              <a:t>，存储下一个</a:t>
            </a:r>
            <a:r>
              <a:rPr lang="en-US" altLang="zh-CN" sz="1200" b="0" i="0" kern="1200" dirty="0" smtClean="0">
                <a:solidFill>
                  <a:schemeClr val="tx1"/>
                </a:solidFill>
                <a:effectLst/>
                <a:latin typeface="+mn-lt"/>
                <a:ea typeface="+mn-ea"/>
                <a:cs typeface="仿宋" panose="02010609060101010101" charset="-122"/>
              </a:rPr>
              <a:t>T-Node</a:t>
            </a:r>
            <a:r>
              <a:rPr lang="zh-CN" altLang="en-US" sz="1200" b="0" i="0" kern="1200" dirty="0" smtClean="0">
                <a:solidFill>
                  <a:schemeClr val="tx1"/>
                </a:solidFill>
                <a:effectLst/>
                <a:latin typeface="+mn-lt"/>
                <a:ea typeface="+mn-ea"/>
                <a:cs typeface="仿宋" panose="02010609060101010101" charset="-122"/>
              </a:rPr>
              <a:t>距离该</a:t>
            </a:r>
            <a:r>
              <a:rPr lang="en-US" altLang="zh-CN" sz="1200" b="0" i="0" kern="1200" dirty="0" smtClean="0">
                <a:solidFill>
                  <a:schemeClr val="tx1"/>
                </a:solidFill>
                <a:effectLst/>
                <a:latin typeface="+mn-lt"/>
                <a:ea typeface="+mn-ea"/>
                <a:cs typeface="仿宋" panose="02010609060101010101" charset="-122"/>
              </a:rPr>
              <a:t>T-Node</a:t>
            </a:r>
            <a:r>
              <a:rPr lang="zh-CN" altLang="en-US" sz="1200" b="0" i="0" kern="1200" dirty="0" smtClean="0">
                <a:solidFill>
                  <a:schemeClr val="tx1"/>
                </a:solidFill>
                <a:effectLst/>
                <a:latin typeface="+mn-lt"/>
                <a:ea typeface="+mn-ea"/>
                <a:cs typeface="仿宋" panose="02010609060101010101" charset="-122"/>
              </a:rPr>
              <a:t>的距离</a:t>
            </a:r>
            <a:endParaRPr lang="zh-CN" altLang="en-US" dirty="0"/>
          </a:p>
        </p:txBody>
      </p:sp>
      <p:sp>
        <p:nvSpPr>
          <p:cNvPr id="4" name="灯片编号占位符 3"/>
          <p:cNvSpPr>
            <a:spLocks noGrp="1"/>
          </p:cNvSpPr>
          <p:nvPr>
            <p:ph type="sldNum" sz="quarter" idx="10"/>
          </p:nvPr>
        </p:nvSpPr>
        <p:spPr/>
        <p:txBody>
          <a:bodyPr/>
          <a:lstStyle/>
          <a:p>
            <a:fld id="{7746B39F-60C5-4185-B80B-F85AE638C140}" type="slidenum">
              <a:rPr lang="zh-CN" altLang="en-US" smtClean="0"/>
              <a:t>20</a:t>
            </a:fld>
            <a:endParaRPr lang="zh-CN" altLang="en-US"/>
          </a:p>
        </p:txBody>
      </p:sp>
    </p:spTree>
    <p:extLst>
      <p:ext uri="{BB962C8B-B14F-4D97-AF65-F5344CB8AC3E}">
        <p14:creationId xmlns:p14="http://schemas.microsoft.com/office/powerpoint/2010/main" val="37032729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仿宋" panose="02010609060101010101" charset="-122"/>
              </a:rPr>
              <a:t>第三个优化是</a:t>
            </a:r>
            <a:r>
              <a:rPr lang="en-US" altLang="zh-CN" sz="1200" b="0" i="0" kern="1200" dirty="0" smtClean="0">
                <a:solidFill>
                  <a:schemeClr val="tx1"/>
                </a:solidFill>
                <a:effectLst/>
                <a:latin typeface="+mn-lt"/>
                <a:ea typeface="+mn-ea"/>
                <a:cs typeface="仿宋" panose="02010609060101010101" charset="-122"/>
              </a:rPr>
              <a:t>Jump Table</a:t>
            </a:r>
            <a:r>
              <a:rPr lang="zh-CN" altLang="en-US" sz="1200" b="0" i="0" kern="1200" dirty="0" smtClean="0">
                <a:solidFill>
                  <a:schemeClr val="tx1"/>
                </a:solidFill>
                <a:effectLst/>
                <a:latin typeface="+mn-lt"/>
                <a:ea typeface="+mn-ea"/>
                <a:cs typeface="仿宋" panose="02010609060101010101" charset="-122"/>
              </a:rPr>
              <a:t>，</a:t>
            </a:r>
            <a:r>
              <a:rPr lang="en-US" altLang="zh-CN" sz="1200" dirty="0" smtClean="0">
                <a:latin typeface="Times New Roman" panose="02020603050405020304" pitchFamily="18" charset="0"/>
                <a:cs typeface="Times New Roman" panose="02020603050405020304" pitchFamily="18" charset="0"/>
              </a:rPr>
              <a:t>Jump Table</a:t>
            </a:r>
            <a:r>
              <a:rPr lang="zh-CN" altLang="en-US" sz="1200" dirty="0" smtClean="0">
                <a:latin typeface="Times New Roman" panose="02020603050405020304" pitchFamily="18" charset="0"/>
                <a:cs typeface="Times New Roman" panose="02020603050405020304" pitchFamily="18" charset="0"/>
              </a:rPr>
              <a:t>有两类，第一类是在</a:t>
            </a:r>
            <a:r>
              <a:rPr lang="en-US" altLang="zh-CN" sz="1200" dirty="0" smtClean="0">
                <a:latin typeface="Times New Roman" panose="02020603050405020304" pitchFamily="18" charset="0"/>
                <a:cs typeface="Times New Roman" panose="02020603050405020304" pitchFamily="18" charset="0"/>
              </a:rPr>
              <a:t>T-Node</a:t>
            </a:r>
            <a:r>
              <a:rPr lang="zh-CN" altLang="en-US" sz="1200" dirty="0" smtClean="0">
                <a:latin typeface="Times New Roman" panose="02020603050405020304" pitchFamily="18" charset="0"/>
                <a:cs typeface="Times New Roman" panose="02020603050405020304" pitchFamily="18" charset="0"/>
              </a:rPr>
              <a:t>中的</a:t>
            </a:r>
            <a:r>
              <a:rPr lang="en-US" altLang="zh-CN" sz="1200" dirty="0" smtClean="0">
                <a:latin typeface="Times New Roman" panose="02020603050405020304" pitchFamily="18" charset="0"/>
                <a:cs typeface="Times New Roman" panose="02020603050405020304" pitchFamily="18" charset="0"/>
              </a:rPr>
              <a:t>T-Node jump table</a:t>
            </a:r>
            <a:r>
              <a:rPr lang="zh-CN" altLang="en-US" sz="1200" dirty="0" smtClean="0">
                <a:latin typeface="Times New Roman" panose="02020603050405020304" pitchFamily="18" charset="0"/>
                <a:cs typeface="Times New Roman" panose="02020603050405020304" pitchFamily="18" charset="0"/>
              </a:rPr>
              <a:t>，</a:t>
            </a:r>
            <a:endParaRPr lang="en-US" altLang="zh-CN" sz="1200" dirty="0" smtClean="0">
              <a:latin typeface="Times New Roman" panose="02020603050405020304" pitchFamily="18" charset="0"/>
              <a:cs typeface="Times New Roman" panose="02020603050405020304" pitchFamily="18" charset="0"/>
            </a:endParaRPr>
          </a:p>
          <a:p>
            <a:r>
              <a:rPr lang="zh-CN" altLang="en-US" sz="1200" dirty="0" smtClean="0">
                <a:latin typeface="Times New Roman" panose="02020603050405020304" pitchFamily="18" charset="0"/>
                <a:cs typeface="Times New Roman" panose="02020603050405020304" pitchFamily="18" charset="0"/>
              </a:rPr>
              <a:t>如果</a:t>
            </a:r>
            <a:r>
              <a:rPr lang="en-US" altLang="zh-CN" sz="1200" dirty="0" smtClean="0">
                <a:latin typeface="Times New Roman" panose="02020603050405020304" pitchFamily="18" charset="0"/>
                <a:cs typeface="Times New Roman" panose="02020603050405020304" pitchFamily="18" charset="0"/>
              </a:rPr>
              <a:t>T-Node</a:t>
            </a:r>
            <a:r>
              <a:rPr lang="zh-CN" altLang="en-US" sz="1200" dirty="0" smtClean="0">
                <a:latin typeface="Times New Roman" panose="02020603050405020304" pitchFamily="18" charset="0"/>
                <a:cs typeface="Times New Roman" panose="02020603050405020304" pitchFamily="18" charset="0"/>
              </a:rPr>
              <a:t>的</a:t>
            </a:r>
            <a:r>
              <a:rPr lang="en-US" altLang="zh-CN" sz="1200" dirty="0" err="1" smtClean="0">
                <a:latin typeface="Times New Roman" panose="02020603050405020304" pitchFamily="18" charset="0"/>
                <a:cs typeface="Times New Roman" panose="02020603050405020304" pitchFamily="18" charset="0"/>
              </a:rPr>
              <a:t>jt</a:t>
            </a:r>
            <a:r>
              <a:rPr lang="zh-CN" altLang="en-US" sz="1200" dirty="0" smtClean="0">
                <a:latin typeface="Times New Roman" panose="02020603050405020304" pitchFamily="18" charset="0"/>
                <a:cs typeface="Times New Roman" panose="02020603050405020304" pitchFamily="18" charset="0"/>
              </a:rPr>
              <a:t>位设置为</a:t>
            </a:r>
            <a:r>
              <a:rPr lang="en-US" altLang="zh-CN" sz="1200" dirty="0" smtClean="0">
                <a:latin typeface="Times New Roman" panose="02020603050405020304" pitchFamily="18" charset="0"/>
                <a:cs typeface="Times New Roman" panose="02020603050405020304" pitchFamily="18" charset="0"/>
              </a:rPr>
              <a:t>1</a:t>
            </a:r>
            <a:r>
              <a:rPr lang="zh-CN" altLang="en-US" sz="1200" dirty="0" smtClean="0">
                <a:latin typeface="Times New Roman" panose="02020603050405020304" pitchFamily="18" charset="0"/>
                <a:cs typeface="Times New Roman" panose="02020603050405020304" pitchFamily="18" charset="0"/>
              </a:rPr>
              <a:t>，表明启用了</a:t>
            </a:r>
            <a:r>
              <a:rPr lang="en-US" altLang="zh-CN" sz="1200" dirty="0" smtClean="0">
                <a:latin typeface="Times New Roman" panose="02020603050405020304" pitchFamily="18" charset="0"/>
                <a:cs typeface="Times New Roman" panose="02020603050405020304" pitchFamily="18" charset="0"/>
              </a:rPr>
              <a:t>jump table</a:t>
            </a:r>
            <a:r>
              <a:rPr lang="zh-CN" altLang="en-US" sz="1200" dirty="0" smtClean="0">
                <a:latin typeface="Times New Roman" panose="02020603050405020304" pitchFamily="18" charset="0"/>
                <a:cs typeface="Times New Roman" panose="02020603050405020304" pitchFamily="18" charset="0"/>
              </a:rPr>
              <a:t>这个表。</a:t>
            </a:r>
            <a:endParaRPr lang="en-US" altLang="zh-CN" sz="1200" dirty="0" smtClean="0">
              <a:latin typeface="Times New Roman" panose="02020603050405020304" pitchFamily="18" charset="0"/>
              <a:cs typeface="Times New Roman" panose="02020603050405020304" pitchFamily="18" charset="0"/>
            </a:endParaRPr>
          </a:p>
          <a:p>
            <a:r>
              <a:rPr lang="en-US" altLang="zh-CN" sz="1200" dirty="0" smtClean="0">
                <a:latin typeface="Times New Roman" panose="02020603050405020304" pitchFamily="18" charset="0"/>
                <a:cs typeface="Times New Roman" panose="02020603050405020304" pitchFamily="18" charset="0"/>
              </a:rPr>
              <a:t>T-Node jump table</a:t>
            </a:r>
            <a:r>
              <a:rPr lang="zh-CN" altLang="en-US" sz="1200" b="0" i="0" kern="1200" dirty="0" smtClean="0">
                <a:solidFill>
                  <a:schemeClr val="tx1"/>
                </a:solidFill>
                <a:effectLst/>
                <a:latin typeface="+mn-lt"/>
                <a:ea typeface="+mn-ea"/>
                <a:cs typeface="仿宋" panose="02010609060101010101" charset="-122"/>
              </a:rPr>
              <a:t>是一个长度是</a:t>
            </a:r>
            <a:r>
              <a:rPr lang="en-US" altLang="zh-CN" sz="1200" b="0" i="0" kern="1200" dirty="0" smtClean="0">
                <a:solidFill>
                  <a:schemeClr val="tx1"/>
                </a:solidFill>
                <a:effectLst/>
                <a:latin typeface="+mn-lt"/>
                <a:ea typeface="+mn-ea"/>
                <a:cs typeface="仿宋" panose="02010609060101010101" charset="-122"/>
              </a:rPr>
              <a:t>15</a:t>
            </a:r>
            <a:r>
              <a:rPr lang="zh-CN" altLang="en-US" sz="1200" b="0" i="0" kern="1200" dirty="0" smtClean="0">
                <a:solidFill>
                  <a:schemeClr val="tx1"/>
                </a:solidFill>
                <a:effectLst/>
                <a:latin typeface="+mn-lt"/>
                <a:ea typeface="+mn-ea"/>
                <a:cs typeface="仿宋" panose="02010609060101010101" charset="-122"/>
              </a:rPr>
              <a:t>的数组，（数组的每个元素占用</a:t>
            </a:r>
            <a:r>
              <a:rPr lang="en-US" altLang="zh-CN" sz="1200" b="0" i="0" kern="1200" dirty="0" smtClean="0">
                <a:solidFill>
                  <a:schemeClr val="tx1"/>
                </a:solidFill>
                <a:effectLst/>
                <a:latin typeface="+mn-lt"/>
                <a:ea typeface="+mn-ea"/>
                <a:cs typeface="仿宋" panose="02010609060101010101" charset="-122"/>
              </a:rPr>
              <a:t>2B</a:t>
            </a:r>
            <a:r>
              <a:rPr lang="zh-CN" altLang="en-US" sz="1200" b="0" i="0" kern="1200" dirty="0" smtClean="0">
                <a:solidFill>
                  <a:schemeClr val="tx1"/>
                </a:solidFill>
                <a:effectLst/>
                <a:latin typeface="+mn-lt"/>
                <a:ea typeface="+mn-ea"/>
                <a:cs typeface="仿宋" panose="02010609060101010101" charset="-122"/>
              </a:rPr>
              <a:t>。）它将</a:t>
            </a:r>
            <a:r>
              <a:rPr lang="en-US" altLang="zh-CN" sz="1200" b="0" i="0" kern="1200" dirty="0" smtClean="0">
                <a:solidFill>
                  <a:schemeClr val="tx1"/>
                </a:solidFill>
                <a:effectLst/>
                <a:latin typeface="+mn-lt"/>
                <a:ea typeface="+mn-ea"/>
                <a:cs typeface="仿宋" panose="02010609060101010101" charset="-122"/>
              </a:rPr>
              <a:t>S-Node</a:t>
            </a:r>
            <a:r>
              <a:rPr lang="zh-CN" altLang="en-US" sz="1200" b="0" i="0" kern="1200" dirty="0" smtClean="0">
                <a:solidFill>
                  <a:schemeClr val="tx1"/>
                </a:solidFill>
                <a:effectLst/>
                <a:latin typeface="+mn-lt"/>
                <a:ea typeface="+mn-ea"/>
                <a:cs typeface="仿宋" panose="02010609060101010101" charset="-122"/>
              </a:rPr>
              <a:t>所有可能的范围</a:t>
            </a:r>
            <a:r>
              <a:rPr lang="en-US" altLang="zh-CN" sz="1200" b="0" i="0" kern="1200" dirty="0" smtClean="0">
                <a:solidFill>
                  <a:schemeClr val="tx1"/>
                </a:solidFill>
                <a:effectLst/>
                <a:latin typeface="+mn-lt"/>
                <a:ea typeface="+mn-ea"/>
                <a:cs typeface="仿宋" panose="02010609060101010101" charset="-122"/>
              </a:rPr>
              <a:t>【0-255】</a:t>
            </a:r>
            <a:r>
              <a:rPr lang="zh-CN" altLang="en-US" sz="1200" b="0" i="0" kern="1200" dirty="0" smtClean="0">
                <a:solidFill>
                  <a:schemeClr val="tx1"/>
                </a:solidFill>
                <a:effectLst/>
                <a:latin typeface="+mn-lt"/>
                <a:ea typeface="+mn-ea"/>
                <a:cs typeface="仿宋" panose="02010609060101010101" charset="-122"/>
              </a:rPr>
              <a:t>等分成</a:t>
            </a:r>
            <a:r>
              <a:rPr lang="en-US" altLang="zh-CN" sz="1200" b="0" i="0" kern="1200" dirty="0" smtClean="0">
                <a:solidFill>
                  <a:schemeClr val="tx1"/>
                </a:solidFill>
                <a:effectLst/>
                <a:latin typeface="+mn-lt"/>
                <a:ea typeface="+mn-ea"/>
                <a:cs typeface="仿宋" panose="02010609060101010101" charset="-122"/>
              </a:rPr>
              <a:t>16</a:t>
            </a:r>
            <a:r>
              <a:rPr lang="zh-CN" altLang="en-US" sz="1200" b="0" i="0" kern="1200" dirty="0" smtClean="0">
                <a:solidFill>
                  <a:schemeClr val="tx1"/>
                </a:solidFill>
                <a:effectLst/>
                <a:latin typeface="+mn-lt"/>
                <a:ea typeface="+mn-ea"/>
                <a:cs typeface="仿宋" panose="02010609060101010101" charset="-122"/>
              </a:rPr>
              <a:t>份，记录每一位置相对</a:t>
            </a:r>
            <a:r>
              <a:rPr lang="en-US" altLang="zh-CN" sz="1200" b="0" i="0" kern="1200" dirty="0" smtClean="0">
                <a:solidFill>
                  <a:schemeClr val="tx1"/>
                </a:solidFill>
                <a:effectLst/>
                <a:latin typeface="+mn-lt"/>
                <a:ea typeface="+mn-ea"/>
                <a:cs typeface="仿宋" panose="02010609060101010101" charset="-122"/>
              </a:rPr>
              <a:t>T-Node</a:t>
            </a:r>
            <a:r>
              <a:rPr lang="zh-CN" altLang="en-US" sz="1200" b="0" i="0" kern="1200" dirty="0" smtClean="0">
                <a:solidFill>
                  <a:schemeClr val="tx1"/>
                </a:solidFill>
                <a:effectLst/>
                <a:latin typeface="+mn-lt"/>
                <a:ea typeface="+mn-ea"/>
                <a:cs typeface="仿宋" panose="02010609060101010101" charset="-122"/>
              </a:rPr>
              <a:t>的偏移量，从而可以快速的从</a:t>
            </a:r>
            <a:r>
              <a:rPr lang="en-US" altLang="zh-CN" sz="1200" b="0" i="0" kern="1200" dirty="0" smtClean="0">
                <a:solidFill>
                  <a:schemeClr val="tx1"/>
                </a:solidFill>
                <a:effectLst/>
                <a:latin typeface="+mn-lt"/>
                <a:ea typeface="+mn-ea"/>
                <a:cs typeface="仿宋" panose="02010609060101010101" charset="-122"/>
              </a:rPr>
              <a:t>T-node</a:t>
            </a:r>
            <a:r>
              <a:rPr lang="zh-CN" altLang="en-US" sz="1200" b="0" i="0" kern="1200" dirty="0" smtClean="0">
                <a:solidFill>
                  <a:schemeClr val="tx1"/>
                </a:solidFill>
                <a:effectLst/>
                <a:latin typeface="+mn-lt"/>
                <a:ea typeface="+mn-ea"/>
                <a:cs typeface="仿宋" panose="02010609060101010101" charset="-122"/>
              </a:rPr>
              <a:t>到</a:t>
            </a:r>
            <a:r>
              <a:rPr lang="en-US" altLang="zh-CN" sz="1200" b="0" i="0" kern="1200" dirty="0" smtClean="0">
                <a:solidFill>
                  <a:schemeClr val="tx1"/>
                </a:solidFill>
                <a:effectLst/>
                <a:latin typeface="+mn-lt"/>
                <a:ea typeface="+mn-ea"/>
                <a:cs typeface="仿宋" panose="02010609060101010101" charset="-122"/>
              </a:rPr>
              <a:t>S-Node</a:t>
            </a:r>
            <a:r>
              <a:rPr lang="zh-CN" altLang="en-US" sz="1200" b="0" i="0" kern="1200" dirty="0" smtClean="0">
                <a:solidFill>
                  <a:schemeClr val="tx1"/>
                </a:solidFill>
                <a:effectLst/>
                <a:latin typeface="+mn-lt"/>
                <a:ea typeface="+mn-ea"/>
                <a:cs typeface="仿宋" panose="02010609060101010101" charset="-122"/>
              </a:rPr>
              <a:t>的访问。</a:t>
            </a:r>
            <a:endParaRPr lang="zh-CN" altLang="en-US" dirty="0"/>
          </a:p>
        </p:txBody>
      </p:sp>
      <p:sp>
        <p:nvSpPr>
          <p:cNvPr id="4" name="灯片编号占位符 3"/>
          <p:cNvSpPr>
            <a:spLocks noGrp="1"/>
          </p:cNvSpPr>
          <p:nvPr>
            <p:ph type="sldNum" sz="quarter" idx="10"/>
          </p:nvPr>
        </p:nvSpPr>
        <p:spPr/>
        <p:txBody>
          <a:bodyPr/>
          <a:lstStyle/>
          <a:p>
            <a:fld id="{7746B39F-60C5-4185-B80B-F85AE638C140}" type="slidenum">
              <a:rPr lang="zh-CN" altLang="en-US" smtClean="0"/>
              <a:t>21</a:t>
            </a:fld>
            <a:endParaRPr lang="zh-CN" altLang="en-US"/>
          </a:p>
        </p:txBody>
      </p:sp>
    </p:spTree>
    <p:extLst>
      <p:ext uri="{BB962C8B-B14F-4D97-AF65-F5344CB8AC3E}">
        <p14:creationId xmlns:p14="http://schemas.microsoft.com/office/powerpoint/2010/main" val="35459379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仿宋" panose="02010609060101010101" charset="-122"/>
              </a:rPr>
              <a:t>刚刚说的</a:t>
            </a:r>
            <a:r>
              <a:rPr lang="en-US" altLang="zh-CN" sz="1200" dirty="0" smtClean="0">
                <a:latin typeface="Times New Roman" panose="02020603050405020304" pitchFamily="18" charset="0"/>
                <a:cs typeface="Times New Roman" panose="02020603050405020304" pitchFamily="18" charset="0"/>
              </a:rPr>
              <a:t>T-Node jump table</a:t>
            </a:r>
            <a:r>
              <a:rPr lang="zh-CN" altLang="en-US" sz="1200" dirty="0" smtClean="0">
                <a:latin typeface="Times New Roman" panose="02020603050405020304" pitchFamily="18" charset="0"/>
                <a:cs typeface="Times New Roman" panose="02020603050405020304" pitchFamily="18" charset="0"/>
              </a:rPr>
              <a:t>主要是加快从</a:t>
            </a:r>
            <a:r>
              <a:rPr lang="en-US" altLang="zh-CN" sz="1200" dirty="0" smtClean="0">
                <a:latin typeface="Times New Roman" panose="02020603050405020304" pitchFamily="18" charset="0"/>
                <a:cs typeface="Times New Roman" panose="02020603050405020304" pitchFamily="18" charset="0"/>
              </a:rPr>
              <a:t>T-Node</a:t>
            </a:r>
            <a:r>
              <a:rPr lang="zh-CN" altLang="en-US" sz="1200" dirty="0" smtClean="0">
                <a:latin typeface="Times New Roman" panose="02020603050405020304" pitchFamily="18" charset="0"/>
                <a:cs typeface="Times New Roman" panose="02020603050405020304" pitchFamily="18" charset="0"/>
              </a:rPr>
              <a:t>到</a:t>
            </a:r>
            <a:r>
              <a:rPr lang="en-US" altLang="zh-CN" sz="1200" dirty="0" smtClean="0">
                <a:latin typeface="Times New Roman" panose="02020603050405020304" pitchFamily="18" charset="0"/>
                <a:cs typeface="Times New Roman" panose="02020603050405020304" pitchFamily="18" charset="0"/>
              </a:rPr>
              <a:t>S-Node</a:t>
            </a:r>
            <a:r>
              <a:rPr lang="zh-CN" altLang="en-US" sz="1200" dirty="0" smtClean="0">
                <a:latin typeface="Times New Roman" panose="02020603050405020304" pitchFamily="18" charset="0"/>
                <a:cs typeface="Times New Roman" panose="02020603050405020304" pitchFamily="18" charset="0"/>
              </a:rPr>
              <a:t>的访问，而这里的</a:t>
            </a:r>
            <a:r>
              <a:rPr lang="en-US" altLang="zh-CN" sz="1200" b="0" i="0" kern="1200" dirty="0" smtClean="0">
                <a:solidFill>
                  <a:schemeClr val="tx1"/>
                </a:solidFill>
                <a:effectLst/>
                <a:latin typeface="+mn-lt"/>
                <a:ea typeface="+mn-ea"/>
                <a:cs typeface="仿宋" panose="02010609060101010101" charset="-122"/>
              </a:rPr>
              <a:t>Container Jump Table</a:t>
            </a:r>
            <a:r>
              <a:rPr lang="zh-CN" altLang="en-US" sz="1200" b="0" i="0" kern="1200" dirty="0" smtClean="0">
                <a:solidFill>
                  <a:schemeClr val="tx1"/>
                </a:solidFill>
                <a:effectLst/>
                <a:latin typeface="+mn-lt"/>
                <a:ea typeface="+mn-ea"/>
                <a:cs typeface="仿宋" panose="02010609060101010101" charset="-122"/>
              </a:rPr>
              <a:t>是为了快速定位</a:t>
            </a:r>
            <a:r>
              <a:rPr lang="en-US" altLang="zh-CN" sz="1200" b="0" i="0" kern="1200" dirty="0" smtClean="0">
                <a:solidFill>
                  <a:schemeClr val="tx1"/>
                </a:solidFill>
                <a:effectLst/>
                <a:latin typeface="+mn-lt"/>
                <a:ea typeface="+mn-ea"/>
                <a:cs typeface="仿宋" panose="02010609060101010101" charset="-122"/>
              </a:rPr>
              <a:t>T-Node</a:t>
            </a:r>
            <a:r>
              <a:rPr lang="zh-CN" altLang="en-US" sz="1200" b="0" i="0" kern="1200" dirty="0" smtClean="0">
                <a:solidFill>
                  <a:schemeClr val="tx1"/>
                </a:solidFill>
                <a:effectLst/>
                <a:latin typeface="+mn-lt"/>
                <a:ea typeface="+mn-ea"/>
                <a:cs typeface="仿宋" panose="02010609060101010101" charset="-122"/>
              </a:rPr>
              <a:t>，</a:t>
            </a:r>
            <a:r>
              <a:rPr lang="en-US" altLang="zh-CN" sz="1200" b="0" i="0" kern="1200" dirty="0" smtClean="0">
                <a:solidFill>
                  <a:schemeClr val="tx1"/>
                </a:solidFill>
                <a:effectLst/>
                <a:latin typeface="+mn-lt"/>
                <a:ea typeface="+mn-ea"/>
                <a:cs typeface="仿宋" panose="02010609060101010101" charset="-122"/>
              </a:rPr>
              <a:t>J</a:t>
            </a:r>
            <a:r>
              <a:rPr lang="zh-CN" altLang="en-US" sz="1200" b="0" i="0" kern="1200" dirty="0" smtClean="0">
                <a:solidFill>
                  <a:schemeClr val="tx1"/>
                </a:solidFill>
                <a:effectLst/>
                <a:latin typeface="+mn-lt"/>
                <a:ea typeface="+mn-ea"/>
                <a:cs typeface="仿宋" panose="02010609060101010101" charset="-122"/>
              </a:rPr>
              <a:t>占了</a:t>
            </a:r>
            <a:r>
              <a:rPr lang="en-US" altLang="zh-CN" sz="1200" b="0" i="0" kern="1200" dirty="0" smtClean="0">
                <a:solidFill>
                  <a:schemeClr val="tx1"/>
                </a:solidFill>
                <a:effectLst/>
                <a:latin typeface="+mn-lt"/>
                <a:ea typeface="+mn-ea"/>
                <a:cs typeface="仿宋" panose="02010609060101010101" charset="-122"/>
              </a:rPr>
              <a:t>3bits</a:t>
            </a:r>
            <a:r>
              <a:rPr lang="zh-CN" altLang="en-US" sz="1200" b="0" i="0" kern="1200" dirty="0" smtClean="0">
                <a:solidFill>
                  <a:schemeClr val="tx1"/>
                </a:solidFill>
                <a:effectLst/>
                <a:latin typeface="+mn-lt"/>
                <a:ea typeface="+mn-ea"/>
                <a:cs typeface="仿宋" panose="02010609060101010101" charset="-122"/>
              </a:rPr>
              <a:t>，最大表示</a:t>
            </a:r>
            <a:r>
              <a:rPr lang="en-US" altLang="zh-CN" sz="1200" b="0" i="0" kern="1200" dirty="0" smtClean="0">
                <a:solidFill>
                  <a:schemeClr val="tx1"/>
                </a:solidFill>
                <a:effectLst/>
                <a:latin typeface="+mn-lt"/>
                <a:ea typeface="+mn-ea"/>
                <a:cs typeface="仿宋" panose="02010609060101010101" charset="-122"/>
              </a:rPr>
              <a:t>7</a:t>
            </a:r>
            <a:r>
              <a:rPr lang="zh-CN" altLang="en-US" sz="1200" b="0" i="0" kern="1200" dirty="0" smtClean="0">
                <a:solidFill>
                  <a:schemeClr val="tx1"/>
                </a:solidFill>
                <a:effectLst/>
                <a:latin typeface="+mn-lt"/>
                <a:ea typeface="+mn-ea"/>
                <a:cs typeface="仿宋" panose="02010609060101010101" charset="-122"/>
              </a:rPr>
              <a:t>，每一个表示</a:t>
            </a:r>
            <a:r>
              <a:rPr lang="en-US" altLang="zh-CN" sz="1200" b="0" i="0" kern="1200" dirty="0" smtClean="0">
                <a:solidFill>
                  <a:schemeClr val="tx1"/>
                </a:solidFill>
                <a:effectLst/>
                <a:latin typeface="+mn-lt"/>
                <a:ea typeface="+mn-ea"/>
                <a:cs typeface="仿宋" panose="02010609060101010101" charset="-122"/>
              </a:rPr>
              <a:t>7</a:t>
            </a:r>
            <a:r>
              <a:rPr lang="zh-CN" altLang="en-US" sz="1200" b="0" i="0" kern="1200" dirty="0" smtClean="0">
                <a:solidFill>
                  <a:schemeClr val="tx1"/>
                </a:solidFill>
                <a:effectLst/>
                <a:latin typeface="+mn-lt"/>
                <a:ea typeface="+mn-ea"/>
                <a:cs typeface="仿宋" panose="02010609060101010101" charset="-122"/>
              </a:rPr>
              <a:t>个</a:t>
            </a:r>
            <a:r>
              <a:rPr lang="en-US" altLang="zh-CN" sz="1200" b="0" i="0" kern="1200" dirty="0" smtClean="0">
                <a:solidFill>
                  <a:schemeClr val="tx1"/>
                </a:solidFill>
                <a:effectLst/>
                <a:latin typeface="+mn-lt"/>
                <a:ea typeface="+mn-ea"/>
                <a:cs typeface="仿宋" panose="02010609060101010101" charset="-122"/>
              </a:rPr>
              <a:t>Entries</a:t>
            </a:r>
            <a:r>
              <a:rPr lang="zh-CN" altLang="en-US" sz="1200" b="0" i="0" kern="1200" dirty="0" smtClean="0">
                <a:solidFill>
                  <a:schemeClr val="tx1"/>
                </a:solidFill>
                <a:effectLst/>
                <a:latin typeface="+mn-lt"/>
                <a:ea typeface="+mn-ea"/>
                <a:cs typeface="仿宋" panose="02010609060101010101" charset="-122"/>
              </a:rPr>
              <a:t>，因此最多表示</a:t>
            </a:r>
            <a:r>
              <a:rPr lang="en-US" altLang="zh-CN" sz="1200" b="0" i="0" kern="1200" dirty="0" smtClean="0">
                <a:solidFill>
                  <a:schemeClr val="tx1"/>
                </a:solidFill>
                <a:effectLst/>
                <a:latin typeface="+mn-lt"/>
                <a:ea typeface="+mn-ea"/>
                <a:cs typeface="仿宋" panose="02010609060101010101" charset="-122"/>
              </a:rPr>
              <a:t>49</a:t>
            </a:r>
            <a:r>
              <a:rPr lang="zh-CN" altLang="en-US" sz="1200" b="0" i="0" kern="1200" dirty="0" smtClean="0">
                <a:solidFill>
                  <a:schemeClr val="tx1"/>
                </a:solidFill>
                <a:effectLst/>
                <a:latin typeface="+mn-lt"/>
                <a:ea typeface="+mn-ea"/>
                <a:cs typeface="仿宋" panose="02010609060101010101" charset="-122"/>
              </a:rPr>
              <a:t>个</a:t>
            </a:r>
            <a:r>
              <a:rPr lang="en-US" altLang="zh-CN" sz="1200" b="0" i="0" kern="1200" dirty="0" smtClean="0">
                <a:solidFill>
                  <a:schemeClr val="tx1"/>
                </a:solidFill>
                <a:effectLst/>
                <a:latin typeface="+mn-lt"/>
                <a:ea typeface="+mn-ea"/>
                <a:cs typeface="仿宋" panose="02010609060101010101" charset="-122"/>
              </a:rPr>
              <a:t>Entries</a:t>
            </a:r>
            <a:r>
              <a:rPr lang="zh-CN" altLang="en-US" sz="1200" b="0" i="0" kern="1200" dirty="0" smtClean="0">
                <a:solidFill>
                  <a:schemeClr val="tx1"/>
                </a:solidFill>
                <a:effectLst/>
                <a:latin typeface="+mn-lt"/>
                <a:ea typeface="+mn-ea"/>
                <a:cs typeface="仿宋" panose="02010609060101010101" charset="-122"/>
              </a:rPr>
              <a:t>。每个</a:t>
            </a:r>
            <a:r>
              <a:rPr lang="en-US" altLang="zh-CN" sz="1200" b="0" i="0" kern="1200" dirty="0" smtClean="0">
                <a:solidFill>
                  <a:schemeClr val="tx1"/>
                </a:solidFill>
                <a:effectLst/>
                <a:latin typeface="+mn-lt"/>
                <a:ea typeface="+mn-ea"/>
                <a:cs typeface="仿宋" panose="02010609060101010101" charset="-122"/>
              </a:rPr>
              <a:t>Entry</a:t>
            </a:r>
            <a:r>
              <a:rPr lang="zh-CN" altLang="en-US" sz="1200" b="0" i="0" kern="1200" dirty="0" smtClean="0">
                <a:solidFill>
                  <a:schemeClr val="tx1"/>
                </a:solidFill>
                <a:effectLst/>
                <a:latin typeface="+mn-lt"/>
                <a:ea typeface="+mn-ea"/>
                <a:cs typeface="仿宋" panose="02010609060101010101" charset="-122"/>
              </a:rPr>
              <a:t>占用</a:t>
            </a:r>
            <a:r>
              <a:rPr lang="en-US" altLang="zh-CN" sz="1200" b="0" i="0" kern="1200" dirty="0" smtClean="0">
                <a:solidFill>
                  <a:schemeClr val="tx1"/>
                </a:solidFill>
                <a:effectLst/>
                <a:latin typeface="+mn-lt"/>
                <a:ea typeface="+mn-ea"/>
                <a:cs typeface="仿宋" panose="02010609060101010101" charset="-122"/>
              </a:rPr>
              <a:t>4B</a:t>
            </a:r>
            <a:r>
              <a:rPr lang="zh-CN" altLang="en-US" sz="1200" b="0" i="0" kern="1200" dirty="0" smtClean="0">
                <a:solidFill>
                  <a:schemeClr val="tx1"/>
                </a:solidFill>
                <a:effectLst/>
                <a:latin typeface="+mn-lt"/>
                <a:ea typeface="+mn-ea"/>
                <a:cs typeface="仿宋" panose="02010609060101010101" charset="-122"/>
              </a:rPr>
              <a:t>，</a:t>
            </a:r>
            <a:r>
              <a:rPr lang="en-US" altLang="zh-CN" sz="1200" b="0" i="0" kern="1200" dirty="0" smtClean="0">
                <a:solidFill>
                  <a:schemeClr val="tx1"/>
                </a:solidFill>
                <a:effectLst/>
                <a:latin typeface="+mn-lt"/>
                <a:ea typeface="+mn-ea"/>
                <a:cs typeface="仿宋" panose="02010609060101010101" charset="-122"/>
              </a:rPr>
              <a:t>1B</a:t>
            </a:r>
            <a:r>
              <a:rPr lang="zh-CN" altLang="en-US" sz="1200" b="0" i="0" kern="1200" dirty="0" smtClean="0">
                <a:solidFill>
                  <a:schemeClr val="tx1"/>
                </a:solidFill>
                <a:effectLst/>
                <a:latin typeface="+mn-lt"/>
                <a:ea typeface="+mn-ea"/>
                <a:cs typeface="仿宋" panose="02010609060101010101" charset="-122"/>
              </a:rPr>
              <a:t>存储</a:t>
            </a:r>
            <a:r>
              <a:rPr lang="en-US" altLang="zh-CN" sz="1200" b="0" i="0" kern="1200" dirty="0" smtClean="0">
                <a:solidFill>
                  <a:schemeClr val="tx1"/>
                </a:solidFill>
                <a:effectLst/>
                <a:latin typeface="+mn-lt"/>
                <a:ea typeface="+mn-ea"/>
                <a:cs typeface="仿宋" panose="02010609060101010101" charset="-122"/>
              </a:rPr>
              <a:t>T-Node</a:t>
            </a:r>
            <a:r>
              <a:rPr lang="zh-CN" altLang="en-US" sz="1200" b="0" i="0" kern="1200" dirty="0" smtClean="0">
                <a:solidFill>
                  <a:schemeClr val="tx1"/>
                </a:solidFill>
                <a:effectLst/>
                <a:latin typeface="+mn-lt"/>
                <a:ea typeface="+mn-ea"/>
                <a:cs typeface="仿宋" panose="02010609060101010101" charset="-122"/>
              </a:rPr>
              <a:t>的</a:t>
            </a:r>
            <a:r>
              <a:rPr lang="en-US" altLang="zh-CN" sz="1200" b="0" i="0" kern="1200" dirty="0" smtClean="0">
                <a:solidFill>
                  <a:schemeClr val="tx1"/>
                </a:solidFill>
                <a:effectLst/>
                <a:latin typeface="+mn-lt"/>
                <a:ea typeface="+mn-ea"/>
                <a:cs typeface="仿宋" panose="02010609060101010101" charset="-122"/>
              </a:rPr>
              <a:t>Key</a:t>
            </a:r>
            <a:r>
              <a:rPr lang="zh-CN" altLang="en-US" sz="1200" b="0" i="0" kern="1200" dirty="0" smtClean="0">
                <a:solidFill>
                  <a:schemeClr val="tx1"/>
                </a:solidFill>
                <a:effectLst/>
                <a:latin typeface="+mn-lt"/>
                <a:ea typeface="+mn-ea"/>
                <a:cs typeface="仿宋" panose="02010609060101010101" charset="-122"/>
              </a:rPr>
              <a:t>，</a:t>
            </a:r>
            <a:r>
              <a:rPr lang="en-US" altLang="zh-CN" sz="1200" b="0" i="0" kern="1200" dirty="0" smtClean="0">
                <a:solidFill>
                  <a:schemeClr val="tx1"/>
                </a:solidFill>
                <a:effectLst/>
                <a:latin typeface="+mn-lt"/>
                <a:ea typeface="+mn-ea"/>
                <a:cs typeface="仿宋" panose="02010609060101010101" charset="-122"/>
              </a:rPr>
              <a:t>3B</a:t>
            </a:r>
            <a:r>
              <a:rPr lang="zh-CN" altLang="en-US" sz="1200" b="0" i="0" kern="1200" dirty="0" smtClean="0">
                <a:solidFill>
                  <a:schemeClr val="tx1"/>
                </a:solidFill>
                <a:effectLst/>
                <a:latin typeface="+mn-lt"/>
                <a:ea typeface="+mn-ea"/>
                <a:cs typeface="仿宋" panose="02010609060101010101" charset="-122"/>
              </a:rPr>
              <a:t>的</a:t>
            </a:r>
            <a:r>
              <a:rPr lang="en-US" altLang="zh-CN" sz="1200" b="0" i="0" kern="1200" dirty="0" smtClean="0">
                <a:solidFill>
                  <a:schemeClr val="tx1"/>
                </a:solidFill>
                <a:effectLst/>
                <a:latin typeface="+mn-lt"/>
                <a:ea typeface="+mn-ea"/>
                <a:cs typeface="仿宋" panose="02010609060101010101" charset="-122"/>
              </a:rPr>
              <a:t>Offset</a:t>
            </a:r>
            <a:r>
              <a:rPr lang="zh-CN" altLang="en-US" sz="1200" b="0" i="0" kern="1200" dirty="0" smtClean="0">
                <a:solidFill>
                  <a:schemeClr val="tx1"/>
                </a:solidFill>
                <a:effectLst/>
                <a:latin typeface="+mn-lt"/>
                <a:ea typeface="+mn-ea"/>
                <a:cs typeface="仿宋" panose="02010609060101010101" charset="-122"/>
              </a:rPr>
              <a:t>用来定位</a:t>
            </a:r>
            <a:r>
              <a:rPr lang="en-US" altLang="zh-CN" sz="1200" b="0" i="0" kern="1200" dirty="0" smtClean="0">
                <a:solidFill>
                  <a:schemeClr val="tx1"/>
                </a:solidFill>
                <a:effectLst/>
                <a:latin typeface="+mn-lt"/>
                <a:ea typeface="+mn-ea"/>
                <a:cs typeface="仿宋" panose="02010609060101010101" charset="-122"/>
              </a:rPr>
              <a:t>T-Node</a:t>
            </a:r>
            <a:r>
              <a:rPr lang="zh-CN" altLang="en-US" sz="1200" b="0" i="0" kern="1200" dirty="0" smtClean="0">
                <a:solidFill>
                  <a:schemeClr val="tx1"/>
                </a:solidFill>
                <a:effectLst/>
                <a:latin typeface="+mn-lt"/>
                <a:ea typeface="+mn-ea"/>
                <a:cs typeface="仿宋" panose="02010609060101010101" charset="-122"/>
              </a:rPr>
              <a:t>的位置，可以直接利用这个表定位到最接近目标</a:t>
            </a:r>
            <a:r>
              <a:rPr lang="en-US" altLang="zh-CN" sz="1200" b="0" i="0" kern="1200" dirty="0" smtClean="0">
                <a:solidFill>
                  <a:schemeClr val="tx1"/>
                </a:solidFill>
                <a:effectLst/>
                <a:latin typeface="+mn-lt"/>
                <a:ea typeface="+mn-ea"/>
                <a:cs typeface="仿宋" panose="02010609060101010101" charset="-122"/>
              </a:rPr>
              <a:t>T-Node</a:t>
            </a:r>
            <a:r>
              <a:rPr lang="zh-CN" altLang="en-US" sz="1200" b="0" i="0" kern="1200" dirty="0" smtClean="0">
                <a:solidFill>
                  <a:schemeClr val="tx1"/>
                </a:solidFill>
                <a:effectLst/>
                <a:latin typeface="+mn-lt"/>
                <a:ea typeface="+mn-ea"/>
                <a:cs typeface="仿宋" panose="02010609060101010101" charset="-122"/>
              </a:rPr>
              <a:t>的位置</a:t>
            </a:r>
            <a:r>
              <a:rPr lang="en-US" altLang="zh-CN" sz="1200" b="0" i="0" kern="1200" dirty="0" smtClean="0">
                <a:solidFill>
                  <a:schemeClr val="tx1"/>
                </a:solidFill>
                <a:effectLst/>
                <a:latin typeface="+mn-lt"/>
                <a:ea typeface="+mn-ea"/>
                <a:cs typeface="仿宋" panose="02010609060101010101" charset="-122"/>
              </a:rPr>
              <a:t>. </a:t>
            </a:r>
          </a:p>
          <a:p>
            <a:r>
              <a:rPr lang="zh-CN" altLang="en-US" dirty="0" smtClean="0"/>
              <a:t>如图，这里的</a:t>
            </a:r>
            <a:r>
              <a:rPr lang="en-US" altLang="zh-CN" dirty="0" smtClean="0"/>
              <a:t>J</a:t>
            </a:r>
            <a:r>
              <a:rPr lang="zh-CN" altLang="en-US" dirty="0" smtClean="0"/>
              <a:t>设置为</a:t>
            </a:r>
            <a:r>
              <a:rPr lang="en-US" altLang="zh-CN" dirty="0" smtClean="0"/>
              <a:t>2</a:t>
            </a:r>
            <a:r>
              <a:rPr lang="zh-CN" altLang="en-US" dirty="0" smtClean="0"/>
              <a:t>，则表示有</a:t>
            </a:r>
            <a:r>
              <a:rPr lang="en-US" altLang="zh-CN" dirty="0" smtClean="0"/>
              <a:t>2*7=14</a:t>
            </a:r>
            <a:r>
              <a:rPr lang="zh-CN" altLang="en-US" dirty="0" smtClean="0"/>
              <a:t>个，就会将容器中所有的</a:t>
            </a:r>
            <a:r>
              <a:rPr lang="en-US" altLang="zh-CN" dirty="0" smtClean="0"/>
              <a:t>T-Node</a:t>
            </a:r>
            <a:r>
              <a:rPr lang="zh-CN" altLang="en-US" dirty="0" smtClean="0"/>
              <a:t>等分</a:t>
            </a:r>
            <a:r>
              <a:rPr lang="en-US" altLang="zh-CN" dirty="0" smtClean="0"/>
              <a:t>14</a:t>
            </a:r>
            <a:r>
              <a:rPr lang="zh-CN" altLang="en-US" dirty="0" smtClean="0"/>
              <a:t>分，然后在数组中国记录每一份的关键字以及它的偏移量。</a:t>
            </a:r>
            <a:endParaRPr lang="en-US" altLang="zh-CN" dirty="0" smtClean="0"/>
          </a:p>
        </p:txBody>
      </p:sp>
      <p:sp>
        <p:nvSpPr>
          <p:cNvPr id="4" name="灯片编号占位符 3"/>
          <p:cNvSpPr>
            <a:spLocks noGrp="1"/>
          </p:cNvSpPr>
          <p:nvPr>
            <p:ph type="sldNum" sz="quarter" idx="10"/>
          </p:nvPr>
        </p:nvSpPr>
        <p:spPr/>
        <p:txBody>
          <a:bodyPr/>
          <a:lstStyle/>
          <a:p>
            <a:fld id="{7746B39F-60C5-4185-B80B-F85AE638C140}" type="slidenum">
              <a:rPr lang="zh-CN" altLang="en-US" smtClean="0"/>
              <a:t>22</a:t>
            </a:fld>
            <a:endParaRPr lang="zh-CN" altLang="en-US"/>
          </a:p>
        </p:txBody>
      </p:sp>
    </p:spTree>
    <p:extLst>
      <p:ext uri="{BB962C8B-B14F-4D97-AF65-F5344CB8AC3E}">
        <p14:creationId xmlns:p14="http://schemas.microsoft.com/office/powerpoint/2010/main" val="3506011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最后，作者在这里提出了一个可选项</a:t>
            </a:r>
            <a:r>
              <a:rPr lang="en-US" altLang="zh-CN" dirty="0" smtClean="0"/>
              <a:t>——</a:t>
            </a:r>
            <a:r>
              <a:rPr lang="zh-CN" altLang="en-US" dirty="0" smtClean="0"/>
              <a:t>关键字的预处理</a:t>
            </a:r>
            <a:endParaRPr lang="en-US" altLang="zh-CN" dirty="0" smtClean="0"/>
          </a:p>
          <a:p>
            <a:endParaRPr lang="en-US" altLang="zh-CN" dirty="0" smtClean="0"/>
          </a:p>
          <a:p>
            <a:r>
              <a:rPr lang="zh-CN" altLang="en-US" dirty="0" smtClean="0"/>
              <a:t>关键字预处理函数的作用就是为了将关键字通过一定的函数转换后得到的值更加符合我们所期望的分布，比如一些原来很分散的数据，通过一些函数处理后，可以让这些数据的分布变得紧密。</a:t>
            </a:r>
            <a:endParaRPr lang="en-US" altLang="zh-CN" dirty="0" smtClean="0"/>
          </a:p>
          <a:p>
            <a:r>
              <a:rPr lang="zh-CN" altLang="en-US" dirty="0" smtClean="0"/>
              <a:t>关键字的预处理函数是一个单射函数。</a:t>
            </a:r>
            <a:endParaRPr lang="en-US" altLang="zh-CN" dirty="0" smtClean="0"/>
          </a:p>
          <a:p>
            <a:endParaRPr lang="en-US" altLang="zh-CN" dirty="0" smtClean="0"/>
          </a:p>
          <a:p>
            <a:r>
              <a:rPr lang="zh-CN" altLang="en-US" dirty="0" smtClean="0"/>
              <a:t>对于范围查询来说，还要求经过单射函数得到的值也要满足原先关键字所遵守的顺序</a:t>
            </a:r>
            <a:endParaRPr lang="en-US" altLang="zh-CN" dirty="0" smtClean="0"/>
          </a:p>
        </p:txBody>
      </p:sp>
      <p:sp>
        <p:nvSpPr>
          <p:cNvPr id="4" name="灯片编号占位符 3"/>
          <p:cNvSpPr>
            <a:spLocks noGrp="1"/>
          </p:cNvSpPr>
          <p:nvPr>
            <p:ph type="sldNum" sz="quarter" idx="10"/>
          </p:nvPr>
        </p:nvSpPr>
        <p:spPr/>
        <p:txBody>
          <a:bodyPr/>
          <a:lstStyle/>
          <a:p>
            <a:fld id="{7746B39F-60C5-4185-B80B-F85AE638C140}" type="slidenum">
              <a:rPr lang="zh-CN" altLang="en-US" smtClean="0"/>
              <a:t>23</a:t>
            </a:fld>
            <a:endParaRPr lang="zh-CN" altLang="en-US"/>
          </a:p>
        </p:txBody>
      </p:sp>
    </p:spTree>
    <p:extLst>
      <p:ext uri="{BB962C8B-B14F-4D97-AF65-F5344CB8AC3E}">
        <p14:creationId xmlns:p14="http://schemas.microsoft.com/office/powerpoint/2010/main" val="24580301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smtClean="0"/>
              <a:t>Hyperion</a:t>
            </a:r>
            <a:r>
              <a:rPr lang="zh-CN" altLang="en-US" dirty="0" smtClean="0"/>
              <a:t>中，作者使用的方法是在第二，第三，第四个</a:t>
            </a:r>
            <a:r>
              <a:rPr lang="en-US" altLang="zh-CN" dirty="0" smtClean="0"/>
              <a:t>byte</a:t>
            </a:r>
            <a:r>
              <a:rPr lang="zh-CN" altLang="en-US" dirty="0" smtClean="0"/>
              <a:t>中插入两个</a:t>
            </a:r>
            <a:r>
              <a:rPr lang="en-US" altLang="zh-CN" dirty="0" smtClean="0"/>
              <a:t>0</a:t>
            </a:r>
            <a:r>
              <a:rPr lang="zh-CN" altLang="en-US" dirty="0" smtClean="0"/>
              <a:t>，这样就会使得容器的数量由</a:t>
            </a:r>
            <a:r>
              <a:rPr lang="en-US" altLang="zh-CN" dirty="0" smtClean="0"/>
              <a:t>2</a:t>
            </a:r>
            <a:r>
              <a:rPr lang="zh-CN" altLang="en-US" dirty="0" smtClean="0"/>
              <a:t>（</a:t>
            </a:r>
            <a:r>
              <a:rPr lang="en-US" altLang="zh-CN" dirty="0" smtClean="0"/>
              <a:t>16</a:t>
            </a:r>
            <a:r>
              <a:rPr lang="zh-CN" altLang="en-US" dirty="0" smtClean="0"/>
              <a:t>）*</a:t>
            </a:r>
            <a:r>
              <a:rPr lang="en-US" altLang="zh-CN" dirty="0" smtClean="0"/>
              <a:t>2</a:t>
            </a:r>
            <a:r>
              <a:rPr lang="zh-CN" altLang="en-US" dirty="0" smtClean="0"/>
              <a:t>（</a:t>
            </a:r>
            <a:r>
              <a:rPr lang="en-US" altLang="zh-CN" dirty="0" smtClean="0"/>
              <a:t>16</a:t>
            </a:r>
            <a:r>
              <a:rPr lang="zh-CN" altLang="en-US" dirty="0" smtClean="0"/>
              <a:t>）</a:t>
            </a:r>
            <a:r>
              <a:rPr lang="en-US" altLang="zh-CN" dirty="0" smtClean="0"/>
              <a:t>=2</a:t>
            </a:r>
            <a:r>
              <a:rPr lang="zh-CN" altLang="en-US" dirty="0" smtClean="0"/>
              <a:t>（</a:t>
            </a:r>
            <a:r>
              <a:rPr lang="en-US" altLang="zh-CN" dirty="0" smtClean="0"/>
              <a:t>32</a:t>
            </a:r>
            <a:r>
              <a:rPr lang="zh-CN" altLang="en-US" dirty="0" smtClean="0"/>
              <a:t>）个容器减少到</a:t>
            </a:r>
            <a:r>
              <a:rPr lang="en-US" altLang="zh-CN" dirty="0" smtClean="0"/>
              <a:t>2</a:t>
            </a:r>
            <a:r>
              <a:rPr lang="zh-CN" altLang="en-US" dirty="0" smtClean="0"/>
              <a:t>（</a:t>
            </a:r>
            <a:r>
              <a:rPr lang="en-US" altLang="zh-CN" dirty="0" smtClean="0"/>
              <a:t>14</a:t>
            </a:r>
            <a:r>
              <a:rPr lang="zh-CN" altLang="en-US" dirty="0" smtClean="0"/>
              <a:t>）*</a:t>
            </a:r>
            <a:r>
              <a:rPr lang="en-US" altLang="zh-CN" dirty="0" smtClean="0"/>
              <a:t>2</a:t>
            </a:r>
            <a:r>
              <a:rPr lang="zh-CN" altLang="en-US" dirty="0" smtClean="0"/>
              <a:t>（</a:t>
            </a:r>
            <a:r>
              <a:rPr lang="en-US" altLang="zh-CN" dirty="0" smtClean="0"/>
              <a:t>12</a:t>
            </a:r>
            <a:r>
              <a:rPr lang="zh-CN" altLang="en-US" dirty="0" smtClean="0"/>
              <a:t>）</a:t>
            </a:r>
            <a:r>
              <a:rPr lang="en-US" altLang="zh-CN" dirty="0" smtClean="0"/>
              <a:t>=2</a:t>
            </a:r>
            <a:r>
              <a:rPr lang="zh-CN" altLang="en-US" dirty="0" smtClean="0"/>
              <a:t>（</a:t>
            </a:r>
            <a:r>
              <a:rPr lang="en-US" altLang="zh-CN" dirty="0" smtClean="0"/>
              <a:t>26</a:t>
            </a:r>
            <a:r>
              <a:rPr lang="zh-CN" altLang="en-US" dirty="0" smtClean="0"/>
              <a:t>）个。可以使得一个容器放入更多的关键字信息。</a:t>
            </a:r>
            <a:endParaRPr lang="zh-CN" altLang="en-US" dirty="0"/>
          </a:p>
        </p:txBody>
      </p:sp>
      <p:sp>
        <p:nvSpPr>
          <p:cNvPr id="4" name="灯片编号占位符 3"/>
          <p:cNvSpPr>
            <a:spLocks noGrp="1"/>
          </p:cNvSpPr>
          <p:nvPr>
            <p:ph type="sldNum" sz="quarter" idx="10"/>
          </p:nvPr>
        </p:nvSpPr>
        <p:spPr/>
        <p:txBody>
          <a:bodyPr/>
          <a:lstStyle/>
          <a:p>
            <a:fld id="{7746B39F-60C5-4185-B80B-F85AE638C140}" type="slidenum">
              <a:rPr lang="zh-CN" altLang="en-US" smtClean="0"/>
              <a:t>24</a:t>
            </a:fld>
            <a:endParaRPr lang="zh-CN" altLang="en-US"/>
          </a:p>
        </p:txBody>
      </p:sp>
    </p:spTree>
    <p:extLst>
      <p:ext uri="{BB962C8B-B14F-4D97-AF65-F5344CB8AC3E}">
        <p14:creationId xmlns:p14="http://schemas.microsoft.com/office/powerpoint/2010/main" val="789293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数据集</a:t>
            </a:r>
            <a:endParaRPr lang="en-US" altLang="zh-CN" dirty="0" smtClean="0"/>
          </a:p>
          <a:p>
            <a:r>
              <a:rPr lang="en-US" altLang="zh-CN" baseline="0" dirty="0" smtClean="0"/>
              <a:t>     </a:t>
            </a:r>
            <a:r>
              <a:rPr lang="zh-CN" altLang="en-US" baseline="0" dirty="0" smtClean="0"/>
              <a:t>这里使用的数据集是从</a:t>
            </a:r>
            <a:r>
              <a:rPr lang="en-US" altLang="zh-CN" baseline="0" dirty="0" smtClean="0"/>
              <a:t>google book</a:t>
            </a:r>
            <a:r>
              <a:rPr lang="zh-CN" altLang="en-US" baseline="0" dirty="0" smtClean="0"/>
              <a:t>下载下来的，其中</a:t>
            </a:r>
            <a:r>
              <a:rPr lang="en-US" altLang="zh-CN" baseline="0" dirty="0" smtClean="0"/>
              <a:t>key</a:t>
            </a:r>
            <a:r>
              <a:rPr lang="zh-CN" altLang="en-US" baseline="0" dirty="0" smtClean="0"/>
              <a:t>的大小是</a:t>
            </a:r>
            <a:r>
              <a:rPr lang="en-US" altLang="zh-CN" baseline="0" dirty="0" smtClean="0"/>
              <a:t>167.7G</a:t>
            </a:r>
            <a:r>
              <a:rPr lang="zh-CN" altLang="en-US" baseline="0" dirty="0" smtClean="0"/>
              <a:t>，</a:t>
            </a:r>
            <a:r>
              <a:rPr lang="en-US" altLang="zh-CN" baseline="0" dirty="0" smtClean="0"/>
              <a:t>value</a:t>
            </a:r>
            <a:r>
              <a:rPr lang="zh-CN" altLang="en-US" baseline="0" dirty="0" smtClean="0"/>
              <a:t>的值大小是</a:t>
            </a:r>
            <a:r>
              <a:rPr lang="en-US" altLang="zh-CN" baseline="0" dirty="0" smtClean="0"/>
              <a:t>59.1G</a:t>
            </a:r>
          </a:p>
          <a:p>
            <a:endParaRPr lang="en-US" altLang="zh-CN" baseline="0" dirty="0" smtClean="0"/>
          </a:p>
          <a:p>
            <a:r>
              <a:rPr lang="en-US" altLang="zh-CN" baseline="0" dirty="0" smtClean="0"/>
              <a:t>    </a:t>
            </a:r>
            <a:r>
              <a:rPr lang="zh-CN" altLang="en-US" baseline="0" dirty="0" smtClean="0"/>
              <a:t>在这里采用</a:t>
            </a:r>
            <a:r>
              <a:rPr lang="en-US" altLang="zh-CN" baseline="0" dirty="0" smtClean="0"/>
              <a:t>put</a:t>
            </a:r>
            <a:r>
              <a:rPr lang="zh-CN" altLang="en-US" baseline="0" dirty="0" smtClean="0"/>
              <a:t>和</a:t>
            </a:r>
            <a:r>
              <a:rPr lang="en-US" altLang="zh-CN" baseline="0" dirty="0" smtClean="0"/>
              <a:t>get</a:t>
            </a:r>
            <a:r>
              <a:rPr lang="zh-CN" altLang="en-US" baseline="0" dirty="0" smtClean="0"/>
              <a:t>每秒的操作之和与内存消耗之比来评价性能和内存的效率</a:t>
            </a:r>
            <a:endParaRPr lang="zh-CN" altLang="en-US" dirty="0"/>
          </a:p>
        </p:txBody>
      </p:sp>
      <p:sp>
        <p:nvSpPr>
          <p:cNvPr id="4" name="灯片编号占位符 3"/>
          <p:cNvSpPr>
            <a:spLocks noGrp="1"/>
          </p:cNvSpPr>
          <p:nvPr>
            <p:ph type="sldNum" sz="quarter" idx="10"/>
          </p:nvPr>
        </p:nvSpPr>
        <p:spPr/>
        <p:txBody>
          <a:bodyPr/>
          <a:lstStyle/>
          <a:p>
            <a:fld id="{7746B39F-60C5-4185-B80B-F85AE638C140}" type="slidenum">
              <a:rPr lang="zh-CN" altLang="en-US" smtClean="0"/>
              <a:t>25</a:t>
            </a:fld>
            <a:endParaRPr lang="zh-CN" altLang="en-US"/>
          </a:p>
        </p:txBody>
      </p:sp>
    </p:spTree>
    <p:extLst>
      <p:ext uri="{BB962C8B-B14F-4D97-AF65-F5344CB8AC3E}">
        <p14:creationId xmlns:p14="http://schemas.microsoft.com/office/powerpoint/2010/main" val="34226490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从这个图中可以看出</a:t>
            </a:r>
            <a:r>
              <a:rPr lang="en-US" altLang="zh-CN" dirty="0" smtClean="0"/>
              <a:t>Hyperion</a:t>
            </a:r>
            <a:r>
              <a:rPr lang="zh-CN" altLang="en-US" dirty="0" smtClean="0"/>
              <a:t>的</a:t>
            </a:r>
            <a:r>
              <a:rPr lang="en-US" altLang="zh-CN" dirty="0" smtClean="0"/>
              <a:t>put</a:t>
            </a:r>
            <a:r>
              <a:rPr lang="zh-CN" altLang="en-US" dirty="0" smtClean="0"/>
              <a:t>操作和</a:t>
            </a:r>
            <a:r>
              <a:rPr lang="en-US" altLang="zh-CN" dirty="0" smtClean="0"/>
              <a:t>get</a:t>
            </a:r>
            <a:r>
              <a:rPr lang="zh-CN" altLang="en-US" dirty="0" smtClean="0"/>
              <a:t>操作的相对于很多</a:t>
            </a:r>
            <a:r>
              <a:rPr lang="en-US" altLang="zh-CN" dirty="0" smtClean="0"/>
              <a:t>trie</a:t>
            </a:r>
            <a:r>
              <a:rPr lang="zh-CN" altLang="en-US" dirty="0" smtClean="0"/>
              <a:t>树的性能来说偏低，但和</a:t>
            </a:r>
            <a:r>
              <a:rPr lang="en-US" altLang="zh-CN" dirty="0" smtClean="0"/>
              <a:t>HAT</a:t>
            </a:r>
            <a:r>
              <a:rPr lang="zh-CN" altLang="en-US" dirty="0" smtClean="0"/>
              <a:t>和</a:t>
            </a:r>
            <a:r>
              <a:rPr lang="en-US" altLang="zh-CN" dirty="0" smtClean="0"/>
              <a:t>hash trie</a:t>
            </a:r>
            <a:r>
              <a:rPr lang="zh-CN" altLang="en-US" dirty="0" smtClean="0"/>
              <a:t>这种</a:t>
            </a:r>
            <a:r>
              <a:rPr lang="en-US" altLang="zh-CN" dirty="0" smtClean="0"/>
              <a:t>trie</a:t>
            </a:r>
            <a:r>
              <a:rPr lang="zh-CN" altLang="en-US" dirty="0" smtClean="0"/>
              <a:t>结构差不多。</a:t>
            </a:r>
            <a:endParaRPr lang="zh-CN" altLang="en-US" dirty="0"/>
          </a:p>
        </p:txBody>
      </p:sp>
      <p:sp>
        <p:nvSpPr>
          <p:cNvPr id="4" name="灯片编号占位符 3"/>
          <p:cNvSpPr>
            <a:spLocks noGrp="1"/>
          </p:cNvSpPr>
          <p:nvPr>
            <p:ph type="sldNum" sz="quarter" idx="10"/>
          </p:nvPr>
        </p:nvSpPr>
        <p:spPr/>
        <p:txBody>
          <a:bodyPr/>
          <a:lstStyle/>
          <a:p>
            <a:fld id="{7746B39F-60C5-4185-B80B-F85AE638C140}" type="slidenum">
              <a:rPr lang="zh-CN" altLang="en-US" smtClean="0"/>
              <a:t>26</a:t>
            </a:fld>
            <a:endParaRPr lang="zh-CN" altLang="en-US"/>
          </a:p>
        </p:txBody>
      </p:sp>
    </p:spTree>
    <p:extLst>
      <p:ext uri="{BB962C8B-B14F-4D97-AF65-F5344CB8AC3E}">
        <p14:creationId xmlns:p14="http://schemas.microsoft.com/office/powerpoint/2010/main" val="30565596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第二个是整数的实验，其中每一个整数都是占用</a:t>
            </a:r>
            <a:r>
              <a:rPr lang="en-US" altLang="zh-CN" dirty="0" smtClean="0"/>
              <a:t>64</a:t>
            </a:r>
            <a:r>
              <a:rPr lang="zh-CN" altLang="en-US" dirty="0" smtClean="0"/>
              <a:t>位的。</a:t>
            </a:r>
            <a:endParaRPr lang="en-US" altLang="zh-CN" dirty="0" smtClean="0"/>
          </a:p>
          <a:p>
            <a:endParaRPr lang="en-US" altLang="zh-CN" dirty="0" smtClean="0"/>
          </a:p>
          <a:p>
            <a:r>
              <a:rPr lang="zh-CN" altLang="en-US" dirty="0" smtClean="0"/>
              <a:t>通过上面这个工具产生了</a:t>
            </a:r>
            <a:r>
              <a:rPr lang="en-US" altLang="zh-CN" dirty="0" smtClean="0"/>
              <a:t>160</a:t>
            </a:r>
            <a:r>
              <a:rPr lang="zh-CN" altLang="en-US" dirty="0" smtClean="0"/>
              <a:t>亿个键值对和</a:t>
            </a:r>
            <a:r>
              <a:rPr lang="en-US" altLang="zh-CN" dirty="0" smtClean="0"/>
              <a:t>130</a:t>
            </a:r>
            <a:r>
              <a:rPr lang="zh-CN" altLang="en-US" dirty="0" smtClean="0"/>
              <a:t>亿个键值对。</a:t>
            </a:r>
            <a:endParaRPr lang="en-US" altLang="zh-CN" dirty="0" smtClean="0"/>
          </a:p>
        </p:txBody>
      </p:sp>
      <p:sp>
        <p:nvSpPr>
          <p:cNvPr id="4" name="灯片编号占位符 3"/>
          <p:cNvSpPr>
            <a:spLocks noGrp="1"/>
          </p:cNvSpPr>
          <p:nvPr>
            <p:ph type="sldNum" sz="quarter" idx="10"/>
          </p:nvPr>
        </p:nvSpPr>
        <p:spPr/>
        <p:txBody>
          <a:bodyPr/>
          <a:lstStyle/>
          <a:p>
            <a:fld id="{7746B39F-60C5-4185-B80B-F85AE638C140}" type="slidenum">
              <a:rPr lang="zh-CN" altLang="en-US" smtClean="0"/>
              <a:t>27</a:t>
            </a:fld>
            <a:endParaRPr lang="zh-CN" altLang="en-US"/>
          </a:p>
        </p:txBody>
      </p:sp>
    </p:spTree>
    <p:extLst>
      <p:ext uri="{BB962C8B-B14F-4D97-AF65-F5344CB8AC3E}">
        <p14:creationId xmlns:p14="http://schemas.microsoft.com/office/powerpoint/2010/main" val="3521639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柱形图中的阴影部分表示所有关键字在内存中消耗的总量</a:t>
            </a:r>
            <a:endParaRPr lang="zh-CN" altLang="en-US" dirty="0"/>
          </a:p>
        </p:txBody>
      </p:sp>
      <p:sp>
        <p:nvSpPr>
          <p:cNvPr id="4" name="灯片编号占位符 3"/>
          <p:cNvSpPr>
            <a:spLocks noGrp="1"/>
          </p:cNvSpPr>
          <p:nvPr>
            <p:ph type="sldNum" sz="quarter" idx="10"/>
          </p:nvPr>
        </p:nvSpPr>
        <p:spPr/>
        <p:txBody>
          <a:bodyPr/>
          <a:lstStyle/>
          <a:p>
            <a:fld id="{7746B39F-60C5-4185-B80B-F85AE638C140}" type="slidenum">
              <a:rPr lang="zh-CN" altLang="en-US" smtClean="0"/>
              <a:t>28</a:t>
            </a:fld>
            <a:endParaRPr lang="zh-CN" altLang="en-US"/>
          </a:p>
        </p:txBody>
      </p:sp>
    </p:spTree>
    <p:extLst>
      <p:ext uri="{BB962C8B-B14F-4D97-AF65-F5344CB8AC3E}">
        <p14:creationId xmlns:p14="http://schemas.microsoft.com/office/powerpoint/2010/main" val="34882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仿宋" panose="02010609060101010101" charset="-122"/>
              </a:rPr>
              <a:t>这篇文章提出了一种新的树形结构</a:t>
            </a:r>
            <a:r>
              <a:rPr lang="en-US" altLang="zh-CN" sz="1200" b="0" i="0" kern="1200" dirty="0" smtClean="0">
                <a:solidFill>
                  <a:schemeClr val="tx1"/>
                </a:solidFill>
                <a:effectLst/>
                <a:latin typeface="+mn-lt"/>
                <a:ea typeface="+mn-ea"/>
                <a:cs typeface="仿宋" panose="02010609060101010101" charset="-122"/>
              </a:rPr>
              <a:t>----</a:t>
            </a:r>
            <a:r>
              <a:rPr lang="en-US" altLang="zh-CN" sz="1200" dirty="0" smtClean="0">
                <a:latin typeface="Times New Roman" panose="02020603050405020304" pitchFamily="18" charset="0"/>
                <a:cs typeface="Times New Roman" panose="02020603050405020304" pitchFamily="18" charset="0"/>
              </a:rPr>
              <a:t>Hyperion</a:t>
            </a:r>
            <a:r>
              <a:rPr lang="zh-CN" altLang="en-US" sz="1200" dirty="0" smtClean="0">
                <a:latin typeface="Times New Roman" panose="02020603050405020304" pitchFamily="18" charset="0"/>
                <a:cs typeface="Times New Roman" panose="02020603050405020304" pitchFamily="18" charset="0"/>
              </a:rPr>
              <a:t>，在</a:t>
            </a:r>
            <a:r>
              <a:rPr lang="zh-CN" altLang="en-US" sz="1200" b="0" i="0" kern="1200" dirty="0" smtClean="0">
                <a:solidFill>
                  <a:schemeClr val="tx1"/>
                </a:solidFill>
                <a:effectLst/>
                <a:latin typeface="+mn-lt"/>
                <a:ea typeface="+mn-ea"/>
                <a:cs typeface="仿宋" panose="02010609060101010101" charset="-122"/>
              </a:rPr>
              <a:t>效率上做到对范围查询和点查询都能够有比较好支持的同时，也实现了内存效率使用的极大提升。</a:t>
            </a:r>
            <a:endParaRPr lang="zh-CN" altLang="en-US" dirty="0"/>
          </a:p>
        </p:txBody>
      </p:sp>
      <p:sp>
        <p:nvSpPr>
          <p:cNvPr id="4" name="灯片编号占位符 3"/>
          <p:cNvSpPr>
            <a:spLocks noGrp="1"/>
          </p:cNvSpPr>
          <p:nvPr>
            <p:ph type="sldNum" sz="quarter" idx="10"/>
          </p:nvPr>
        </p:nvSpPr>
        <p:spPr/>
        <p:txBody>
          <a:bodyPr/>
          <a:lstStyle/>
          <a:p>
            <a:fld id="{7746B39F-60C5-4185-B80B-F85AE638C140}" type="slidenum">
              <a:rPr lang="zh-CN" altLang="en-US" smtClean="0"/>
              <a:t>3</a:t>
            </a:fld>
            <a:endParaRPr lang="zh-CN" altLang="en-US"/>
          </a:p>
        </p:txBody>
      </p:sp>
    </p:spTree>
    <p:extLst>
      <p:ext uri="{BB962C8B-B14F-4D97-AF65-F5344CB8AC3E}">
        <p14:creationId xmlns:p14="http://schemas.microsoft.com/office/powerpoint/2010/main" val="660211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字符串检索，通常会用到</a:t>
            </a:r>
            <a:r>
              <a:rPr lang="en-US" altLang="zh-CN" dirty="0" smtClean="0"/>
              <a:t>trie</a:t>
            </a:r>
            <a:r>
              <a:rPr lang="zh-CN" altLang="en-US" dirty="0" smtClean="0"/>
              <a:t>树，一棵普通的</a:t>
            </a:r>
            <a:r>
              <a:rPr lang="en-US" altLang="zh-CN" dirty="0" smtClean="0"/>
              <a:t>trie</a:t>
            </a:r>
            <a:r>
              <a:rPr lang="zh-CN" altLang="en-US" dirty="0" smtClean="0"/>
              <a:t>树结构如下，但是这棵</a:t>
            </a:r>
            <a:r>
              <a:rPr lang="en-US" altLang="zh-CN" dirty="0" smtClean="0"/>
              <a:t>trie</a:t>
            </a:r>
            <a:r>
              <a:rPr lang="zh-CN" altLang="en-US" dirty="0" smtClean="0"/>
              <a:t>树有点问题，就是树的高度太高，不易于搜索，同时，每一个节点就存储一个关键字，因为节点内含有元素据的关系，导致一个节点存储一个关键字的效率比较低。在这里作者提出了容器的概念，容器指的是存储字符串中连续的两个关键字，也就是</a:t>
            </a:r>
            <a:r>
              <a:rPr lang="en-US" altLang="zh-CN" smtClean="0"/>
              <a:t>16bit</a:t>
            </a:r>
            <a:r>
              <a:rPr lang="zh-CN" altLang="en-US" smtClean="0"/>
              <a:t>，</a:t>
            </a:r>
            <a:r>
              <a:rPr lang="zh-CN" altLang="en-US" dirty="0" smtClean="0"/>
              <a:t>且容器中可以有多个这样的</a:t>
            </a:r>
            <a:r>
              <a:rPr lang="en-US" altLang="zh-CN" dirty="0" smtClean="0"/>
              <a:t>16</a:t>
            </a:r>
            <a:r>
              <a:rPr lang="zh-CN" altLang="en-US" dirty="0" smtClean="0"/>
              <a:t>位的关键字序列，最多可以有</a:t>
            </a:r>
            <a:r>
              <a:rPr lang="en-US" altLang="zh-CN" dirty="0" smtClean="0"/>
              <a:t>65536</a:t>
            </a:r>
            <a:r>
              <a:rPr lang="zh-CN" altLang="en-US" dirty="0" smtClean="0"/>
              <a:t>个</a:t>
            </a:r>
            <a:r>
              <a:rPr lang="en-US" altLang="zh-CN" dirty="0" smtClean="0"/>
              <a:t>16bit</a:t>
            </a:r>
            <a:r>
              <a:rPr lang="zh-CN" altLang="en-US" dirty="0" smtClean="0"/>
              <a:t>的关键字序列。</a:t>
            </a:r>
            <a:endParaRPr lang="zh-CN" altLang="en-US" dirty="0"/>
          </a:p>
        </p:txBody>
      </p:sp>
      <p:sp>
        <p:nvSpPr>
          <p:cNvPr id="4" name="灯片编号占位符 3"/>
          <p:cNvSpPr>
            <a:spLocks noGrp="1"/>
          </p:cNvSpPr>
          <p:nvPr>
            <p:ph type="sldNum" sz="quarter" idx="10"/>
          </p:nvPr>
        </p:nvSpPr>
        <p:spPr/>
        <p:txBody>
          <a:bodyPr/>
          <a:lstStyle/>
          <a:p>
            <a:fld id="{7746B39F-60C5-4185-B80B-F85AE638C140}" type="slidenum">
              <a:rPr lang="zh-CN" altLang="en-US" smtClean="0"/>
              <a:t>4</a:t>
            </a:fld>
            <a:endParaRPr lang="zh-CN" altLang="en-US"/>
          </a:p>
        </p:txBody>
      </p:sp>
    </p:spTree>
    <p:extLst>
      <p:ext uri="{BB962C8B-B14F-4D97-AF65-F5344CB8AC3E}">
        <p14:creationId xmlns:p14="http://schemas.microsoft.com/office/powerpoint/2010/main" val="707502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将连续的两个关键字的前缀作为一部分，后缀作为一部份，当容器内的某些关键字具有相同的前缀的时候，只存储一次前缀。</a:t>
            </a:r>
            <a:endParaRPr lang="zh-CN" altLang="en-US" dirty="0"/>
          </a:p>
        </p:txBody>
      </p:sp>
      <p:sp>
        <p:nvSpPr>
          <p:cNvPr id="4" name="灯片编号占位符 3"/>
          <p:cNvSpPr>
            <a:spLocks noGrp="1"/>
          </p:cNvSpPr>
          <p:nvPr>
            <p:ph type="sldNum" sz="quarter" idx="10"/>
          </p:nvPr>
        </p:nvSpPr>
        <p:spPr/>
        <p:txBody>
          <a:bodyPr/>
          <a:lstStyle/>
          <a:p>
            <a:fld id="{7746B39F-60C5-4185-B80B-F85AE638C140}" type="slidenum">
              <a:rPr lang="zh-CN" altLang="en-US" smtClean="0"/>
              <a:t>5</a:t>
            </a:fld>
            <a:endParaRPr lang="zh-CN" altLang="en-US"/>
          </a:p>
        </p:txBody>
      </p:sp>
    </p:spTree>
    <p:extLst>
      <p:ext uri="{BB962C8B-B14F-4D97-AF65-F5344CB8AC3E}">
        <p14:creationId xmlns:p14="http://schemas.microsoft.com/office/powerpoint/2010/main" val="851645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为了将刚刚讲的那种结构表示出来，把容器中连续的两个关键字用</a:t>
            </a:r>
            <a:r>
              <a:rPr lang="en-US" altLang="zh-CN" dirty="0" err="1" smtClean="0"/>
              <a:t>ki</a:t>
            </a:r>
            <a:r>
              <a:rPr lang="zh-CN" altLang="en-US" dirty="0" smtClean="0"/>
              <a:t>表示，关键字的前缀用</a:t>
            </a:r>
            <a:r>
              <a:rPr lang="en-US" altLang="zh-CN" dirty="0" smtClean="0"/>
              <a:t>ki0</a:t>
            </a:r>
            <a:r>
              <a:rPr lang="zh-CN" altLang="en-US" dirty="0" smtClean="0"/>
              <a:t>表示，后缀则用</a:t>
            </a:r>
            <a:r>
              <a:rPr lang="en-US" altLang="zh-CN" dirty="0" smtClean="0"/>
              <a:t>ki1,ki2</a:t>
            </a:r>
            <a:r>
              <a:rPr lang="zh-CN" altLang="en-US" dirty="0" smtClean="0"/>
              <a:t>去表示</a:t>
            </a:r>
            <a:endParaRPr lang="zh-CN" altLang="en-US" dirty="0"/>
          </a:p>
        </p:txBody>
      </p:sp>
      <p:sp>
        <p:nvSpPr>
          <p:cNvPr id="4" name="灯片编号占位符 3"/>
          <p:cNvSpPr>
            <a:spLocks noGrp="1"/>
          </p:cNvSpPr>
          <p:nvPr>
            <p:ph type="sldNum" sz="quarter" idx="10"/>
          </p:nvPr>
        </p:nvSpPr>
        <p:spPr/>
        <p:txBody>
          <a:bodyPr/>
          <a:lstStyle/>
          <a:p>
            <a:fld id="{7746B39F-60C5-4185-B80B-F85AE638C140}" type="slidenum">
              <a:rPr lang="zh-CN" altLang="en-US" smtClean="0"/>
              <a:t>6</a:t>
            </a:fld>
            <a:endParaRPr lang="zh-CN" altLang="en-US"/>
          </a:p>
        </p:txBody>
      </p:sp>
    </p:spTree>
    <p:extLst>
      <p:ext uri="{BB962C8B-B14F-4D97-AF65-F5344CB8AC3E}">
        <p14:creationId xmlns:p14="http://schemas.microsoft.com/office/powerpoint/2010/main" val="3551046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更进一步，将容器内的节点分成两种，一种是属于前缀类型的节点</a:t>
            </a:r>
            <a:r>
              <a:rPr lang="en-US" altLang="zh-CN" dirty="0" smtClean="0"/>
              <a:t>T-Node</a:t>
            </a:r>
            <a:r>
              <a:rPr lang="zh-CN" altLang="en-US" dirty="0" smtClean="0"/>
              <a:t>，另一种是后缀类型的节点</a:t>
            </a:r>
            <a:r>
              <a:rPr lang="en-US" altLang="zh-CN" dirty="0" smtClean="0"/>
              <a:t>S-Node</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7746B39F-60C5-4185-B80B-F85AE638C140}" type="slidenum">
              <a:rPr lang="zh-CN" altLang="en-US" smtClean="0"/>
              <a:t>7</a:t>
            </a:fld>
            <a:endParaRPr lang="zh-CN" altLang="en-US"/>
          </a:p>
        </p:txBody>
      </p:sp>
    </p:spTree>
    <p:extLst>
      <p:ext uri="{BB962C8B-B14F-4D97-AF65-F5344CB8AC3E}">
        <p14:creationId xmlns:p14="http://schemas.microsoft.com/office/powerpoint/2010/main" val="1259448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现在，开始将</a:t>
            </a:r>
            <a:r>
              <a:rPr lang="en-US" altLang="zh-CN" dirty="0" smtClean="0"/>
              <a:t>S-Node </a:t>
            </a:r>
            <a:r>
              <a:rPr lang="zh-CN" altLang="en-US" dirty="0" smtClean="0"/>
              <a:t>和</a:t>
            </a:r>
            <a:r>
              <a:rPr lang="en-US" altLang="zh-CN" dirty="0" smtClean="0"/>
              <a:t>T-Node</a:t>
            </a:r>
            <a:r>
              <a:rPr lang="zh-CN" altLang="en-US" dirty="0" smtClean="0"/>
              <a:t>去编码，用如下形式去表示</a:t>
            </a:r>
            <a:r>
              <a:rPr lang="en-US" altLang="zh-CN" dirty="0" smtClean="0"/>
              <a:t>T-Node</a:t>
            </a:r>
            <a:r>
              <a:rPr lang="zh-CN" altLang="en-US" dirty="0" smtClean="0"/>
              <a:t>和</a:t>
            </a:r>
            <a:r>
              <a:rPr lang="en-US" altLang="zh-CN" dirty="0" smtClean="0"/>
              <a:t>S-Node</a:t>
            </a:r>
            <a:r>
              <a:rPr lang="zh-CN" altLang="en-US" dirty="0" smtClean="0"/>
              <a:t>，</a:t>
            </a:r>
            <a:endParaRPr lang="en-US" altLang="zh-CN" dirty="0" smtClean="0"/>
          </a:p>
          <a:p>
            <a:r>
              <a:rPr lang="zh-CN" altLang="en-US" dirty="0" smtClean="0"/>
              <a:t>第一个标志位表示类型，占两个比特大小，</a:t>
            </a:r>
            <a:r>
              <a:rPr lang="en-US" altLang="zh-CN" dirty="0" smtClean="0"/>
              <a:t>10</a:t>
            </a:r>
            <a:r>
              <a:rPr lang="zh-CN" altLang="en-US" dirty="0" smtClean="0"/>
              <a:t>和</a:t>
            </a:r>
            <a:r>
              <a:rPr lang="en-US" altLang="zh-CN" dirty="0" smtClean="0"/>
              <a:t>11</a:t>
            </a:r>
            <a:r>
              <a:rPr lang="zh-CN" altLang="en-US" dirty="0" smtClean="0"/>
              <a:t>表示叶子节点（是否带值），</a:t>
            </a:r>
            <a:r>
              <a:rPr lang="en-US" altLang="zh-CN" dirty="0" smtClean="0"/>
              <a:t>00</a:t>
            </a:r>
            <a:r>
              <a:rPr lang="zh-CN" altLang="en-US" dirty="0" smtClean="0"/>
              <a:t>表示指向无效的内存位置比如内存碎片等等</a:t>
            </a:r>
            <a:endParaRPr lang="en-US" altLang="zh-CN" dirty="0" smtClean="0"/>
          </a:p>
          <a:p>
            <a:r>
              <a:rPr lang="en-US" altLang="zh-CN" dirty="0" smtClean="0"/>
              <a:t>K</a:t>
            </a:r>
            <a:r>
              <a:rPr lang="zh-CN" altLang="en-US" dirty="0" smtClean="0"/>
              <a:t>表示节点是</a:t>
            </a:r>
            <a:r>
              <a:rPr lang="en-US" altLang="zh-CN" dirty="0" smtClean="0"/>
              <a:t>T-Node</a:t>
            </a:r>
            <a:r>
              <a:rPr lang="zh-CN" altLang="en-US" dirty="0" smtClean="0"/>
              <a:t>还是</a:t>
            </a:r>
            <a:r>
              <a:rPr lang="en-US" altLang="zh-CN" dirty="0" smtClean="0"/>
              <a:t>S-Node</a:t>
            </a:r>
            <a:r>
              <a:rPr lang="zh-CN" altLang="en-US" dirty="0" smtClean="0"/>
              <a:t>类型</a:t>
            </a:r>
            <a:endParaRPr lang="en-US" altLang="zh-CN" dirty="0" smtClean="0"/>
          </a:p>
          <a:p>
            <a:r>
              <a:rPr lang="en-US" altLang="zh-CN" dirty="0" smtClean="0"/>
              <a:t>C</a:t>
            </a:r>
            <a:r>
              <a:rPr lang="zh-CN" altLang="en-US" dirty="0" smtClean="0"/>
              <a:t>表示容器与容器之间的关系</a:t>
            </a:r>
            <a:endParaRPr lang="zh-CN" altLang="en-US" dirty="0"/>
          </a:p>
        </p:txBody>
      </p:sp>
      <p:sp>
        <p:nvSpPr>
          <p:cNvPr id="4" name="灯片编号占位符 3"/>
          <p:cNvSpPr>
            <a:spLocks noGrp="1"/>
          </p:cNvSpPr>
          <p:nvPr>
            <p:ph type="sldNum" sz="quarter" idx="10"/>
          </p:nvPr>
        </p:nvSpPr>
        <p:spPr/>
        <p:txBody>
          <a:bodyPr/>
          <a:lstStyle/>
          <a:p>
            <a:fld id="{7746B39F-60C5-4185-B80B-F85AE638C140}" type="slidenum">
              <a:rPr lang="zh-CN" altLang="en-US" smtClean="0"/>
              <a:t>8</a:t>
            </a:fld>
            <a:endParaRPr lang="zh-CN" altLang="en-US"/>
          </a:p>
        </p:txBody>
      </p:sp>
    </p:spTree>
    <p:extLst>
      <p:ext uri="{BB962C8B-B14F-4D97-AF65-F5344CB8AC3E}">
        <p14:creationId xmlns:p14="http://schemas.microsoft.com/office/powerpoint/2010/main" val="3395096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01</a:t>
            </a:r>
            <a:r>
              <a:rPr lang="zh-CN" altLang="en-US" dirty="0" smtClean="0"/>
              <a:t>和</a:t>
            </a:r>
            <a:r>
              <a:rPr lang="en-US" altLang="zh-CN" dirty="0" smtClean="0"/>
              <a:t>11</a:t>
            </a:r>
            <a:r>
              <a:rPr lang="zh-CN" altLang="en-US" dirty="0" smtClean="0"/>
              <a:t>表示叶子是否带值 </a:t>
            </a:r>
            <a:r>
              <a:rPr lang="en-US" altLang="zh-CN" dirty="0" smtClean="0"/>
              <a:t>00</a:t>
            </a:r>
            <a:r>
              <a:rPr lang="zh-CN" altLang="en-US" dirty="0" smtClean="0"/>
              <a:t>表示指向无效的内存位置比如外部碎片等等</a:t>
            </a:r>
            <a:endParaRPr lang="zh-CN" altLang="en-US" dirty="0"/>
          </a:p>
        </p:txBody>
      </p:sp>
      <p:sp>
        <p:nvSpPr>
          <p:cNvPr id="4" name="灯片编号占位符 3"/>
          <p:cNvSpPr>
            <a:spLocks noGrp="1"/>
          </p:cNvSpPr>
          <p:nvPr>
            <p:ph type="sldNum" sz="quarter" idx="10"/>
          </p:nvPr>
        </p:nvSpPr>
        <p:spPr/>
        <p:txBody>
          <a:bodyPr/>
          <a:lstStyle/>
          <a:p>
            <a:fld id="{7746B39F-60C5-4185-B80B-F85AE638C140}" type="slidenum">
              <a:rPr lang="zh-CN" altLang="en-US" smtClean="0"/>
              <a:t>9</a:t>
            </a:fld>
            <a:endParaRPr lang="zh-CN" altLang="en-US"/>
          </a:p>
        </p:txBody>
      </p:sp>
    </p:spTree>
    <p:extLst>
      <p:ext uri="{BB962C8B-B14F-4D97-AF65-F5344CB8AC3E}">
        <p14:creationId xmlns:p14="http://schemas.microsoft.com/office/powerpoint/2010/main" val="143492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2019/10/4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9" name="矩形 8"/>
          <p:cNvSpPr/>
          <p:nvPr userDrawn="1"/>
        </p:nvSpPr>
        <p:spPr>
          <a:xfrm>
            <a:off x="8831427" y="6414793"/>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2019/10/4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2019/10/4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2019/10/4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2019/10/4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2019/10/4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cs typeface="仿宋" panose="02010609060101010101" charset="-122"/>
              </a:defRPr>
            </a:lvl1pPr>
          </a:lstStyle>
          <a:p>
            <a:fld id="{D997B5FA-0921-464F-AAE1-844C04324D75}" type="datetimeFigureOut">
              <a:rPr lang="zh-CN" altLang="en-US" smtClean="0"/>
              <a:t>2019/10/4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cs typeface="仿宋" panose="02010609060101010101"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cs typeface="仿宋" panose="02010609060101010101" charset="-122"/>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仿宋" panose="02010609060101010101"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仿宋" panose="02010609060101010101"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仿宋" panose="02010609060101010101"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仿宋" panose="02010609060101010101"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仿宋" panose="02010609060101010101"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仿宋" panose="02010609060101010101"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图片 9" descr="图片包含 自然, 雨, 天空, 户外&#10;&#10;已生成极高可信度的说明"/>
          <p:cNvPicPr>
            <a:picLocks noChangeAspect="1"/>
          </p:cNvPicPr>
          <p:nvPr/>
        </p:nvPicPr>
        <p:blipFill rotWithShape="1">
          <a:blip r:embed="rId4" cstate="screen">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a:ext>
            </a:extLst>
          </a:blip>
          <a:srcRect l="5154" r="5152" b="6569"/>
          <a:stretch>
            <a:fillRect/>
          </a:stretch>
        </p:blipFill>
        <p:spPr>
          <a:xfrm>
            <a:off x="0" y="0"/>
            <a:ext cx="12192000" cy="6858000"/>
          </a:xfrm>
          <a:prstGeom prst="rect">
            <a:avLst/>
          </a:prstGeom>
        </p:spPr>
      </p:pic>
      <p:sp>
        <p:nvSpPr>
          <p:cNvPr id="2" name="椭圆 1"/>
          <p:cNvSpPr/>
          <p:nvPr/>
        </p:nvSpPr>
        <p:spPr>
          <a:xfrm>
            <a:off x="3615055" y="461645"/>
            <a:ext cx="4716780" cy="4658995"/>
          </a:xfrm>
          <a:prstGeom prst="ellipse">
            <a:avLst/>
          </a:prstGeom>
          <a:gradFill>
            <a:gsLst>
              <a:gs pos="0">
                <a:schemeClr val="bg1">
                  <a:lumMod val="85000"/>
                  <a:alpha val="62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sp>
        <p:nvSpPr>
          <p:cNvPr id="3" name="文本框 2"/>
          <p:cNvSpPr txBox="1"/>
          <p:nvPr/>
        </p:nvSpPr>
        <p:spPr>
          <a:xfrm>
            <a:off x="484496" y="1485377"/>
            <a:ext cx="11223009" cy="2123658"/>
          </a:xfrm>
          <a:prstGeom prst="rect">
            <a:avLst/>
          </a:prstGeom>
          <a:noFill/>
        </p:spPr>
        <p:txBody>
          <a:bodyPr wrap="none" rtlCol="0">
            <a:spAutoFit/>
          </a:bodyPr>
          <a:lstStyle/>
          <a:p>
            <a:pPr algn="ctr"/>
            <a:r>
              <a:rPr lang="en-US" altLang="zh-CN" sz="6600" b="1" dirty="0" smtClean="0"/>
              <a:t>Hyperion: Building the</a:t>
            </a:r>
          </a:p>
          <a:p>
            <a:pPr algn="ctr"/>
            <a:r>
              <a:rPr lang="en-US" altLang="zh-CN" sz="6600" b="1" dirty="0" smtClean="0"/>
              <a:t> Largest In-memory Search Tree</a:t>
            </a:r>
            <a:endParaRPr lang="en-US" altLang="zh-CN" sz="6600" b="1" dirty="0"/>
          </a:p>
        </p:txBody>
      </p:sp>
      <p:grpSp>
        <p:nvGrpSpPr>
          <p:cNvPr id="12" name="组合 11"/>
          <p:cNvGrpSpPr/>
          <p:nvPr/>
        </p:nvGrpSpPr>
        <p:grpSpPr>
          <a:xfrm>
            <a:off x="2601347" y="3876067"/>
            <a:ext cx="1795145" cy="1997710"/>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2350" name="矩形 2349"/>
          <p:cNvSpPr/>
          <p:nvPr/>
        </p:nvSpPr>
        <p:spPr>
          <a:xfrm>
            <a:off x="5052199" y="3550980"/>
            <a:ext cx="2846485" cy="1569660"/>
          </a:xfrm>
          <a:prstGeom prst="rect">
            <a:avLst/>
          </a:prstGeom>
        </p:spPr>
        <p:txBody>
          <a:bodyPr wrap="none">
            <a:spAutoFit/>
          </a:bodyPr>
          <a:lstStyle/>
          <a:p>
            <a:r>
              <a:rPr lang="en-US" altLang="zh-CN" sz="3200" dirty="0" smtClean="0"/>
              <a:t>Markus Mäsker</a:t>
            </a:r>
            <a:r>
              <a:rPr lang="en-US" altLang="zh-CN" sz="3200" dirty="0"/>
              <a:t> </a:t>
            </a:r>
            <a:endParaRPr lang="en-US" altLang="zh-CN" sz="3200" dirty="0" smtClean="0"/>
          </a:p>
          <a:p>
            <a:r>
              <a:rPr lang="en-US" altLang="zh-CN" sz="3200" dirty="0" smtClean="0"/>
              <a:t> </a:t>
            </a:r>
            <a:r>
              <a:rPr lang="en-US" altLang="zh-CN" sz="3200" dirty="0"/>
              <a:t>Tim </a:t>
            </a:r>
            <a:r>
              <a:rPr lang="en-US" altLang="zh-CN" sz="3200" dirty="0" smtClean="0"/>
              <a:t>Süß</a:t>
            </a:r>
          </a:p>
          <a:p>
            <a:r>
              <a:rPr lang="en-US" altLang="zh-CN" sz="3200" dirty="0"/>
              <a:t>Lars Nagel</a:t>
            </a:r>
            <a:endParaRPr lang="zh-CN" altLang="en-US" sz="3200" dirty="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18093" y="486610"/>
            <a:ext cx="9352497" cy="707886"/>
          </a:xfrm>
          <a:prstGeom prst="rect">
            <a:avLst/>
          </a:prstGeom>
        </p:spPr>
        <p:txBody>
          <a:bodyPr wrap="none">
            <a:spAutoFit/>
          </a:bodyPr>
          <a:lstStyle/>
          <a:p>
            <a:r>
              <a:rPr lang="en-US" altLang="zh-CN" sz="4000" dirty="0" smtClean="0">
                <a:latin typeface="Times New Roman" panose="02020603050405020304" pitchFamily="18" charset="0"/>
                <a:cs typeface="Times New Roman" panose="02020603050405020304" pitchFamily="18" charset="0"/>
              </a:rPr>
              <a:t>2. The exact-fit layout of Trie </a:t>
            </a:r>
            <a:r>
              <a:rPr lang="en-US" altLang="zh-CN" sz="4000" dirty="0">
                <a:latin typeface="Times New Roman" panose="02020603050405020304" pitchFamily="18" charset="0"/>
                <a:cs typeface="Times New Roman" panose="02020603050405020304" pitchFamily="18" charset="0"/>
              </a:rPr>
              <a:t>Data Structure</a:t>
            </a:r>
            <a:endParaRPr lang="zh-CN" altLang="en-US" sz="4000" dirty="0">
              <a:latin typeface="Times New Roman" panose="02020603050405020304" pitchFamily="18" charset="0"/>
              <a:cs typeface="Times New Roman" panose="02020603050405020304" pitchFamily="18" charset="0"/>
            </a:endParaRPr>
          </a:p>
        </p:txBody>
      </p:sp>
      <p:sp>
        <p:nvSpPr>
          <p:cNvPr id="4" name="矩形 3"/>
          <p:cNvSpPr/>
          <p:nvPr/>
        </p:nvSpPr>
        <p:spPr>
          <a:xfrm>
            <a:off x="518093" y="1534422"/>
            <a:ext cx="11285123" cy="1077218"/>
          </a:xfrm>
          <a:prstGeom prst="rect">
            <a:avLst/>
          </a:prstGeom>
        </p:spPr>
        <p:txBody>
          <a:bodyPr wrap="square">
            <a:spAutoFit/>
          </a:bodyPr>
          <a:lstStyle/>
          <a:p>
            <a:r>
              <a:rPr lang="en-US" altLang="zh-CN" sz="3200" dirty="0" smtClean="0">
                <a:latin typeface="Times New Roman" panose="02020603050405020304" pitchFamily="18" charset="0"/>
                <a:cs typeface="Times New Roman" panose="02020603050405020304" pitchFamily="18" charset="0"/>
              </a:rPr>
              <a:t>The example of container and child container:</a:t>
            </a:r>
          </a:p>
          <a:p>
            <a:endParaRPr lang="zh-CN" altLang="en-US" sz="3200"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695863" y="2584019"/>
            <a:ext cx="8134350" cy="1076325"/>
          </a:xfrm>
          <a:prstGeom prst="rect">
            <a:avLst/>
          </a:prstGeom>
        </p:spPr>
      </p:pic>
      <p:sp>
        <p:nvSpPr>
          <p:cNvPr id="10" name="矩形 9"/>
          <p:cNvSpPr/>
          <p:nvPr/>
        </p:nvSpPr>
        <p:spPr>
          <a:xfrm>
            <a:off x="816440" y="4558703"/>
            <a:ext cx="10110911" cy="584775"/>
          </a:xfrm>
          <a:prstGeom prst="rect">
            <a:avLst/>
          </a:prstGeom>
        </p:spPr>
        <p:txBody>
          <a:bodyPr wrap="square">
            <a:spAutoFit/>
          </a:bodyPr>
          <a:lstStyle/>
          <a:p>
            <a:r>
              <a:rPr lang="en-US" altLang="zh-CN" sz="3200" dirty="0" smtClean="0">
                <a:latin typeface="Times New Roman" panose="02020603050405020304" pitchFamily="18" charset="0"/>
                <a:cs typeface="Times New Roman" panose="02020603050405020304" pitchFamily="18" charset="0"/>
              </a:rPr>
              <a:t>c = 00 : </a:t>
            </a:r>
            <a:r>
              <a:rPr lang="en-US" altLang="zh-CN" sz="3200" dirty="0">
                <a:latin typeface="Times New Roman" panose="02020603050405020304" pitchFamily="18" charset="0"/>
                <a:cs typeface="Times New Roman" panose="02020603050405020304" pitchFamily="18" charset="0"/>
              </a:rPr>
              <a:t>indicates that no child container </a:t>
            </a:r>
            <a:r>
              <a:rPr lang="en-US" altLang="zh-CN" sz="3200" dirty="0" smtClean="0">
                <a:latin typeface="Times New Roman" panose="02020603050405020304" pitchFamily="18" charset="0"/>
                <a:cs typeface="Times New Roman" panose="02020603050405020304" pitchFamily="18" charset="0"/>
              </a:rPr>
              <a:t>exists</a:t>
            </a:r>
          </a:p>
        </p:txBody>
      </p:sp>
      <p:pic>
        <p:nvPicPr>
          <p:cNvPr id="18" name="图片 17"/>
          <p:cNvPicPr>
            <a:picLocks noChangeAspect="1"/>
          </p:cNvPicPr>
          <p:nvPr/>
        </p:nvPicPr>
        <p:blipFill>
          <a:blip r:embed="rId4"/>
          <a:stretch>
            <a:fillRect/>
          </a:stretch>
        </p:blipFill>
        <p:spPr>
          <a:xfrm>
            <a:off x="8830213" y="1816483"/>
            <a:ext cx="2870972" cy="2611396"/>
          </a:xfrm>
          <a:prstGeom prst="rect">
            <a:avLst/>
          </a:prstGeom>
        </p:spPr>
      </p:pic>
    </p:spTree>
    <p:extLst>
      <p:ext uri="{BB962C8B-B14F-4D97-AF65-F5344CB8AC3E}">
        <p14:creationId xmlns:p14="http://schemas.microsoft.com/office/powerpoint/2010/main" val="1160523136"/>
      </p:ext>
    </p:extLst>
  </p:cSld>
  <p:clrMapOvr>
    <a:masterClrMapping/>
  </p:clrMapOvr>
  <p:timing>
    <p:tnLst>
      <p:par>
        <p:cTn id="1" dur="indefinite" restart="never" fill="hold"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18093" y="486610"/>
            <a:ext cx="9352497" cy="707886"/>
          </a:xfrm>
          <a:prstGeom prst="rect">
            <a:avLst/>
          </a:prstGeom>
        </p:spPr>
        <p:txBody>
          <a:bodyPr wrap="none">
            <a:spAutoFit/>
          </a:bodyPr>
          <a:lstStyle/>
          <a:p>
            <a:r>
              <a:rPr lang="en-US" altLang="zh-CN" sz="4000" dirty="0" smtClean="0">
                <a:latin typeface="Times New Roman" panose="02020603050405020304" pitchFamily="18" charset="0"/>
                <a:cs typeface="Times New Roman" panose="02020603050405020304" pitchFamily="18" charset="0"/>
              </a:rPr>
              <a:t>2. The exact-fit layout of Trie </a:t>
            </a:r>
            <a:r>
              <a:rPr lang="en-US" altLang="zh-CN" sz="4000" dirty="0">
                <a:latin typeface="Times New Roman" panose="02020603050405020304" pitchFamily="18" charset="0"/>
                <a:cs typeface="Times New Roman" panose="02020603050405020304" pitchFamily="18" charset="0"/>
              </a:rPr>
              <a:t>Data Structure</a:t>
            </a:r>
            <a:endParaRPr lang="zh-CN" altLang="en-US" sz="4000" dirty="0">
              <a:latin typeface="Times New Roman" panose="02020603050405020304" pitchFamily="18" charset="0"/>
              <a:cs typeface="Times New Roman" panose="02020603050405020304" pitchFamily="18" charset="0"/>
            </a:endParaRPr>
          </a:p>
        </p:txBody>
      </p:sp>
      <p:sp>
        <p:nvSpPr>
          <p:cNvPr id="4" name="矩形 3"/>
          <p:cNvSpPr/>
          <p:nvPr/>
        </p:nvSpPr>
        <p:spPr>
          <a:xfrm>
            <a:off x="518093" y="1534422"/>
            <a:ext cx="11285123" cy="1077218"/>
          </a:xfrm>
          <a:prstGeom prst="rect">
            <a:avLst/>
          </a:prstGeom>
        </p:spPr>
        <p:txBody>
          <a:bodyPr wrap="square">
            <a:spAutoFit/>
          </a:bodyPr>
          <a:lstStyle/>
          <a:p>
            <a:r>
              <a:rPr lang="en-US" altLang="zh-CN" sz="3200" dirty="0" smtClean="0">
                <a:latin typeface="Times New Roman" panose="02020603050405020304" pitchFamily="18" charset="0"/>
                <a:cs typeface="Times New Roman" panose="02020603050405020304" pitchFamily="18" charset="0"/>
              </a:rPr>
              <a:t>The example of container and child container:</a:t>
            </a:r>
          </a:p>
          <a:p>
            <a:endParaRPr lang="zh-CN" altLang="en-US" sz="3200"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1437008" y="2285758"/>
            <a:ext cx="8134350" cy="1076325"/>
          </a:xfrm>
          <a:prstGeom prst="rect">
            <a:avLst/>
          </a:prstGeom>
        </p:spPr>
      </p:pic>
      <p:sp>
        <p:nvSpPr>
          <p:cNvPr id="10" name="矩形 9"/>
          <p:cNvSpPr/>
          <p:nvPr/>
        </p:nvSpPr>
        <p:spPr>
          <a:xfrm>
            <a:off x="518093" y="3263695"/>
            <a:ext cx="10110911" cy="584775"/>
          </a:xfrm>
          <a:prstGeom prst="rect">
            <a:avLst/>
          </a:prstGeom>
        </p:spPr>
        <p:txBody>
          <a:bodyPr wrap="square">
            <a:spAutoFit/>
          </a:bodyPr>
          <a:lstStyle/>
          <a:p>
            <a:r>
              <a:rPr lang="en-US" altLang="zh-CN" sz="3200" dirty="0" smtClean="0">
                <a:latin typeface="Times New Roman" panose="02020603050405020304" pitchFamily="18" charset="0"/>
                <a:cs typeface="Times New Roman" panose="02020603050405020304" pitchFamily="18" charset="0"/>
              </a:rPr>
              <a:t>c = </a:t>
            </a:r>
            <a:r>
              <a:rPr lang="en-US" altLang="zh-CN" sz="3200" dirty="0">
                <a:latin typeface="Times New Roman" panose="02020603050405020304" pitchFamily="18" charset="0"/>
                <a:cs typeface="Times New Roman" panose="02020603050405020304" pitchFamily="18" charset="0"/>
              </a:rPr>
              <a:t>11: indicates  that a </a:t>
            </a:r>
            <a:r>
              <a:rPr lang="en-US" altLang="zh-CN" sz="3200" dirty="0" smtClean="0">
                <a:latin typeface="Times New Roman" panose="02020603050405020304" pitchFamily="18" charset="0"/>
                <a:cs typeface="Times New Roman" panose="02020603050405020304" pitchFamily="18" charset="0"/>
              </a:rPr>
              <a:t>child </a:t>
            </a:r>
            <a:r>
              <a:rPr lang="en-US" altLang="zh-CN" sz="3200" dirty="0">
                <a:latin typeface="Times New Roman" panose="02020603050405020304" pitchFamily="18" charset="0"/>
                <a:cs typeface="Times New Roman" panose="02020603050405020304" pitchFamily="18" charset="0"/>
              </a:rPr>
              <a:t>as path-compressed node</a:t>
            </a:r>
            <a:endParaRPr lang="zh-CN" altLang="en-US" sz="3200" dirty="0">
              <a:latin typeface="Times New Roman" panose="02020603050405020304" pitchFamily="18" charset="0"/>
              <a:cs typeface="Times New Roman" panose="02020603050405020304" pitchFamily="18" charset="0"/>
            </a:endParaRPr>
          </a:p>
        </p:txBody>
      </p:sp>
      <p:sp>
        <p:nvSpPr>
          <p:cNvPr id="16" name="矩形 15"/>
          <p:cNvSpPr/>
          <p:nvPr/>
        </p:nvSpPr>
        <p:spPr>
          <a:xfrm>
            <a:off x="6569799" y="4563764"/>
            <a:ext cx="737236" cy="40929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tx1"/>
                </a:solidFill>
              </a:rPr>
              <a:t>th</a:t>
            </a:r>
            <a:endParaRPr lang="zh-CN" altLang="en-US" sz="3200" dirty="0">
              <a:solidFill>
                <a:schemeClr val="tx1"/>
              </a:solidFill>
            </a:endParaRPr>
          </a:p>
        </p:txBody>
      </p:sp>
      <p:sp>
        <p:nvSpPr>
          <p:cNvPr id="20" name="矩形 19"/>
          <p:cNvSpPr/>
          <p:nvPr/>
        </p:nvSpPr>
        <p:spPr>
          <a:xfrm>
            <a:off x="5519042" y="5467741"/>
            <a:ext cx="737236" cy="40929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at</a:t>
            </a:r>
            <a:endParaRPr lang="zh-CN" altLang="en-US" sz="3200" dirty="0">
              <a:solidFill>
                <a:schemeClr val="tx1"/>
              </a:solidFill>
            </a:endParaRPr>
          </a:p>
        </p:txBody>
      </p:sp>
      <p:sp>
        <p:nvSpPr>
          <p:cNvPr id="22" name="矩形 21"/>
          <p:cNvSpPr/>
          <p:nvPr/>
        </p:nvSpPr>
        <p:spPr>
          <a:xfrm>
            <a:off x="7307034" y="5467741"/>
            <a:ext cx="1193762" cy="40929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tx1"/>
                </a:solidFill>
              </a:rPr>
              <a:t>ought</a:t>
            </a:r>
            <a:endParaRPr lang="zh-CN" altLang="en-US" sz="3200" dirty="0">
              <a:solidFill>
                <a:schemeClr val="tx1"/>
              </a:solidFill>
            </a:endParaRPr>
          </a:p>
        </p:txBody>
      </p:sp>
      <p:sp>
        <p:nvSpPr>
          <p:cNvPr id="23" name="矩形 22"/>
          <p:cNvSpPr/>
          <p:nvPr/>
        </p:nvSpPr>
        <p:spPr>
          <a:xfrm>
            <a:off x="2054864" y="4113419"/>
            <a:ext cx="737236" cy="40929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tx1"/>
                </a:solidFill>
              </a:rPr>
              <a:t>th</a:t>
            </a:r>
            <a:endParaRPr lang="zh-CN" altLang="en-US" sz="3200" dirty="0">
              <a:solidFill>
                <a:schemeClr val="tx1"/>
              </a:solidFill>
            </a:endParaRPr>
          </a:p>
        </p:txBody>
      </p:sp>
      <p:sp>
        <p:nvSpPr>
          <p:cNvPr id="24" name="矩形 23"/>
          <p:cNvSpPr/>
          <p:nvPr/>
        </p:nvSpPr>
        <p:spPr>
          <a:xfrm>
            <a:off x="1319783" y="4765075"/>
            <a:ext cx="737236" cy="40929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at</a:t>
            </a:r>
            <a:endParaRPr lang="zh-CN" altLang="en-US" sz="3200" dirty="0">
              <a:solidFill>
                <a:schemeClr val="tx1"/>
              </a:solidFill>
            </a:endParaRPr>
          </a:p>
        </p:txBody>
      </p:sp>
      <p:sp>
        <p:nvSpPr>
          <p:cNvPr id="25" name="矩形 24"/>
          <p:cNvSpPr/>
          <p:nvPr/>
        </p:nvSpPr>
        <p:spPr>
          <a:xfrm>
            <a:off x="2911469" y="4782494"/>
            <a:ext cx="755756" cy="40929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tx1"/>
                </a:solidFill>
              </a:rPr>
              <a:t>ou</a:t>
            </a:r>
            <a:endParaRPr lang="zh-CN" altLang="en-US" sz="3200" dirty="0">
              <a:solidFill>
                <a:schemeClr val="tx1"/>
              </a:solidFill>
            </a:endParaRPr>
          </a:p>
        </p:txBody>
      </p:sp>
      <p:sp>
        <p:nvSpPr>
          <p:cNvPr id="26" name="矩形 25"/>
          <p:cNvSpPr/>
          <p:nvPr/>
        </p:nvSpPr>
        <p:spPr>
          <a:xfrm>
            <a:off x="2911469" y="5430477"/>
            <a:ext cx="755756" cy="40929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tx1"/>
                </a:solidFill>
              </a:rPr>
              <a:t>gh</a:t>
            </a:r>
            <a:endParaRPr lang="zh-CN" altLang="en-US" sz="3200" dirty="0">
              <a:solidFill>
                <a:schemeClr val="tx1"/>
              </a:solidFill>
            </a:endParaRPr>
          </a:p>
        </p:txBody>
      </p:sp>
      <p:sp>
        <p:nvSpPr>
          <p:cNvPr id="27" name="矩形 26"/>
          <p:cNvSpPr/>
          <p:nvPr/>
        </p:nvSpPr>
        <p:spPr>
          <a:xfrm>
            <a:off x="2911469" y="6034449"/>
            <a:ext cx="755756" cy="40929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tx1"/>
                </a:solidFill>
              </a:rPr>
              <a:t>t</a:t>
            </a:r>
            <a:endParaRPr lang="zh-CN" altLang="en-US" sz="3200" dirty="0">
              <a:solidFill>
                <a:schemeClr val="tx1"/>
              </a:solidFill>
            </a:endParaRPr>
          </a:p>
        </p:txBody>
      </p:sp>
      <p:cxnSp>
        <p:nvCxnSpPr>
          <p:cNvPr id="30" name="直接箭头连接符 29"/>
          <p:cNvCxnSpPr>
            <a:stCxn id="23" idx="2"/>
            <a:endCxn id="24" idx="0"/>
          </p:cNvCxnSpPr>
          <p:nvPr/>
        </p:nvCxnSpPr>
        <p:spPr>
          <a:xfrm flipH="1">
            <a:off x="1688401" y="4522709"/>
            <a:ext cx="735081" cy="242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3" idx="2"/>
          </p:cNvCxnSpPr>
          <p:nvPr/>
        </p:nvCxnSpPr>
        <p:spPr>
          <a:xfrm>
            <a:off x="2423482" y="4522709"/>
            <a:ext cx="858733" cy="242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5" idx="2"/>
            <a:endCxn id="26" idx="0"/>
          </p:cNvCxnSpPr>
          <p:nvPr/>
        </p:nvCxnSpPr>
        <p:spPr>
          <a:xfrm>
            <a:off x="3289347" y="5191784"/>
            <a:ext cx="0" cy="238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6" idx="2"/>
            <a:endCxn id="27" idx="0"/>
          </p:cNvCxnSpPr>
          <p:nvPr/>
        </p:nvCxnSpPr>
        <p:spPr>
          <a:xfrm>
            <a:off x="3289347" y="5839767"/>
            <a:ext cx="0" cy="194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16" idx="2"/>
            <a:endCxn id="20" idx="0"/>
          </p:cNvCxnSpPr>
          <p:nvPr/>
        </p:nvCxnSpPr>
        <p:spPr>
          <a:xfrm flipH="1">
            <a:off x="5887660" y="4973054"/>
            <a:ext cx="1050757" cy="494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endCxn id="22" idx="0"/>
          </p:cNvCxnSpPr>
          <p:nvPr/>
        </p:nvCxnSpPr>
        <p:spPr>
          <a:xfrm>
            <a:off x="6938417" y="4963932"/>
            <a:ext cx="965498" cy="503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a:off x="3962169" y="5218522"/>
            <a:ext cx="1431147" cy="0"/>
          </a:xfrm>
          <a:prstGeom prst="straightConnector1">
            <a:avLst/>
          </a:prstGeom>
          <a:ln w="69850">
            <a:solidFill>
              <a:schemeClr val="accent3">
                <a:lumMod val="50000"/>
              </a:schemeClr>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9955228"/>
      </p:ext>
    </p:extLst>
  </p:cSld>
  <p:clrMapOvr>
    <a:masterClrMapping/>
  </p:clrMapOvr>
  <p:timing>
    <p:tnLst>
      <p:par>
        <p:cTn id="1" dur="indefinite" restart="never" fill="hold"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18093" y="486610"/>
            <a:ext cx="9352497" cy="707886"/>
          </a:xfrm>
          <a:prstGeom prst="rect">
            <a:avLst/>
          </a:prstGeom>
        </p:spPr>
        <p:txBody>
          <a:bodyPr wrap="none">
            <a:spAutoFit/>
          </a:bodyPr>
          <a:lstStyle/>
          <a:p>
            <a:r>
              <a:rPr lang="en-US" altLang="zh-CN" sz="4000" dirty="0" smtClean="0">
                <a:latin typeface="Times New Roman" panose="02020603050405020304" pitchFamily="18" charset="0"/>
                <a:cs typeface="Times New Roman" panose="02020603050405020304" pitchFamily="18" charset="0"/>
              </a:rPr>
              <a:t>2. The exact-fit layout of Trie </a:t>
            </a:r>
            <a:r>
              <a:rPr lang="en-US" altLang="zh-CN" sz="4000" dirty="0">
                <a:latin typeface="Times New Roman" panose="02020603050405020304" pitchFamily="18" charset="0"/>
                <a:cs typeface="Times New Roman" panose="02020603050405020304" pitchFamily="18" charset="0"/>
              </a:rPr>
              <a:t>Data Structure</a:t>
            </a:r>
            <a:endParaRPr lang="zh-CN" altLang="en-US" sz="4000" dirty="0">
              <a:latin typeface="Times New Roman" panose="02020603050405020304" pitchFamily="18" charset="0"/>
              <a:cs typeface="Times New Roman" panose="02020603050405020304" pitchFamily="18" charset="0"/>
            </a:endParaRPr>
          </a:p>
        </p:txBody>
      </p:sp>
      <p:sp>
        <p:nvSpPr>
          <p:cNvPr id="4" name="矩形 3"/>
          <p:cNvSpPr/>
          <p:nvPr/>
        </p:nvSpPr>
        <p:spPr>
          <a:xfrm>
            <a:off x="518093" y="1534422"/>
            <a:ext cx="11285123" cy="1077218"/>
          </a:xfrm>
          <a:prstGeom prst="rect">
            <a:avLst/>
          </a:prstGeom>
        </p:spPr>
        <p:txBody>
          <a:bodyPr wrap="square">
            <a:spAutoFit/>
          </a:bodyPr>
          <a:lstStyle/>
          <a:p>
            <a:r>
              <a:rPr lang="en-US" altLang="zh-CN" sz="3200" dirty="0" smtClean="0">
                <a:latin typeface="Times New Roman" panose="02020603050405020304" pitchFamily="18" charset="0"/>
                <a:cs typeface="Times New Roman" panose="02020603050405020304" pitchFamily="18" charset="0"/>
              </a:rPr>
              <a:t>The example of container and child:</a:t>
            </a:r>
          </a:p>
          <a:p>
            <a:endParaRPr lang="zh-CN" altLang="en-US" sz="3200"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460987" y="2611640"/>
            <a:ext cx="3476668" cy="3411208"/>
          </a:xfrm>
          <a:prstGeom prst="rect">
            <a:avLst/>
          </a:prstGeom>
        </p:spPr>
      </p:pic>
      <p:sp>
        <p:nvSpPr>
          <p:cNvPr id="9" name="矩形 8"/>
          <p:cNvSpPr/>
          <p:nvPr/>
        </p:nvSpPr>
        <p:spPr>
          <a:xfrm>
            <a:off x="3918180" y="2412957"/>
            <a:ext cx="8216198" cy="1077218"/>
          </a:xfrm>
          <a:prstGeom prst="rect">
            <a:avLst/>
          </a:prstGeom>
        </p:spPr>
        <p:txBody>
          <a:bodyPr wrap="square">
            <a:spAutoFit/>
          </a:bodyPr>
          <a:lstStyle/>
          <a:p>
            <a:r>
              <a:rPr lang="en-US" altLang="zh-CN" sz="3200" dirty="0">
                <a:latin typeface="Times New Roman" panose="02020603050405020304" pitchFamily="18" charset="0"/>
                <a:cs typeface="Times New Roman" panose="02020603050405020304" pitchFamily="18" charset="0"/>
              </a:rPr>
              <a:t>c</a:t>
            </a:r>
            <a:r>
              <a:rPr lang="en-US" altLang="zh-CN" sz="3200" dirty="0" smtClean="0">
                <a:latin typeface="Times New Roman" panose="02020603050405020304" pitchFamily="18" charset="0"/>
                <a:cs typeface="Times New Roman" panose="02020603050405020304" pitchFamily="18" charset="0"/>
              </a:rPr>
              <a:t> : A </a:t>
            </a:r>
            <a:r>
              <a:rPr lang="en-US" altLang="zh-CN" sz="3200" dirty="0">
                <a:latin typeface="Times New Roman" panose="02020603050405020304" pitchFamily="18" charset="0"/>
                <a:cs typeface="Times New Roman" panose="02020603050405020304" pitchFamily="18" charset="0"/>
              </a:rPr>
              <a:t>value of </a:t>
            </a:r>
            <a:r>
              <a:rPr lang="en-US" altLang="zh-CN" sz="3200" dirty="0" smtClean="0">
                <a:latin typeface="Times New Roman" panose="02020603050405020304" pitchFamily="18" charset="0"/>
                <a:cs typeface="Times New Roman" panose="02020603050405020304" pitchFamily="18" charset="0"/>
              </a:rPr>
              <a:t>01 declares </a:t>
            </a:r>
            <a:r>
              <a:rPr lang="en-US" altLang="zh-CN" sz="3200" dirty="0">
                <a:latin typeface="Times New Roman" panose="02020603050405020304" pitchFamily="18" charset="0"/>
                <a:cs typeface="Times New Roman" panose="02020603050405020304" pitchFamily="18" charset="0"/>
              </a:rPr>
              <a:t>the existence of a </a:t>
            </a:r>
            <a:r>
              <a:rPr lang="en-US" altLang="zh-CN" sz="3200" dirty="0" smtClean="0">
                <a:latin typeface="Times New Roman" panose="02020603050405020304" pitchFamily="18" charset="0"/>
                <a:cs typeface="Times New Roman" panose="02020603050405020304" pitchFamily="18" charset="0"/>
              </a:rPr>
              <a:t>trailing child </a:t>
            </a:r>
            <a:r>
              <a:rPr lang="en-US" altLang="zh-CN" sz="3200" dirty="0">
                <a:latin typeface="Times New Roman" panose="02020603050405020304" pitchFamily="18" charset="0"/>
                <a:cs typeface="Times New Roman" panose="02020603050405020304" pitchFamily="18" charset="0"/>
              </a:rPr>
              <a:t>container pointer.</a:t>
            </a:r>
            <a:endParaRPr lang="zh-CN" altLang="en-US" sz="3200" dirty="0">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4"/>
          <a:stretch>
            <a:fillRect/>
          </a:stretch>
        </p:blipFill>
        <p:spPr>
          <a:xfrm>
            <a:off x="4897676" y="3879124"/>
            <a:ext cx="6154435" cy="1303761"/>
          </a:xfrm>
          <a:prstGeom prst="rect">
            <a:avLst/>
          </a:prstGeom>
        </p:spPr>
      </p:pic>
    </p:spTree>
    <p:extLst>
      <p:ext uri="{BB962C8B-B14F-4D97-AF65-F5344CB8AC3E}">
        <p14:creationId xmlns:p14="http://schemas.microsoft.com/office/powerpoint/2010/main" val="3417708645"/>
      </p:ext>
    </p:extLst>
  </p:cSld>
  <p:clrMapOvr>
    <a:masterClrMapping/>
  </p:clrMapOvr>
  <p:timing>
    <p:tnLst>
      <p:par>
        <p:cTn id="1" dur="indefinite" restart="never" fill="hold"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18093" y="486610"/>
            <a:ext cx="9352497" cy="707886"/>
          </a:xfrm>
          <a:prstGeom prst="rect">
            <a:avLst/>
          </a:prstGeom>
        </p:spPr>
        <p:txBody>
          <a:bodyPr wrap="none">
            <a:spAutoFit/>
          </a:bodyPr>
          <a:lstStyle/>
          <a:p>
            <a:r>
              <a:rPr lang="en-US" altLang="zh-CN" sz="4000" dirty="0" smtClean="0">
                <a:latin typeface="Times New Roman" panose="02020603050405020304" pitchFamily="18" charset="0"/>
                <a:cs typeface="Times New Roman" panose="02020603050405020304" pitchFamily="18" charset="0"/>
              </a:rPr>
              <a:t>2. The exact-fit layout of Trie </a:t>
            </a:r>
            <a:r>
              <a:rPr lang="en-US" altLang="zh-CN" sz="4000" dirty="0">
                <a:latin typeface="Times New Roman" panose="02020603050405020304" pitchFamily="18" charset="0"/>
                <a:cs typeface="Times New Roman" panose="02020603050405020304" pitchFamily="18" charset="0"/>
              </a:rPr>
              <a:t>Data Structure</a:t>
            </a:r>
            <a:endParaRPr lang="zh-CN" altLang="en-US" sz="4000" dirty="0">
              <a:latin typeface="Times New Roman" panose="02020603050405020304" pitchFamily="18" charset="0"/>
              <a:cs typeface="Times New Roman" panose="02020603050405020304" pitchFamily="18" charset="0"/>
            </a:endParaRPr>
          </a:p>
        </p:txBody>
      </p:sp>
      <p:sp>
        <p:nvSpPr>
          <p:cNvPr id="4" name="矩形 3"/>
          <p:cNvSpPr/>
          <p:nvPr/>
        </p:nvSpPr>
        <p:spPr>
          <a:xfrm>
            <a:off x="518093" y="1534422"/>
            <a:ext cx="11285123" cy="1077218"/>
          </a:xfrm>
          <a:prstGeom prst="rect">
            <a:avLst/>
          </a:prstGeom>
        </p:spPr>
        <p:txBody>
          <a:bodyPr wrap="square">
            <a:spAutoFit/>
          </a:bodyPr>
          <a:lstStyle/>
          <a:p>
            <a:r>
              <a:rPr lang="en-US" altLang="zh-CN" sz="3200" dirty="0" smtClean="0">
                <a:latin typeface="Times New Roman" panose="02020603050405020304" pitchFamily="18" charset="0"/>
                <a:cs typeface="Times New Roman" panose="02020603050405020304" pitchFamily="18" charset="0"/>
              </a:rPr>
              <a:t>The example of container and child container:</a:t>
            </a:r>
          </a:p>
          <a:p>
            <a:endParaRPr lang="zh-CN" altLang="en-US" sz="3200" dirty="0">
              <a:latin typeface="Times New Roman" panose="02020603050405020304" pitchFamily="18" charset="0"/>
              <a:cs typeface="Times New Roman" panose="02020603050405020304" pitchFamily="18" charset="0"/>
            </a:endParaRPr>
          </a:p>
        </p:txBody>
      </p:sp>
      <p:sp>
        <p:nvSpPr>
          <p:cNvPr id="9" name="矩形 8"/>
          <p:cNvSpPr/>
          <p:nvPr/>
        </p:nvSpPr>
        <p:spPr>
          <a:xfrm>
            <a:off x="711908" y="2272040"/>
            <a:ext cx="5448746" cy="584775"/>
          </a:xfrm>
          <a:prstGeom prst="rect">
            <a:avLst/>
          </a:prstGeom>
        </p:spPr>
        <p:txBody>
          <a:bodyPr wrap="square">
            <a:spAutoFit/>
          </a:bodyPr>
          <a:lstStyle/>
          <a:p>
            <a:r>
              <a:rPr lang="en-US" altLang="zh-CN" sz="3200" dirty="0" smtClean="0">
                <a:latin typeface="Times New Roman" panose="02020603050405020304" pitchFamily="18" charset="0"/>
                <a:cs typeface="Times New Roman" panose="02020603050405020304" pitchFamily="18" charset="0"/>
              </a:rPr>
              <a:t>container embed </a:t>
            </a:r>
            <a:r>
              <a:rPr lang="en-US" altLang="zh-CN" sz="3200" dirty="0">
                <a:latin typeface="Times New Roman" panose="02020603050405020304" pitchFamily="18" charset="0"/>
                <a:cs typeface="Times New Roman" panose="02020603050405020304" pitchFamily="18" charset="0"/>
              </a:rPr>
              <a:t>container</a:t>
            </a:r>
            <a:endParaRPr lang="zh-CN" altLang="en-US" sz="4800"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711908" y="3394378"/>
            <a:ext cx="5808238" cy="2860839"/>
          </a:xfrm>
          <a:prstGeom prst="rect">
            <a:avLst/>
          </a:prstGeom>
        </p:spPr>
      </p:pic>
      <p:sp>
        <p:nvSpPr>
          <p:cNvPr id="5" name="矩形 4"/>
          <p:cNvSpPr/>
          <p:nvPr/>
        </p:nvSpPr>
        <p:spPr>
          <a:xfrm>
            <a:off x="5933935" y="2317160"/>
            <a:ext cx="6096000" cy="2554545"/>
          </a:xfrm>
          <a:prstGeom prst="rect">
            <a:avLst/>
          </a:prstGeom>
        </p:spPr>
        <p:txBody>
          <a:bodyPr>
            <a:spAutoFit/>
          </a:bodyPr>
          <a:lstStyle/>
          <a:p>
            <a:r>
              <a:rPr lang="en-US" altLang="zh-CN" sz="3200" dirty="0">
                <a:latin typeface="Times New Roman" panose="02020603050405020304" pitchFamily="18" charset="0"/>
                <a:cs typeface="Times New Roman" panose="02020603050405020304" pitchFamily="18" charset="0"/>
              </a:rPr>
              <a:t>The parent h marks the presence of </a:t>
            </a:r>
            <a:r>
              <a:rPr lang="en-US" altLang="zh-CN" sz="3200" dirty="0" smtClean="0">
                <a:latin typeface="Times New Roman" panose="02020603050405020304" pitchFamily="18" charset="0"/>
                <a:cs typeface="Times New Roman" panose="02020603050405020304" pitchFamily="18" charset="0"/>
              </a:rPr>
              <a:t>the container </a:t>
            </a:r>
            <a:r>
              <a:rPr lang="en-US" altLang="zh-CN" sz="3200" dirty="0">
                <a:latin typeface="Times New Roman" panose="02020603050405020304" pitchFamily="18" charset="0"/>
                <a:cs typeface="Times New Roman" panose="02020603050405020304" pitchFamily="18" charset="0"/>
              </a:rPr>
              <a:t>by setting c=10. Embedded containers have a one</a:t>
            </a:r>
          </a:p>
          <a:p>
            <a:r>
              <a:rPr lang="en-US" altLang="zh-CN" sz="3200" dirty="0">
                <a:latin typeface="Times New Roman" panose="02020603050405020304" pitchFamily="18" charset="0"/>
                <a:cs typeface="Times New Roman" panose="02020603050405020304" pitchFamily="18" charset="0"/>
              </a:rPr>
              <a:t>byte header that only stores their total </a:t>
            </a:r>
            <a:r>
              <a:rPr lang="en-US" altLang="zh-CN" sz="3200" dirty="0" smtClean="0">
                <a:latin typeface="Times New Roman" panose="02020603050405020304" pitchFamily="18" charset="0"/>
                <a:cs typeface="Times New Roman" panose="02020603050405020304" pitchFamily="18" charset="0"/>
              </a:rPr>
              <a:t>size.</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7475629"/>
      </p:ext>
    </p:extLst>
  </p:cSld>
  <p:clrMapOvr>
    <a:masterClrMapping/>
  </p:clrMapOvr>
  <p:timing>
    <p:tnLst>
      <p:par>
        <p:cTn id="1" dur="indefinite" restart="never" fill="hold"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18093" y="486610"/>
            <a:ext cx="9352497" cy="707886"/>
          </a:xfrm>
          <a:prstGeom prst="rect">
            <a:avLst/>
          </a:prstGeom>
        </p:spPr>
        <p:txBody>
          <a:bodyPr wrap="none">
            <a:spAutoFit/>
          </a:bodyPr>
          <a:lstStyle/>
          <a:p>
            <a:r>
              <a:rPr lang="en-US" altLang="zh-CN" sz="4000" dirty="0" smtClean="0">
                <a:latin typeface="Times New Roman" panose="02020603050405020304" pitchFamily="18" charset="0"/>
                <a:cs typeface="Times New Roman" panose="02020603050405020304" pitchFamily="18" charset="0"/>
              </a:rPr>
              <a:t>2. The exact-fit layout of Trie </a:t>
            </a:r>
            <a:r>
              <a:rPr lang="en-US" altLang="zh-CN" sz="4000" dirty="0">
                <a:latin typeface="Times New Roman" panose="02020603050405020304" pitchFamily="18" charset="0"/>
                <a:cs typeface="Times New Roman" panose="02020603050405020304" pitchFamily="18" charset="0"/>
              </a:rPr>
              <a:t>Data Structure</a:t>
            </a:r>
            <a:endParaRPr lang="zh-CN" altLang="en-US" sz="4000"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602874" y="2002804"/>
            <a:ext cx="6032531" cy="1667377"/>
          </a:xfrm>
          <a:prstGeom prst="rect">
            <a:avLst/>
          </a:prstGeom>
        </p:spPr>
      </p:pic>
      <p:sp>
        <p:nvSpPr>
          <p:cNvPr id="8" name="矩形 7"/>
          <p:cNvSpPr/>
          <p:nvPr/>
        </p:nvSpPr>
        <p:spPr>
          <a:xfrm>
            <a:off x="711908" y="3966323"/>
            <a:ext cx="11293403" cy="1015663"/>
          </a:xfrm>
          <a:prstGeom prst="rect">
            <a:avLst/>
          </a:prstGeom>
        </p:spPr>
        <p:txBody>
          <a:bodyPr wrap="square">
            <a:spAutoFit/>
          </a:bodyPr>
          <a:lstStyle/>
          <a:p>
            <a:r>
              <a:rPr lang="en-US" altLang="zh-CN" sz="3000" dirty="0" smtClean="0">
                <a:latin typeface="Times New Roman" panose="02020603050405020304" pitchFamily="18" charset="0"/>
                <a:cs typeface="Times New Roman" panose="02020603050405020304" pitchFamily="18" charset="0"/>
              </a:rPr>
              <a:t>The conditions </a:t>
            </a:r>
            <a:r>
              <a:rPr lang="en-US" altLang="zh-CN" sz="3000" dirty="0">
                <a:latin typeface="Times New Roman" panose="02020603050405020304" pitchFamily="18" charset="0"/>
                <a:cs typeface="Times New Roman" panose="02020603050405020304" pitchFamily="18" charset="0"/>
              </a:rPr>
              <a:t>a </a:t>
            </a:r>
            <a:r>
              <a:rPr lang="en-US" altLang="zh-CN" sz="3000" dirty="0" smtClean="0">
                <a:latin typeface="Times New Roman" panose="02020603050405020304" pitchFamily="18" charset="0"/>
                <a:cs typeface="Times New Roman" panose="02020603050405020304" pitchFamily="18" charset="0"/>
              </a:rPr>
              <a:t>container is split,</a:t>
            </a:r>
            <a:r>
              <a:rPr lang="en-US" altLang="zh-CN" sz="3000" dirty="0">
                <a:latin typeface="Times New Roman" panose="02020603050405020304" pitchFamily="18" charset="0"/>
                <a:cs typeface="Times New Roman" panose="02020603050405020304" pitchFamily="18" charset="0"/>
              </a:rPr>
              <a:t> Each time a container is scanned during </a:t>
            </a:r>
            <a:r>
              <a:rPr lang="en-US" altLang="zh-CN" sz="3000" dirty="0" smtClean="0">
                <a:latin typeface="Times New Roman" panose="02020603050405020304" pitchFamily="18" charset="0"/>
                <a:cs typeface="Times New Roman" panose="02020603050405020304" pitchFamily="18" charset="0"/>
              </a:rPr>
              <a:t>insertion operations</a:t>
            </a:r>
            <a:r>
              <a:rPr lang="en-US" altLang="zh-CN" sz="3000" dirty="0">
                <a:latin typeface="Times New Roman" panose="02020603050405020304" pitchFamily="18" charset="0"/>
                <a:cs typeface="Times New Roman" panose="02020603050405020304" pitchFamily="18" charset="0"/>
              </a:rPr>
              <a:t>, our algorithm checks </a:t>
            </a:r>
            <a:r>
              <a:rPr lang="en-US" altLang="zh-CN" sz="3000" dirty="0" smtClean="0">
                <a:latin typeface="Times New Roman" panose="02020603050405020304" pitchFamily="18" charset="0"/>
                <a:cs typeface="Times New Roman" panose="02020603050405020304" pitchFamily="18" charset="0"/>
              </a:rPr>
              <a:t>if</a:t>
            </a:r>
          </a:p>
        </p:txBody>
      </p:sp>
      <p:sp>
        <p:nvSpPr>
          <p:cNvPr id="10" name="矩形 9"/>
          <p:cNvSpPr/>
          <p:nvPr/>
        </p:nvSpPr>
        <p:spPr>
          <a:xfrm>
            <a:off x="1630017" y="1509780"/>
            <a:ext cx="4443188" cy="553998"/>
          </a:xfrm>
          <a:prstGeom prst="rect">
            <a:avLst/>
          </a:prstGeom>
        </p:spPr>
        <p:txBody>
          <a:bodyPr wrap="square">
            <a:spAutoFit/>
          </a:bodyPr>
          <a:lstStyle/>
          <a:p>
            <a:r>
              <a:rPr lang="en-US" altLang="zh-CN" sz="3000" dirty="0" smtClean="0">
                <a:latin typeface="Times New Roman" panose="02020603050405020304" pitchFamily="18" charset="0"/>
                <a:cs typeface="Times New Roman" panose="02020603050405020304" pitchFamily="18" charset="0"/>
              </a:rPr>
              <a:t>container embed container</a:t>
            </a:r>
          </a:p>
        </p:txBody>
      </p:sp>
      <p:pic>
        <p:nvPicPr>
          <p:cNvPr id="3" name="图片 2"/>
          <p:cNvPicPr>
            <a:picLocks noChangeAspect="1"/>
          </p:cNvPicPr>
          <p:nvPr/>
        </p:nvPicPr>
        <p:blipFill>
          <a:blip r:embed="rId4"/>
          <a:stretch>
            <a:fillRect/>
          </a:stretch>
        </p:blipFill>
        <p:spPr>
          <a:xfrm>
            <a:off x="3719686" y="4924258"/>
            <a:ext cx="3701532" cy="577415"/>
          </a:xfrm>
          <a:prstGeom prst="rect">
            <a:avLst/>
          </a:prstGeom>
        </p:spPr>
      </p:pic>
      <p:sp>
        <p:nvSpPr>
          <p:cNvPr id="5" name="矩形 4"/>
          <p:cNvSpPr/>
          <p:nvPr/>
        </p:nvSpPr>
        <p:spPr>
          <a:xfrm>
            <a:off x="1630017" y="5574269"/>
            <a:ext cx="9819861" cy="553998"/>
          </a:xfrm>
          <a:prstGeom prst="rect">
            <a:avLst/>
          </a:prstGeom>
        </p:spPr>
        <p:txBody>
          <a:bodyPr wrap="square">
            <a:spAutoFit/>
          </a:bodyPr>
          <a:lstStyle/>
          <a:p>
            <a:r>
              <a:rPr lang="en-US" altLang="zh-CN" sz="3000" dirty="0">
                <a:latin typeface="Times New Roman" panose="02020603050405020304" pitchFamily="18" charset="0"/>
                <a:cs typeface="Times New Roman" panose="02020603050405020304" pitchFamily="18" charset="0"/>
              </a:rPr>
              <a:t>a = 16 KiB, b = 64 KiB </a:t>
            </a:r>
            <a:r>
              <a:rPr lang="en-US" altLang="zh-CN" sz="3000" dirty="0" smtClean="0">
                <a:latin typeface="Times New Roman" panose="02020603050405020304" pitchFamily="18" charset="0"/>
                <a:cs typeface="Times New Roman" panose="02020603050405020304" pitchFamily="18" charset="0"/>
              </a:rPr>
              <a:t>and the </a:t>
            </a:r>
            <a:r>
              <a:rPr lang="en-US" altLang="zh-CN" sz="3000" dirty="0">
                <a:latin typeface="Times New Roman" panose="02020603050405020304" pitchFamily="18" charset="0"/>
                <a:cs typeface="Times New Roman" panose="02020603050405020304" pitchFamily="18" charset="0"/>
              </a:rPr>
              <a:t>split delay s ∈ [0, 3]</a:t>
            </a:r>
            <a:endParaRPr lang="zh-CN" altLang="en-US" sz="3000" dirty="0">
              <a:latin typeface="Times New Roman" panose="02020603050405020304" pitchFamily="18" charset="0"/>
              <a:cs typeface="Times New Roman" panose="02020603050405020304" pitchFamily="18" charset="0"/>
            </a:endParaRPr>
          </a:p>
        </p:txBody>
      </p:sp>
      <p:pic>
        <p:nvPicPr>
          <p:cNvPr id="11" name="图片 10"/>
          <p:cNvPicPr>
            <a:picLocks noChangeAspect="1"/>
          </p:cNvPicPr>
          <p:nvPr/>
        </p:nvPicPr>
        <p:blipFill>
          <a:blip r:embed="rId5"/>
          <a:stretch>
            <a:fillRect/>
          </a:stretch>
        </p:blipFill>
        <p:spPr>
          <a:xfrm>
            <a:off x="6567130" y="2195988"/>
            <a:ext cx="5438180" cy="762732"/>
          </a:xfrm>
          <a:prstGeom prst="rect">
            <a:avLst/>
          </a:prstGeom>
        </p:spPr>
      </p:pic>
      <p:sp>
        <p:nvSpPr>
          <p:cNvPr id="13" name="矩形 12"/>
          <p:cNvSpPr/>
          <p:nvPr/>
        </p:nvSpPr>
        <p:spPr>
          <a:xfrm>
            <a:off x="7421218" y="1545398"/>
            <a:ext cx="3414083" cy="553998"/>
          </a:xfrm>
          <a:prstGeom prst="rect">
            <a:avLst/>
          </a:prstGeom>
        </p:spPr>
        <p:txBody>
          <a:bodyPr wrap="square">
            <a:spAutoFit/>
          </a:bodyPr>
          <a:lstStyle/>
          <a:p>
            <a:r>
              <a:rPr lang="en-US" altLang="zh-CN" sz="3000" dirty="0">
                <a:latin typeface="Times New Roman" panose="02020603050405020304" pitchFamily="18" charset="0"/>
                <a:cs typeface="Times New Roman" panose="02020603050405020304" pitchFamily="18" charset="0"/>
              </a:rPr>
              <a:t>c</a:t>
            </a:r>
            <a:r>
              <a:rPr lang="en-US" altLang="zh-CN" sz="3000" dirty="0" smtClean="0">
                <a:latin typeface="Times New Roman" panose="02020603050405020304" pitchFamily="18" charset="0"/>
                <a:cs typeface="Times New Roman" panose="02020603050405020304" pitchFamily="18" charset="0"/>
              </a:rPr>
              <a:t>ontainer structure</a:t>
            </a:r>
            <a:endParaRPr lang="zh-CN" alt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1407058"/>
      </p:ext>
    </p:extLst>
  </p:cSld>
  <p:clrMapOvr>
    <a:masterClrMapping/>
  </p:clrMapOvr>
  <p:timing>
    <p:tnLst>
      <p:par>
        <p:cTn id="1" dur="indefinite" restart="never" fill="hold"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flipH="1">
            <a:off x="5266418"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18093" y="486610"/>
            <a:ext cx="9352497" cy="707886"/>
          </a:xfrm>
          <a:prstGeom prst="rect">
            <a:avLst/>
          </a:prstGeom>
        </p:spPr>
        <p:txBody>
          <a:bodyPr wrap="none">
            <a:spAutoFit/>
          </a:bodyPr>
          <a:lstStyle/>
          <a:p>
            <a:r>
              <a:rPr lang="en-US" altLang="zh-CN" sz="4000" dirty="0" smtClean="0">
                <a:latin typeface="Times New Roman" panose="02020603050405020304" pitchFamily="18" charset="0"/>
                <a:cs typeface="Times New Roman" panose="02020603050405020304" pitchFamily="18" charset="0"/>
              </a:rPr>
              <a:t>2. The exact-fit layout of Trie </a:t>
            </a:r>
            <a:r>
              <a:rPr lang="en-US" altLang="zh-CN" sz="4000" dirty="0">
                <a:latin typeface="Times New Roman" panose="02020603050405020304" pitchFamily="18" charset="0"/>
                <a:cs typeface="Times New Roman" panose="02020603050405020304" pitchFamily="18" charset="0"/>
              </a:rPr>
              <a:t>Data Structure</a:t>
            </a:r>
            <a:endParaRPr lang="zh-CN" altLang="en-US" sz="4000"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6281292" y="1434070"/>
            <a:ext cx="5482510" cy="4451798"/>
          </a:xfrm>
          <a:prstGeom prst="rect">
            <a:avLst/>
          </a:prstGeom>
        </p:spPr>
      </p:pic>
      <p:sp>
        <p:nvSpPr>
          <p:cNvPr id="8" name="矩形 7"/>
          <p:cNvSpPr/>
          <p:nvPr/>
        </p:nvSpPr>
        <p:spPr>
          <a:xfrm>
            <a:off x="362857" y="1422400"/>
            <a:ext cx="5918435" cy="4708981"/>
          </a:xfrm>
          <a:prstGeom prst="rect">
            <a:avLst/>
          </a:prstGeom>
        </p:spPr>
        <p:txBody>
          <a:bodyPr wrap="square">
            <a:spAutoFit/>
          </a:bodyPr>
          <a:lstStyle/>
          <a:p>
            <a:r>
              <a:rPr lang="en-US" altLang="zh-CN" sz="3000" dirty="0" smtClean="0">
                <a:latin typeface="Times New Roman" panose="02020603050405020304" pitchFamily="18" charset="0"/>
                <a:cs typeface="Times New Roman" panose="02020603050405020304" pitchFamily="18" charset="0"/>
              </a:rPr>
              <a:t>a. Memory for the new container is allocated and an empty container is</a:t>
            </a:r>
          </a:p>
          <a:p>
            <a:r>
              <a:rPr lang="en-US" altLang="zh-CN" sz="3000" dirty="0" smtClean="0">
                <a:latin typeface="Times New Roman" panose="02020603050405020304" pitchFamily="18" charset="0"/>
                <a:cs typeface="Times New Roman" panose="02020603050405020304" pitchFamily="18" charset="0"/>
              </a:rPr>
              <a:t>initialized.</a:t>
            </a:r>
          </a:p>
          <a:p>
            <a:r>
              <a:rPr lang="en-US" altLang="zh-CN" sz="3000" dirty="0" smtClean="0">
                <a:latin typeface="Times New Roman" panose="02020603050405020304" pitchFamily="18" charset="0"/>
                <a:cs typeface="Times New Roman" panose="02020603050405020304" pitchFamily="18" charset="0"/>
              </a:rPr>
              <a:t>b. </a:t>
            </a:r>
            <a:r>
              <a:rPr lang="en-US" altLang="zh-CN" sz="3000" dirty="0">
                <a:latin typeface="Times New Roman" panose="02020603050405020304" pitchFamily="18" charset="0"/>
                <a:cs typeface="Times New Roman" panose="02020603050405020304" pitchFamily="18" charset="0"/>
              </a:rPr>
              <a:t>the embedded </a:t>
            </a:r>
            <a:r>
              <a:rPr lang="en-US" altLang="zh-CN" sz="3000" dirty="0" smtClean="0">
                <a:latin typeface="Times New Roman" panose="02020603050405020304" pitchFamily="18" charset="0"/>
                <a:cs typeface="Times New Roman" panose="02020603050405020304" pitchFamily="18" charset="0"/>
              </a:rPr>
              <a:t>container’s payload </a:t>
            </a:r>
            <a:r>
              <a:rPr lang="en-US" altLang="zh-CN" sz="3000" dirty="0">
                <a:latin typeface="Times New Roman" panose="02020603050405020304" pitchFamily="18" charset="0"/>
                <a:cs typeface="Times New Roman" panose="02020603050405020304" pitchFamily="18" charset="0"/>
              </a:rPr>
              <a:t>is </a:t>
            </a:r>
            <a:r>
              <a:rPr lang="en-US" altLang="zh-CN" sz="3000" dirty="0" smtClean="0">
                <a:latin typeface="Times New Roman" panose="02020603050405020304" pitchFamily="18" charset="0"/>
                <a:cs typeface="Times New Roman" panose="02020603050405020304" pitchFamily="18" charset="0"/>
              </a:rPr>
              <a:t>copied to </a:t>
            </a:r>
            <a:r>
              <a:rPr lang="en-US" altLang="zh-CN" sz="3000" dirty="0">
                <a:latin typeface="Times New Roman" panose="02020603050405020304" pitchFamily="18" charset="0"/>
                <a:cs typeface="Times New Roman" panose="02020603050405020304" pitchFamily="18" charset="0"/>
              </a:rPr>
              <a:t>the new container and its size and free </a:t>
            </a:r>
            <a:r>
              <a:rPr lang="en-US" altLang="zh-CN" sz="3000" dirty="0" smtClean="0">
                <a:latin typeface="Times New Roman" panose="02020603050405020304" pitchFamily="18" charset="0"/>
                <a:cs typeface="Times New Roman" panose="02020603050405020304" pitchFamily="18" charset="0"/>
              </a:rPr>
              <a:t>fields are </a:t>
            </a:r>
            <a:r>
              <a:rPr lang="en-US" altLang="zh-CN" sz="3000" dirty="0">
                <a:latin typeface="Times New Roman" panose="02020603050405020304" pitchFamily="18" charset="0"/>
                <a:cs typeface="Times New Roman" panose="02020603050405020304" pitchFamily="18" charset="0"/>
              </a:rPr>
              <a:t>updated</a:t>
            </a:r>
            <a:r>
              <a:rPr lang="en-US" altLang="zh-CN" sz="3000" dirty="0" smtClean="0">
                <a:latin typeface="Times New Roman" panose="02020603050405020304" pitchFamily="18" charset="0"/>
                <a:cs typeface="Times New Roman" panose="02020603050405020304" pitchFamily="18" charset="0"/>
              </a:rPr>
              <a:t>.</a:t>
            </a:r>
          </a:p>
          <a:p>
            <a:r>
              <a:rPr lang="en-US" altLang="zh-CN" sz="3000" dirty="0" smtClean="0">
                <a:latin typeface="Times New Roman" panose="02020603050405020304" pitchFamily="18" charset="0"/>
                <a:cs typeface="Times New Roman" panose="02020603050405020304" pitchFamily="18" charset="0"/>
              </a:rPr>
              <a:t>c.</a:t>
            </a:r>
            <a:r>
              <a:rPr lang="en-US" altLang="zh-CN" sz="3000" dirty="0"/>
              <a:t> </a:t>
            </a:r>
            <a:r>
              <a:rPr lang="en-US" altLang="zh-CN" sz="3000" dirty="0">
                <a:latin typeface="Times New Roman" panose="02020603050405020304" pitchFamily="18" charset="0"/>
                <a:cs typeface="Times New Roman" panose="02020603050405020304" pitchFamily="18" charset="0"/>
              </a:rPr>
              <a:t>The remaining memory section of the embedded container is now vacant and the trailing bytes of the array are shifted to close the gap</a:t>
            </a:r>
            <a:r>
              <a:rPr lang="en-US" altLang="zh-CN" sz="3000" dirty="0" smtClean="0">
                <a:latin typeface="Times New Roman" panose="02020603050405020304" pitchFamily="18" charset="0"/>
                <a:cs typeface="Times New Roman" panose="02020603050405020304" pitchFamily="18" charset="0"/>
              </a:rPr>
              <a:t>.</a:t>
            </a:r>
            <a:endParaRPr lang="en-US" altLang="zh-C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8934211"/>
      </p:ext>
    </p:extLst>
  </p:cSld>
  <p:clrMapOvr>
    <a:masterClrMapping/>
  </p:clrMapOvr>
  <p:timing>
    <p:tnLst>
      <p:par>
        <p:cTn id="1" dur="indefinite" restart="never" fill="hold"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18093" y="486610"/>
            <a:ext cx="5272597" cy="707886"/>
          </a:xfrm>
          <a:prstGeom prst="rect">
            <a:avLst/>
          </a:prstGeom>
        </p:spPr>
        <p:txBody>
          <a:bodyPr wrap="none">
            <a:spAutoFit/>
          </a:bodyPr>
          <a:lstStyle/>
          <a:p>
            <a:r>
              <a:rPr lang="en-US" altLang="zh-CN" sz="4000" dirty="0" smtClean="0">
                <a:latin typeface="Times New Roman" panose="02020603050405020304" pitchFamily="18" charset="0"/>
                <a:cs typeface="Times New Roman" panose="02020603050405020304" pitchFamily="18" charset="0"/>
              </a:rPr>
              <a:t>3. Memory </a:t>
            </a:r>
            <a:r>
              <a:rPr lang="en-US" altLang="zh-CN" sz="4000" dirty="0">
                <a:latin typeface="Times New Roman" panose="02020603050405020304" pitchFamily="18" charset="0"/>
                <a:cs typeface="Times New Roman" panose="02020603050405020304" pitchFamily="18" charset="0"/>
              </a:rPr>
              <a:t>Management</a:t>
            </a:r>
            <a:endParaRPr lang="zh-CN" altLang="en-US" sz="7200" dirty="0">
              <a:latin typeface="Times New Roman" panose="02020603050405020304" pitchFamily="18" charset="0"/>
              <a:cs typeface="Times New Roman" panose="02020603050405020304" pitchFamily="18" charset="0"/>
            </a:endParaRPr>
          </a:p>
        </p:txBody>
      </p:sp>
      <p:sp>
        <p:nvSpPr>
          <p:cNvPr id="4" name="矩形 3"/>
          <p:cNvSpPr/>
          <p:nvPr/>
        </p:nvSpPr>
        <p:spPr>
          <a:xfrm>
            <a:off x="518093" y="1534422"/>
            <a:ext cx="11285123" cy="3877985"/>
          </a:xfrm>
          <a:prstGeom prst="rect">
            <a:avLst/>
          </a:prstGeom>
        </p:spPr>
        <p:txBody>
          <a:bodyPr wrap="square">
            <a:spAutoFit/>
          </a:bodyPr>
          <a:lstStyle/>
          <a:p>
            <a:r>
              <a:rPr lang="en-US" altLang="zh-CN" sz="3000" dirty="0">
                <a:latin typeface="Times New Roman" panose="02020603050405020304" pitchFamily="18" charset="0"/>
                <a:cs typeface="Times New Roman" panose="02020603050405020304" pitchFamily="18" charset="0"/>
              </a:rPr>
              <a:t>Heap allocations are </a:t>
            </a:r>
            <a:r>
              <a:rPr lang="en-US" altLang="zh-CN" sz="3000" dirty="0" smtClean="0">
                <a:latin typeface="Times New Roman" panose="02020603050405020304" pitchFamily="18" charset="0"/>
                <a:cs typeface="Times New Roman" panose="02020603050405020304" pitchFamily="18" charset="0"/>
              </a:rPr>
              <a:t>generally very </a:t>
            </a:r>
            <a:r>
              <a:rPr lang="en-US" altLang="zh-CN" sz="3000" dirty="0">
                <a:latin typeface="Times New Roman" panose="02020603050405020304" pitchFamily="18" charset="0"/>
                <a:cs typeface="Times New Roman" panose="02020603050405020304" pitchFamily="18" charset="0"/>
              </a:rPr>
              <a:t>fast, but frequent reallocations can lead to </a:t>
            </a:r>
            <a:r>
              <a:rPr lang="en-US" altLang="zh-CN" sz="3000" dirty="0" smtClean="0">
                <a:latin typeface="Times New Roman" panose="02020603050405020304" pitchFamily="18" charset="0"/>
                <a:cs typeface="Times New Roman" panose="02020603050405020304" pitchFamily="18" charset="0"/>
              </a:rPr>
              <a:t>excessive heap </a:t>
            </a:r>
            <a:r>
              <a:rPr lang="en-US" altLang="zh-CN" sz="3000" dirty="0">
                <a:latin typeface="Times New Roman" panose="02020603050405020304" pitchFamily="18" charset="0"/>
                <a:cs typeface="Times New Roman" panose="02020603050405020304" pitchFamily="18" charset="0"/>
              </a:rPr>
              <a:t>fragmentation</a:t>
            </a:r>
            <a:r>
              <a:rPr lang="en-US" altLang="zh-CN" sz="3000" dirty="0" smtClean="0">
                <a:latin typeface="Times New Roman" panose="02020603050405020304" pitchFamily="18" charset="0"/>
                <a:cs typeface="Times New Roman" panose="02020603050405020304" pitchFamily="18" charset="0"/>
              </a:rPr>
              <a:t>.</a:t>
            </a:r>
          </a:p>
          <a:p>
            <a:endParaRPr lang="en-US" altLang="zh-CN" sz="3000" dirty="0">
              <a:latin typeface="Times New Roman" panose="02020603050405020304" pitchFamily="18" charset="0"/>
              <a:cs typeface="Times New Roman" panose="02020603050405020304" pitchFamily="18" charset="0"/>
            </a:endParaRPr>
          </a:p>
          <a:p>
            <a:endParaRPr lang="en-US" altLang="zh-CN" sz="3000" dirty="0" smtClean="0">
              <a:latin typeface="Times New Roman" panose="02020603050405020304" pitchFamily="18" charset="0"/>
              <a:cs typeface="Times New Roman" panose="02020603050405020304" pitchFamily="18" charset="0"/>
            </a:endParaRPr>
          </a:p>
          <a:p>
            <a:endParaRPr lang="en-US" altLang="zh-CN" sz="3000" dirty="0">
              <a:latin typeface="Times New Roman" panose="02020603050405020304" pitchFamily="18" charset="0"/>
              <a:cs typeface="Times New Roman" panose="02020603050405020304" pitchFamily="18" charset="0"/>
            </a:endParaRPr>
          </a:p>
          <a:p>
            <a:r>
              <a:rPr lang="en-US" altLang="zh-CN" sz="3200" dirty="0" smtClean="0">
                <a:latin typeface="Times New Roman" panose="02020603050405020304" pitchFamily="18" charset="0"/>
                <a:cs typeface="Times New Roman" panose="02020603050405020304" pitchFamily="18" charset="0"/>
              </a:rPr>
              <a:t>Hyperion : Small </a:t>
            </a:r>
            <a:r>
              <a:rPr lang="en-US" altLang="zh-CN" sz="3200" dirty="0">
                <a:latin typeface="Times New Roman" panose="02020603050405020304" pitchFamily="18" charset="0"/>
                <a:cs typeface="Times New Roman" panose="02020603050405020304" pitchFamily="18" charset="0"/>
              </a:rPr>
              <a:t>allocations of up to 2,016 bytes </a:t>
            </a:r>
            <a:r>
              <a:rPr lang="en-US" altLang="zh-CN" sz="3200" dirty="0" smtClean="0">
                <a:latin typeface="Times New Roman" panose="02020603050405020304" pitchFamily="18" charset="0"/>
                <a:cs typeface="Times New Roman" panose="02020603050405020304" pitchFamily="18" charset="0"/>
              </a:rPr>
              <a:t>are grouped </a:t>
            </a:r>
            <a:r>
              <a:rPr lang="en-US" altLang="zh-CN" sz="3200" dirty="0">
                <a:latin typeface="Times New Roman" panose="02020603050405020304" pitchFamily="18" charset="0"/>
                <a:cs typeface="Times New Roman" panose="02020603050405020304" pitchFamily="18" charset="0"/>
              </a:rPr>
              <a:t>by size and stored in large memory mapped segments(anonymous</a:t>
            </a:r>
          </a:p>
          <a:p>
            <a:r>
              <a:rPr lang="en-US" altLang="zh-CN" sz="3200" dirty="0">
                <a:latin typeface="Times New Roman" panose="02020603050405020304" pitchFamily="18" charset="0"/>
                <a:cs typeface="Times New Roman" panose="02020603050405020304" pitchFamily="18" charset="0"/>
              </a:rPr>
              <a:t>memory mappings). Lar</a:t>
            </a:r>
            <a:r>
              <a:rPr lang="en-US" altLang="zh-CN" sz="3200" dirty="0" smtClean="0">
                <a:latin typeface="Times New Roman" panose="02020603050405020304" pitchFamily="18" charset="0"/>
                <a:cs typeface="Times New Roman" panose="02020603050405020304" pitchFamily="18" charset="0"/>
              </a:rPr>
              <a:t>ger </a:t>
            </a:r>
            <a:r>
              <a:rPr lang="en-US" altLang="zh-CN" sz="3200" dirty="0">
                <a:latin typeface="Times New Roman" panose="02020603050405020304" pitchFamily="18" charset="0"/>
                <a:cs typeface="Times New Roman" panose="02020603050405020304" pitchFamily="18" charset="0"/>
              </a:rPr>
              <a:t>allocations are placed on the </a:t>
            </a:r>
            <a:r>
              <a:rPr lang="en-US" altLang="zh-CN" sz="3200" dirty="0" smtClean="0">
                <a:latin typeface="Times New Roman" panose="02020603050405020304" pitchFamily="18" charset="0"/>
                <a:cs typeface="Times New Roman" panose="02020603050405020304" pitchFamily="18" charset="0"/>
              </a:rPr>
              <a:t>heap.</a:t>
            </a:r>
            <a:endParaRPr lang="en-US" altLang="zh-CN" sz="4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3510813"/>
      </p:ext>
    </p:extLst>
  </p:cSld>
  <p:clrMapOvr>
    <a:masterClrMapping/>
  </p:clrMapOvr>
  <p:timing>
    <p:tnLst>
      <p:par>
        <p:cTn id="1" dur="indefinite" restart="never" fill="hold"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18093" y="486610"/>
            <a:ext cx="5272597" cy="707886"/>
          </a:xfrm>
          <a:prstGeom prst="rect">
            <a:avLst/>
          </a:prstGeom>
        </p:spPr>
        <p:txBody>
          <a:bodyPr wrap="none">
            <a:spAutoFit/>
          </a:bodyPr>
          <a:lstStyle/>
          <a:p>
            <a:r>
              <a:rPr lang="en-US" altLang="zh-CN" sz="4000" dirty="0" smtClean="0">
                <a:latin typeface="Times New Roman" panose="02020603050405020304" pitchFamily="18" charset="0"/>
                <a:cs typeface="Times New Roman" panose="02020603050405020304" pitchFamily="18" charset="0"/>
              </a:rPr>
              <a:t>3. Memory </a:t>
            </a:r>
            <a:r>
              <a:rPr lang="en-US" altLang="zh-CN" sz="4000" dirty="0">
                <a:latin typeface="Times New Roman" panose="02020603050405020304" pitchFamily="18" charset="0"/>
                <a:cs typeface="Times New Roman" panose="02020603050405020304" pitchFamily="18" charset="0"/>
              </a:rPr>
              <a:t>Management</a:t>
            </a:r>
            <a:endParaRPr lang="zh-CN" altLang="en-US" sz="7200"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1603269" y="2685276"/>
            <a:ext cx="7888262" cy="3912628"/>
          </a:xfrm>
          <a:prstGeom prst="rect">
            <a:avLst/>
          </a:prstGeom>
        </p:spPr>
      </p:pic>
      <p:sp>
        <p:nvSpPr>
          <p:cNvPr id="3" name="矩形 2"/>
          <p:cNvSpPr/>
          <p:nvPr/>
        </p:nvSpPr>
        <p:spPr>
          <a:xfrm>
            <a:off x="755241" y="1247272"/>
            <a:ext cx="10176411" cy="1938992"/>
          </a:xfrm>
          <a:prstGeom prst="rect">
            <a:avLst/>
          </a:prstGeom>
        </p:spPr>
        <p:txBody>
          <a:bodyPr wrap="square">
            <a:spAutoFit/>
          </a:bodyPr>
          <a:lstStyle/>
          <a:p>
            <a:pPr>
              <a:lnSpc>
                <a:spcPts val="3600"/>
              </a:lnSpc>
            </a:pPr>
            <a:r>
              <a:rPr lang="en-US" altLang="zh-CN" sz="3000" dirty="0" smtClean="0">
                <a:latin typeface="Times New Roman" panose="02020603050405020304" pitchFamily="18" charset="0"/>
                <a:cs typeface="Times New Roman" panose="02020603050405020304" pitchFamily="18" charset="0"/>
              </a:rPr>
              <a:t>Each </a:t>
            </a:r>
            <a:r>
              <a:rPr lang="en-US" altLang="zh-CN" sz="3000" dirty="0">
                <a:latin typeface="Times New Roman" panose="02020603050405020304" pitchFamily="18" charset="0"/>
                <a:cs typeface="Times New Roman" panose="02020603050405020304" pitchFamily="18" charset="0"/>
              </a:rPr>
              <a:t>superbin SB</a:t>
            </a:r>
            <a:r>
              <a:rPr lang="en-US" altLang="zh-CN" sz="3000" baseline="-25000" dirty="0">
                <a:latin typeface="Times New Roman" panose="02020603050405020304" pitchFamily="18" charset="0"/>
                <a:cs typeface="Times New Roman" panose="02020603050405020304" pitchFamily="18" charset="0"/>
              </a:rPr>
              <a:t>i</a:t>
            </a:r>
            <a:r>
              <a:rPr lang="en-US" altLang="zh-CN" sz="3000" dirty="0">
                <a:latin typeface="Times New Roman" panose="02020603050405020304" pitchFamily="18" charset="0"/>
                <a:cs typeface="Times New Roman" panose="02020603050405020304" pitchFamily="18" charset="0"/>
              </a:rPr>
              <a:t> (</a:t>
            </a:r>
            <a:r>
              <a:rPr lang="en-US" altLang="zh-CN" sz="3000" dirty="0" smtClean="0">
                <a:latin typeface="Times New Roman" panose="02020603050405020304" pitchFamily="18" charset="0"/>
                <a:cs typeface="Times New Roman" panose="02020603050405020304" pitchFamily="18" charset="0"/>
              </a:rPr>
              <a:t>i∈ </a:t>
            </a:r>
            <a:r>
              <a:rPr lang="en-US" altLang="zh-CN" sz="3000" dirty="0">
                <a:latin typeface="Times New Roman" panose="02020603050405020304" pitchFamily="18" charset="0"/>
                <a:cs typeface="Times New Roman" panose="02020603050405020304" pitchFamily="18" charset="0"/>
              </a:rPr>
              <a:t>[1, 63</a:t>
            </a:r>
            <a:r>
              <a:rPr lang="en-US" altLang="zh-CN" sz="3000" dirty="0" smtClean="0">
                <a:latin typeface="Times New Roman" panose="02020603050405020304" pitchFamily="18" charset="0"/>
                <a:cs typeface="Times New Roman" panose="02020603050405020304" pitchFamily="18" charset="0"/>
              </a:rPr>
              <a:t>]) </a:t>
            </a:r>
            <a:r>
              <a:rPr lang="en-US" altLang="zh-CN" sz="3000" dirty="0">
                <a:latin typeface="Times New Roman" panose="02020603050405020304" pitchFamily="18" charset="0"/>
                <a:cs typeface="Times New Roman" panose="02020603050405020304" pitchFamily="18" charset="0"/>
              </a:rPr>
              <a:t>provides segments of 32 </a:t>
            </a:r>
            <a:r>
              <a:rPr lang="zh-CN" altLang="en-US" sz="3000" dirty="0">
                <a:latin typeface="Times New Roman" panose="02020603050405020304" pitchFamily="18" charset="0"/>
                <a:cs typeface="Times New Roman" panose="02020603050405020304" pitchFamily="18" charset="0"/>
              </a:rPr>
              <a:t>・ </a:t>
            </a:r>
            <a:r>
              <a:rPr lang="en-US" altLang="zh-CN" sz="3000" dirty="0">
                <a:latin typeface="Times New Roman" panose="02020603050405020304" pitchFamily="18" charset="0"/>
                <a:cs typeface="Times New Roman" panose="02020603050405020304" pitchFamily="18" charset="0"/>
              </a:rPr>
              <a:t>i </a:t>
            </a:r>
            <a:r>
              <a:rPr lang="en-US" altLang="zh-CN" sz="3000" dirty="0" smtClean="0">
                <a:latin typeface="Times New Roman" panose="02020603050405020304" pitchFamily="18" charset="0"/>
                <a:cs typeface="Times New Roman" panose="02020603050405020304" pitchFamily="18" charset="0"/>
              </a:rPr>
              <a:t>bytes. Every superbin has </a:t>
            </a:r>
            <a:r>
              <a:rPr lang="en-US" altLang="zh-CN" sz="3000" dirty="0">
                <a:latin typeface="Times New Roman" panose="02020603050405020304" pitchFamily="18" charset="0"/>
                <a:cs typeface="Times New Roman" panose="02020603050405020304" pitchFamily="18" charset="0"/>
              </a:rPr>
              <a:t>up to 2</a:t>
            </a:r>
            <a:r>
              <a:rPr lang="en-US" altLang="zh-CN" sz="3000" baseline="30000" dirty="0">
                <a:latin typeface="Times New Roman" panose="02020603050405020304" pitchFamily="18" charset="0"/>
                <a:cs typeface="Times New Roman" panose="02020603050405020304" pitchFamily="18" charset="0"/>
              </a:rPr>
              <a:t>14</a:t>
            </a:r>
            <a:r>
              <a:rPr lang="en-US" altLang="zh-CN" sz="3000" dirty="0">
                <a:latin typeface="Times New Roman" panose="02020603050405020304" pitchFamily="18" charset="0"/>
                <a:cs typeface="Times New Roman" panose="02020603050405020304" pitchFamily="18" charset="0"/>
              </a:rPr>
              <a:t> </a:t>
            </a:r>
            <a:r>
              <a:rPr lang="en-US" altLang="zh-CN" sz="3000" dirty="0" err="1">
                <a:latin typeface="Times New Roman" panose="02020603050405020304" pitchFamily="18" charset="0"/>
                <a:cs typeface="Times New Roman" panose="02020603050405020304" pitchFamily="18" charset="0"/>
              </a:rPr>
              <a:t>M</a:t>
            </a:r>
            <a:r>
              <a:rPr lang="en-US" altLang="zh-CN" sz="3000" dirty="0" err="1" smtClean="0">
                <a:latin typeface="Times New Roman" panose="02020603050405020304" pitchFamily="18" charset="0"/>
                <a:cs typeface="Times New Roman" panose="02020603050405020304" pitchFamily="18" charset="0"/>
              </a:rPr>
              <a:t>etabins</a:t>
            </a:r>
            <a:r>
              <a:rPr lang="en-US" altLang="zh-CN" sz="3000" dirty="0" smtClean="0">
                <a:latin typeface="Times New Roman" panose="02020603050405020304" pitchFamily="18" charset="0"/>
                <a:cs typeface="Times New Roman" panose="02020603050405020304" pitchFamily="18" charset="0"/>
              </a:rPr>
              <a:t>. </a:t>
            </a:r>
            <a:r>
              <a:rPr lang="en-US" altLang="zh-CN" sz="3000" dirty="0">
                <a:latin typeface="Times New Roman" panose="02020603050405020304" pitchFamily="18" charset="0"/>
                <a:cs typeface="Times New Roman" panose="02020603050405020304" pitchFamily="18" charset="0"/>
              </a:rPr>
              <a:t>A chunk C</a:t>
            </a:r>
            <a:r>
              <a:rPr lang="en-US" altLang="zh-CN" sz="3000" baseline="-25000" dirty="0">
                <a:latin typeface="Times New Roman" panose="02020603050405020304" pitchFamily="18" charset="0"/>
                <a:cs typeface="Times New Roman" panose="02020603050405020304" pitchFamily="18" charset="0"/>
              </a:rPr>
              <a:t>i</a:t>
            </a:r>
            <a:r>
              <a:rPr lang="en-US" altLang="zh-CN" sz="3000" dirty="0">
                <a:latin typeface="Times New Roman" panose="02020603050405020304" pitchFamily="18" charset="0"/>
                <a:cs typeface="Times New Roman" panose="02020603050405020304" pitchFamily="18" charset="0"/>
              </a:rPr>
              <a:t> is the memory </a:t>
            </a:r>
            <a:r>
              <a:rPr lang="en-US" altLang="zh-CN" sz="3000" dirty="0" smtClean="0">
                <a:latin typeface="Times New Roman" panose="02020603050405020304" pitchFamily="18" charset="0"/>
                <a:cs typeface="Times New Roman" panose="02020603050405020304" pitchFamily="18" charset="0"/>
              </a:rPr>
              <a:t>segment used </a:t>
            </a:r>
            <a:r>
              <a:rPr lang="en-US" altLang="zh-CN" sz="3000" dirty="0">
                <a:latin typeface="Times New Roman" panose="02020603050405020304" pitchFamily="18" charset="0"/>
                <a:cs typeface="Times New Roman" panose="02020603050405020304" pitchFamily="18" charset="0"/>
              </a:rPr>
              <a:t>to store a trie </a:t>
            </a:r>
            <a:r>
              <a:rPr lang="en-US" altLang="zh-CN" sz="3000" dirty="0" smtClean="0">
                <a:latin typeface="Times New Roman" panose="02020603050405020304" pitchFamily="18" charset="0"/>
                <a:cs typeface="Times New Roman" panose="02020603050405020304" pitchFamily="18" charset="0"/>
              </a:rPr>
              <a:t>container.</a:t>
            </a:r>
            <a:endParaRPr lang="zh-CN" altLang="en-US" sz="3000" dirty="0">
              <a:latin typeface="Times New Roman" panose="02020603050405020304" pitchFamily="18" charset="0"/>
              <a:cs typeface="Times New Roman" panose="02020603050405020304" pitchFamily="18" charset="0"/>
            </a:endParaRPr>
          </a:p>
          <a:p>
            <a:pPr>
              <a:lnSpc>
                <a:spcPts val="3600"/>
              </a:lnSpc>
            </a:pPr>
            <a:endParaRPr lang="en-US" altLang="zh-CN"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4147890"/>
      </p:ext>
    </p:extLst>
  </p:cSld>
  <p:clrMapOvr>
    <a:masterClrMapping/>
  </p:clrMapOvr>
  <p:timing>
    <p:tnLst>
      <p:par>
        <p:cTn id="1" dur="indefinite" restart="never" fill="hold"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742807" y="1894681"/>
            <a:ext cx="11093910" cy="3970318"/>
          </a:xfrm>
          <a:prstGeom prst="rect">
            <a:avLst/>
          </a:prstGeom>
        </p:spPr>
        <p:txBody>
          <a:bodyPr wrap="square">
            <a:spAutoFit/>
          </a:bodyPr>
          <a:lstStyle/>
          <a:p>
            <a:pPr marL="514350" indent="-514350">
              <a:buAutoNum type="arabicPeriod"/>
            </a:pPr>
            <a:r>
              <a:rPr lang="en-US" altLang="zh-CN" sz="2800" dirty="0" smtClean="0">
                <a:latin typeface="Times New Roman" panose="02020603050405020304" pitchFamily="18" charset="0"/>
                <a:cs typeface="Times New Roman" panose="02020603050405020304" pitchFamily="18" charset="0"/>
              </a:rPr>
              <a:t>Instead </a:t>
            </a:r>
            <a:r>
              <a:rPr lang="en-US" altLang="zh-CN" sz="2800" dirty="0">
                <a:latin typeface="Times New Roman" panose="02020603050405020304" pitchFamily="18" charset="0"/>
                <a:cs typeface="Times New Roman" panose="02020603050405020304" pitchFamily="18" charset="0"/>
              </a:rPr>
              <a:t>of eight-byte pointers, our allocator returns </a:t>
            </a:r>
            <a:r>
              <a:rPr lang="en-US" altLang="zh-CN" sz="2800" dirty="0" smtClean="0">
                <a:latin typeface="Times New Roman" panose="02020603050405020304" pitchFamily="18" charset="0"/>
                <a:cs typeface="Times New Roman" panose="02020603050405020304" pitchFamily="18" charset="0"/>
              </a:rPr>
              <a:t>five byte Hyperion </a:t>
            </a:r>
            <a:r>
              <a:rPr lang="en-US" altLang="zh-CN" sz="2800" dirty="0">
                <a:latin typeface="Times New Roman" panose="02020603050405020304" pitchFamily="18" charset="0"/>
                <a:cs typeface="Times New Roman" panose="02020603050405020304" pitchFamily="18" charset="0"/>
              </a:rPr>
              <a:t>Pointers (HPs) </a:t>
            </a:r>
            <a:r>
              <a:rPr lang="en-US" altLang="zh-CN" sz="2800" dirty="0" smtClean="0">
                <a:latin typeface="Times New Roman" panose="02020603050405020304" pitchFamily="18" charset="0"/>
                <a:cs typeface="Times New Roman" panose="02020603050405020304" pitchFamily="18" charset="0"/>
              </a:rPr>
              <a:t>containing.</a:t>
            </a:r>
          </a:p>
          <a:p>
            <a:pPr marL="742950" indent="-742950">
              <a:buAutoNum type="arabicPeriod"/>
            </a:pPr>
            <a:endParaRPr lang="en-US" altLang="zh-CN" sz="2800" dirty="0">
              <a:latin typeface="Times New Roman" panose="02020603050405020304" pitchFamily="18" charset="0"/>
              <a:cs typeface="Times New Roman" panose="02020603050405020304" pitchFamily="18" charset="0"/>
            </a:endParaRPr>
          </a:p>
          <a:p>
            <a:pPr marL="514350" indent="-514350">
              <a:buAutoNum type="arabicPeriod" startAt="2"/>
            </a:pPr>
            <a:r>
              <a:rPr lang="en-US" altLang="zh-CN" sz="2800" dirty="0" smtClean="0">
                <a:latin typeface="Times New Roman" panose="02020603050405020304" pitchFamily="18" charset="0"/>
                <a:cs typeface="Times New Roman" panose="02020603050405020304" pitchFamily="18" charset="0"/>
              </a:rPr>
              <a:t>Heap </a:t>
            </a:r>
            <a:r>
              <a:rPr lang="en-US" altLang="zh-CN" sz="2800" dirty="0">
                <a:latin typeface="Times New Roman" panose="02020603050405020304" pitchFamily="18" charset="0"/>
                <a:cs typeface="Times New Roman" panose="02020603050405020304" pitchFamily="18" charset="0"/>
              </a:rPr>
              <a:t>allocators typically store the allocation size </a:t>
            </a:r>
            <a:r>
              <a:rPr lang="en-US" altLang="zh-CN" sz="2800" dirty="0" smtClean="0">
                <a:latin typeface="Times New Roman" panose="02020603050405020304" pitchFamily="18" charset="0"/>
                <a:cs typeface="Times New Roman" panose="02020603050405020304" pitchFamily="18" charset="0"/>
              </a:rPr>
              <a:t>internally and </a:t>
            </a:r>
            <a:r>
              <a:rPr lang="en-US" altLang="zh-CN" sz="2800" dirty="0">
                <a:latin typeface="Times New Roman" panose="02020603050405020304" pitchFamily="18" charset="0"/>
                <a:cs typeface="Times New Roman" panose="02020603050405020304" pitchFamily="18" charset="0"/>
              </a:rPr>
              <a:t>impose an eight-byte overhead per segment</a:t>
            </a:r>
            <a:r>
              <a:rPr lang="en-US" altLang="zh-CN" sz="2800" dirty="0" smtClean="0">
                <a:latin typeface="Times New Roman" panose="02020603050405020304" pitchFamily="18" charset="0"/>
                <a:cs typeface="Times New Roman" panose="02020603050405020304" pitchFamily="18" charset="0"/>
              </a:rPr>
              <a:t>.</a:t>
            </a:r>
          </a:p>
          <a:p>
            <a:endParaRPr lang="en-US" altLang="zh-CN" sz="2800" dirty="0">
              <a:latin typeface="Times New Roman" panose="02020603050405020304" pitchFamily="18" charset="0"/>
              <a:cs typeface="Times New Roman" panose="02020603050405020304" pitchFamily="18" charset="0"/>
            </a:endParaRPr>
          </a:p>
          <a:p>
            <a:pPr marL="514350" indent="-514350">
              <a:buAutoNum type="arabicPeriod" startAt="3"/>
            </a:pPr>
            <a:r>
              <a:rPr lang="en-US" altLang="zh-CN" sz="2800" dirty="0" smtClean="0">
                <a:latin typeface="Times New Roman" panose="02020603050405020304" pitchFamily="18" charset="0"/>
                <a:cs typeface="Times New Roman" panose="02020603050405020304" pitchFamily="18" charset="0"/>
              </a:rPr>
              <a:t>Each level of the </a:t>
            </a:r>
            <a:r>
              <a:rPr lang="en-US" altLang="zh-CN" sz="2800" dirty="0">
                <a:latin typeface="Times New Roman" panose="02020603050405020304" pitchFamily="18" charset="0"/>
                <a:cs typeface="Times New Roman" panose="02020603050405020304" pitchFamily="18" charset="0"/>
              </a:rPr>
              <a:t>Memory </a:t>
            </a:r>
            <a:r>
              <a:rPr lang="en-US" altLang="zh-CN" sz="2800" dirty="0" smtClean="0">
                <a:latin typeface="Times New Roman" panose="02020603050405020304" pitchFamily="18" charset="0"/>
                <a:cs typeface="Times New Roman" panose="02020603050405020304" pitchFamily="18" charset="0"/>
              </a:rPr>
              <a:t>manager maintains a array </a:t>
            </a:r>
            <a:r>
              <a:rPr lang="en-US" altLang="zh-CN" sz="2800" dirty="0">
                <a:latin typeface="Times New Roman" panose="02020603050405020304" pitchFamily="18" charset="0"/>
                <a:cs typeface="Times New Roman" panose="02020603050405020304" pitchFamily="18" charset="0"/>
              </a:rPr>
              <a:t>to distinguish </a:t>
            </a:r>
            <a:r>
              <a:rPr lang="en-US" altLang="zh-CN" sz="2800" dirty="0" smtClean="0">
                <a:latin typeface="Times New Roman" panose="02020603050405020304" pitchFamily="18" charset="0"/>
                <a:cs typeface="Times New Roman" panose="02020603050405020304" pitchFamily="18" charset="0"/>
              </a:rPr>
              <a:t>use</a:t>
            </a:r>
          </a:p>
          <a:p>
            <a:r>
              <a:rPr lang="en-US" altLang="zh-CN" sz="2800" dirty="0" smtClean="0">
                <a:latin typeface="Times New Roman" panose="02020603050405020304" pitchFamily="18" charset="0"/>
                <a:cs typeface="Times New Roman" panose="02020603050405020304" pitchFamily="18" charset="0"/>
              </a:rPr>
              <a:t>      from </a:t>
            </a:r>
            <a:r>
              <a:rPr lang="en-US" altLang="zh-CN" sz="2800" dirty="0">
                <a:latin typeface="Times New Roman" panose="02020603050405020304" pitchFamily="18" charset="0"/>
                <a:cs typeface="Times New Roman" panose="02020603050405020304" pitchFamily="18" charset="0"/>
              </a:rPr>
              <a:t>free</a:t>
            </a:r>
            <a:r>
              <a:rPr lang="en-US" altLang="zh-CN" sz="2800" dirty="0" smtClean="0">
                <a:latin typeface="Times New Roman" panose="02020603050405020304" pitchFamily="18" charset="0"/>
                <a:cs typeface="Times New Roman" panose="02020603050405020304" pitchFamily="18" charset="0"/>
              </a:rPr>
              <a:t> Superbins/Metabins/Bins.</a:t>
            </a:r>
          </a:p>
          <a:p>
            <a:endParaRPr lang="en-US" altLang="zh-CN" sz="2800" dirty="0">
              <a:latin typeface="Times New Roman" panose="02020603050405020304" pitchFamily="18" charset="0"/>
              <a:cs typeface="Times New Roman" panose="02020603050405020304" pitchFamily="18" charset="0"/>
            </a:endParaRPr>
          </a:p>
        </p:txBody>
      </p:sp>
      <p:sp>
        <p:nvSpPr>
          <p:cNvPr id="12" name="矩形 11"/>
          <p:cNvSpPr/>
          <p:nvPr/>
        </p:nvSpPr>
        <p:spPr>
          <a:xfrm>
            <a:off x="5232109" y="4987836"/>
            <a:ext cx="184730" cy="1015663"/>
          </a:xfrm>
          <a:prstGeom prst="rect">
            <a:avLst/>
          </a:prstGeom>
        </p:spPr>
        <p:txBody>
          <a:bodyPr wrap="none">
            <a:spAutoFit/>
          </a:bodyPr>
          <a:lstStyle/>
          <a:p>
            <a:pPr algn="ctr"/>
            <a:endParaRPr lang="zh-CN" altLang="en-US" sz="6000" dirty="0">
              <a:latin typeface="Times New Roman" panose="02020603050405020304" pitchFamily="18" charset="0"/>
              <a:cs typeface="Times New Roman" panose="02020603050405020304" pitchFamily="18" charset="0"/>
            </a:endParaRPr>
          </a:p>
        </p:txBody>
      </p:sp>
      <p:sp>
        <p:nvSpPr>
          <p:cNvPr id="43" name="矩形 42"/>
          <p:cNvSpPr/>
          <p:nvPr/>
        </p:nvSpPr>
        <p:spPr>
          <a:xfrm>
            <a:off x="518093" y="486610"/>
            <a:ext cx="5272597" cy="707886"/>
          </a:xfrm>
          <a:prstGeom prst="rect">
            <a:avLst/>
          </a:prstGeom>
        </p:spPr>
        <p:txBody>
          <a:bodyPr wrap="none">
            <a:spAutoFit/>
          </a:bodyPr>
          <a:lstStyle/>
          <a:p>
            <a:r>
              <a:rPr lang="en-US" altLang="zh-CN" sz="4000" dirty="0" smtClean="0">
                <a:latin typeface="Times New Roman" panose="02020603050405020304" pitchFamily="18" charset="0"/>
                <a:cs typeface="Times New Roman" panose="02020603050405020304" pitchFamily="18" charset="0"/>
              </a:rPr>
              <a:t>3. Memory </a:t>
            </a:r>
            <a:r>
              <a:rPr lang="en-US" altLang="zh-CN" sz="4000" dirty="0">
                <a:latin typeface="Times New Roman" panose="02020603050405020304" pitchFamily="18" charset="0"/>
                <a:cs typeface="Times New Roman" panose="02020603050405020304" pitchFamily="18" charset="0"/>
              </a:rPr>
              <a:t>Management</a:t>
            </a:r>
            <a:endParaRPr lang="zh-CN" altLang="en-US"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0484070"/>
      </p:ext>
    </p:extLst>
  </p:cSld>
  <p:clrMapOvr>
    <a:masterClrMapping/>
  </p:clrMapOvr>
  <p:timing>
    <p:tnLst>
      <p:par>
        <p:cTn id="1" dur="indefinite" restart="never" fill="hold"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518093" y="1231070"/>
            <a:ext cx="11093910" cy="1938992"/>
          </a:xfrm>
          <a:prstGeom prst="rect">
            <a:avLst/>
          </a:prstGeom>
        </p:spPr>
        <p:txBody>
          <a:bodyPr wrap="square">
            <a:spAutoFit/>
          </a:bodyPr>
          <a:lstStyle/>
          <a:p>
            <a:r>
              <a:rPr lang="en-US" altLang="zh-CN" sz="3200" dirty="0" smtClean="0">
                <a:latin typeface="Times New Roman" panose="02020603050405020304" pitchFamily="18" charset="0"/>
                <a:cs typeface="Times New Roman" panose="02020603050405020304" pitchFamily="18" charset="0"/>
              </a:rPr>
              <a:t>1 . Delta </a:t>
            </a:r>
            <a:r>
              <a:rPr lang="en-US" altLang="zh-CN" sz="3200" dirty="0">
                <a:latin typeface="Times New Roman" panose="02020603050405020304" pitchFamily="18" charset="0"/>
                <a:cs typeface="Times New Roman" panose="02020603050405020304" pitchFamily="18" charset="0"/>
              </a:rPr>
              <a:t>Encoding (d</a:t>
            </a:r>
            <a:r>
              <a:rPr lang="en-US" altLang="zh-CN" sz="3200" dirty="0" smtClean="0">
                <a:latin typeface="Times New Roman" panose="02020603050405020304" pitchFamily="18" charset="0"/>
                <a:cs typeface="Times New Roman" panose="02020603050405020304" pitchFamily="18" charset="0"/>
              </a:rPr>
              <a:t>)</a:t>
            </a:r>
          </a:p>
          <a:p>
            <a:r>
              <a:rPr lang="en-US" altLang="zh-CN" sz="3200" dirty="0">
                <a:latin typeface="Times New Roman" panose="02020603050405020304" pitchFamily="18" charset="0"/>
                <a:cs typeface="Times New Roman" panose="02020603050405020304" pitchFamily="18" charset="0"/>
              </a:rPr>
              <a:t> </a:t>
            </a:r>
            <a:r>
              <a:rPr lang="en-US" altLang="zh-CN" sz="3200"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Maintaining </a:t>
            </a:r>
            <a:r>
              <a:rPr lang="en-US" altLang="zh-CN" sz="2800" dirty="0">
                <a:latin typeface="Times New Roman" panose="02020603050405020304" pitchFamily="18" charset="0"/>
                <a:cs typeface="Times New Roman" panose="02020603050405020304" pitchFamily="18" charset="0"/>
              </a:rPr>
              <a:t>a less than order </a:t>
            </a:r>
            <a:r>
              <a:rPr lang="en-US" altLang="zh-CN" sz="2800" dirty="0" smtClean="0">
                <a:latin typeface="Times New Roman" panose="02020603050405020304" pitchFamily="18" charset="0"/>
                <a:cs typeface="Times New Roman" panose="02020603050405020304" pitchFamily="18" charset="0"/>
              </a:rPr>
              <a:t>among siblings </a:t>
            </a:r>
            <a:r>
              <a:rPr lang="en-US" altLang="zh-CN" sz="2800" dirty="0">
                <a:latin typeface="Times New Roman" panose="02020603050405020304" pitchFamily="18" charset="0"/>
                <a:cs typeface="Times New Roman" panose="02020603050405020304" pitchFamily="18" charset="0"/>
              </a:rPr>
              <a:t>facilitates delta encoding </a:t>
            </a:r>
            <a:r>
              <a:rPr lang="en-US" altLang="zh-CN" sz="2800" dirty="0" smtClean="0">
                <a:latin typeface="Times New Roman" panose="02020603050405020304" pitchFamily="18" charset="0"/>
                <a:cs typeface="Times New Roman" panose="02020603050405020304" pitchFamily="18" charset="0"/>
              </a:rPr>
              <a:t>of</a:t>
            </a:r>
          </a:p>
          <a:p>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key </a:t>
            </a:r>
            <a:r>
              <a:rPr lang="en-US" altLang="zh-CN" sz="2800" dirty="0">
                <a:latin typeface="Times New Roman" panose="02020603050405020304" pitchFamily="18" charset="0"/>
                <a:cs typeface="Times New Roman" panose="02020603050405020304" pitchFamily="18" charset="0"/>
              </a:rPr>
              <a:t>characters</a:t>
            </a:r>
            <a:r>
              <a:rPr lang="en-US" altLang="zh-CN" sz="2800" dirty="0" smtClean="0">
                <a:latin typeface="Times New Roman" panose="02020603050405020304" pitchFamily="18" charset="0"/>
                <a:cs typeface="Times New Roman" panose="02020603050405020304" pitchFamily="18" charset="0"/>
              </a:rPr>
              <a:t>.</a:t>
            </a:r>
          </a:p>
          <a:p>
            <a:endParaRPr lang="en-US" altLang="zh-CN" sz="2800" dirty="0">
              <a:latin typeface="Times New Roman" panose="02020603050405020304" pitchFamily="18" charset="0"/>
              <a:cs typeface="Times New Roman" panose="02020603050405020304" pitchFamily="18" charset="0"/>
            </a:endParaRPr>
          </a:p>
        </p:txBody>
      </p:sp>
      <p:sp>
        <p:nvSpPr>
          <p:cNvPr id="12" name="矩形 11"/>
          <p:cNvSpPr/>
          <p:nvPr/>
        </p:nvSpPr>
        <p:spPr>
          <a:xfrm>
            <a:off x="5232109" y="4656954"/>
            <a:ext cx="184730" cy="1015663"/>
          </a:xfrm>
          <a:prstGeom prst="rect">
            <a:avLst/>
          </a:prstGeom>
        </p:spPr>
        <p:txBody>
          <a:bodyPr wrap="none">
            <a:spAutoFit/>
          </a:bodyPr>
          <a:lstStyle/>
          <a:p>
            <a:pPr algn="ctr"/>
            <a:endParaRPr lang="zh-CN" altLang="en-US" sz="6000" dirty="0">
              <a:latin typeface="Times New Roman" panose="02020603050405020304" pitchFamily="18" charset="0"/>
              <a:cs typeface="Times New Roman" panose="02020603050405020304" pitchFamily="18" charset="0"/>
            </a:endParaRPr>
          </a:p>
        </p:txBody>
      </p:sp>
      <p:sp>
        <p:nvSpPr>
          <p:cNvPr id="43" name="矩形 42"/>
          <p:cNvSpPr/>
          <p:nvPr/>
        </p:nvSpPr>
        <p:spPr>
          <a:xfrm>
            <a:off x="518093" y="486610"/>
            <a:ext cx="8678979" cy="707886"/>
          </a:xfrm>
          <a:prstGeom prst="rect">
            <a:avLst/>
          </a:prstGeom>
        </p:spPr>
        <p:txBody>
          <a:bodyPr wrap="none">
            <a:spAutoFit/>
          </a:bodyPr>
          <a:lstStyle/>
          <a:p>
            <a:r>
              <a:rPr lang="en-US" altLang="zh-CN" sz="4000" dirty="0" smtClean="0">
                <a:latin typeface="Times New Roman" panose="02020603050405020304" pitchFamily="18" charset="0"/>
                <a:cs typeface="Times New Roman" panose="02020603050405020304" pitchFamily="18" charset="0"/>
              </a:rPr>
              <a:t>4 Performance </a:t>
            </a:r>
            <a:r>
              <a:rPr lang="en-US" altLang="zh-CN" sz="4000" dirty="0">
                <a:latin typeface="Times New Roman" panose="02020603050405020304" pitchFamily="18" charset="0"/>
                <a:cs typeface="Times New Roman" panose="02020603050405020304" pitchFamily="18" charset="0"/>
              </a:rPr>
              <a:t>and Memory</a:t>
            </a:r>
            <a:r>
              <a:rPr lang="en-US" altLang="zh-CN" sz="4000" dirty="0" smtClean="0">
                <a:latin typeface="Times New Roman" panose="02020603050405020304" pitchFamily="18" charset="0"/>
                <a:cs typeface="Times New Roman" panose="02020603050405020304" pitchFamily="18" charset="0"/>
              </a:rPr>
              <a:t> optimization</a:t>
            </a:r>
            <a:endParaRPr lang="zh-CN" altLang="en-US" sz="4000"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7581900" y="2894205"/>
            <a:ext cx="3724910" cy="1038014"/>
          </a:xfrm>
          <a:prstGeom prst="rect">
            <a:avLst/>
          </a:prstGeom>
        </p:spPr>
      </p:pic>
      <p:pic>
        <p:nvPicPr>
          <p:cNvPr id="5" name="图片 4"/>
          <p:cNvPicPr>
            <a:picLocks noChangeAspect="1"/>
          </p:cNvPicPr>
          <p:nvPr/>
        </p:nvPicPr>
        <p:blipFill>
          <a:blip r:embed="rId4"/>
          <a:stretch>
            <a:fillRect/>
          </a:stretch>
        </p:blipFill>
        <p:spPr>
          <a:xfrm>
            <a:off x="1574799" y="2858995"/>
            <a:ext cx="5499101" cy="1486907"/>
          </a:xfrm>
          <a:prstGeom prst="rect">
            <a:avLst/>
          </a:prstGeom>
        </p:spPr>
      </p:pic>
      <p:pic>
        <p:nvPicPr>
          <p:cNvPr id="8" name="图片 7"/>
          <p:cNvPicPr>
            <a:picLocks noChangeAspect="1"/>
          </p:cNvPicPr>
          <p:nvPr/>
        </p:nvPicPr>
        <p:blipFill>
          <a:blip r:embed="rId5"/>
          <a:stretch>
            <a:fillRect/>
          </a:stretch>
        </p:blipFill>
        <p:spPr>
          <a:xfrm>
            <a:off x="1071913" y="4656954"/>
            <a:ext cx="8505122" cy="1529577"/>
          </a:xfrm>
          <a:prstGeom prst="rect">
            <a:avLst/>
          </a:prstGeom>
        </p:spPr>
      </p:pic>
    </p:spTree>
    <p:extLst>
      <p:ext uri="{BB962C8B-B14F-4D97-AF65-F5344CB8AC3E}">
        <p14:creationId xmlns:p14="http://schemas.microsoft.com/office/powerpoint/2010/main" val="1632000603"/>
      </p:ext>
    </p:extLst>
  </p:cSld>
  <p:clrMapOvr>
    <a:masterClrMapping/>
  </p:clrMapOvr>
  <p:timing>
    <p:tnLst>
      <p:par>
        <p:cTn id="1" dur="indefinite" restart="never" fill="hold"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28977" y="609601"/>
            <a:ext cx="3344762" cy="707886"/>
          </a:xfrm>
          <a:prstGeom prst="rect">
            <a:avLst/>
          </a:prstGeom>
          <a:noFill/>
        </p:spPr>
        <p:txBody>
          <a:bodyPr wrap="none" rtlCol="0">
            <a:spAutoFit/>
          </a:bodyPr>
          <a:lstStyle/>
          <a:p>
            <a:r>
              <a:rPr lang="en-US" altLang="zh-CN" sz="4000" dirty="0" smtClean="0">
                <a:latin typeface="Times New Roman" panose="02020603050405020304" pitchFamily="18" charset="0"/>
                <a:cs typeface="Times New Roman" panose="02020603050405020304" pitchFamily="18" charset="0"/>
              </a:rPr>
              <a:t>1. ABSTRACT</a:t>
            </a:r>
            <a:endParaRPr lang="zh-CN" altLang="en-US" sz="8000" dirty="0">
              <a:latin typeface="Times New Roman" panose="02020603050405020304" pitchFamily="18" charset="0"/>
              <a:cs typeface="Times New Roman" panose="02020603050405020304" pitchFamily="18" charset="0"/>
            </a:endParaRPr>
          </a:p>
        </p:txBody>
      </p:sp>
      <p:sp>
        <p:nvSpPr>
          <p:cNvPr id="3" name="矩形 2"/>
          <p:cNvSpPr/>
          <p:nvPr/>
        </p:nvSpPr>
        <p:spPr>
          <a:xfrm>
            <a:off x="564443" y="1702979"/>
            <a:ext cx="11130845" cy="2862322"/>
          </a:xfrm>
          <a:prstGeom prst="rect">
            <a:avLst/>
          </a:prstGeom>
        </p:spPr>
        <p:txBody>
          <a:bodyPr wrap="square">
            <a:spAutoFit/>
          </a:bodyPr>
          <a:lstStyle/>
          <a:p>
            <a:r>
              <a:rPr lang="en-US" altLang="zh-CN" sz="3000" dirty="0">
                <a:latin typeface="Times New Roman" panose="02020603050405020304" pitchFamily="18" charset="0"/>
                <a:cs typeface="Times New Roman" panose="02020603050405020304" pitchFamily="18" charset="0"/>
              </a:rPr>
              <a:t>Indexes are essential in data management systems to </a:t>
            </a:r>
            <a:r>
              <a:rPr lang="en-US" altLang="zh-CN" sz="3000" dirty="0" smtClean="0">
                <a:latin typeface="Times New Roman" panose="02020603050405020304" pitchFamily="18" charset="0"/>
                <a:cs typeface="Times New Roman" panose="02020603050405020304" pitchFamily="18" charset="0"/>
              </a:rPr>
              <a:t>increase the </a:t>
            </a:r>
            <a:r>
              <a:rPr lang="en-US" altLang="zh-CN" sz="3000" dirty="0">
                <a:latin typeface="Times New Roman" panose="02020603050405020304" pitchFamily="18" charset="0"/>
                <a:cs typeface="Times New Roman" panose="02020603050405020304" pitchFamily="18" charset="0"/>
              </a:rPr>
              <a:t>speed of data retrievals. Widespread data structures </a:t>
            </a:r>
            <a:r>
              <a:rPr lang="en-US" altLang="zh-CN" sz="3000" dirty="0" smtClean="0">
                <a:latin typeface="Times New Roman" panose="02020603050405020304" pitchFamily="18" charset="0"/>
                <a:cs typeface="Times New Roman" panose="02020603050405020304" pitchFamily="18" charset="0"/>
              </a:rPr>
              <a:t>to provide </a:t>
            </a:r>
            <a:r>
              <a:rPr lang="en-US" altLang="zh-CN" sz="3000" dirty="0">
                <a:latin typeface="Times New Roman" panose="02020603050405020304" pitchFamily="18" charset="0"/>
                <a:cs typeface="Times New Roman" panose="02020603050405020304" pitchFamily="18" charset="0"/>
              </a:rPr>
              <a:t>fast and memory-efficient indexes are prefix </a:t>
            </a:r>
            <a:r>
              <a:rPr lang="en-US" altLang="zh-CN" sz="3000" dirty="0" smtClean="0">
                <a:latin typeface="Times New Roman" panose="02020603050405020304" pitchFamily="18" charset="0"/>
                <a:cs typeface="Times New Roman" panose="02020603050405020304" pitchFamily="18" charset="0"/>
              </a:rPr>
              <a:t>tries.</a:t>
            </a:r>
            <a:endParaRPr lang="en-US" altLang="zh-CN" sz="3000" dirty="0">
              <a:latin typeface="Times New Roman" panose="02020603050405020304" pitchFamily="18" charset="0"/>
              <a:cs typeface="Times New Roman" panose="02020603050405020304" pitchFamily="18" charset="0"/>
            </a:endParaRPr>
          </a:p>
          <a:p>
            <a:endParaRPr lang="en-US" altLang="zh-CN" sz="3000" dirty="0">
              <a:latin typeface="Times New Roman" panose="02020603050405020304" pitchFamily="18" charset="0"/>
              <a:cs typeface="Times New Roman" panose="02020603050405020304" pitchFamily="18" charset="0"/>
            </a:endParaRPr>
          </a:p>
          <a:p>
            <a:r>
              <a:rPr lang="en-US" altLang="zh-CN" sz="3000" dirty="0" smtClean="0">
                <a:latin typeface="Times New Roman" panose="02020603050405020304" pitchFamily="18" charset="0"/>
                <a:cs typeface="Times New Roman" panose="02020603050405020304" pitchFamily="18" charset="0"/>
              </a:rPr>
              <a:t>Most tries focus on improving performance substantially, but they </a:t>
            </a:r>
            <a:r>
              <a:rPr lang="en-US" altLang="zh-CN" sz="3000" dirty="0">
                <a:latin typeface="Times New Roman" panose="02020603050405020304" pitchFamily="18" charset="0"/>
                <a:cs typeface="Times New Roman" panose="02020603050405020304" pitchFamily="18" charset="0"/>
              </a:rPr>
              <a:t>can have a negative impact on memory efficiency</a:t>
            </a:r>
            <a:endParaRPr lang="zh-CN" altLang="en-US" sz="3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fill="hold"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518092" y="1231070"/>
            <a:ext cx="11487217" cy="2000548"/>
          </a:xfrm>
          <a:prstGeom prst="rect">
            <a:avLst/>
          </a:prstGeom>
        </p:spPr>
        <p:txBody>
          <a:bodyPr wrap="square">
            <a:spAutoFit/>
          </a:bodyPr>
          <a:lstStyle/>
          <a:p>
            <a:pPr marL="514350" indent="-514350">
              <a:buAutoNum type="arabicPeriod" startAt="2"/>
            </a:pPr>
            <a:r>
              <a:rPr lang="en-US" altLang="zh-CN" sz="3200" dirty="0" smtClean="0">
                <a:latin typeface="Times New Roman" panose="02020603050405020304" pitchFamily="18" charset="0"/>
                <a:cs typeface="Times New Roman" panose="02020603050405020304" pitchFamily="18" charset="0"/>
              </a:rPr>
              <a:t>Jump </a:t>
            </a:r>
            <a:r>
              <a:rPr lang="en-US" altLang="zh-CN" sz="3200" dirty="0">
                <a:latin typeface="Times New Roman" panose="02020603050405020304" pitchFamily="18" charset="0"/>
                <a:cs typeface="Times New Roman" panose="02020603050405020304" pitchFamily="18" charset="0"/>
              </a:rPr>
              <a:t>Successor (js</a:t>
            </a:r>
            <a:r>
              <a:rPr lang="en-US" altLang="zh-CN" sz="3200" dirty="0" smtClean="0">
                <a:latin typeface="Times New Roman" panose="02020603050405020304" pitchFamily="18" charset="0"/>
                <a:cs typeface="Times New Roman" panose="02020603050405020304" pitchFamily="18" charset="0"/>
              </a:rPr>
              <a:t>)</a:t>
            </a:r>
          </a:p>
          <a:p>
            <a:endParaRPr lang="en-US" altLang="zh-CN" sz="3200" dirty="0">
              <a:latin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   </a:t>
            </a:r>
            <a:r>
              <a:rPr lang="en-US" altLang="zh-CN" sz="3000" dirty="0">
                <a:latin typeface="Times New Roman" panose="02020603050405020304" pitchFamily="18" charset="0"/>
                <a:cs typeface="Times New Roman" panose="02020603050405020304" pitchFamily="18" charset="0"/>
              </a:rPr>
              <a:t>U</a:t>
            </a:r>
            <a:r>
              <a:rPr lang="en-US" altLang="zh-CN" sz="3000" dirty="0" smtClean="0">
                <a:latin typeface="Times New Roman" panose="02020603050405020304" pitchFamily="18" charset="0"/>
                <a:cs typeface="Times New Roman" panose="02020603050405020304" pitchFamily="18" charset="0"/>
              </a:rPr>
              <a:t>sing </a:t>
            </a:r>
            <a:r>
              <a:rPr lang="en-US" altLang="zh-CN" sz="3000" dirty="0">
                <a:latin typeface="Times New Roman" panose="02020603050405020304" pitchFamily="18" charset="0"/>
                <a:cs typeface="Times New Roman" panose="02020603050405020304" pitchFamily="18" charset="0"/>
              </a:rPr>
              <a:t>the js-flag to indicate whether a jump reference is appended to a </a:t>
            </a:r>
            <a:r>
              <a:rPr lang="en-US" altLang="zh-CN" sz="3000" dirty="0" smtClean="0">
                <a:latin typeface="Times New Roman" panose="02020603050405020304" pitchFamily="18" charset="0"/>
                <a:cs typeface="Times New Roman" panose="02020603050405020304" pitchFamily="18" charset="0"/>
              </a:rPr>
              <a:t>T-Node, jumping </a:t>
            </a:r>
            <a:r>
              <a:rPr lang="en-US" altLang="zh-CN" sz="3000" dirty="0">
                <a:latin typeface="Times New Roman" panose="02020603050405020304" pitchFamily="18" charset="0"/>
                <a:cs typeface="Times New Roman" panose="02020603050405020304" pitchFamily="18" charset="0"/>
              </a:rPr>
              <a:t>from one T-Node to the </a:t>
            </a:r>
            <a:r>
              <a:rPr lang="en-US" altLang="zh-CN" sz="3000" dirty="0" smtClean="0">
                <a:latin typeface="Times New Roman" panose="02020603050405020304" pitchFamily="18" charset="0"/>
                <a:cs typeface="Times New Roman" panose="02020603050405020304" pitchFamily="18" charset="0"/>
              </a:rPr>
              <a:t>next according the reference.</a:t>
            </a:r>
            <a:endParaRPr lang="en-US" altLang="zh-CN" sz="3000" dirty="0">
              <a:latin typeface="Times New Roman" panose="02020603050405020304" pitchFamily="18" charset="0"/>
              <a:cs typeface="Times New Roman" panose="02020603050405020304" pitchFamily="18" charset="0"/>
            </a:endParaRPr>
          </a:p>
        </p:txBody>
      </p:sp>
      <p:sp>
        <p:nvSpPr>
          <p:cNvPr id="12" name="矩形 11"/>
          <p:cNvSpPr/>
          <p:nvPr/>
        </p:nvSpPr>
        <p:spPr>
          <a:xfrm>
            <a:off x="5232109" y="4656954"/>
            <a:ext cx="184730" cy="1015663"/>
          </a:xfrm>
          <a:prstGeom prst="rect">
            <a:avLst/>
          </a:prstGeom>
        </p:spPr>
        <p:txBody>
          <a:bodyPr wrap="none">
            <a:spAutoFit/>
          </a:bodyPr>
          <a:lstStyle/>
          <a:p>
            <a:pPr algn="ctr"/>
            <a:endParaRPr lang="zh-CN" altLang="en-US" sz="6000" dirty="0">
              <a:latin typeface="Times New Roman" panose="02020603050405020304" pitchFamily="18" charset="0"/>
              <a:cs typeface="Times New Roman" panose="02020603050405020304" pitchFamily="18" charset="0"/>
            </a:endParaRPr>
          </a:p>
        </p:txBody>
      </p:sp>
      <p:sp>
        <p:nvSpPr>
          <p:cNvPr id="43" name="矩形 42"/>
          <p:cNvSpPr/>
          <p:nvPr/>
        </p:nvSpPr>
        <p:spPr>
          <a:xfrm>
            <a:off x="518093" y="486610"/>
            <a:ext cx="8678979" cy="707886"/>
          </a:xfrm>
          <a:prstGeom prst="rect">
            <a:avLst/>
          </a:prstGeom>
        </p:spPr>
        <p:txBody>
          <a:bodyPr wrap="none">
            <a:spAutoFit/>
          </a:bodyPr>
          <a:lstStyle/>
          <a:p>
            <a:r>
              <a:rPr lang="en-US" altLang="zh-CN" sz="4000" dirty="0" smtClean="0">
                <a:latin typeface="Times New Roman" panose="02020603050405020304" pitchFamily="18" charset="0"/>
                <a:cs typeface="Times New Roman" panose="02020603050405020304" pitchFamily="18" charset="0"/>
              </a:rPr>
              <a:t>4 Performance </a:t>
            </a:r>
            <a:r>
              <a:rPr lang="en-US" altLang="zh-CN" sz="4000" dirty="0">
                <a:latin typeface="Times New Roman" panose="02020603050405020304" pitchFamily="18" charset="0"/>
                <a:cs typeface="Times New Roman" panose="02020603050405020304" pitchFamily="18" charset="0"/>
              </a:rPr>
              <a:t>and Memory</a:t>
            </a:r>
            <a:r>
              <a:rPr lang="en-US" altLang="zh-CN" sz="4000" dirty="0" smtClean="0">
                <a:latin typeface="Times New Roman" panose="02020603050405020304" pitchFamily="18" charset="0"/>
                <a:cs typeface="Times New Roman" panose="02020603050405020304" pitchFamily="18" charset="0"/>
              </a:rPr>
              <a:t> optimization</a:t>
            </a:r>
            <a:endParaRPr lang="zh-CN" altLang="en-US" sz="40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456" y="3267761"/>
            <a:ext cx="9753600" cy="1533525"/>
          </a:xfrm>
          <a:prstGeom prst="rect">
            <a:avLst/>
          </a:prstGeom>
        </p:spPr>
      </p:pic>
      <p:pic>
        <p:nvPicPr>
          <p:cNvPr id="2" name="图片 1"/>
          <p:cNvPicPr>
            <a:picLocks noChangeAspect="1"/>
          </p:cNvPicPr>
          <p:nvPr/>
        </p:nvPicPr>
        <p:blipFill>
          <a:blip r:embed="rId4"/>
          <a:stretch>
            <a:fillRect/>
          </a:stretch>
        </p:blipFill>
        <p:spPr>
          <a:xfrm>
            <a:off x="3409141" y="4700561"/>
            <a:ext cx="3645936" cy="1771120"/>
          </a:xfrm>
          <a:prstGeom prst="rect">
            <a:avLst/>
          </a:prstGeom>
        </p:spPr>
      </p:pic>
    </p:spTree>
    <p:extLst>
      <p:ext uri="{BB962C8B-B14F-4D97-AF65-F5344CB8AC3E}">
        <p14:creationId xmlns:p14="http://schemas.microsoft.com/office/powerpoint/2010/main" val="1502542643"/>
      </p:ext>
    </p:extLst>
  </p:cSld>
  <p:clrMapOvr>
    <a:masterClrMapping/>
  </p:clrMapOvr>
  <p:timing>
    <p:tnLst>
      <p:par>
        <p:cTn id="1" dur="indefinite" restart="never" fill="hold"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8092" y="1231070"/>
            <a:ext cx="11487217" cy="2646878"/>
          </a:xfrm>
          <a:prstGeom prst="rect">
            <a:avLst/>
          </a:prstGeom>
        </p:spPr>
        <p:txBody>
          <a:bodyPr wrap="square">
            <a:spAutoFit/>
          </a:bodyPr>
          <a:lstStyle/>
          <a:p>
            <a:pPr>
              <a:lnSpc>
                <a:spcPct val="150000"/>
              </a:lnSpc>
            </a:pPr>
            <a:r>
              <a:rPr lang="en-US" altLang="zh-CN" sz="3200" dirty="0">
                <a:latin typeface="Times New Roman" panose="02020603050405020304" pitchFamily="18" charset="0"/>
                <a:cs typeface="Times New Roman" panose="02020603050405020304" pitchFamily="18" charset="0"/>
              </a:rPr>
              <a:t>3. Jump </a:t>
            </a:r>
            <a:r>
              <a:rPr lang="en-US" altLang="zh-CN" sz="3200" dirty="0" smtClean="0">
                <a:latin typeface="Times New Roman" panose="02020603050405020304" pitchFamily="18" charset="0"/>
                <a:cs typeface="Times New Roman" panose="02020603050405020304" pitchFamily="18" charset="0"/>
              </a:rPr>
              <a:t>Tables</a:t>
            </a:r>
            <a:endParaRPr lang="en-US" altLang="zh-CN" sz="3200" dirty="0">
              <a:latin typeface="Times New Roman" panose="02020603050405020304" pitchFamily="18" charset="0"/>
              <a:cs typeface="Times New Roman" panose="02020603050405020304" pitchFamily="18" charset="0"/>
            </a:endParaRPr>
          </a:p>
          <a:p>
            <a:r>
              <a:rPr lang="en-US" altLang="zh-CN" sz="3000" dirty="0" smtClean="0">
                <a:latin typeface="Times New Roman" panose="02020603050405020304" pitchFamily="18" charset="0"/>
                <a:cs typeface="Times New Roman" panose="02020603050405020304" pitchFamily="18" charset="0"/>
              </a:rPr>
              <a:t>a. </a:t>
            </a:r>
            <a:r>
              <a:rPr lang="en-US" altLang="zh-CN" sz="3000" dirty="0">
                <a:latin typeface="Times New Roman" panose="02020603050405020304" pitchFamily="18" charset="0"/>
                <a:cs typeface="Times New Roman" panose="02020603050405020304" pitchFamily="18" charset="0"/>
              </a:rPr>
              <a:t>T-Node jump table-----The T-Node jump table reduces the latency to access its S-Nodes by storing an array of unsigned shorts referencing 15 of its S-Nodes.   </a:t>
            </a:r>
          </a:p>
          <a:p>
            <a:endParaRPr lang="en-US" altLang="zh-CN" sz="2800" dirty="0">
              <a:latin typeface="Times New Roman" panose="02020603050405020304" pitchFamily="18" charset="0"/>
              <a:cs typeface="Times New Roman" panose="02020603050405020304" pitchFamily="18" charset="0"/>
            </a:endParaRPr>
          </a:p>
        </p:txBody>
      </p:sp>
      <p:sp>
        <p:nvSpPr>
          <p:cNvPr id="12" name="矩形 11"/>
          <p:cNvSpPr/>
          <p:nvPr/>
        </p:nvSpPr>
        <p:spPr>
          <a:xfrm>
            <a:off x="5232109" y="4656954"/>
            <a:ext cx="184730" cy="1015663"/>
          </a:xfrm>
          <a:prstGeom prst="rect">
            <a:avLst/>
          </a:prstGeom>
        </p:spPr>
        <p:txBody>
          <a:bodyPr wrap="none">
            <a:spAutoFit/>
          </a:bodyPr>
          <a:lstStyle/>
          <a:p>
            <a:pPr algn="ctr"/>
            <a:endParaRPr lang="zh-CN" altLang="en-US" sz="6000" dirty="0">
              <a:latin typeface="Times New Roman" panose="02020603050405020304" pitchFamily="18" charset="0"/>
              <a:cs typeface="Times New Roman" panose="02020603050405020304" pitchFamily="18" charset="0"/>
            </a:endParaRPr>
          </a:p>
        </p:txBody>
      </p:sp>
      <p:sp>
        <p:nvSpPr>
          <p:cNvPr id="43" name="矩形 42"/>
          <p:cNvSpPr/>
          <p:nvPr/>
        </p:nvSpPr>
        <p:spPr>
          <a:xfrm>
            <a:off x="518093" y="486610"/>
            <a:ext cx="8678979" cy="707886"/>
          </a:xfrm>
          <a:prstGeom prst="rect">
            <a:avLst/>
          </a:prstGeom>
        </p:spPr>
        <p:txBody>
          <a:bodyPr wrap="none">
            <a:spAutoFit/>
          </a:bodyPr>
          <a:lstStyle/>
          <a:p>
            <a:r>
              <a:rPr lang="en-US" altLang="zh-CN" sz="4000" dirty="0" smtClean="0">
                <a:latin typeface="Times New Roman" panose="02020603050405020304" pitchFamily="18" charset="0"/>
                <a:cs typeface="Times New Roman" panose="02020603050405020304" pitchFamily="18" charset="0"/>
              </a:rPr>
              <a:t>4 Performance </a:t>
            </a:r>
            <a:r>
              <a:rPr lang="en-US" altLang="zh-CN" sz="4000" dirty="0">
                <a:latin typeface="Times New Roman" panose="02020603050405020304" pitchFamily="18" charset="0"/>
                <a:cs typeface="Times New Roman" panose="02020603050405020304" pitchFamily="18" charset="0"/>
              </a:rPr>
              <a:t>and Memory</a:t>
            </a:r>
            <a:r>
              <a:rPr lang="en-US" altLang="zh-CN" sz="4000" dirty="0" smtClean="0">
                <a:latin typeface="Times New Roman" panose="02020603050405020304" pitchFamily="18" charset="0"/>
                <a:cs typeface="Times New Roman" panose="02020603050405020304" pitchFamily="18" charset="0"/>
              </a:rPr>
              <a:t> optimization</a:t>
            </a:r>
            <a:endParaRPr lang="zh-CN" altLang="en-US" sz="4000"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7555" y="3420079"/>
            <a:ext cx="9711620" cy="3550810"/>
          </a:xfrm>
          <a:prstGeom prst="rect">
            <a:avLst/>
          </a:prstGeom>
        </p:spPr>
      </p:pic>
      <p:cxnSp>
        <p:nvCxnSpPr>
          <p:cNvPr id="8" name="直接连接符 7"/>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5946920"/>
      </p:ext>
    </p:extLst>
  </p:cSld>
  <p:clrMapOvr>
    <a:masterClrMapping/>
  </p:clrMapOvr>
  <p:timing>
    <p:tnLst>
      <p:par>
        <p:cTn id="1" dur="indefinite" restart="never" fill="hold"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8092" y="1231070"/>
            <a:ext cx="11487217" cy="1754326"/>
          </a:xfrm>
          <a:prstGeom prst="rect">
            <a:avLst/>
          </a:prstGeom>
        </p:spPr>
        <p:txBody>
          <a:bodyPr wrap="square">
            <a:spAutoFit/>
          </a:bodyPr>
          <a:lstStyle/>
          <a:p>
            <a:pPr>
              <a:lnSpc>
                <a:spcPct val="150000"/>
              </a:lnSpc>
            </a:pPr>
            <a:r>
              <a:rPr lang="en-US" altLang="zh-CN" sz="3200" dirty="0">
                <a:latin typeface="Times New Roman" panose="02020603050405020304" pitchFamily="18" charset="0"/>
                <a:cs typeface="Times New Roman" panose="02020603050405020304" pitchFamily="18" charset="0"/>
              </a:rPr>
              <a:t>3. Jump Tables (jt)</a:t>
            </a:r>
          </a:p>
          <a:p>
            <a:r>
              <a:rPr lang="en-US" altLang="zh-CN" sz="3000" dirty="0">
                <a:latin typeface="Times New Roman" panose="02020603050405020304" pitchFamily="18" charset="0"/>
                <a:cs typeface="Times New Roman" panose="02020603050405020304" pitchFamily="18" charset="0"/>
              </a:rPr>
              <a:t>b</a:t>
            </a:r>
            <a:r>
              <a:rPr lang="en-US" altLang="zh-CN" sz="3000" dirty="0" smtClean="0">
                <a:latin typeface="Times New Roman" panose="02020603050405020304" pitchFamily="18" charset="0"/>
                <a:cs typeface="Times New Roman" panose="02020603050405020304" pitchFamily="18" charset="0"/>
              </a:rPr>
              <a:t>. </a:t>
            </a:r>
            <a:r>
              <a:rPr lang="en-US" altLang="zh-CN" sz="3000" dirty="0">
                <a:latin typeface="Times New Roman" panose="02020603050405020304" pitchFamily="18" charset="0"/>
                <a:cs typeface="Times New Roman" panose="02020603050405020304" pitchFamily="18" charset="0"/>
              </a:rPr>
              <a:t>container jump table---- The container jump </a:t>
            </a:r>
            <a:r>
              <a:rPr lang="en-US" altLang="zh-CN" sz="3000" dirty="0" smtClean="0">
                <a:latin typeface="Times New Roman" panose="02020603050405020304" pitchFamily="18" charset="0"/>
                <a:cs typeface="Times New Roman" panose="02020603050405020304" pitchFamily="18" charset="0"/>
              </a:rPr>
              <a:t>table reduces </a:t>
            </a:r>
            <a:r>
              <a:rPr lang="en-US" altLang="zh-CN" sz="3000" dirty="0">
                <a:latin typeface="Times New Roman" panose="02020603050405020304" pitchFamily="18" charset="0"/>
                <a:cs typeface="Times New Roman" panose="02020603050405020304" pitchFamily="18" charset="0"/>
              </a:rPr>
              <a:t>the latency to access </a:t>
            </a:r>
            <a:r>
              <a:rPr lang="en-US" altLang="zh-CN" sz="3000" dirty="0" smtClean="0">
                <a:latin typeface="Times New Roman" panose="02020603050405020304" pitchFamily="18" charset="0"/>
                <a:cs typeface="Times New Roman" panose="02020603050405020304" pitchFamily="18" charset="0"/>
              </a:rPr>
              <a:t>T-Node by </a:t>
            </a:r>
            <a:r>
              <a:rPr lang="en-US" altLang="zh-CN" sz="3000" dirty="0">
                <a:latin typeface="Times New Roman" panose="02020603050405020304" pitchFamily="18" charset="0"/>
                <a:cs typeface="Times New Roman" panose="02020603050405020304" pitchFamily="18" charset="0"/>
              </a:rPr>
              <a:t>three bits of the container’s jump field ‘J</a:t>
            </a:r>
            <a:r>
              <a:rPr lang="en-US" altLang="zh-CN" sz="3000" dirty="0" smtClean="0">
                <a:latin typeface="Times New Roman" panose="02020603050405020304" pitchFamily="18" charset="0"/>
                <a:cs typeface="Times New Roman" panose="02020603050405020304" pitchFamily="18" charset="0"/>
              </a:rPr>
              <a:t>’</a:t>
            </a:r>
            <a:endParaRPr lang="en-US" altLang="zh-CN" sz="3000" dirty="0">
              <a:latin typeface="Times New Roman" panose="02020603050405020304" pitchFamily="18" charset="0"/>
              <a:cs typeface="Times New Roman" panose="02020603050405020304" pitchFamily="18" charset="0"/>
            </a:endParaRPr>
          </a:p>
        </p:txBody>
      </p:sp>
      <p:sp>
        <p:nvSpPr>
          <p:cNvPr id="12" name="矩形 11"/>
          <p:cNvSpPr/>
          <p:nvPr/>
        </p:nvSpPr>
        <p:spPr>
          <a:xfrm>
            <a:off x="5232109" y="4656954"/>
            <a:ext cx="184730" cy="1015663"/>
          </a:xfrm>
          <a:prstGeom prst="rect">
            <a:avLst/>
          </a:prstGeom>
        </p:spPr>
        <p:txBody>
          <a:bodyPr wrap="none">
            <a:spAutoFit/>
          </a:bodyPr>
          <a:lstStyle/>
          <a:p>
            <a:pPr algn="ctr"/>
            <a:endParaRPr lang="zh-CN" altLang="en-US" sz="6000" dirty="0">
              <a:latin typeface="Times New Roman" panose="02020603050405020304" pitchFamily="18" charset="0"/>
              <a:cs typeface="Times New Roman" panose="02020603050405020304" pitchFamily="18" charset="0"/>
            </a:endParaRPr>
          </a:p>
        </p:txBody>
      </p:sp>
      <p:sp>
        <p:nvSpPr>
          <p:cNvPr id="43" name="矩形 42"/>
          <p:cNvSpPr/>
          <p:nvPr/>
        </p:nvSpPr>
        <p:spPr>
          <a:xfrm>
            <a:off x="518093" y="486610"/>
            <a:ext cx="8678979" cy="707886"/>
          </a:xfrm>
          <a:prstGeom prst="rect">
            <a:avLst/>
          </a:prstGeom>
        </p:spPr>
        <p:txBody>
          <a:bodyPr wrap="none">
            <a:spAutoFit/>
          </a:bodyPr>
          <a:lstStyle/>
          <a:p>
            <a:r>
              <a:rPr lang="en-US" altLang="zh-CN" sz="4000" dirty="0" smtClean="0">
                <a:latin typeface="Times New Roman" panose="02020603050405020304" pitchFamily="18" charset="0"/>
                <a:cs typeface="Times New Roman" panose="02020603050405020304" pitchFamily="18" charset="0"/>
              </a:rPr>
              <a:t>4 Performance </a:t>
            </a:r>
            <a:r>
              <a:rPr lang="en-US" altLang="zh-CN" sz="4000" dirty="0">
                <a:latin typeface="Times New Roman" panose="02020603050405020304" pitchFamily="18" charset="0"/>
                <a:cs typeface="Times New Roman" panose="02020603050405020304" pitchFamily="18" charset="0"/>
              </a:rPr>
              <a:t>and Memory</a:t>
            </a:r>
            <a:r>
              <a:rPr lang="en-US" altLang="zh-CN" sz="4000" dirty="0" smtClean="0">
                <a:latin typeface="Times New Roman" panose="02020603050405020304" pitchFamily="18" charset="0"/>
                <a:cs typeface="Times New Roman" panose="02020603050405020304" pitchFamily="18" charset="0"/>
              </a:rPr>
              <a:t> optimization</a:t>
            </a:r>
            <a:endParaRPr lang="zh-CN" altLang="en-US" sz="40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8818" y="2985396"/>
            <a:ext cx="7404255" cy="3227792"/>
          </a:xfrm>
          <a:prstGeom prst="rect">
            <a:avLst/>
          </a:prstGeom>
        </p:spPr>
      </p:pic>
      <p:cxnSp>
        <p:nvCxnSpPr>
          <p:cNvPr id="10" name="直接连接符 9"/>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597079"/>
      </p:ext>
    </p:extLst>
  </p:cSld>
  <p:clrMapOvr>
    <a:masterClrMapping/>
  </p:clrMapOvr>
  <p:timing>
    <p:tnLst>
      <p:par>
        <p:cTn id="1" dur="indefinite" restart="never" fill="hold"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8091" y="1353130"/>
            <a:ext cx="11487217" cy="1015663"/>
          </a:xfrm>
          <a:prstGeom prst="rect">
            <a:avLst/>
          </a:prstGeom>
        </p:spPr>
        <p:txBody>
          <a:bodyPr wrap="square">
            <a:spAutoFit/>
          </a:bodyPr>
          <a:lstStyle/>
          <a:p>
            <a:r>
              <a:rPr lang="en-US" altLang="zh-CN" sz="3000" dirty="0" smtClean="0">
                <a:latin typeface="Times New Roman" panose="02020603050405020304" pitchFamily="18" charset="0"/>
                <a:cs typeface="Times New Roman" panose="02020603050405020304" pitchFamily="18" charset="0"/>
              </a:rPr>
              <a:t>Key pre-processing is a technique to transform keys so that their distribution is more suitable for a data structure.</a:t>
            </a:r>
            <a:endParaRPr lang="en-US" altLang="zh-CN" sz="3000" dirty="0">
              <a:latin typeface="Times New Roman" panose="02020603050405020304" pitchFamily="18" charset="0"/>
              <a:cs typeface="Times New Roman" panose="02020603050405020304" pitchFamily="18" charset="0"/>
            </a:endParaRPr>
          </a:p>
        </p:txBody>
      </p:sp>
      <p:sp>
        <p:nvSpPr>
          <p:cNvPr id="12" name="矩形 11"/>
          <p:cNvSpPr/>
          <p:nvPr/>
        </p:nvSpPr>
        <p:spPr>
          <a:xfrm>
            <a:off x="5232109" y="4656954"/>
            <a:ext cx="184730" cy="1015663"/>
          </a:xfrm>
          <a:prstGeom prst="rect">
            <a:avLst/>
          </a:prstGeom>
        </p:spPr>
        <p:txBody>
          <a:bodyPr wrap="none">
            <a:spAutoFit/>
          </a:bodyPr>
          <a:lstStyle/>
          <a:p>
            <a:pPr algn="ctr"/>
            <a:endParaRPr lang="zh-CN" altLang="en-US" sz="6000" dirty="0">
              <a:latin typeface="Times New Roman" panose="02020603050405020304" pitchFamily="18" charset="0"/>
              <a:cs typeface="Times New Roman" panose="02020603050405020304" pitchFamily="18" charset="0"/>
            </a:endParaRPr>
          </a:p>
        </p:txBody>
      </p:sp>
      <p:sp>
        <p:nvSpPr>
          <p:cNvPr id="43" name="矩形 42"/>
          <p:cNvSpPr/>
          <p:nvPr/>
        </p:nvSpPr>
        <p:spPr>
          <a:xfrm>
            <a:off x="518093" y="486610"/>
            <a:ext cx="4732386" cy="707886"/>
          </a:xfrm>
          <a:prstGeom prst="rect">
            <a:avLst/>
          </a:prstGeom>
        </p:spPr>
        <p:txBody>
          <a:bodyPr wrap="none">
            <a:spAutoFit/>
          </a:bodyPr>
          <a:lstStyle/>
          <a:p>
            <a:r>
              <a:rPr lang="en-US" altLang="zh-CN" sz="4000" dirty="0">
                <a:latin typeface="Times New Roman" panose="02020603050405020304" pitchFamily="18" charset="0"/>
                <a:cs typeface="Times New Roman" panose="02020603050405020304" pitchFamily="18" charset="0"/>
              </a:rPr>
              <a:t>5. Key Pre-processing</a:t>
            </a:r>
            <a:endParaRPr lang="zh-CN" altLang="en-US" sz="4000" dirty="0">
              <a:latin typeface="Times New Roman" panose="02020603050405020304" pitchFamily="18" charset="0"/>
              <a:cs typeface="Times New Roman" panose="02020603050405020304" pitchFamily="18" charset="0"/>
            </a:endParaRPr>
          </a:p>
        </p:txBody>
      </p:sp>
      <p:cxnSp>
        <p:nvCxnSpPr>
          <p:cNvPr id="8" name="直接连接符 7"/>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518091" y="2717962"/>
            <a:ext cx="11487217" cy="2900794"/>
          </a:xfrm>
          <a:prstGeom prst="rect">
            <a:avLst/>
          </a:prstGeom>
        </p:spPr>
        <p:txBody>
          <a:bodyPr wrap="square">
            <a:spAutoFit/>
          </a:bodyPr>
          <a:lstStyle/>
          <a:p>
            <a:r>
              <a:rPr lang="en-US" altLang="zh-CN" sz="3000" dirty="0">
                <a:latin typeface="Times New Roman" panose="02020603050405020304" pitchFamily="18" charset="0"/>
                <a:cs typeface="Times New Roman" panose="02020603050405020304" pitchFamily="18" charset="0"/>
              </a:rPr>
              <a:t>A</a:t>
            </a:r>
            <a:r>
              <a:rPr lang="en-US" altLang="zh-CN" sz="3000" dirty="0" smtClean="0">
                <a:latin typeface="Times New Roman" panose="02020603050405020304" pitchFamily="18" charset="0"/>
                <a:cs typeface="Times New Roman" panose="02020603050405020304" pitchFamily="18" charset="0"/>
              </a:rPr>
              <a:t> </a:t>
            </a:r>
            <a:r>
              <a:rPr lang="en-US" altLang="zh-CN" sz="3000" dirty="0">
                <a:latin typeface="Times New Roman" panose="02020603050405020304" pitchFamily="18" charset="0"/>
                <a:cs typeface="Times New Roman" panose="02020603050405020304" pitchFamily="18" charset="0"/>
              </a:rPr>
              <a:t>key pre-processor is an injective </a:t>
            </a:r>
            <a:r>
              <a:rPr lang="en-US" altLang="zh-CN" sz="3000" dirty="0" smtClean="0">
                <a:latin typeface="Times New Roman" panose="02020603050405020304" pitchFamily="18" charset="0"/>
                <a:cs typeface="Times New Roman" panose="02020603050405020304" pitchFamily="18" charset="0"/>
              </a:rPr>
              <a:t>function f.</a:t>
            </a:r>
          </a:p>
          <a:p>
            <a:endParaRPr lang="en-US" altLang="zh-CN" sz="3000" dirty="0">
              <a:latin typeface="Times New Roman" panose="02020603050405020304" pitchFamily="18" charset="0"/>
              <a:cs typeface="Times New Roman" panose="02020603050405020304" pitchFamily="18" charset="0"/>
            </a:endParaRPr>
          </a:p>
          <a:p>
            <a:endParaRPr lang="en-US" altLang="zh-CN" sz="3000" dirty="0" smtClean="0">
              <a:latin typeface="Times New Roman" panose="02020603050405020304" pitchFamily="18" charset="0"/>
              <a:cs typeface="Times New Roman" panose="02020603050405020304" pitchFamily="18" charset="0"/>
            </a:endParaRPr>
          </a:p>
          <a:p>
            <a:pPr>
              <a:lnSpc>
                <a:spcPts val="3700"/>
              </a:lnSpc>
            </a:pPr>
            <a:r>
              <a:rPr lang="en-US" altLang="zh-CN" sz="3000" dirty="0" smtClean="0">
                <a:latin typeface="Times New Roman" panose="02020603050405020304" pitchFamily="18" charset="0"/>
                <a:cs typeface="Times New Roman" panose="02020603050405020304" pitchFamily="18" charset="0"/>
              </a:rPr>
              <a:t>For </a:t>
            </a:r>
            <a:r>
              <a:rPr lang="en-US" altLang="zh-CN" sz="3000" dirty="0">
                <a:latin typeface="Times New Roman" panose="02020603050405020304" pitchFamily="18" charset="0"/>
                <a:cs typeface="Times New Roman" panose="02020603050405020304" pitchFamily="18" charset="0"/>
              </a:rPr>
              <a:t>range </a:t>
            </a:r>
            <a:r>
              <a:rPr lang="en-US" altLang="zh-CN" sz="3000" dirty="0" smtClean="0">
                <a:latin typeface="Times New Roman" panose="02020603050405020304" pitchFamily="18" charset="0"/>
                <a:cs typeface="Times New Roman" panose="02020603050405020304" pitchFamily="18" charset="0"/>
              </a:rPr>
              <a:t>queries:</a:t>
            </a:r>
          </a:p>
          <a:p>
            <a:pPr>
              <a:lnSpc>
                <a:spcPts val="3700"/>
              </a:lnSpc>
            </a:pPr>
            <a:r>
              <a:rPr lang="en-US" altLang="zh-CN" sz="3000" dirty="0" smtClean="0">
                <a:latin typeface="Times New Roman" panose="02020603050405020304" pitchFamily="18" charset="0"/>
                <a:cs typeface="Times New Roman" panose="02020603050405020304" pitchFamily="18" charset="0"/>
              </a:rPr>
              <a:t>     </a:t>
            </a:r>
            <a:r>
              <a:rPr lang="en-US" altLang="zh-CN" sz="3000" dirty="0">
                <a:latin typeface="Times New Roman" panose="02020603050405020304" pitchFamily="18" charset="0"/>
                <a:cs typeface="Times New Roman" panose="02020603050405020304" pitchFamily="18" charset="0"/>
              </a:rPr>
              <a:t>f must preserve the binary-comparable order &lt;</a:t>
            </a:r>
            <a:r>
              <a:rPr lang="en-US" altLang="zh-CN" sz="3000" baseline="-25000" dirty="0">
                <a:latin typeface="Times New Roman" panose="02020603050405020304" pitchFamily="18" charset="0"/>
                <a:cs typeface="Times New Roman" panose="02020603050405020304" pitchFamily="18" charset="0"/>
              </a:rPr>
              <a:t>bc</a:t>
            </a:r>
            <a:r>
              <a:rPr lang="en-US" altLang="zh-CN" sz="3000" dirty="0">
                <a:latin typeface="Times New Roman" panose="02020603050405020304" pitchFamily="18" charset="0"/>
                <a:cs typeface="Times New Roman" panose="02020603050405020304" pitchFamily="18" charset="0"/>
              </a:rPr>
              <a:t> among the </a:t>
            </a:r>
            <a:r>
              <a:rPr lang="en-US" altLang="zh-CN" sz="3000" dirty="0" smtClean="0">
                <a:latin typeface="Times New Roman" panose="02020603050405020304" pitchFamily="18" charset="0"/>
                <a:cs typeface="Times New Roman" panose="02020603050405020304" pitchFamily="18" charset="0"/>
              </a:rPr>
              <a:t>keys:</a:t>
            </a:r>
          </a:p>
          <a:p>
            <a:pPr>
              <a:lnSpc>
                <a:spcPts val="3700"/>
              </a:lnSpc>
            </a:pPr>
            <a:r>
              <a:rPr lang="en-US" altLang="zh-CN" sz="3000" dirty="0">
                <a:latin typeface="Times New Roman" panose="02020603050405020304" pitchFamily="18" charset="0"/>
                <a:cs typeface="Times New Roman" panose="02020603050405020304" pitchFamily="18" charset="0"/>
              </a:rPr>
              <a:t>	</a:t>
            </a:r>
            <a:endParaRPr lang="zh-CN" altLang="en-US" sz="30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2304337" y="5190471"/>
            <a:ext cx="7684342" cy="600730"/>
          </a:xfrm>
          <a:prstGeom prst="rect">
            <a:avLst/>
          </a:prstGeom>
        </p:spPr>
      </p:pic>
    </p:spTree>
    <p:extLst>
      <p:ext uri="{BB962C8B-B14F-4D97-AF65-F5344CB8AC3E}">
        <p14:creationId xmlns:p14="http://schemas.microsoft.com/office/powerpoint/2010/main" val="3573523577"/>
      </p:ext>
    </p:extLst>
  </p:cSld>
  <p:clrMapOvr>
    <a:masterClrMapping/>
  </p:clrMapOvr>
  <p:timing>
    <p:tnLst>
      <p:par>
        <p:cTn id="1" dur="indefinite" restart="never" fill="hold"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8093" y="1516560"/>
            <a:ext cx="11487217" cy="1477328"/>
          </a:xfrm>
          <a:prstGeom prst="rect">
            <a:avLst/>
          </a:prstGeom>
        </p:spPr>
        <p:txBody>
          <a:bodyPr wrap="square">
            <a:spAutoFit/>
          </a:bodyPr>
          <a:lstStyle/>
          <a:p>
            <a:r>
              <a:rPr lang="en-US" altLang="zh-CN" sz="3000" dirty="0">
                <a:latin typeface="Times New Roman" panose="02020603050405020304" pitchFamily="18" charset="0"/>
                <a:cs typeface="Times New Roman" panose="02020603050405020304" pitchFamily="18" charset="0"/>
              </a:rPr>
              <a:t>By injecting two zero bits into the second, </a:t>
            </a:r>
            <a:r>
              <a:rPr lang="en-US" altLang="zh-CN" sz="3000" dirty="0" smtClean="0">
                <a:latin typeface="Times New Roman" panose="02020603050405020304" pitchFamily="18" charset="0"/>
                <a:cs typeface="Times New Roman" panose="02020603050405020304" pitchFamily="18" charset="0"/>
              </a:rPr>
              <a:t>third and </a:t>
            </a:r>
            <a:r>
              <a:rPr lang="en-US" altLang="zh-CN" sz="3000" dirty="0">
                <a:latin typeface="Times New Roman" panose="02020603050405020304" pitchFamily="18" charset="0"/>
                <a:cs typeface="Times New Roman" panose="02020603050405020304" pitchFamily="18" charset="0"/>
              </a:rPr>
              <a:t>fourth byte, the total number of third level </a:t>
            </a:r>
            <a:r>
              <a:rPr lang="en-US" altLang="zh-CN" sz="3000" dirty="0" smtClean="0">
                <a:latin typeface="Times New Roman" panose="02020603050405020304" pitchFamily="18" charset="0"/>
                <a:cs typeface="Times New Roman" panose="02020603050405020304" pitchFamily="18" charset="0"/>
              </a:rPr>
              <a:t>containers is </a:t>
            </a:r>
            <a:r>
              <a:rPr lang="en-US" altLang="zh-CN" sz="3000" dirty="0">
                <a:latin typeface="Times New Roman" panose="02020603050405020304" pitchFamily="18" charset="0"/>
                <a:cs typeface="Times New Roman" panose="02020603050405020304" pitchFamily="18" charset="0"/>
              </a:rPr>
              <a:t>reduced from 2</a:t>
            </a:r>
            <a:r>
              <a:rPr lang="en-US" altLang="zh-CN" sz="3000" baseline="30000" dirty="0">
                <a:latin typeface="Times New Roman" panose="02020603050405020304" pitchFamily="18" charset="0"/>
                <a:cs typeface="Times New Roman" panose="02020603050405020304" pitchFamily="18" charset="0"/>
              </a:rPr>
              <a:t>32</a:t>
            </a:r>
            <a:r>
              <a:rPr lang="en-US" altLang="zh-CN" sz="3000" dirty="0">
                <a:latin typeface="Times New Roman" panose="02020603050405020304" pitchFamily="18" charset="0"/>
                <a:cs typeface="Times New Roman" panose="02020603050405020304" pitchFamily="18" charset="0"/>
              </a:rPr>
              <a:t> to 2</a:t>
            </a:r>
            <a:r>
              <a:rPr lang="en-US" altLang="zh-CN" sz="3000" baseline="30000" dirty="0">
                <a:latin typeface="Times New Roman" panose="02020603050405020304" pitchFamily="18" charset="0"/>
                <a:cs typeface="Times New Roman" panose="02020603050405020304" pitchFamily="18" charset="0"/>
              </a:rPr>
              <a:t>26</a:t>
            </a:r>
            <a:r>
              <a:rPr lang="en-US" altLang="zh-CN" sz="3000" dirty="0">
                <a:latin typeface="Times New Roman" panose="02020603050405020304" pitchFamily="18" charset="0"/>
                <a:cs typeface="Times New Roman" panose="02020603050405020304" pitchFamily="18" charset="0"/>
              </a:rPr>
              <a:t>. Having fewer, but larger </a:t>
            </a:r>
            <a:r>
              <a:rPr lang="en-US" altLang="zh-CN" sz="3000" dirty="0" smtClean="0">
                <a:latin typeface="Times New Roman" panose="02020603050405020304" pitchFamily="18" charset="0"/>
                <a:cs typeface="Times New Roman" panose="02020603050405020304" pitchFamily="18" charset="0"/>
              </a:rPr>
              <a:t>containers improves </a:t>
            </a:r>
            <a:r>
              <a:rPr lang="en-US" altLang="zh-CN" sz="3000" dirty="0">
                <a:latin typeface="Times New Roman" panose="02020603050405020304" pitchFamily="18" charset="0"/>
                <a:cs typeface="Times New Roman" panose="02020603050405020304" pitchFamily="18" charset="0"/>
              </a:rPr>
              <a:t>memory efficiency considerably.</a:t>
            </a:r>
          </a:p>
        </p:txBody>
      </p:sp>
      <p:sp>
        <p:nvSpPr>
          <p:cNvPr id="12" name="矩形 11"/>
          <p:cNvSpPr/>
          <p:nvPr/>
        </p:nvSpPr>
        <p:spPr>
          <a:xfrm>
            <a:off x="5232109" y="4656954"/>
            <a:ext cx="184730" cy="1015663"/>
          </a:xfrm>
          <a:prstGeom prst="rect">
            <a:avLst/>
          </a:prstGeom>
        </p:spPr>
        <p:txBody>
          <a:bodyPr wrap="none">
            <a:spAutoFit/>
          </a:bodyPr>
          <a:lstStyle/>
          <a:p>
            <a:pPr algn="ctr"/>
            <a:endParaRPr lang="zh-CN" altLang="en-US" sz="6000" dirty="0">
              <a:latin typeface="Times New Roman" panose="02020603050405020304" pitchFamily="18" charset="0"/>
              <a:cs typeface="Times New Roman" panose="02020603050405020304" pitchFamily="18" charset="0"/>
            </a:endParaRPr>
          </a:p>
        </p:txBody>
      </p:sp>
      <p:sp>
        <p:nvSpPr>
          <p:cNvPr id="43" name="矩形 42"/>
          <p:cNvSpPr/>
          <p:nvPr/>
        </p:nvSpPr>
        <p:spPr>
          <a:xfrm>
            <a:off x="518093" y="486610"/>
            <a:ext cx="4732386" cy="707886"/>
          </a:xfrm>
          <a:prstGeom prst="rect">
            <a:avLst/>
          </a:prstGeom>
        </p:spPr>
        <p:txBody>
          <a:bodyPr wrap="none">
            <a:spAutoFit/>
          </a:bodyPr>
          <a:lstStyle/>
          <a:p>
            <a:r>
              <a:rPr lang="en-US" altLang="zh-CN" sz="4000" dirty="0">
                <a:latin typeface="Times New Roman" panose="02020603050405020304" pitchFamily="18" charset="0"/>
                <a:cs typeface="Times New Roman" panose="02020603050405020304" pitchFamily="18" charset="0"/>
              </a:rPr>
              <a:t>5. Key Pre-processing</a:t>
            </a:r>
            <a:endParaRPr lang="zh-CN" altLang="en-US" sz="4000" dirty="0">
              <a:latin typeface="Times New Roman" panose="02020603050405020304" pitchFamily="18" charset="0"/>
              <a:cs typeface="Times New Roman" panose="02020603050405020304" pitchFamily="18" charset="0"/>
            </a:endParaRPr>
          </a:p>
        </p:txBody>
      </p:sp>
      <p:cxnSp>
        <p:nvCxnSpPr>
          <p:cNvPr id="8" name="直接连接符 7"/>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3"/>
          <a:stretch>
            <a:fillRect/>
          </a:stretch>
        </p:blipFill>
        <p:spPr>
          <a:xfrm>
            <a:off x="1188448" y="3471567"/>
            <a:ext cx="9308864" cy="2370773"/>
          </a:xfrm>
          <a:prstGeom prst="rect">
            <a:avLst/>
          </a:prstGeom>
        </p:spPr>
      </p:pic>
    </p:spTree>
    <p:extLst>
      <p:ext uri="{BB962C8B-B14F-4D97-AF65-F5344CB8AC3E}">
        <p14:creationId xmlns:p14="http://schemas.microsoft.com/office/powerpoint/2010/main" val="3404653888"/>
      </p:ext>
    </p:extLst>
  </p:cSld>
  <p:clrMapOvr>
    <a:masterClrMapping/>
  </p:clrMapOvr>
  <p:timing>
    <p:tnLst>
      <p:par>
        <p:cTn id="1" dur="indefinite" restart="never" fill="hold"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53143" y="1533022"/>
            <a:ext cx="11352168" cy="2041585"/>
          </a:xfrm>
          <a:prstGeom prst="rect">
            <a:avLst/>
          </a:prstGeom>
        </p:spPr>
        <p:txBody>
          <a:bodyPr wrap="square">
            <a:spAutoFit/>
          </a:bodyPr>
          <a:lstStyle/>
          <a:p>
            <a:pPr>
              <a:lnSpc>
                <a:spcPts val="4400"/>
              </a:lnSpc>
            </a:pPr>
            <a:r>
              <a:rPr lang="en-US" altLang="zh-CN" sz="3000" dirty="0">
                <a:latin typeface="Times New Roman" panose="02020603050405020304" pitchFamily="18" charset="0"/>
                <a:cs typeface="Times New Roman" panose="02020603050405020304" pitchFamily="18" charset="0"/>
              </a:rPr>
              <a:t>Data </a:t>
            </a:r>
            <a:r>
              <a:rPr lang="en-US" altLang="zh-CN" sz="3000" dirty="0" smtClean="0">
                <a:latin typeface="Times New Roman" panose="02020603050405020304" pitchFamily="18" charset="0"/>
                <a:cs typeface="Times New Roman" panose="02020603050405020304" pitchFamily="18" charset="0"/>
              </a:rPr>
              <a:t>Sets:</a:t>
            </a:r>
          </a:p>
          <a:p>
            <a:r>
              <a:rPr lang="en-US" altLang="zh-CN" sz="3000" dirty="0" smtClean="0">
                <a:latin typeface="Times New Roman" panose="02020603050405020304" pitchFamily="18" charset="0"/>
                <a:cs typeface="Times New Roman" panose="02020603050405020304" pitchFamily="18" charset="0"/>
              </a:rPr>
              <a:t>   Variable-length </a:t>
            </a:r>
            <a:r>
              <a:rPr lang="en-US" altLang="zh-CN" sz="3000" dirty="0">
                <a:latin typeface="Times New Roman" panose="02020603050405020304" pitchFamily="18" charset="0"/>
                <a:cs typeface="Times New Roman" panose="02020603050405020304" pitchFamily="18" charset="0"/>
              </a:rPr>
              <a:t>string performance was evaluated </a:t>
            </a:r>
            <a:r>
              <a:rPr lang="en-US" altLang="zh-CN" sz="3000" dirty="0" smtClean="0">
                <a:latin typeface="Times New Roman" panose="02020603050405020304" pitchFamily="18" charset="0"/>
                <a:cs typeface="Times New Roman" panose="02020603050405020304" pitchFamily="18" charset="0"/>
              </a:rPr>
              <a:t>using the </a:t>
            </a:r>
            <a:r>
              <a:rPr lang="en-US" altLang="zh-CN" sz="3000" dirty="0">
                <a:latin typeface="Times New Roman" panose="02020603050405020304" pitchFamily="18" charset="0"/>
                <a:cs typeface="Times New Roman" panose="02020603050405020304" pitchFamily="18" charset="0"/>
              </a:rPr>
              <a:t>Google Books n-gram </a:t>
            </a:r>
            <a:r>
              <a:rPr lang="en-US" altLang="zh-CN" sz="3000" dirty="0" smtClean="0">
                <a:latin typeface="Times New Roman" panose="02020603050405020304" pitchFamily="18" charset="0"/>
                <a:cs typeface="Times New Roman" panose="02020603050405020304" pitchFamily="18" charset="0"/>
              </a:rPr>
              <a:t>corpus. The </a:t>
            </a:r>
            <a:r>
              <a:rPr lang="en-US" altLang="zh-CN" sz="3000" dirty="0">
                <a:latin typeface="Times New Roman" panose="02020603050405020304" pitchFamily="18" charset="0"/>
                <a:cs typeface="Times New Roman" panose="02020603050405020304" pitchFamily="18" charset="0"/>
              </a:rPr>
              <a:t>keys and values </a:t>
            </a:r>
            <a:r>
              <a:rPr lang="en-US" altLang="zh-CN" sz="3000" dirty="0" smtClean="0">
                <a:latin typeface="Times New Roman" panose="02020603050405020304" pitchFamily="18" charset="0"/>
                <a:cs typeface="Times New Roman" panose="02020603050405020304" pitchFamily="18" charset="0"/>
              </a:rPr>
              <a:t>have a </a:t>
            </a:r>
            <a:r>
              <a:rPr lang="en-US" altLang="zh-CN" sz="3000" dirty="0">
                <a:latin typeface="Times New Roman" panose="02020603050405020304" pitchFamily="18" charset="0"/>
                <a:cs typeface="Times New Roman" panose="02020603050405020304" pitchFamily="18" charset="0"/>
              </a:rPr>
              <a:t>total size of 167.7 GiB and 59.1 </a:t>
            </a:r>
            <a:r>
              <a:rPr lang="en-US" altLang="zh-CN" sz="3000" dirty="0" smtClean="0">
                <a:latin typeface="Times New Roman" panose="02020603050405020304" pitchFamily="18" charset="0"/>
                <a:cs typeface="Times New Roman" panose="02020603050405020304" pitchFamily="18" charset="0"/>
              </a:rPr>
              <a:t>GiB </a:t>
            </a:r>
            <a:r>
              <a:rPr lang="en-US" altLang="zh-CN" sz="3000" dirty="0">
                <a:latin typeface="Times New Roman" panose="02020603050405020304" pitchFamily="18" charset="0"/>
                <a:cs typeface="Times New Roman" panose="02020603050405020304" pitchFamily="18" charset="0"/>
              </a:rPr>
              <a:t>respectively.</a:t>
            </a:r>
          </a:p>
        </p:txBody>
      </p:sp>
      <p:sp>
        <p:nvSpPr>
          <p:cNvPr id="12" name="矩形 11"/>
          <p:cNvSpPr/>
          <p:nvPr/>
        </p:nvSpPr>
        <p:spPr>
          <a:xfrm>
            <a:off x="5232109" y="4656954"/>
            <a:ext cx="184730" cy="1015663"/>
          </a:xfrm>
          <a:prstGeom prst="rect">
            <a:avLst/>
          </a:prstGeom>
        </p:spPr>
        <p:txBody>
          <a:bodyPr wrap="none">
            <a:spAutoFit/>
          </a:bodyPr>
          <a:lstStyle/>
          <a:p>
            <a:pPr algn="ctr"/>
            <a:endParaRPr lang="zh-CN" altLang="en-US" sz="6000" dirty="0">
              <a:latin typeface="Times New Roman" panose="02020603050405020304" pitchFamily="18" charset="0"/>
              <a:cs typeface="Times New Roman" panose="02020603050405020304" pitchFamily="18" charset="0"/>
            </a:endParaRPr>
          </a:p>
        </p:txBody>
      </p:sp>
      <p:sp>
        <p:nvSpPr>
          <p:cNvPr id="43" name="矩形 42"/>
          <p:cNvSpPr/>
          <p:nvPr/>
        </p:nvSpPr>
        <p:spPr>
          <a:xfrm>
            <a:off x="518093" y="486610"/>
            <a:ext cx="3905685" cy="707886"/>
          </a:xfrm>
          <a:prstGeom prst="rect">
            <a:avLst/>
          </a:prstGeom>
        </p:spPr>
        <p:txBody>
          <a:bodyPr wrap="none">
            <a:spAutoFit/>
          </a:bodyPr>
          <a:lstStyle/>
          <a:p>
            <a:r>
              <a:rPr lang="en-US" altLang="zh-CN" sz="4000" dirty="0" smtClean="0">
                <a:latin typeface="Times New Roman" panose="02020603050405020304" pitchFamily="18" charset="0"/>
                <a:cs typeface="Times New Roman" panose="02020603050405020304" pitchFamily="18" charset="0"/>
              </a:rPr>
              <a:t>6</a:t>
            </a:r>
            <a:r>
              <a:rPr lang="en-US" altLang="zh-CN" sz="4000" dirty="0">
                <a:latin typeface="Times New Roman" panose="02020603050405020304" pitchFamily="18" charset="0"/>
                <a:cs typeface="Times New Roman" panose="02020603050405020304" pitchFamily="18" charset="0"/>
              </a:rPr>
              <a:t>. EVALUATION</a:t>
            </a:r>
            <a:endParaRPr lang="zh-CN" altLang="en-US" sz="4000" dirty="0">
              <a:latin typeface="Times New Roman" panose="02020603050405020304" pitchFamily="18" charset="0"/>
              <a:cs typeface="Times New Roman" panose="02020603050405020304" pitchFamily="18" charset="0"/>
            </a:endParaRPr>
          </a:p>
        </p:txBody>
      </p:sp>
      <p:cxnSp>
        <p:nvCxnSpPr>
          <p:cNvPr id="8" name="直接连接符 7"/>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stretch>
            <a:fillRect/>
          </a:stretch>
        </p:blipFill>
        <p:spPr>
          <a:xfrm>
            <a:off x="2969449" y="5129120"/>
            <a:ext cx="5464406" cy="995773"/>
          </a:xfrm>
          <a:prstGeom prst="rect">
            <a:avLst/>
          </a:prstGeom>
        </p:spPr>
      </p:pic>
      <p:sp>
        <p:nvSpPr>
          <p:cNvPr id="4" name="矩形 3"/>
          <p:cNvSpPr/>
          <p:nvPr/>
        </p:nvSpPr>
        <p:spPr>
          <a:xfrm>
            <a:off x="634812" y="3913133"/>
            <a:ext cx="11370498" cy="553998"/>
          </a:xfrm>
          <a:prstGeom prst="rect">
            <a:avLst/>
          </a:prstGeom>
        </p:spPr>
        <p:txBody>
          <a:bodyPr wrap="square">
            <a:spAutoFit/>
          </a:bodyPr>
          <a:lstStyle/>
          <a:p>
            <a:r>
              <a:rPr lang="en-US" altLang="zh-CN" sz="3000" dirty="0">
                <a:latin typeface="Times New Roman" panose="02020603050405020304" pitchFamily="18" charset="0"/>
                <a:cs typeface="Times New Roman" panose="02020603050405020304" pitchFamily="18" charset="0"/>
              </a:rPr>
              <a:t>define the </a:t>
            </a:r>
            <a:r>
              <a:rPr lang="en-US" altLang="zh-CN" sz="3000" dirty="0" smtClean="0">
                <a:latin typeface="Times New Roman" panose="02020603050405020304" pitchFamily="18" charset="0"/>
                <a:cs typeface="Times New Roman" panose="02020603050405020304" pitchFamily="18" charset="0"/>
              </a:rPr>
              <a:t>ratio P/M </a:t>
            </a:r>
            <a:r>
              <a:rPr lang="en-US" altLang="zh-CN" sz="3000" dirty="0">
                <a:latin typeface="Times New Roman" panose="02020603050405020304" pitchFamily="18" charset="0"/>
                <a:cs typeface="Times New Roman" panose="02020603050405020304" pitchFamily="18" charset="0"/>
              </a:rPr>
              <a:t>which includes performance and memory efficiency</a:t>
            </a:r>
            <a:endParaRPr lang="zh-CN" alt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6952160"/>
      </p:ext>
    </p:extLst>
  </p:cSld>
  <p:clrMapOvr>
    <a:masterClrMapping/>
  </p:clrMapOvr>
  <p:timing>
    <p:tnLst>
      <p:par>
        <p:cTn id="1" dur="indefinite" restart="never" fill="hold"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5232109" y="4656954"/>
            <a:ext cx="184730" cy="1015663"/>
          </a:xfrm>
          <a:prstGeom prst="rect">
            <a:avLst/>
          </a:prstGeom>
        </p:spPr>
        <p:txBody>
          <a:bodyPr wrap="none">
            <a:spAutoFit/>
          </a:bodyPr>
          <a:lstStyle/>
          <a:p>
            <a:pPr algn="ctr"/>
            <a:endParaRPr lang="zh-CN" altLang="en-US" sz="6000" dirty="0">
              <a:latin typeface="Times New Roman" panose="02020603050405020304" pitchFamily="18" charset="0"/>
              <a:cs typeface="Times New Roman" panose="02020603050405020304" pitchFamily="18" charset="0"/>
            </a:endParaRPr>
          </a:p>
        </p:txBody>
      </p:sp>
      <p:sp>
        <p:nvSpPr>
          <p:cNvPr id="43" name="矩形 42"/>
          <p:cNvSpPr/>
          <p:nvPr/>
        </p:nvSpPr>
        <p:spPr>
          <a:xfrm>
            <a:off x="518093" y="486610"/>
            <a:ext cx="3905685" cy="707886"/>
          </a:xfrm>
          <a:prstGeom prst="rect">
            <a:avLst/>
          </a:prstGeom>
        </p:spPr>
        <p:txBody>
          <a:bodyPr wrap="none">
            <a:spAutoFit/>
          </a:bodyPr>
          <a:lstStyle/>
          <a:p>
            <a:r>
              <a:rPr lang="en-US" altLang="zh-CN" sz="4000" dirty="0" smtClean="0">
                <a:latin typeface="Times New Roman" panose="02020603050405020304" pitchFamily="18" charset="0"/>
                <a:cs typeface="Times New Roman" panose="02020603050405020304" pitchFamily="18" charset="0"/>
              </a:rPr>
              <a:t>6</a:t>
            </a:r>
            <a:r>
              <a:rPr lang="en-US" altLang="zh-CN" sz="4000" dirty="0">
                <a:latin typeface="Times New Roman" panose="02020603050405020304" pitchFamily="18" charset="0"/>
                <a:cs typeface="Times New Roman" panose="02020603050405020304" pitchFamily="18" charset="0"/>
              </a:rPr>
              <a:t>. EVALUATION</a:t>
            </a:r>
            <a:endParaRPr lang="zh-CN" altLang="en-US" sz="4000" dirty="0">
              <a:latin typeface="Times New Roman" panose="02020603050405020304" pitchFamily="18" charset="0"/>
              <a:cs typeface="Times New Roman" panose="02020603050405020304" pitchFamily="18" charset="0"/>
            </a:endParaRPr>
          </a:p>
        </p:txBody>
      </p:sp>
      <p:cxnSp>
        <p:nvCxnSpPr>
          <p:cNvPr id="8" name="直接连接符 7"/>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3"/>
          <a:stretch>
            <a:fillRect/>
          </a:stretch>
        </p:blipFill>
        <p:spPr>
          <a:xfrm>
            <a:off x="1175656" y="1321265"/>
            <a:ext cx="9170137" cy="4911229"/>
          </a:xfrm>
          <a:prstGeom prst="rect">
            <a:avLst/>
          </a:prstGeom>
        </p:spPr>
      </p:pic>
      <p:sp>
        <p:nvSpPr>
          <p:cNvPr id="2" name="矩形 1"/>
          <p:cNvSpPr/>
          <p:nvPr/>
        </p:nvSpPr>
        <p:spPr>
          <a:xfrm>
            <a:off x="5393796" y="951971"/>
            <a:ext cx="4951997" cy="461665"/>
          </a:xfrm>
          <a:prstGeom prst="rect">
            <a:avLst/>
          </a:prstGeom>
        </p:spPr>
        <p:txBody>
          <a:bodyPr wrap="none">
            <a:spAutoFit/>
          </a:bodyPr>
          <a:lstStyle/>
          <a:p>
            <a:r>
              <a:rPr lang="en-US" altLang="zh-CN" sz="2400" dirty="0">
                <a:latin typeface="Times New Roman" panose="02020603050405020304" pitchFamily="18" charset="0"/>
                <a:cs typeface="Times New Roman" panose="02020603050405020304" pitchFamily="18" charset="0"/>
              </a:rPr>
              <a:t>million operations per second (MOPS</a:t>
            </a:r>
            <a:r>
              <a:rPr lang="en-US" altLang="zh-CN"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135596"/>
      </p:ext>
    </p:extLst>
  </p:cSld>
  <p:clrMapOvr>
    <a:masterClrMapping/>
  </p:clrMapOvr>
  <p:timing>
    <p:tnLst>
      <p:par>
        <p:cTn id="1" dur="indefinite" restart="never" fill="hold"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5232109" y="4656954"/>
            <a:ext cx="184730" cy="1015663"/>
          </a:xfrm>
          <a:prstGeom prst="rect">
            <a:avLst/>
          </a:prstGeom>
        </p:spPr>
        <p:txBody>
          <a:bodyPr wrap="none">
            <a:spAutoFit/>
          </a:bodyPr>
          <a:lstStyle/>
          <a:p>
            <a:pPr algn="ctr"/>
            <a:endParaRPr lang="zh-CN" altLang="en-US" sz="6000" dirty="0">
              <a:latin typeface="Times New Roman" panose="02020603050405020304" pitchFamily="18" charset="0"/>
              <a:cs typeface="Times New Roman" panose="02020603050405020304" pitchFamily="18" charset="0"/>
            </a:endParaRPr>
          </a:p>
        </p:txBody>
      </p:sp>
      <p:sp>
        <p:nvSpPr>
          <p:cNvPr id="43" name="矩形 42"/>
          <p:cNvSpPr/>
          <p:nvPr/>
        </p:nvSpPr>
        <p:spPr>
          <a:xfrm>
            <a:off x="518093" y="486610"/>
            <a:ext cx="3905685" cy="707886"/>
          </a:xfrm>
          <a:prstGeom prst="rect">
            <a:avLst/>
          </a:prstGeom>
        </p:spPr>
        <p:txBody>
          <a:bodyPr wrap="none">
            <a:spAutoFit/>
          </a:bodyPr>
          <a:lstStyle/>
          <a:p>
            <a:r>
              <a:rPr lang="en-US" altLang="zh-CN" sz="4000" dirty="0" smtClean="0">
                <a:latin typeface="Times New Roman" panose="02020603050405020304" pitchFamily="18" charset="0"/>
                <a:cs typeface="Times New Roman" panose="02020603050405020304" pitchFamily="18" charset="0"/>
              </a:rPr>
              <a:t>6</a:t>
            </a:r>
            <a:r>
              <a:rPr lang="en-US" altLang="zh-CN" sz="4000" dirty="0">
                <a:latin typeface="Times New Roman" panose="02020603050405020304" pitchFamily="18" charset="0"/>
                <a:cs typeface="Times New Roman" panose="02020603050405020304" pitchFamily="18" charset="0"/>
              </a:rPr>
              <a:t>. EVALUATION</a:t>
            </a:r>
            <a:endParaRPr lang="zh-CN" altLang="en-US" sz="4000" dirty="0">
              <a:latin typeface="Times New Roman" panose="02020603050405020304" pitchFamily="18" charset="0"/>
              <a:cs typeface="Times New Roman" panose="02020603050405020304" pitchFamily="18" charset="0"/>
            </a:endParaRPr>
          </a:p>
        </p:txBody>
      </p:sp>
      <p:cxnSp>
        <p:nvCxnSpPr>
          <p:cNvPr id="8" name="直接连接符 7"/>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89415" y="1569668"/>
            <a:ext cx="10263267" cy="2862322"/>
          </a:xfrm>
          <a:prstGeom prst="rect">
            <a:avLst/>
          </a:prstGeom>
        </p:spPr>
        <p:txBody>
          <a:bodyPr wrap="square">
            <a:spAutoFit/>
          </a:bodyPr>
          <a:lstStyle/>
          <a:p>
            <a:r>
              <a:rPr lang="en-US" altLang="zh-CN" sz="3000" dirty="0">
                <a:latin typeface="Times New Roman" panose="02020603050405020304" pitchFamily="18" charset="0"/>
                <a:cs typeface="Times New Roman" panose="02020603050405020304" pitchFamily="18" charset="0"/>
              </a:rPr>
              <a:t>The integer keys and values were always 64 bit; random integers were generated by the SIMD-oriented Fast Mersenne Twister.</a:t>
            </a:r>
          </a:p>
          <a:p>
            <a:endParaRPr lang="en-US" altLang="zh-CN" sz="3000" dirty="0">
              <a:latin typeface="Times New Roman" panose="02020603050405020304" pitchFamily="18" charset="0"/>
              <a:cs typeface="Times New Roman" panose="02020603050405020304" pitchFamily="18" charset="0"/>
            </a:endParaRPr>
          </a:p>
          <a:p>
            <a:endParaRPr lang="en-US" altLang="zh-CN" sz="3000" dirty="0" smtClean="0">
              <a:latin typeface="Times New Roman" panose="02020603050405020304" pitchFamily="18" charset="0"/>
              <a:cs typeface="Times New Roman" panose="02020603050405020304" pitchFamily="18" charset="0"/>
            </a:endParaRPr>
          </a:p>
          <a:p>
            <a:r>
              <a:rPr lang="en-US" altLang="zh-CN" sz="3000" dirty="0" smtClean="0">
                <a:latin typeface="Times New Roman" panose="02020603050405020304" pitchFamily="18" charset="0"/>
                <a:cs typeface="Times New Roman" panose="02020603050405020304" pitchFamily="18" charset="0"/>
              </a:rPr>
              <a:t>inserting 16 </a:t>
            </a:r>
            <a:r>
              <a:rPr lang="en-US" altLang="zh-CN" sz="3000" dirty="0">
                <a:latin typeface="Times New Roman" panose="02020603050405020304" pitchFamily="18" charset="0"/>
                <a:cs typeface="Times New Roman" panose="02020603050405020304" pitchFamily="18" charset="0"/>
              </a:rPr>
              <a:t>billion sequential and 13 billion randomized 64 </a:t>
            </a:r>
            <a:r>
              <a:rPr lang="en-US" altLang="zh-CN" sz="3000" dirty="0" smtClean="0">
                <a:latin typeface="Times New Roman" panose="02020603050405020304" pitchFamily="18" charset="0"/>
                <a:cs typeface="Times New Roman" panose="02020603050405020304" pitchFamily="18" charset="0"/>
              </a:rPr>
              <a:t>bit k/v </a:t>
            </a:r>
            <a:r>
              <a:rPr lang="en-US" altLang="zh-CN" sz="3000" dirty="0">
                <a:latin typeface="Times New Roman" panose="02020603050405020304" pitchFamily="18" charset="0"/>
                <a:cs typeface="Times New Roman" panose="02020603050405020304" pitchFamily="18" charset="0"/>
              </a:rPr>
              <a:t>pairs.</a:t>
            </a:r>
            <a:endParaRPr lang="zh-CN" alt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1973803"/>
      </p:ext>
    </p:extLst>
  </p:cSld>
  <p:clrMapOvr>
    <a:masterClrMapping/>
  </p:clrMapOvr>
  <p:timing>
    <p:tnLst>
      <p:par>
        <p:cTn id="1" dur="indefinite" restart="never" fill="hold"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5232109" y="4656954"/>
            <a:ext cx="184730" cy="1015663"/>
          </a:xfrm>
          <a:prstGeom prst="rect">
            <a:avLst/>
          </a:prstGeom>
        </p:spPr>
        <p:txBody>
          <a:bodyPr wrap="none">
            <a:spAutoFit/>
          </a:bodyPr>
          <a:lstStyle/>
          <a:p>
            <a:pPr algn="ctr"/>
            <a:endParaRPr lang="zh-CN" altLang="en-US" sz="6000" dirty="0">
              <a:latin typeface="Times New Roman" panose="02020603050405020304" pitchFamily="18" charset="0"/>
              <a:cs typeface="Times New Roman" panose="02020603050405020304" pitchFamily="18" charset="0"/>
            </a:endParaRPr>
          </a:p>
        </p:txBody>
      </p:sp>
      <p:sp>
        <p:nvSpPr>
          <p:cNvPr id="43" name="矩形 42"/>
          <p:cNvSpPr/>
          <p:nvPr/>
        </p:nvSpPr>
        <p:spPr>
          <a:xfrm>
            <a:off x="518093" y="486610"/>
            <a:ext cx="3905685" cy="707886"/>
          </a:xfrm>
          <a:prstGeom prst="rect">
            <a:avLst/>
          </a:prstGeom>
        </p:spPr>
        <p:txBody>
          <a:bodyPr wrap="none">
            <a:spAutoFit/>
          </a:bodyPr>
          <a:lstStyle/>
          <a:p>
            <a:r>
              <a:rPr lang="en-US" altLang="zh-CN" sz="4000" dirty="0" smtClean="0">
                <a:latin typeface="Times New Roman" panose="02020603050405020304" pitchFamily="18" charset="0"/>
                <a:cs typeface="Times New Roman" panose="02020603050405020304" pitchFamily="18" charset="0"/>
              </a:rPr>
              <a:t>6</a:t>
            </a:r>
            <a:r>
              <a:rPr lang="en-US" altLang="zh-CN" sz="4000" dirty="0">
                <a:latin typeface="Times New Roman" panose="02020603050405020304" pitchFamily="18" charset="0"/>
                <a:cs typeface="Times New Roman" panose="02020603050405020304" pitchFamily="18" charset="0"/>
              </a:rPr>
              <a:t>. EVALUATION</a:t>
            </a:r>
            <a:endParaRPr lang="zh-CN" altLang="en-US" sz="4000" dirty="0">
              <a:latin typeface="Times New Roman" panose="02020603050405020304" pitchFamily="18" charset="0"/>
              <a:cs typeface="Times New Roman" panose="02020603050405020304" pitchFamily="18" charset="0"/>
            </a:endParaRPr>
          </a:p>
        </p:txBody>
      </p:sp>
      <p:cxnSp>
        <p:nvCxnSpPr>
          <p:cNvPr id="8" name="直接连接符 7"/>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stretch>
            <a:fillRect/>
          </a:stretch>
        </p:blipFill>
        <p:spPr>
          <a:xfrm>
            <a:off x="313738" y="1329430"/>
            <a:ext cx="11691572" cy="5041525"/>
          </a:xfrm>
          <a:prstGeom prst="rect">
            <a:avLst/>
          </a:prstGeom>
        </p:spPr>
      </p:pic>
      <p:sp>
        <p:nvSpPr>
          <p:cNvPr id="3" name="矩形 2"/>
          <p:cNvSpPr/>
          <p:nvPr/>
        </p:nvSpPr>
        <p:spPr>
          <a:xfrm>
            <a:off x="4374342" y="726356"/>
            <a:ext cx="1715534" cy="461665"/>
          </a:xfrm>
          <a:prstGeom prst="rect">
            <a:avLst/>
          </a:prstGeom>
        </p:spPr>
        <p:txBody>
          <a:bodyPr wrap="none">
            <a:spAutoFit/>
          </a:bodyPr>
          <a:lstStyle/>
          <a:p>
            <a:r>
              <a:rPr lang="en-US" altLang="zh-CN" sz="2400" dirty="0">
                <a:latin typeface="Times New Roman" panose="02020603050405020304" pitchFamily="18" charset="0"/>
                <a:cs typeface="Times New Roman" panose="02020603050405020304" pitchFamily="18" charset="0"/>
              </a:rPr>
              <a:t>HPC system</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9577792"/>
      </p:ext>
    </p:extLst>
  </p:cSld>
  <p:clrMapOvr>
    <a:masterClrMapping/>
  </p:clrMapOvr>
  <p:timing>
    <p:tnLst>
      <p:par>
        <p:cTn id="1" dur="indefinite" restart="never" fill="hold"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图片 9" descr="图片包含 自然, 雨, 天空, 户外&#10;&#10;已生成极高可信度的说明"/>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a:ext>
            </a:extLst>
          </a:blip>
          <a:srcRect l="5154" r="5152" b="6569"/>
          <a:stretch>
            <a:fillRect/>
          </a:stretch>
        </p:blipFill>
        <p:spPr>
          <a:xfrm>
            <a:off x="0" y="0"/>
            <a:ext cx="12192000" cy="6858000"/>
          </a:xfrm>
          <a:prstGeom prst="rect">
            <a:avLst/>
          </a:prstGeom>
        </p:spPr>
      </p:pic>
      <p:sp>
        <p:nvSpPr>
          <p:cNvPr id="2" name="椭圆 1"/>
          <p:cNvSpPr/>
          <p:nvPr/>
        </p:nvSpPr>
        <p:spPr>
          <a:xfrm>
            <a:off x="3615055" y="461645"/>
            <a:ext cx="4716780" cy="4658995"/>
          </a:xfrm>
          <a:prstGeom prst="ellipse">
            <a:avLst/>
          </a:prstGeom>
          <a:gradFill>
            <a:gsLst>
              <a:gs pos="0">
                <a:schemeClr val="bg1">
                  <a:lumMod val="85000"/>
                  <a:alpha val="62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sp>
        <p:nvSpPr>
          <p:cNvPr id="3" name="文本框 2"/>
          <p:cNvSpPr txBox="1"/>
          <p:nvPr/>
        </p:nvSpPr>
        <p:spPr>
          <a:xfrm>
            <a:off x="2562896" y="1440354"/>
            <a:ext cx="6821098" cy="1862048"/>
          </a:xfrm>
          <a:prstGeom prst="rect">
            <a:avLst/>
          </a:prstGeom>
          <a:noFill/>
        </p:spPr>
        <p:txBody>
          <a:bodyPr wrap="none" rtlCol="0">
            <a:spAutoFit/>
          </a:bodyPr>
          <a:lstStyle/>
          <a:p>
            <a:r>
              <a:rPr lang="en-US" altLang="zh-CN" sz="11500" dirty="0" smtClean="0">
                <a:solidFill>
                  <a:schemeClr val="bg1">
                    <a:lumMod val="50000"/>
                  </a:schemeClr>
                </a:solidFill>
                <a:latin typeface="仿宋" panose="02010609060101010101" charset="-122"/>
                <a:ea typeface="仿宋" panose="02010609060101010101" charset="-122"/>
                <a:cs typeface="仿宋" panose="02010609060101010101" charset="-122"/>
              </a:rPr>
              <a:t>Thank you</a:t>
            </a:r>
            <a:endParaRPr lang="zh-CN" altLang="en-US" sz="11500" dirty="0">
              <a:solidFill>
                <a:schemeClr val="bg1">
                  <a:lumMod val="50000"/>
                </a:schemeClr>
              </a:solidFill>
              <a:latin typeface="仿宋" panose="02010609060101010101" charset="-122"/>
              <a:ea typeface="仿宋" panose="02010609060101010101" charset="-122"/>
              <a:cs typeface="仿宋" panose="02010609060101010101" charset="-122"/>
            </a:endParaRPr>
          </a:p>
        </p:txBody>
      </p:sp>
      <p:grpSp>
        <p:nvGrpSpPr>
          <p:cNvPr id="12" name="组合 11"/>
          <p:cNvGrpSpPr/>
          <p:nvPr/>
        </p:nvGrpSpPr>
        <p:grpSpPr>
          <a:xfrm>
            <a:off x="4511765" y="3543050"/>
            <a:ext cx="1795145" cy="1997710"/>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28977" y="609601"/>
            <a:ext cx="3344762" cy="707886"/>
          </a:xfrm>
          <a:prstGeom prst="rect">
            <a:avLst/>
          </a:prstGeom>
          <a:noFill/>
        </p:spPr>
        <p:txBody>
          <a:bodyPr wrap="none" rtlCol="0">
            <a:spAutoFit/>
          </a:bodyPr>
          <a:lstStyle/>
          <a:p>
            <a:r>
              <a:rPr lang="en-US" altLang="zh-CN" sz="4000" dirty="0" smtClean="0">
                <a:latin typeface="Times New Roman" panose="02020603050405020304" pitchFamily="18" charset="0"/>
                <a:cs typeface="Times New Roman" panose="02020603050405020304" pitchFamily="18" charset="0"/>
              </a:rPr>
              <a:t>1. ABSTRACT</a:t>
            </a:r>
            <a:endParaRPr lang="zh-CN" altLang="en-US" sz="8000" dirty="0">
              <a:latin typeface="Times New Roman" panose="02020603050405020304" pitchFamily="18" charset="0"/>
              <a:cs typeface="Times New Roman" panose="02020603050405020304" pitchFamily="18" charset="0"/>
            </a:endParaRPr>
          </a:p>
        </p:txBody>
      </p:sp>
      <p:sp>
        <p:nvSpPr>
          <p:cNvPr id="3" name="矩形 2"/>
          <p:cNvSpPr/>
          <p:nvPr/>
        </p:nvSpPr>
        <p:spPr>
          <a:xfrm>
            <a:off x="428977" y="2222267"/>
            <a:ext cx="11440867" cy="1477328"/>
          </a:xfrm>
          <a:prstGeom prst="rect">
            <a:avLst/>
          </a:prstGeom>
        </p:spPr>
        <p:txBody>
          <a:bodyPr wrap="square">
            <a:spAutoFit/>
          </a:bodyPr>
          <a:lstStyle/>
          <a:p>
            <a:r>
              <a:rPr lang="en-US" altLang="zh-CN" sz="3000" dirty="0">
                <a:latin typeface="Times New Roman" panose="02020603050405020304" pitchFamily="18" charset="0"/>
                <a:cs typeface="Times New Roman" panose="02020603050405020304" pitchFamily="18" charset="0"/>
              </a:rPr>
              <a:t>The  paper </a:t>
            </a:r>
            <a:r>
              <a:rPr lang="en-US" altLang="zh-CN" sz="3000" dirty="0" smtClean="0">
                <a:latin typeface="Times New Roman" panose="02020603050405020304" pitchFamily="18" charset="0"/>
                <a:cs typeface="Times New Roman" panose="02020603050405020304" pitchFamily="18" charset="0"/>
              </a:rPr>
              <a:t>presents </a:t>
            </a:r>
            <a:r>
              <a:rPr lang="en-US" altLang="zh-CN" sz="3000" dirty="0">
                <a:latin typeface="Times New Roman" panose="02020603050405020304" pitchFamily="18" charset="0"/>
                <a:cs typeface="Times New Roman" panose="02020603050405020304" pitchFamily="18" charset="0"/>
              </a:rPr>
              <a:t>Hyperion</a:t>
            </a:r>
            <a:r>
              <a:rPr lang="en-US" altLang="zh-CN" sz="3000" dirty="0" smtClean="0">
                <a:latin typeface="Times New Roman" panose="02020603050405020304" pitchFamily="18" charset="0"/>
                <a:cs typeface="Times New Roman" panose="02020603050405020304" pitchFamily="18" charset="0"/>
              </a:rPr>
              <a:t>, which accomplishes </a:t>
            </a:r>
            <a:r>
              <a:rPr lang="en-US" altLang="zh-CN" sz="3000" dirty="0">
                <a:latin typeface="Times New Roman" panose="02020603050405020304" pitchFamily="18" charset="0"/>
                <a:cs typeface="Times New Roman" panose="02020603050405020304" pitchFamily="18" charset="0"/>
              </a:rPr>
              <a:t>a remarkable memory efficiency </a:t>
            </a:r>
            <a:r>
              <a:rPr lang="en-US" altLang="zh-CN" sz="3000" dirty="0" smtClean="0">
                <a:latin typeface="Times New Roman" panose="02020603050405020304" pitchFamily="18" charset="0"/>
                <a:cs typeface="Times New Roman" panose="02020603050405020304" pitchFamily="18" charset="0"/>
              </a:rPr>
              <a:t>while </a:t>
            </a:r>
            <a:r>
              <a:rPr lang="en-US" altLang="zh-CN" sz="3000" dirty="0">
                <a:latin typeface="Times New Roman" panose="02020603050405020304" pitchFamily="18" charset="0"/>
                <a:cs typeface="Times New Roman" panose="02020603050405020304" pitchFamily="18" charset="0"/>
              </a:rPr>
              <a:t>achieving </a:t>
            </a:r>
            <a:r>
              <a:rPr lang="en-US" altLang="zh-CN" sz="3000" dirty="0" smtClean="0">
                <a:latin typeface="Times New Roman" panose="02020603050405020304" pitchFamily="18" charset="0"/>
                <a:cs typeface="Times New Roman" panose="02020603050405020304" pitchFamily="18" charset="0"/>
              </a:rPr>
              <a:t>a competitive </a:t>
            </a:r>
            <a:r>
              <a:rPr lang="en-US" altLang="zh-CN" sz="3000" dirty="0">
                <a:latin typeface="Times New Roman" panose="02020603050405020304" pitchFamily="18" charset="0"/>
                <a:cs typeface="Times New Roman" panose="02020603050405020304" pitchFamily="18" charset="0"/>
              </a:rPr>
              <a:t>point query and an exceptional range </a:t>
            </a:r>
            <a:r>
              <a:rPr lang="en-US" altLang="zh-CN" sz="3000" dirty="0" smtClean="0">
                <a:latin typeface="Times New Roman" panose="02020603050405020304" pitchFamily="18" charset="0"/>
                <a:cs typeface="Times New Roman" panose="02020603050405020304" pitchFamily="18" charset="0"/>
              </a:rPr>
              <a:t>query performance.</a:t>
            </a:r>
            <a:endParaRPr lang="zh-CN" alt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00939"/>
      </p:ext>
    </p:extLst>
  </p:cSld>
  <p:clrMapOvr>
    <a:masterClrMapping/>
  </p:clrMapOvr>
  <p:timing>
    <p:tnLst>
      <p:par>
        <p:cTn id="1" dur="indefinite" restart="never" fill="hold"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18093" y="486610"/>
            <a:ext cx="4631332" cy="707886"/>
          </a:xfrm>
          <a:prstGeom prst="rect">
            <a:avLst/>
          </a:prstGeom>
        </p:spPr>
        <p:txBody>
          <a:bodyPr wrap="none">
            <a:spAutoFit/>
          </a:bodyPr>
          <a:lstStyle/>
          <a:p>
            <a:r>
              <a:rPr lang="en-US" altLang="zh-CN" sz="4000" dirty="0" smtClean="0">
                <a:latin typeface="Times New Roman" panose="02020603050405020304" pitchFamily="18" charset="0"/>
                <a:cs typeface="Times New Roman" panose="02020603050405020304" pitchFamily="18" charset="0"/>
              </a:rPr>
              <a:t>2. Trie </a:t>
            </a:r>
            <a:r>
              <a:rPr lang="en-US" altLang="zh-CN" sz="4000" dirty="0">
                <a:latin typeface="Times New Roman" panose="02020603050405020304" pitchFamily="18" charset="0"/>
                <a:cs typeface="Times New Roman" panose="02020603050405020304" pitchFamily="18" charset="0"/>
              </a:rPr>
              <a:t>Data Structure</a:t>
            </a:r>
            <a:endParaRPr lang="zh-CN" altLang="en-US" sz="4000" dirty="0">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3"/>
          <a:stretch>
            <a:fillRect/>
          </a:stretch>
        </p:blipFill>
        <p:spPr>
          <a:xfrm>
            <a:off x="630688" y="1920056"/>
            <a:ext cx="4186387" cy="3839663"/>
          </a:xfrm>
          <a:prstGeom prst="rect">
            <a:avLst/>
          </a:prstGeom>
        </p:spPr>
      </p:pic>
      <p:cxnSp>
        <p:nvCxnSpPr>
          <p:cNvPr id="51" name="直接箭头连接符 50"/>
          <p:cNvCxnSpPr/>
          <p:nvPr/>
        </p:nvCxnSpPr>
        <p:spPr>
          <a:xfrm>
            <a:off x="4698760" y="4054801"/>
            <a:ext cx="1027041" cy="350689"/>
          </a:xfrm>
          <a:prstGeom prst="straightConnector1">
            <a:avLst/>
          </a:prstGeom>
          <a:ln w="107950">
            <a:solidFill>
              <a:schemeClr val="accent3">
                <a:lumMod val="50000"/>
              </a:schemeClr>
            </a:solidFill>
            <a:tailEnd type="triangle"/>
          </a:ln>
        </p:spPr>
        <p:style>
          <a:lnRef idx="3">
            <a:schemeClr val="accent1"/>
          </a:lnRef>
          <a:fillRef idx="0">
            <a:schemeClr val="accent1"/>
          </a:fillRef>
          <a:effectRef idx="2">
            <a:schemeClr val="accent1"/>
          </a:effectRef>
          <a:fontRef idx="minor">
            <a:schemeClr val="tx1"/>
          </a:fontRef>
        </p:style>
      </p:cxnSp>
      <p:pic>
        <p:nvPicPr>
          <p:cNvPr id="64" name="图片 63"/>
          <p:cNvPicPr>
            <a:picLocks noChangeAspect="1"/>
          </p:cNvPicPr>
          <p:nvPr/>
        </p:nvPicPr>
        <p:blipFill>
          <a:blip r:embed="rId4"/>
          <a:stretch>
            <a:fillRect/>
          </a:stretch>
        </p:blipFill>
        <p:spPr>
          <a:xfrm>
            <a:off x="382005" y="1981757"/>
            <a:ext cx="4314988" cy="3924853"/>
          </a:xfrm>
          <a:prstGeom prst="rect">
            <a:avLst/>
          </a:prstGeom>
        </p:spPr>
      </p:pic>
      <p:sp>
        <p:nvSpPr>
          <p:cNvPr id="65" name="矩形 64"/>
          <p:cNvSpPr/>
          <p:nvPr/>
        </p:nvSpPr>
        <p:spPr>
          <a:xfrm>
            <a:off x="4816377" y="1220969"/>
            <a:ext cx="7188933" cy="1938992"/>
          </a:xfrm>
          <a:prstGeom prst="rect">
            <a:avLst/>
          </a:prstGeom>
        </p:spPr>
        <p:txBody>
          <a:bodyPr wrap="square">
            <a:spAutoFit/>
          </a:bodyPr>
          <a:lstStyle/>
          <a:p>
            <a:r>
              <a:rPr lang="en-US" altLang="zh-CN" sz="3000" dirty="0">
                <a:latin typeface="Times New Roman" panose="02020603050405020304" pitchFamily="18" charset="0"/>
                <a:cs typeface="Times New Roman" panose="02020603050405020304" pitchFamily="18" charset="0"/>
              </a:rPr>
              <a:t>Every node of the trie forms a container and represents a </a:t>
            </a:r>
            <a:r>
              <a:rPr lang="en-US" altLang="zh-CN" sz="3000" dirty="0" smtClean="0">
                <a:latin typeface="Times New Roman" panose="02020603050405020304" pitchFamily="18" charset="0"/>
                <a:cs typeface="Times New Roman" panose="02020603050405020304" pitchFamily="18" charset="0"/>
              </a:rPr>
              <a:t>16 bit </a:t>
            </a:r>
            <a:r>
              <a:rPr lang="en-US" altLang="zh-CN" sz="3000" dirty="0">
                <a:latin typeface="Times New Roman" panose="02020603050405020304" pitchFamily="18" charset="0"/>
                <a:cs typeface="Times New Roman" panose="02020603050405020304" pitchFamily="18" charset="0"/>
              </a:rPr>
              <a:t>partial key which, in the case of internal nodes, is used </a:t>
            </a:r>
            <a:r>
              <a:rPr lang="en-US" altLang="zh-CN" sz="3000" dirty="0" smtClean="0">
                <a:latin typeface="Times New Roman" panose="02020603050405020304" pitchFamily="18" charset="0"/>
                <a:cs typeface="Times New Roman" panose="02020603050405020304" pitchFamily="18" charset="0"/>
              </a:rPr>
              <a:t>to identify </a:t>
            </a:r>
            <a:r>
              <a:rPr lang="en-US" altLang="zh-CN" sz="3000" dirty="0">
                <a:latin typeface="Times New Roman" panose="02020603050405020304" pitchFamily="18" charset="0"/>
                <a:cs typeface="Times New Roman" panose="02020603050405020304" pitchFamily="18" charset="0"/>
              </a:rPr>
              <a:t>up to </a:t>
            </a:r>
            <a:r>
              <a:rPr lang="en-US" altLang="zh-CN" sz="3000" dirty="0" smtClean="0">
                <a:latin typeface="Times New Roman" panose="02020603050405020304" pitchFamily="18" charset="0"/>
                <a:cs typeface="Times New Roman" panose="02020603050405020304" pitchFamily="18" charset="0"/>
              </a:rPr>
              <a:t>65536 children</a:t>
            </a:r>
            <a:r>
              <a:rPr lang="en-US" altLang="zh-CN" sz="3000" dirty="0">
                <a:latin typeface="Times New Roman" panose="02020603050405020304" pitchFamily="18" charset="0"/>
                <a:cs typeface="Times New Roman" panose="02020603050405020304" pitchFamily="18" charset="0"/>
              </a:rPr>
              <a:t>.</a:t>
            </a:r>
            <a:endParaRPr lang="zh-CN" altLang="en-US" sz="3000" dirty="0">
              <a:latin typeface="Times New Roman" panose="02020603050405020304" pitchFamily="18" charset="0"/>
              <a:cs typeface="Times New Roman" panose="02020603050405020304" pitchFamily="18" charset="0"/>
            </a:endParaRPr>
          </a:p>
        </p:txBody>
      </p:sp>
      <p:sp>
        <p:nvSpPr>
          <p:cNvPr id="86" name="矩形 85"/>
          <p:cNvSpPr/>
          <p:nvPr/>
        </p:nvSpPr>
        <p:spPr>
          <a:xfrm>
            <a:off x="5621315" y="5249632"/>
            <a:ext cx="1906319" cy="6861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7" name="矩形 86"/>
          <p:cNvSpPr/>
          <p:nvPr/>
        </p:nvSpPr>
        <p:spPr>
          <a:xfrm>
            <a:off x="8793783" y="5295962"/>
            <a:ext cx="3211527" cy="6861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8" name="矩形 87"/>
          <p:cNvSpPr/>
          <p:nvPr/>
        </p:nvSpPr>
        <p:spPr>
          <a:xfrm>
            <a:off x="5964570" y="3528517"/>
            <a:ext cx="5911895" cy="8052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9" name="矩形 88"/>
          <p:cNvSpPr/>
          <p:nvPr/>
        </p:nvSpPr>
        <p:spPr>
          <a:xfrm>
            <a:off x="6147347" y="3612748"/>
            <a:ext cx="4913450" cy="6421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cxnSp>
        <p:nvCxnSpPr>
          <p:cNvPr id="90" name="直接连接符 89"/>
          <p:cNvCxnSpPr/>
          <p:nvPr/>
        </p:nvCxnSpPr>
        <p:spPr>
          <a:xfrm>
            <a:off x="7348072" y="3612743"/>
            <a:ext cx="0" cy="6421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直接连接符 90"/>
          <p:cNvCxnSpPr/>
          <p:nvPr/>
        </p:nvCxnSpPr>
        <p:spPr>
          <a:xfrm>
            <a:off x="8622805" y="3628998"/>
            <a:ext cx="0" cy="6421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直接连接符 91"/>
          <p:cNvCxnSpPr/>
          <p:nvPr/>
        </p:nvCxnSpPr>
        <p:spPr>
          <a:xfrm>
            <a:off x="9857807" y="3612743"/>
            <a:ext cx="0" cy="642100"/>
          </a:xfrm>
          <a:prstGeom prst="line">
            <a:avLst/>
          </a:prstGeom>
        </p:spPr>
        <p:style>
          <a:lnRef idx="2">
            <a:schemeClr val="accent1"/>
          </a:lnRef>
          <a:fillRef idx="0">
            <a:schemeClr val="accent1"/>
          </a:fillRef>
          <a:effectRef idx="1">
            <a:schemeClr val="accent1"/>
          </a:effectRef>
          <a:fontRef idx="minor">
            <a:schemeClr val="tx1"/>
          </a:fontRef>
        </p:style>
      </p:cxnSp>
      <p:sp>
        <p:nvSpPr>
          <p:cNvPr id="93" name="文本框 92"/>
          <p:cNvSpPr txBox="1"/>
          <p:nvPr/>
        </p:nvSpPr>
        <p:spPr>
          <a:xfrm>
            <a:off x="6440530" y="3546957"/>
            <a:ext cx="668773" cy="707886"/>
          </a:xfrm>
          <a:prstGeom prst="rect">
            <a:avLst/>
          </a:prstGeom>
          <a:noFill/>
        </p:spPr>
        <p:txBody>
          <a:bodyPr wrap="none" rtlCol="0">
            <a:spAutoFit/>
          </a:bodyPr>
          <a:lstStyle/>
          <a:p>
            <a:r>
              <a:rPr lang="en-US" altLang="zh-CN" sz="4000" dirty="0" smtClean="0">
                <a:latin typeface="Times New Roman" panose="02020603050405020304" pitchFamily="18" charset="0"/>
                <a:cs typeface="Times New Roman" panose="02020603050405020304" pitchFamily="18" charset="0"/>
              </a:rPr>
              <a:t>an</a:t>
            </a:r>
            <a:endParaRPr lang="zh-CN" altLang="en-US" sz="4000" dirty="0">
              <a:latin typeface="Times New Roman" panose="02020603050405020304" pitchFamily="18" charset="0"/>
              <a:cs typeface="Times New Roman" panose="02020603050405020304" pitchFamily="18" charset="0"/>
            </a:endParaRPr>
          </a:p>
        </p:txBody>
      </p:sp>
      <p:sp>
        <p:nvSpPr>
          <p:cNvPr id="94" name="文本框 93"/>
          <p:cNvSpPr txBox="1"/>
          <p:nvPr/>
        </p:nvSpPr>
        <p:spPr>
          <a:xfrm>
            <a:off x="7659524" y="3528517"/>
            <a:ext cx="668773" cy="707886"/>
          </a:xfrm>
          <a:prstGeom prst="rect">
            <a:avLst/>
          </a:prstGeom>
          <a:noFill/>
        </p:spPr>
        <p:txBody>
          <a:bodyPr wrap="none" rtlCol="0">
            <a:spAutoFit/>
          </a:bodyPr>
          <a:lstStyle/>
          <a:p>
            <a:r>
              <a:rPr lang="en-US" altLang="zh-CN" sz="4000" dirty="0" smtClean="0">
                <a:latin typeface="Times New Roman" panose="02020603050405020304" pitchFamily="18" charset="0"/>
                <a:cs typeface="Times New Roman" panose="02020603050405020304" pitchFamily="18" charset="0"/>
              </a:rPr>
              <a:t>be</a:t>
            </a:r>
            <a:endParaRPr lang="zh-CN" altLang="en-US" sz="4000" dirty="0">
              <a:latin typeface="Times New Roman" panose="02020603050405020304" pitchFamily="18" charset="0"/>
              <a:cs typeface="Times New Roman" panose="02020603050405020304" pitchFamily="18" charset="0"/>
            </a:endParaRPr>
          </a:p>
        </p:txBody>
      </p:sp>
      <p:sp>
        <p:nvSpPr>
          <p:cNvPr id="95" name="文本框 94"/>
          <p:cNvSpPr txBox="1"/>
          <p:nvPr/>
        </p:nvSpPr>
        <p:spPr>
          <a:xfrm>
            <a:off x="9000948" y="3524258"/>
            <a:ext cx="583814" cy="707886"/>
          </a:xfrm>
          <a:prstGeom prst="rect">
            <a:avLst/>
          </a:prstGeom>
          <a:noFill/>
        </p:spPr>
        <p:txBody>
          <a:bodyPr wrap="none" rtlCol="0">
            <a:spAutoFit/>
          </a:bodyPr>
          <a:lstStyle/>
          <a:p>
            <a:r>
              <a:rPr lang="en-US" altLang="zh-CN" sz="4000" dirty="0" smtClean="0">
                <a:latin typeface="Times New Roman" panose="02020603050405020304" pitchFamily="18" charset="0"/>
                <a:cs typeface="Times New Roman" panose="02020603050405020304" pitchFamily="18" charset="0"/>
              </a:rPr>
              <a:t>th</a:t>
            </a:r>
            <a:endParaRPr lang="zh-CN" altLang="en-US" sz="4000" dirty="0">
              <a:latin typeface="Times New Roman" panose="02020603050405020304" pitchFamily="18" charset="0"/>
              <a:cs typeface="Times New Roman" panose="02020603050405020304" pitchFamily="18" charset="0"/>
            </a:endParaRPr>
          </a:p>
        </p:txBody>
      </p:sp>
      <p:sp>
        <p:nvSpPr>
          <p:cNvPr id="96" name="文本框 95"/>
          <p:cNvSpPr txBox="1"/>
          <p:nvPr/>
        </p:nvSpPr>
        <p:spPr>
          <a:xfrm>
            <a:off x="10147260" y="3561910"/>
            <a:ext cx="583814" cy="707886"/>
          </a:xfrm>
          <a:prstGeom prst="rect">
            <a:avLst/>
          </a:prstGeom>
          <a:noFill/>
        </p:spPr>
        <p:txBody>
          <a:bodyPr wrap="none" rtlCol="0">
            <a:spAutoFit/>
          </a:bodyPr>
          <a:lstStyle/>
          <a:p>
            <a:r>
              <a:rPr lang="en-US" altLang="zh-CN" sz="4000" dirty="0" smtClean="0">
                <a:latin typeface="Times New Roman" panose="02020603050405020304" pitchFamily="18" charset="0"/>
                <a:cs typeface="Times New Roman" panose="02020603050405020304" pitchFamily="18" charset="0"/>
              </a:rPr>
              <a:t>to</a:t>
            </a:r>
            <a:endParaRPr lang="zh-CN" altLang="en-US" sz="4000" dirty="0">
              <a:latin typeface="Times New Roman" panose="02020603050405020304" pitchFamily="18" charset="0"/>
              <a:cs typeface="Times New Roman" panose="02020603050405020304" pitchFamily="18" charset="0"/>
            </a:endParaRPr>
          </a:p>
        </p:txBody>
      </p:sp>
      <p:sp>
        <p:nvSpPr>
          <p:cNvPr id="97" name="矩形 96"/>
          <p:cNvSpPr/>
          <p:nvPr/>
        </p:nvSpPr>
        <p:spPr>
          <a:xfrm>
            <a:off x="5778470" y="5316194"/>
            <a:ext cx="1101211" cy="564204"/>
          </a:xfrm>
          <a:prstGeom prst="rect">
            <a:avLst/>
          </a:prstGeom>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8" name="文本框 97"/>
          <p:cNvSpPr txBox="1"/>
          <p:nvPr/>
        </p:nvSpPr>
        <p:spPr>
          <a:xfrm>
            <a:off x="6158259" y="5244353"/>
            <a:ext cx="441146" cy="707886"/>
          </a:xfrm>
          <a:prstGeom prst="rect">
            <a:avLst/>
          </a:prstGeom>
          <a:noFill/>
        </p:spPr>
        <p:txBody>
          <a:bodyPr wrap="none" rtlCol="0">
            <a:spAutoFit/>
          </a:bodyPr>
          <a:lstStyle/>
          <a:p>
            <a:r>
              <a:rPr lang="en-US" altLang="zh-CN" sz="4000" dirty="0">
                <a:latin typeface="Times New Roman" panose="02020603050405020304" pitchFamily="18" charset="0"/>
                <a:cs typeface="Times New Roman" panose="02020603050405020304" pitchFamily="18" charset="0"/>
              </a:rPr>
              <a:t>d</a:t>
            </a:r>
            <a:endParaRPr lang="zh-CN" altLang="en-US" sz="4000" dirty="0">
              <a:latin typeface="Times New Roman" panose="02020603050405020304" pitchFamily="18" charset="0"/>
              <a:cs typeface="Times New Roman" panose="02020603050405020304" pitchFamily="18" charset="0"/>
            </a:endParaRPr>
          </a:p>
        </p:txBody>
      </p:sp>
      <p:sp>
        <p:nvSpPr>
          <p:cNvPr id="99" name="矩形 98"/>
          <p:cNvSpPr/>
          <p:nvPr/>
        </p:nvSpPr>
        <p:spPr>
          <a:xfrm>
            <a:off x="8902333" y="5367803"/>
            <a:ext cx="1200725" cy="564204"/>
          </a:xfrm>
          <a:prstGeom prst="rect">
            <a:avLst/>
          </a:prstGeom>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0" name="文本框 99"/>
          <p:cNvSpPr txBox="1"/>
          <p:nvPr/>
        </p:nvSpPr>
        <p:spPr>
          <a:xfrm>
            <a:off x="9282122" y="5295962"/>
            <a:ext cx="554960" cy="707886"/>
          </a:xfrm>
          <a:prstGeom prst="rect">
            <a:avLst/>
          </a:prstGeom>
          <a:noFill/>
        </p:spPr>
        <p:txBody>
          <a:bodyPr wrap="none" rtlCol="0">
            <a:spAutoFit/>
          </a:bodyPr>
          <a:lstStyle/>
          <a:p>
            <a:r>
              <a:rPr lang="en-US" altLang="zh-CN" sz="4000" dirty="0" smtClean="0">
                <a:latin typeface="Times New Roman" panose="02020603050405020304" pitchFamily="18" charset="0"/>
                <a:cs typeface="Times New Roman" panose="02020603050405020304" pitchFamily="18" charset="0"/>
              </a:rPr>
              <a:t>at</a:t>
            </a:r>
            <a:endParaRPr lang="zh-CN" altLang="en-US" sz="4000" dirty="0">
              <a:latin typeface="Times New Roman" panose="02020603050405020304" pitchFamily="18" charset="0"/>
              <a:cs typeface="Times New Roman" panose="02020603050405020304" pitchFamily="18" charset="0"/>
            </a:endParaRPr>
          </a:p>
        </p:txBody>
      </p:sp>
      <p:sp>
        <p:nvSpPr>
          <p:cNvPr id="101" name="矩形 100"/>
          <p:cNvSpPr/>
          <p:nvPr/>
        </p:nvSpPr>
        <p:spPr>
          <a:xfrm>
            <a:off x="10092296" y="5371581"/>
            <a:ext cx="1200725" cy="564204"/>
          </a:xfrm>
          <a:prstGeom prst="rect">
            <a:avLst/>
          </a:prstGeom>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2" name="文本框 101"/>
          <p:cNvSpPr txBox="1"/>
          <p:nvPr/>
        </p:nvSpPr>
        <p:spPr>
          <a:xfrm>
            <a:off x="10486513" y="5203292"/>
            <a:ext cx="412292" cy="707886"/>
          </a:xfrm>
          <a:prstGeom prst="rect">
            <a:avLst/>
          </a:prstGeom>
          <a:noFill/>
        </p:spPr>
        <p:txBody>
          <a:bodyPr wrap="none" rtlCol="0">
            <a:spAutoFit/>
          </a:bodyPr>
          <a:lstStyle/>
          <a:p>
            <a:r>
              <a:rPr lang="en-US" altLang="zh-CN" sz="4000" dirty="0">
                <a:latin typeface="Times New Roman" panose="02020603050405020304" pitchFamily="18" charset="0"/>
                <a:cs typeface="Times New Roman" panose="02020603050405020304" pitchFamily="18" charset="0"/>
              </a:rPr>
              <a:t>e</a:t>
            </a:r>
            <a:endParaRPr lang="zh-CN" altLang="en-US" sz="4000" dirty="0">
              <a:latin typeface="Times New Roman" panose="02020603050405020304" pitchFamily="18" charset="0"/>
              <a:cs typeface="Times New Roman" panose="02020603050405020304" pitchFamily="18" charset="0"/>
            </a:endParaRPr>
          </a:p>
        </p:txBody>
      </p:sp>
      <p:cxnSp>
        <p:nvCxnSpPr>
          <p:cNvPr id="103" name="直接箭头连接符 102"/>
          <p:cNvCxnSpPr>
            <a:stCxn id="93" idx="2"/>
            <a:endCxn id="98" idx="0"/>
          </p:cNvCxnSpPr>
          <p:nvPr/>
        </p:nvCxnSpPr>
        <p:spPr>
          <a:xfrm flipH="1">
            <a:off x="6378832" y="4254843"/>
            <a:ext cx="396085" cy="989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a:endCxn id="100" idx="0"/>
          </p:cNvCxnSpPr>
          <p:nvPr/>
        </p:nvCxnSpPr>
        <p:spPr>
          <a:xfrm>
            <a:off x="9282122" y="4305681"/>
            <a:ext cx="277480" cy="990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矩形 104"/>
          <p:cNvSpPr/>
          <p:nvPr/>
        </p:nvSpPr>
        <p:spPr>
          <a:xfrm>
            <a:off x="11219974" y="3682574"/>
            <a:ext cx="603050" cy="523220"/>
          </a:xfrm>
          <a:prstGeom prst="rect">
            <a:avLst/>
          </a:prstGeom>
        </p:spPr>
        <p:txBody>
          <a:bodyPr wrap="none">
            <a:spAutoFit/>
          </a:bodyPr>
          <a:lstStyle/>
          <a:p>
            <a:r>
              <a:rPr lang="en-US" altLang="zh-CN" sz="2800" dirty="0" smtClean="0">
                <a:latin typeface="Times New Roman" panose="02020603050405020304" pitchFamily="18" charset="0"/>
                <a:cs typeface="Times New Roman" panose="02020603050405020304" pitchFamily="18" charset="0"/>
              </a:rPr>
              <a:t>C1</a:t>
            </a:r>
            <a:endParaRPr lang="zh-CN" altLang="en-US" sz="2800" dirty="0">
              <a:latin typeface="Times New Roman" panose="02020603050405020304" pitchFamily="18" charset="0"/>
              <a:cs typeface="Times New Roman" panose="02020603050405020304" pitchFamily="18" charset="0"/>
            </a:endParaRPr>
          </a:p>
        </p:txBody>
      </p:sp>
      <p:sp>
        <p:nvSpPr>
          <p:cNvPr id="106" name="矩形 105"/>
          <p:cNvSpPr/>
          <p:nvPr/>
        </p:nvSpPr>
        <p:spPr>
          <a:xfrm>
            <a:off x="6956768" y="5341964"/>
            <a:ext cx="603050" cy="523220"/>
          </a:xfrm>
          <a:prstGeom prst="rect">
            <a:avLst/>
          </a:prstGeom>
        </p:spPr>
        <p:txBody>
          <a:bodyPr wrap="none">
            <a:spAutoFit/>
          </a:bodyPr>
          <a:lstStyle/>
          <a:p>
            <a:r>
              <a:rPr lang="en-US" altLang="zh-CN" sz="2800" dirty="0" smtClean="0">
                <a:latin typeface="Times New Roman" panose="02020603050405020304" pitchFamily="18" charset="0"/>
                <a:cs typeface="Times New Roman" panose="02020603050405020304" pitchFamily="18" charset="0"/>
              </a:rPr>
              <a:t>C2</a:t>
            </a:r>
            <a:endParaRPr lang="zh-CN" altLang="en-US" sz="2800" dirty="0">
              <a:latin typeface="Times New Roman" panose="02020603050405020304" pitchFamily="18" charset="0"/>
              <a:cs typeface="Times New Roman" panose="02020603050405020304" pitchFamily="18" charset="0"/>
            </a:endParaRPr>
          </a:p>
        </p:txBody>
      </p:sp>
      <p:sp>
        <p:nvSpPr>
          <p:cNvPr id="107" name="矩形 106"/>
          <p:cNvSpPr/>
          <p:nvPr/>
        </p:nvSpPr>
        <p:spPr>
          <a:xfrm>
            <a:off x="11402260" y="5403509"/>
            <a:ext cx="603050" cy="523220"/>
          </a:xfrm>
          <a:prstGeom prst="rect">
            <a:avLst/>
          </a:prstGeom>
        </p:spPr>
        <p:txBody>
          <a:bodyPr wrap="none">
            <a:spAutoFit/>
          </a:bodyPr>
          <a:lstStyle/>
          <a:p>
            <a:r>
              <a:rPr lang="en-US" altLang="zh-CN" sz="2800" dirty="0" smtClean="0">
                <a:latin typeface="Times New Roman" panose="02020603050405020304" pitchFamily="18" charset="0"/>
                <a:cs typeface="Times New Roman" panose="02020603050405020304" pitchFamily="18" charset="0"/>
              </a:rPr>
              <a:t>C3</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8178382"/>
      </p:ext>
    </p:extLst>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86" grpId="0" animBg="1"/>
      <p:bldP spid="87" grpId="0" animBg="1"/>
      <p:bldP spid="88" grpId="0" animBg="1"/>
      <p:bldP spid="89" grpId="0" animBg="1"/>
      <p:bldP spid="93" grpId="0"/>
      <p:bldP spid="94" grpId="0"/>
      <p:bldP spid="95" grpId="0"/>
      <p:bldP spid="96" grpId="0"/>
      <p:bldP spid="97" grpId="0" animBg="1"/>
      <p:bldP spid="98" grpId="0"/>
      <p:bldP spid="99" grpId="0" animBg="1"/>
      <p:bldP spid="100" grpId="0"/>
      <p:bldP spid="101" grpId="0" animBg="1"/>
      <p:bldP spid="102" grpId="0"/>
      <p:bldP spid="105" grpId="0"/>
      <p:bldP spid="106" grpId="0"/>
      <p:bldP spid="10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18093" y="486610"/>
            <a:ext cx="9352497" cy="707886"/>
          </a:xfrm>
          <a:prstGeom prst="rect">
            <a:avLst/>
          </a:prstGeom>
        </p:spPr>
        <p:txBody>
          <a:bodyPr wrap="none">
            <a:spAutoFit/>
          </a:bodyPr>
          <a:lstStyle/>
          <a:p>
            <a:r>
              <a:rPr lang="en-US" altLang="zh-CN" sz="4000" dirty="0" smtClean="0">
                <a:latin typeface="Times New Roman" panose="02020603050405020304" pitchFamily="18" charset="0"/>
                <a:cs typeface="Times New Roman" panose="02020603050405020304" pitchFamily="18" charset="0"/>
              </a:rPr>
              <a:t>2. The exact-fit layout of Trie </a:t>
            </a:r>
            <a:r>
              <a:rPr lang="en-US" altLang="zh-CN" sz="4000" dirty="0">
                <a:latin typeface="Times New Roman" panose="02020603050405020304" pitchFamily="18" charset="0"/>
                <a:cs typeface="Times New Roman" panose="02020603050405020304" pitchFamily="18" charset="0"/>
              </a:rPr>
              <a:t>Data Structure</a:t>
            </a:r>
            <a:endParaRPr lang="zh-CN" altLang="en-US" sz="4000" dirty="0">
              <a:latin typeface="Times New Roman" panose="02020603050405020304" pitchFamily="18" charset="0"/>
              <a:cs typeface="Times New Roman" panose="02020603050405020304" pitchFamily="18" charset="0"/>
            </a:endParaRPr>
          </a:p>
        </p:txBody>
      </p:sp>
      <p:sp>
        <p:nvSpPr>
          <p:cNvPr id="114" name="文本框 113"/>
          <p:cNvSpPr txBox="1"/>
          <p:nvPr/>
        </p:nvSpPr>
        <p:spPr>
          <a:xfrm>
            <a:off x="579235" y="1379656"/>
            <a:ext cx="5144357" cy="646331"/>
          </a:xfrm>
          <a:prstGeom prst="rect">
            <a:avLst/>
          </a:prstGeom>
          <a:noFill/>
        </p:spPr>
        <p:txBody>
          <a:bodyPr wrap="none" rtlCol="0">
            <a:spAutoFit/>
          </a:bodyPr>
          <a:lstStyle/>
          <a:p>
            <a:r>
              <a:rPr lang="en-US" altLang="zh-CN" sz="3600" dirty="0" smtClean="0"/>
              <a:t>Internal trie data structure</a:t>
            </a:r>
            <a:endParaRPr lang="zh-CN" altLang="en-US" sz="3600" dirty="0"/>
          </a:p>
        </p:txBody>
      </p:sp>
      <p:pic>
        <p:nvPicPr>
          <p:cNvPr id="163" name="图片 162"/>
          <p:cNvPicPr>
            <a:picLocks noChangeAspect="1"/>
          </p:cNvPicPr>
          <p:nvPr/>
        </p:nvPicPr>
        <p:blipFill>
          <a:blip r:embed="rId3"/>
          <a:stretch>
            <a:fillRect/>
          </a:stretch>
        </p:blipFill>
        <p:spPr>
          <a:xfrm>
            <a:off x="307188" y="2691589"/>
            <a:ext cx="5498170" cy="2385235"/>
          </a:xfrm>
          <a:prstGeom prst="rect">
            <a:avLst/>
          </a:prstGeom>
        </p:spPr>
      </p:pic>
      <p:pic>
        <p:nvPicPr>
          <p:cNvPr id="165" name="图片 164"/>
          <p:cNvPicPr>
            <a:picLocks noChangeAspect="1"/>
          </p:cNvPicPr>
          <p:nvPr/>
        </p:nvPicPr>
        <p:blipFill>
          <a:blip r:embed="rId4"/>
          <a:stretch>
            <a:fillRect/>
          </a:stretch>
        </p:blipFill>
        <p:spPr>
          <a:xfrm>
            <a:off x="6875289" y="2503057"/>
            <a:ext cx="4272135" cy="2984928"/>
          </a:xfrm>
          <a:prstGeom prst="rect">
            <a:avLst/>
          </a:prstGeom>
        </p:spPr>
      </p:pic>
      <p:cxnSp>
        <p:nvCxnSpPr>
          <p:cNvPr id="166" name="直接箭头连接符 165"/>
          <p:cNvCxnSpPr/>
          <p:nvPr/>
        </p:nvCxnSpPr>
        <p:spPr>
          <a:xfrm>
            <a:off x="5723592" y="3819092"/>
            <a:ext cx="1431147" cy="0"/>
          </a:xfrm>
          <a:prstGeom prst="straightConnector1">
            <a:avLst/>
          </a:prstGeom>
          <a:ln w="107950">
            <a:solidFill>
              <a:schemeClr val="accent3">
                <a:lumMod val="50000"/>
              </a:schemeClr>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2355799"/>
      </p:ext>
    </p:extLst>
  </p:cSld>
  <p:clrMapOvr>
    <a:masterClrMapping/>
  </p:clrMapOvr>
  <p:timing>
    <p:tnLst>
      <p:par>
        <p:cTn id="1" dur="indefinite" restart="never" fill="hold"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18093" y="486610"/>
            <a:ext cx="9352497" cy="707886"/>
          </a:xfrm>
          <a:prstGeom prst="rect">
            <a:avLst/>
          </a:prstGeom>
        </p:spPr>
        <p:txBody>
          <a:bodyPr wrap="none">
            <a:spAutoFit/>
          </a:bodyPr>
          <a:lstStyle/>
          <a:p>
            <a:r>
              <a:rPr lang="en-US" altLang="zh-CN" sz="4000" dirty="0" smtClean="0">
                <a:latin typeface="Times New Roman" panose="02020603050405020304" pitchFamily="18" charset="0"/>
                <a:cs typeface="Times New Roman" panose="02020603050405020304" pitchFamily="18" charset="0"/>
              </a:rPr>
              <a:t>2. The exact-fit layout of Trie </a:t>
            </a:r>
            <a:r>
              <a:rPr lang="en-US" altLang="zh-CN" sz="4000" dirty="0">
                <a:latin typeface="Times New Roman" panose="02020603050405020304" pitchFamily="18" charset="0"/>
                <a:cs typeface="Times New Roman" panose="02020603050405020304" pitchFamily="18" charset="0"/>
              </a:rPr>
              <a:t>Data Structure</a:t>
            </a:r>
            <a:endParaRPr lang="zh-CN" altLang="en-US" sz="4000" dirty="0">
              <a:latin typeface="Times New Roman" panose="02020603050405020304" pitchFamily="18" charset="0"/>
              <a:cs typeface="Times New Roman" panose="02020603050405020304" pitchFamily="18" charset="0"/>
            </a:endParaRPr>
          </a:p>
        </p:txBody>
      </p:sp>
      <p:sp>
        <p:nvSpPr>
          <p:cNvPr id="3" name="矩形 2"/>
          <p:cNvSpPr/>
          <p:nvPr/>
        </p:nvSpPr>
        <p:spPr>
          <a:xfrm>
            <a:off x="4516981" y="1606844"/>
            <a:ext cx="6096000" cy="1569660"/>
          </a:xfrm>
          <a:prstGeom prst="rect">
            <a:avLst/>
          </a:prstGeom>
        </p:spPr>
        <p:txBody>
          <a:bodyPr>
            <a:spAutoFit/>
          </a:bodyPr>
          <a:lstStyle/>
          <a:p>
            <a:r>
              <a:rPr lang="en-US" altLang="zh-CN" sz="3200" dirty="0">
                <a:latin typeface="Times New Roman" panose="02020603050405020304" pitchFamily="18" charset="0"/>
                <a:cs typeface="Times New Roman" panose="02020603050405020304" pitchFamily="18" charset="0"/>
              </a:rPr>
              <a:t>Containers maintain internal tries to</a:t>
            </a:r>
          </a:p>
          <a:p>
            <a:r>
              <a:rPr lang="en-US" altLang="zh-CN" sz="3200" dirty="0">
                <a:latin typeface="Times New Roman" panose="02020603050405020304" pitchFamily="18" charset="0"/>
                <a:cs typeface="Times New Roman" panose="02020603050405020304" pitchFamily="18" charset="0"/>
              </a:rPr>
              <a:t>handle the 16 bit partial keys as separate 8 bit keys:</a:t>
            </a:r>
            <a:endParaRPr lang="zh-CN" altLang="en-US" sz="32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6422533" y="3084172"/>
            <a:ext cx="2284895" cy="1055779"/>
          </a:xfrm>
          <a:prstGeom prst="rect">
            <a:avLst/>
          </a:prstGeom>
        </p:spPr>
      </p:pic>
      <p:pic>
        <p:nvPicPr>
          <p:cNvPr id="62" name="图片 61"/>
          <p:cNvPicPr>
            <a:picLocks noChangeAspect="1"/>
          </p:cNvPicPr>
          <p:nvPr/>
        </p:nvPicPr>
        <p:blipFill>
          <a:blip r:embed="rId4"/>
          <a:stretch>
            <a:fillRect/>
          </a:stretch>
        </p:blipFill>
        <p:spPr>
          <a:xfrm>
            <a:off x="759947" y="1269090"/>
            <a:ext cx="2931385" cy="2666347"/>
          </a:xfrm>
          <a:prstGeom prst="rect">
            <a:avLst/>
          </a:prstGeom>
        </p:spPr>
      </p:pic>
      <p:pic>
        <p:nvPicPr>
          <p:cNvPr id="26" name="图片 25"/>
          <p:cNvPicPr>
            <a:picLocks noChangeAspect="1"/>
          </p:cNvPicPr>
          <p:nvPr/>
        </p:nvPicPr>
        <p:blipFill>
          <a:blip r:embed="rId5"/>
          <a:stretch>
            <a:fillRect/>
          </a:stretch>
        </p:blipFill>
        <p:spPr>
          <a:xfrm>
            <a:off x="379168" y="4070294"/>
            <a:ext cx="3692942" cy="2580248"/>
          </a:xfrm>
          <a:prstGeom prst="rect">
            <a:avLst/>
          </a:prstGeom>
        </p:spPr>
      </p:pic>
      <p:sp>
        <p:nvSpPr>
          <p:cNvPr id="66" name="矩形 65"/>
          <p:cNvSpPr/>
          <p:nvPr/>
        </p:nvSpPr>
        <p:spPr>
          <a:xfrm>
            <a:off x="4516980" y="4277361"/>
            <a:ext cx="7384287" cy="1692771"/>
          </a:xfrm>
          <a:prstGeom prst="rect">
            <a:avLst/>
          </a:prstGeom>
        </p:spPr>
        <p:txBody>
          <a:bodyPr wrap="square">
            <a:spAutoFit/>
          </a:bodyPr>
          <a:lstStyle/>
          <a:p>
            <a:r>
              <a:rPr lang="en-US" altLang="zh-CN" sz="3200" dirty="0" smtClean="0">
                <a:latin typeface="Times New Roman" panose="02020603050405020304" pitchFamily="18" charset="0"/>
                <a:cs typeface="Times New Roman" panose="02020603050405020304" pitchFamily="18" charset="0"/>
              </a:rPr>
              <a:t>Eg:</a:t>
            </a:r>
          </a:p>
          <a:p>
            <a:r>
              <a:rPr lang="en-US" altLang="zh-CN" sz="3200" dirty="0">
                <a:latin typeface="Times New Roman" panose="02020603050405020304" pitchFamily="18" charset="0"/>
                <a:cs typeface="Times New Roman" panose="02020603050405020304" pitchFamily="18" charset="0"/>
              </a:rPr>
              <a:t> </a:t>
            </a:r>
            <a:r>
              <a:rPr lang="en-US" altLang="zh-CN" sz="3200" dirty="0" smtClean="0">
                <a:latin typeface="Times New Roman" panose="02020603050405020304" pitchFamily="18" charset="0"/>
                <a:cs typeface="Times New Roman" panose="02020603050405020304" pitchFamily="18" charset="0"/>
              </a:rPr>
              <a:t>	</a:t>
            </a:r>
            <a:r>
              <a:rPr lang="en-US" altLang="zh-CN" sz="3600" dirty="0" smtClean="0">
                <a:latin typeface="Times New Roman" panose="02020603050405020304" pitchFamily="18" charset="0"/>
                <a:cs typeface="Times New Roman" panose="02020603050405020304" pitchFamily="18" charset="0"/>
              </a:rPr>
              <a:t>k</a:t>
            </a:r>
            <a:r>
              <a:rPr lang="en-US" altLang="zh-CN" sz="3600" baseline="-25000" dirty="0">
                <a:latin typeface="Times New Roman" panose="02020603050405020304" pitchFamily="18" charset="0"/>
                <a:cs typeface="Times New Roman" panose="02020603050405020304" pitchFamily="18" charset="0"/>
              </a:rPr>
              <a:t>0</a:t>
            </a:r>
            <a:r>
              <a:rPr lang="en-US" altLang="zh-CN" sz="3600" baseline="-25000" dirty="0" smtClean="0">
                <a:latin typeface="Times New Roman" panose="02020603050405020304" pitchFamily="18" charset="0"/>
                <a:cs typeface="Times New Roman" panose="02020603050405020304" pitchFamily="18" charset="0"/>
              </a:rPr>
              <a:t> </a:t>
            </a:r>
            <a:r>
              <a:rPr lang="en-US" altLang="zh-CN" sz="3200" dirty="0" smtClean="0">
                <a:latin typeface="Times New Roman" panose="02020603050405020304" pitchFamily="18" charset="0"/>
                <a:cs typeface="Times New Roman" panose="02020603050405020304" pitchFamily="18" charset="0"/>
              </a:rPr>
              <a:t>= </a:t>
            </a:r>
            <a:r>
              <a:rPr lang="en-US" altLang="zh-CN" sz="3600" dirty="0" smtClean="0">
                <a:latin typeface="Times New Roman" panose="02020603050405020304" pitchFamily="18" charset="0"/>
                <a:cs typeface="Times New Roman" panose="02020603050405020304" pitchFamily="18" charset="0"/>
              </a:rPr>
              <a:t>k</a:t>
            </a:r>
            <a:r>
              <a:rPr lang="en-US" altLang="zh-CN" sz="3600" baseline="-25000" dirty="0" smtClean="0">
                <a:latin typeface="Times New Roman" panose="02020603050405020304" pitchFamily="18" charset="0"/>
                <a:cs typeface="Times New Roman" panose="02020603050405020304" pitchFamily="18" charset="0"/>
              </a:rPr>
              <a:t>0</a:t>
            </a:r>
            <a:r>
              <a:rPr lang="en-US" altLang="zh-CN" sz="3600" baseline="30000" dirty="0" smtClean="0">
                <a:latin typeface="Times New Roman" panose="02020603050405020304" pitchFamily="18" charset="0"/>
                <a:cs typeface="Times New Roman" panose="02020603050405020304" pitchFamily="18" charset="0"/>
              </a:rPr>
              <a:t>0</a:t>
            </a:r>
            <a:r>
              <a:rPr lang="en-US" altLang="zh-CN" sz="3600" dirty="0" smtClean="0">
                <a:latin typeface="Times New Roman" panose="02020603050405020304" pitchFamily="18" charset="0"/>
                <a:cs typeface="Times New Roman" panose="02020603050405020304" pitchFamily="18" charset="0"/>
              </a:rPr>
              <a:t>k</a:t>
            </a:r>
            <a:r>
              <a:rPr lang="en-US" altLang="zh-CN" sz="3600" baseline="-25000" dirty="0" smtClean="0">
                <a:latin typeface="Times New Roman" panose="02020603050405020304" pitchFamily="18" charset="0"/>
                <a:cs typeface="Times New Roman" panose="02020603050405020304" pitchFamily="18" charset="0"/>
              </a:rPr>
              <a:t>0</a:t>
            </a:r>
            <a:r>
              <a:rPr lang="en-US" altLang="zh-CN" sz="3600" baseline="30000" dirty="0" smtClean="0">
                <a:latin typeface="Times New Roman" panose="02020603050405020304" pitchFamily="18" charset="0"/>
                <a:cs typeface="Times New Roman" panose="02020603050405020304" pitchFamily="18" charset="0"/>
              </a:rPr>
              <a:t>1</a:t>
            </a:r>
            <a:r>
              <a:rPr lang="en-US" altLang="zh-CN" sz="3600" dirty="0" smtClean="0">
                <a:latin typeface="Times New Roman" panose="02020603050405020304" pitchFamily="18" charset="0"/>
                <a:cs typeface="Times New Roman" panose="02020603050405020304" pitchFamily="18" charset="0"/>
              </a:rPr>
              <a:t>  (</a:t>
            </a:r>
            <a:r>
              <a:rPr lang="en-US" altLang="zh-CN" sz="3200" dirty="0" smtClean="0">
                <a:latin typeface="Times New Roman" panose="02020603050405020304" pitchFamily="18" charset="0"/>
                <a:cs typeface="Times New Roman" panose="02020603050405020304" pitchFamily="18" charset="0"/>
              </a:rPr>
              <a:t>an)</a:t>
            </a:r>
          </a:p>
          <a:p>
            <a:r>
              <a:rPr lang="en-US" altLang="zh-CN" sz="3200" dirty="0">
                <a:latin typeface="Times New Roman" panose="02020603050405020304" pitchFamily="18" charset="0"/>
                <a:cs typeface="Times New Roman" panose="02020603050405020304" pitchFamily="18" charset="0"/>
              </a:rPr>
              <a:t>	</a:t>
            </a:r>
            <a:r>
              <a:rPr lang="en-US" altLang="zh-CN" sz="3600" dirty="0" smtClean="0">
                <a:latin typeface="Times New Roman" panose="02020603050405020304" pitchFamily="18" charset="0"/>
                <a:cs typeface="Times New Roman" panose="02020603050405020304" pitchFamily="18" charset="0"/>
              </a:rPr>
              <a:t>k</a:t>
            </a:r>
            <a:r>
              <a:rPr lang="en-US" altLang="zh-CN" sz="3600" baseline="-25000" dirty="0" smtClean="0">
                <a:latin typeface="Times New Roman" panose="02020603050405020304" pitchFamily="18" charset="0"/>
                <a:cs typeface="Times New Roman" panose="02020603050405020304" pitchFamily="18" charset="0"/>
              </a:rPr>
              <a:t>3</a:t>
            </a:r>
            <a:r>
              <a:rPr lang="en-US" altLang="zh-CN" sz="3600" dirty="0" smtClean="0">
                <a:latin typeface="Times New Roman" panose="02020603050405020304" pitchFamily="18" charset="0"/>
                <a:cs typeface="Times New Roman" panose="02020603050405020304" pitchFamily="18" charset="0"/>
              </a:rPr>
              <a:t> = k</a:t>
            </a:r>
            <a:r>
              <a:rPr lang="en-US" altLang="zh-CN" sz="3600" baseline="-25000" dirty="0" smtClean="0">
                <a:latin typeface="Times New Roman" panose="02020603050405020304" pitchFamily="18" charset="0"/>
                <a:cs typeface="Times New Roman" panose="02020603050405020304" pitchFamily="18" charset="0"/>
              </a:rPr>
              <a:t>2</a:t>
            </a:r>
            <a:r>
              <a:rPr lang="en-US" altLang="zh-CN" sz="3600" baseline="30000" dirty="0" smtClean="0">
                <a:latin typeface="Times New Roman" panose="02020603050405020304" pitchFamily="18" charset="0"/>
                <a:cs typeface="Times New Roman" panose="02020603050405020304" pitchFamily="18" charset="0"/>
              </a:rPr>
              <a:t>0</a:t>
            </a:r>
            <a:r>
              <a:rPr lang="en-US" altLang="zh-CN" sz="3600" dirty="0" smtClean="0">
                <a:latin typeface="Times New Roman" panose="02020603050405020304" pitchFamily="18" charset="0"/>
                <a:cs typeface="Times New Roman" panose="02020603050405020304" pitchFamily="18" charset="0"/>
              </a:rPr>
              <a:t>k</a:t>
            </a:r>
            <a:r>
              <a:rPr lang="en-US" altLang="zh-CN" sz="3600" baseline="-25000" dirty="0" smtClean="0">
                <a:latin typeface="Times New Roman" panose="02020603050405020304" pitchFamily="18" charset="0"/>
                <a:cs typeface="Times New Roman" panose="02020603050405020304" pitchFamily="18" charset="0"/>
              </a:rPr>
              <a:t>2</a:t>
            </a:r>
            <a:r>
              <a:rPr lang="en-US" altLang="zh-CN" sz="3600" baseline="30000" dirty="0" smtClean="0">
                <a:latin typeface="Times New Roman" panose="02020603050405020304" pitchFamily="18" charset="0"/>
                <a:cs typeface="Times New Roman" panose="02020603050405020304" pitchFamily="18" charset="0"/>
              </a:rPr>
              <a:t>1</a:t>
            </a:r>
            <a:r>
              <a:rPr lang="en-US" altLang="zh-CN" sz="3600" dirty="0" smtClean="0">
                <a:latin typeface="Times New Roman" panose="02020603050405020304" pitchFamily="18" charset="0"/>
                <a:cs typeface="Times New Roman" panose="02020603050405020304" pitchFamily="18" charset="0"/>
              </a:rPr>
              <a:t>  (th) </a:t>
            </a:r>
            <a:r>
              <a:rPr lang="zh-CN" altLang="en-US" sz="3600" dirty="0" smtClean="0">
                <a:latin typeface="Times New Roman" panose="02020603050405020304" pitchFamily="18" charset="0"/>
                <a:cs typeface="Times New Roman" panose="02020603050405020304" pitchFamily="18" charset="0"/>
              </a:rPr>
              <a:t>、</a:t>
            </a:r>
            <a:r>
              <a:rPr lang="en-US" altLang="zh-CN" sz="3600" dirty="0">
                <a:latin typeface="Times New Roman" panose="02020603050405020304" pitchFamily="18" charset="0"/>
                <a:cs typeface="Times New Roman" panose="02020603050405020304" pitchFamily="18" charset="0"/>
              </a:rPr>
              <a:t> = </a:t>
            </a:r>
            <a:r>
              <a:rPr lang="en-US" altLang="zh-CN" sz="3600" dirty="0" smtClean="0">
                <a:latin typeface="Times New Roman" panose="02020603050405020304" pitchFamily="18" charset="0"/>
                <a:cs typeface="Times New Roman" panose="02020603050405020304" pitchFamily="18" charset="0"/>
              </a:rPr>
              <a:t>k</a:t>
            </a:r>
            <a:r>
              <a:rPr lang="en-US" altLang="zh-CN" sz="3600" baseline="-25000" dirty="0" smtClean="0">
                <a:latin typeface="Times New Roman" panose="02020603050405020304" pitchFamily="18" charset="0"/>
                <a:cs typeface="Times New Roman" panose="02020603050405020304" pitchFamily="18" charset="0"/>
              </a:rPr>
              <a:t>2</a:t>
            </a:r>
            <a:r>
              <a:rPr lang="en-US" altLang="zh-CN" sz="3600" baseline="30000" dirty="0" smtClean="0">
                <a:latin typeface="Times New Roman" panose="02020603050405020304" pitchFamily="18" charset="0"/>
                <a:cs typeface="Times New Roman" panose="02020603050405020304" pitchFamily="18" charset="0"/>
              </a:rPr>
              <a:t>0</a:t>
            </a:r>
            <a:r>
              <a:rPr lang="en-US" altLang="zh-CN" sz="3600" dirty="0" smtClean="0">
                <a:latin typeface="Times New Roman" panose="02020603050405020304" pitchFamily="18" charset="0"/>
                <a:cs typeface="Times New Roman" panose="02020603050405020304" pitchFamily="18" charset="0"/>
              </a:rPr>
              <a:t>k</a:t>
            </a:r>
            <a:r>
              <a:rPr lang="en-US" altLang="zh-CN" sz="3600" baseline="-25000" dirty="0" smtClean="0">
                <a:latin typeface="Times New Roman" panose="02020603050405020304" pitchFamily="18" charset="0"/>
                <a:cs typeface="Times New Roman" panose="02020603050405020304" pitchFamily="18" charset="0"/>
              </a:rPr>
              <a:t>2</a:t>
            </a:r>
            <a:r>
              <a:rPr lang="en-US" altLang="zh-CN" sz="3600" baseline="30000" dirty="0" smtClean="0">
                <a:latin typeface="Times New Roman" panose="02020603050405020304" pitchFamily="18" charset="0"/>
                <a:cs typeface="Times New Roman" panose="02020603050405020304" pitchFamily="18" charset="0"/>
              </a:rPr>
              <a:t>2</a:t>
            </a:r>
            <a:r>
              <a:rPr lang="en-US" altLang="zh-CN" sz="3600" dirty="0" smtClean="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a:t>
            </a:r>
            <a:r>
              <a:rPr lang="en-US" altLang="zh-CN" sz="3600" dirty="0" smtClean="0">
                <a:latin typeface="Times New Roman" panose="02020603050405020304" pitchFamily="18" charset="0"/>
                <a:cs typeface="Times New Roman" panose="02020603050405020304" pitchFamily="18" charset="0"/>
              </a:rPr>
              <a:t>to)</a:t>
            </a:r>
            <a:r>
              <a:rPr lang="en-US" altLang="zh-CN" sz="3600" baseline="30000" dirty="0" smtClean="0">
                <a:latin typeface="Times New Roman" panose="02020603050405020304" pitchFamily="18" charset="0"/>
                <a:cs typeface="Times New Roman" panose="02020603050405020304" pitchFamily="18" charset="0"/>
              </a:rPr>
              <a:t> </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1946352"/>
      </p:ext>
    </p:extLst>
  </p:cSld>
  <p:clrMapOvr>
    <a:masterClrMapping/>
  </p:clrMapOvr>
  <p:timing>
    <p:tnLst>
      <p:par>
        <p:cTn id="1" dur="indefinite" restart="never" fill="hold"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18093" y="486610"/>
            <a:ext cx="9352497" cy="707886"/>
          </a:xfrm>
          <a:prstGeom prst="rect">
            <a:avLst/>
          </a:prstGeom>
        </p:spPr>
        <p:txBody>
          <a:bodyPr wrap="none">
            <a:spAutoFit/>
          </a:bodyPr>
          <a:lstStyle/>
          <a:p>
            <a:r>
              <a:rPr lang="en-US" altLang="zh-CN" sz="4000" dirty="0" smtClean="0">
                <a:latin typeface="Times New Roman" panose="02020603050405020304" pitchFamily="18" charset="0"/>
                <a:cs typeface="Times New Roman" panose="02020603050405020304" pitchFamily="18" charset="0"/>
              </a:rPr>
              <a:t>2. The exact-fit layout of Trie </a:t>
            </a:r>
            <a:r>
              <a:rPr lang="en-US" altLang="zh-CN" sz="4000" dirty="0">
                <a:latin typeface="Times New Roman" panose="02020603050405020304" pitchFamily="18" charset="0"/>
                <a:cs typeface="Times New Roman" panose="02020603050405020304" pitchFamily="18" charset="0"/>
              </a:rPr>
              <a:t>Data Structure</a:t>
            </a:r>
            <a:endParaRPr lang="zh-CN" altLang="en-US" sz="4000" dirty="0">
              <a:latin typeface="Times New Roman" panose="02020603050405020304" pitchFamily="18" charset="0"/>
              <a:cs typeface="Times New Roman" panose="02020603050405020304" pitchFamily="18" charset="0"/>
            </a:endParaRPr>
          </a:p>
        </p:txBody>
      </p:sp>
      <p:sp>
        <p:nvSpPr>
          <p:cNvPr id="3" name="矩形 2"/>
          <p:cNvSpPr/>
          <p:nvPr/>
        </p:nvSpPr>
        <p:spPr>
          <a:xfrm>
            <a:off x="4275788" y="1847565"/>
            <a:ext cx="6593982" cy="1477328"/>
          </a:xfrm>
          <a:prstGeom prst="rect">
            <a:avLst/>
          </a:prstGeom>
        </p:spPr>
        <p:txBody>
          <a:bodyPr wrap="square">
            <a:spAutoFit/>
          </a:bodyPr>
          <a:lstStyle/>
          <a:p>
            <a:r>
              <a:rPr lang="en-US" altLang="zh-CN" sz="3000" dirty="0" smtClean="0">
                <a:latin typeface="Times New Roman" panose="02020603050405020304" pitchFamily="18" charset="0"/>
                <a:cs typeface="Times New Roman" panose="02020603050405020304" pitchFamily="18" charset="0"/>
              </a:rPr>
              <a:t>Using two </a:t>
            </a:r>
            <a:r>
              <a:rPr lang="en-US" altLang="zh-CN" sz="3000" dirty="0">
                <a:latin typeface="Times New Roman" panose="02020603050405020304" pitchFamily="18" charset="0"/>
                <a:cs typeface="Times New Roman" panose="02020603050405020304" pitchFamily="18" charset="0"/>
              </a:rPr>
              <a:t>internal node types called “T-Node” (top) and “S-Node</a:t>
            </a:r>
            <a:r>
              <a:rPr lang="en-US" altLang="zh-CN" sz="3000" dirty="0" smtClean="0">
                <a:latin typeface="Times New Roman" panose="02020603050405020304" pitchFamily="18" charset="0"/>
                <a:cs typeface="Times New Roman" panose="02020603050405020304" pitchFamily="18" charset="0"/>
              </a:rPr>
              <a:t>” (</a:t>
            </a:r>
            <a:r>
              <a:rPr lang="en-US" altLang="zh-CN" sz="3000" dirty="0">
                <a:latin typeface="Times New Roman" panose="02020603050405020304" pitchFamily="18" charset="0"/>
                <a:cs typeface="Times New Roman" panose="02020603050405020304" pitchFamily="18" charset="0"/>
              </a:rPr>
              <a:t>sub) for </a:t>
            </a:r>
            <a:r>
              <a:rPr lang="en-US" altLang="zh-CN" sz="3000" dirty="0" smtClean="0">
                <a:latin typeface="Times New Roman" panose="02020603050405020304" pitchFamily="18" charset="0"/>
                <a:cs typeface="Times New Roman" panose="02020603050405020304" pitchFamily="18" charset="0"/>
              </a:rPr>
              <a:t>k</a:t>
            </a:r>
            <a:r>
              <a:rPr lang="en-US" altLang="zh-CN" sz="3000" baseline="-25000" dirty="0" smtClean="0">
                <a:latin typeface="Times New Roman" panose="02020603050405020304" pitchFamily="18" charset="0"/>
                <a:cs typeface="Times New Roman" panose="02020603050405020304" pitchFamily="18" charset="0"/>
              </a:rPr>
              <a:t>i</a:t>
            </a:r>
            <a:r>
              <a:rPr lang="en-US" altLang="zh-CN" sz="3000" baseline="30000" dirty="0" smtClean="0">
                <a:latin typeface="Times New Roman" panose="02020603050405020304" pitchFamily="18" charset="0"/>
                <a:cs typeface="Times New Roman" panose="02020603050405020304" pitchFamily="18" charset="0"/>
              </a:rPr>
              <a:t>0</a:t>
            </a:r>
            <a:r>
              <a:rPr lang="en-US" altLang="zh-CN" sz="3000" dirty="0" smtClean="0">
                <a:latin typeface="Times New Roman" panose="02020603050405020304" pitchFamily="18" charset="0"/>
                <a:cs typeface="Times New Roman" panose="02020603050405020304" pitchFamily="18" charset="0"/>
              </a:rPr>
              <a:t> and k</a:t>
            </a:r>
            <a:r>
              <a:rPr lang="en-US" altLang="zh-CN" sz="3000" baseline="-25000" dirty="0" smtClean="0">
                <a:latin typeface="Times New Roman" panose="02020603050405020304" pitchFamily="18" charset="0"/>
                <a:cs typeface="Times New Roman" panose="02020603050405020304" pitchFamily="18" charset="0"/>
              </a:rPr>
              <a:t>i</a:t>
            </a:r>
            <a:r>
              <a:rPr lang="en-US" altLang="zh-CN" sz="3000" baseline="30000" dirty="0" smtClean="0">
                <a:latin typeface="Times New Roman" panose="02020603050405020304" pitchFamily="18" charset="0"/>
                <a:cs typeface="Times New Roman" panose="02020603050405020304" pitchFamily="18" charset="0"/>
              </a:rPr>
              <a:t>1</a:t>
            </a:r>
            <a:r>
              <a:rPr lang="en-US" altLang="zh-CN" sz="3000" dirty="0">
                <a:latin typeface="Times New Roman" panose="02020603050405020304" pitchFamily="18" charset="0"/>
                <a:cs typeface="Times New Roman" panose="02020603050405020304" pitchFamily="18" charset="0"/>
              </a:rPr>
              <a:t> </a:t>
            </a:r>
            <a:r>
              <a:rPr lang="en-US" altLang="zh-CN" sz="3000" dirty="0" smtClean="0">
                <a:latin typeface="Times New Roman" panose="02020603050405020304" pitchFamily="18" charset="0"/>
                <a:cs typeface="Times New Roman" panose="02020603050405020304" pitchFamily="18" charset="0"/>
              </a:rPr>
              <a:t>respectively</a:t>
            </a:r>
            <a:r>
              <a:rPr lang="en-US" altLang="zh-CN" sz="3000" dirty="0">
                <a:latin typeface="Times New Roman" panose="02020603050405020304" pitchFamily="18" charset="0"/>
                <a:cs typeface="Times New Roman" panose="02020603050405020304" pitchFamily="18" charset="0"/>
              </a:rPr>
              <a:t>.</a:t>
            </a:r>
            <a:endParaRPr lang="zh-CN" altLang="en-US" sz="3000" dirty="0">
              <a:latin typeface="Times New Roman" panose="02020603050405020304" pitchFamily="18" charset="0"/>
              <a:cs typeface="Times New Roman" panose="02020603050405020304" pitchFamily="18" charset="0"/>
            </a:endParaRPr>
          </a:p>
        </p:txBody>
      </p:sp>
      <p:pic>
        <p:nvPicPr>
          <p:cNvPr id="62" name="图片 61"/>
          <p:cNvPicPr>
            <a:picLocks noChangeAspect="1"/>
          </p:cNvPicPr>
          <p:nvPr/>
        </p:nvPicPr>
        <p:blipFill>
          <a:blip r:embed="rId3"/>
          <a:stretch>
            <a:fillRect/>
          </a:stretch>
        </p:blipFill>
        <p:spPr>
          <a:xfrm>
            <a:off x="759947" y="1269090"/>
            <a:ext cx="2931385" cy="2666347"/>
          </a:xfrm>
          <a:prstGeom prst="rect">
            <a:avLst/>
          </a:prstGeom>
        </p:spPr>
      </p:pic>
      <p:pic>
        <p:nvPicPr>
          <p:cNvPr id="26" name="图片 25"/>
          <p:cNvPicPr>
            <a:picLocks noChangeAspect="1"/>
          </p:cNvPicPr>
          <p:nvPr/>
        </p:nvPicPr>
        <p:blipFill>
          <a:blip r:embed="rId4"/>
          <a:stretch>
            <a:fillRect/>
          </a:stretch>
        </p:blipFill>
        <p:spPr>
          <a:xfrm>
            <a:off x="379168" y="4070294"/>
            <a:ext cx="3692942" cy="2580248"/>
          </a:xfrm>
          <a:prstGeom prst="rect">
            <a:avLst/>
          </a:prstGeom>
        </p:spPr>
      </p:pic>
      <p:sp>
        <p:nvSpPr>
          <p:cNvPr id="66" name="矩形 65"/>
          <p:cNvSpPr/>
          <p:nvPr/>
        </p:nvSpPr>
        <p:spPr>
          <a:xfrm>
            <a:off x="4448404" y="3994250"/>
            <a:ext cx="7384287" cy="2246769"/>
          </a:xfrm>
          <a:prstGeom prst="rect">
            <a:avLst/>
          </a:prstGeom>
        </p:spPr>
        <p:txBody>
          <a:bodyPr wrap="square">
            <a:spAutoFit/>
          </a:bodyPr>
          <a:lstStyle/>
          <a:p>
            <a:r>
              <a:rPr lang="en-US" altLang="zh-CN" sz="3200" dirty="0" smtClean="0">
                <a:latin typeface="Times New Roman" panose="02020603050405020304" pitchFamily="18" charset="0"/>
                <a:cs typeface="Times New Roman" panose="02020603050405020304" pitchFamily="18" charset="0"/>
              </a:rPr>
              <a:t>Eg:</a:t>
            </a:r>
          </a:p>
          <a:p>
            <a:r>
              <a:rPr lang="en-US" altLang="zh-CN" sz="3200" dirty="0">
                <a:latin typeface="Times New Roman" panose="02020603050405020304" pitchFamily="18" charset="0"/>
                <a:cs typeface="Times New Roman" panose="02020603050405020304" pitchFamily="18" charset="0"/>
              </a:rPr>
              <a:t>  </a:t>
            </a:r>
            <a:r>
              <a:rPr lang="en-US" altLang="zh-CN" sz="3600" dirty="0" smtClean="0">
                <a:latin typeface="Times New Roman" panose="02020603050405020304" pitchFamily="18" charset="0"/>
                <a:cs typeface="Times New Roman" panose="02020603050405020304" pitchFamily="18" charset="0"/>
              </a:rPr>
              <a:t>k</a:t>
            </a:r>
            <a:r>
              <a:rPr lang="en-US" altLang="zh-CN" sz="3600" baseline="-25000" dirty="0" smtClean="0">
                <a:latin typeface="Times New Roman" panose="02020603050405020304" pitchFamily="18" charset="0"/>
                <a:cs typeface="Times New Roman" panose="02020603050405020304" pitchFamily="18" charset="0"/>
              </a:rPr>
              <a:t>0 </a:t>
            </a:r>
            <a:r>
              <a:rPr lang="en-US" altLang="zh-CN" sz="3200" dirty="0" smtClean="0">
                <a:latin typeface="Times New Roman" panose="02020603050405020304" pitchFamily="18" charset="0"/>
                <a:cs typeface="Times New Roman" panose="02020603050405020304" pitchFamily="18" charset="0"/>
              </a:rPr>
              <a:t>= </a:t>
            </a:r>
            <a:r>
              <a:rPr lang="en-US" altLang="zh-CN" sz="3600" dirty="0" smtClean="0">
                <a:latin typeface="Times New Roman" panose="02020603050405020304" pitchFamily="18" charset="0"/>
                <a:cs typeface="Times New Roman" panose="02020603050405020304" pitchFamily="18" charset="0"/>
              </a:rPr>
              <a:t>k</a:t>
            </a:r>
            <a:r>
              <a:rPr lang="en-US" altLang="zh-CN" sz="3600" baseline="-25000" dirty="0" smtClean="0">
                <a:latin typeface="Times New Roman" panose="02020603050405020304" pitchFamily="18" charset="0"/>
                <a:cs typeface="Times New Roman" panose="02020603050405020304" pitchFamily="18" charset="0"/>
              </a:rPr>
              <a:t>0</a:t>
            </a:r>
            <a:r>
              <a:rPr lang="en-US" altLang="zh-CN" sz="3600" baseline="30000" dirty="0" smtClean="0">
                <a:latin typeface="Times New Roman" panose="02020603050405020304" pitchFamily="18" charset="0"/>
                <a:cs typeface="Times New Roman" panose="02020603050405020304" pitchFamily="18" charset="0"/>
              </a:rPr>
              <a:t>0</a:t>
            </a:r>
            <a:r>
              <a:rPr lang="en-US" altLang="zh-CN" sz="3600" dirty="0" smtClean="0">
                <a:latin typeface="Times New Roman" panose="02020603050405020304" pitchFamily="18" charset="0"/>
                <a:cs typeface="Times New Roman" panose="02020603050405020304" pitchFamily="18" charset="0"/>
              </a:rPr>
              <a:t>k</a:t>
            </a:r>
            <a:r>
              <a:rPr lang="en-US" altLang="zh-CN" sz="3600" baseline="-25000" dirty="0" smtClean="0">
                <a:latin typeface="Times New Roman" panose="02020603050405020304" pitchFamily="18" charset="0"/>
                <a:cs typeface="Times New Roman" panose="02020603050405020304" pitchFamily="18" charset="0"/>
              </a:rPr>
              <a:t>0</a:t>
            </a:r>
            <a:r>
              <a:rPr lang="en-US" altLang="zh-CN" sz="3600" baseline="30000" dirty="0" smtClean="0">
                <a:latin typeface="Times New Roman" panose="02020603050405020304" pitchFamily="18" charset="0"/>
                <a:cs typeface="Times New Roman" panose="02020603050405020304" pitchFamily="18" charset="0"/>
              </a:rPr>
              <a:t>1</a:t>
            </a:r>
            <a:r>
              <a:rPr lang="en-US" altLang="zh-CN" sz="3600" dirty="0" smtClean="0">
                <a:latin typeface="Times New Roman" panose="02020603050405020304" pitchFamily="18" charset="0"/>
                <a:cs typeface="Times New Roman" panose="02020603050405020304" pitchFamily="18" charset="0"/>
              </a:rPr>
              <a:t>  (</a:t>
            </a:r>
            <a:r>
              <a:rPr lang="en-US" altLang="zh-CN" sz="3200" dirty="0" smtClean="0">
                <a:latin typeface="Times New Roman" panose="02020603050405020304" pitchFamily="18" charset="0"/>
                <a:cs typeface="Times New Roman" panose="02020603050405020304" pitchFamily="18" charset="0"/>
              </a:rPr>
              <a:t>an  a[T-Node]  n[S-Node])  </a:t>
            </a:r>
          </a:p>
          <a:p>
            <a:r>
              <a:rPr lang="en-US" altLang="zh-CN" sz="3200" dirty="0" smtClean="0">
                <a:latin typeface="Times New Roman" panose="02020603050405020304" pitchFamily="18" charset="0"/>
                <a:cs typeface="Times New Roman" panose="02020603050405020304" pitchFamily="18" charset="0"/>
              </a:rPr>
              <a:t>  </a:t>
            </a:r>
            <a:r>
              <a:rPr lang="en-US" altLang="zh-CN" sz="3600" dirty="0" smtClean="0">
                <a:latin typeface="Times New Roman" panose="02020603050405020304" pitchFamily="18" charset="0"/>
                <a:cs typeface="Times New Roman" panose="02020603050405020304" pitchFamily="18" charset="0"/>
              </a:rPr>
              <a:t>k</a:t>
            </a:r>
            <a:r>
              <a:rPr lang="en-US" altLang="zh-CN" sz="3600" baseline="-25000" dirty="0" smtClean="0">
                <a:latin typeface="Times New Roman" panose="02020603050405020304" pitchFamily="18" charset="0"/>
                <a:cs typeface="Times New Roman" panose="02020603050405020304" pitchFamily="18" charset="0"/>
              </a:rPr>
              <a:t>3</a:t>
            </a:r>
            <a:r>
              <a:rPr lang="en-US" altLang="zh-CN" sz="3600" dirty="0" smtClean="0">
                <a:latin typeface="Times New Roman" panose="02020603050405020304" pitchFamily="18" charset="0"/>
                <a:cs typeface="Times New Roman" panose="02020603050405020304" pitchFamily="18" charset="0"/>
              </a:rPr>
              <a:t> = k</a:t>
            </a:r>
            <a:r>
              <a:rPr lang="en-US" altLang="zh-CN" sz="3600" baseline="-25000" dirty="0" smtClean="0">
                <a:latin typeface="Times New Roman" panose="02020603050405020304" pitchFamily="18" charset="0"/>
                <a:cs typeface="Times New Roman" panose="02020603050405020304" pitchFamily="18" charset="0"/>
              </a:rPr>
              <a:t>3</a:t>
            </a:r>
            <a:r>
              <a:rPr lang="en-US" altLang="zh-CN" sz="3600" baseline="30000" dirty="0" smtClean="0">
                <a:latin typeface="Times New Roman" panose="02020603050405020304" pitchFamily="18" charset="0"/>
                <a:cs typeface="Times New Roman" panose="02020603050405020304" pitchFamily="18" charset="0"/>
              </a:rPr>
              <a:t>0</a:t>
            </a:r>
            <a:r>
              <a:rPr lang="en-US" altLang="zh-CN" sz="3600" dirty="0" smtClean="0">
                <a:latin typeface="Times New Roman" panose="02020603050405020304" pitchFamily="18" charset="0"/>
                <a:cs typeface="Times New Roman" panose="02020603050405020304" pitchFamily="18" charset="0"/>
              </a:rPr>
              <a:t>k</a:t>
            </a:r>
            <a:r>
              <a:rPr lang="en-US" altLang="zh-CN" sz="3600" baseline="-25000" dirty="0">
                <a:latin typeface="Times New Roman" panose="02020603050405020304" pitchFamily="18" charset="0"/>
                <a:cs typeface="Times New Roman" panose="02020603050405020304" pitchFamily="18" charset="0"/>
              </a:rPr>
              <a:t>3</a:t>
            </a:r>
            <a:r>
              <a:rPr lang="en-US" altLang="zh-CN" sz="3600" baseline="30000" dirty="0" smtClean="0">
                <a:latin typeface="Times New Roman" panose="02020603050405020304" pitchFamily="18" charset="0"/>
                <a:cs typeface="Times New Roman" panose="02020603050405020304" pitchFamily="18" charset="0"/>
              </a:rPr>
              <a:t>1</a:t>
            </a:r>
            <a:r>
              <a:rPr lang="en-US" altLang="zh-CN" sz="3600" dirty="0" smtClean="0">
                <a:latin typeface="Times New Roman" panose="02020603050405020304" pitchFamily="18" charset="0"/>
                <a:cs typeface="Times New Roman" panose="02020603050405020304" pitchFamily="18" charset="0"/>
              </a:rPr>
              <a:t>  (th) </a:t>
            </a:r>
            <a:r>
              <a:rPr lang="zh-CN" altLang="en-US" sz="3600" dirty="0" smtClean="0">
                <a:latin typeface="Times New Roman" panose="02020603050405020304" pitchFamily="18" charset="0"/>
                <a:cs typeface="Times New Roman" panose="02020603050405020304" pitchFamily="18" charset="0"/>
              </a:rPr>
              <a:t>、</a:t>
            </a:r>
            <a:r>
              <a:rPr lang="en-US" altLang="zh-CN" sz="3600" dirty="0">
                <a:latin typeface="Times New Roman" panose="02020603050405020304" pitchFamily="18" charset="0"/>
                <a:cs typeface="Times New Roman" panose="02020603050405020304" pitchFamily="18" charset="0"/>
              </a:rPr>
              <a:t> = </a:t>
            </a:r>
            <a:r>
              <a:rPr lang="en-US" altLang="zh-CN" sz="3600" dirty="0" smtClean="0">
                <a:latin typeface="Times New Roman" panose="02020603050405020304" pitchFamily="18" charset="0"/>
                <a:cs typeface="Times New Roman" panose="02020603050405020304" pitchFamily="18" charset="0"/>
              </a:rPr>
              <a:t>k</a:t>
            </a:r>
            <a:r>
              <a:rPr lang="en-US" altLang="zh-CN" sz="3600" baseline="-25000" dirty="0" smtClean="0">
                <a:latin typeface="Times New Roman" panose="02020603050405020304" pitchFamily="18" charset="0"/>
                <a:cs typeface="Times New Roman" panose="02020603050405020304" pitchFamily="18" charset="0"/>
              </a:rPr>
              <a:t>3</a:t>
            </a:r>
            <a:r>
              <a:rPr lang="en-US" altLang="zh-CN" sz="3600" baseline="30000" dirty="0" smtClean="0">
                <a:latin typeface="Times New Roman" panose="02020603050405020304" pitchFamily="18" charset="0"/>
                <a:cs typeface="Times New Roman" panose="02020603050405020304" pitchFamily="18" charset="0"/>
              </a:rPr>
              <a:t>0</a:t>
            </a:r>
            <a:r>
              <a:rPr lang="en-US" altLang="zh-CN" sz="3600" dirty="0" smtClean="0">
                <a:latin typeface="Times New Roman" panose="02020603050405020304" pitchFamily="18" charset="0"/>
                <a:cs typeface="Times New Roman" panose="02020603050405020304" pitchFamily="18" charset="0"/>
              </a:rPr>
              <a:t>k</a:t>
            </a:r>
            <a:r>
              <a:rPr lang="en-US" altLang="zh-CN" sz="3600" baseline="-25000" dirty="0">
                <a:latin typeface="Times New Roman" panose="02020603050405020304" pitchFamily="18" charset="0"/>
                <a:cs typeface="Times New Roman" panose="02020603050405020304" pitchFamily="18" charset="0"/>
              </a:rPr>
              <a:t>3</a:t>
            </a:r>
            <a:r>
              <a:rPr lang="en-US" altLang="zh-CN" sz="3600" baseline="30000" dirty="0" smtClean="0">
                <a:latin typeface="Times New Roman" panose="02020603050405020304" pitchFamily="18" charset="0"/>
                <a:cs typeface="Times New Roman" panose="02020603050405020304" pitchFamily="18" charset="0"/>
              </a:rPr>
              <a:t>2</a:t>
            </a:r>
            <a:r>
              <a:rPr lang="en-US" altLang="zh-CN" sz="3600" dirty="0" smtClean="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a:t>
            </a:r>
            <a:r>
              <a:rPr lang="en-US" altLang="zh-CN" sz="3600" dirty="0" smtClean="0">
                <a:latin typeface="Times New Roman" panose="02020603050405020304" pitchFamily="18" charset="0"/>
                <a:cs typeface="Times New Roman" panose="02020603050405020304" pitchFamily="18" charset="0"/>
              </a:rPr>
              <a:t>to)</a:t>
            </a:r>
            <a:r>
              <a:rPr lang="en-US" altLang="zh-CN" sz="3600" baseline="30000" dirty="0" smtClean="0">
                <a:latin typeface="Times New Roman" panose="02020603050405020304" pitchFamily="18" charset="0"/>
                <a:cs typeface="Times New Roman" panose="02020603050405020304" pitchFamily="18" charset="0"/>
              </a:rPr>
              <a:t> </a:t>
            </a:r>
          </a:p>
          <a:p>
            <a:r>
              <a:rPr lang="en-US" altLang="zh-CN" sz="3600" baseline="30000" dirty="0">
                <a:latin typeface="Times New Roman" panose="02020603050405020304" pitchFamily="18" charset="0"/>
                <a:cs typeface="Times New Roman" panose="02020603050405020304" pitchFamily="18" charset="0"/>
              </a:rPr>
              <a:t> </a:t>
            </a:r>
            <a:r>
              <a:rPr lang="en-US" altLang="zh-CN" sz="3600" baseline="30000" dirty="0" smtClean="0">
                <a:latin typeface="Times New Roman" panose="02020603050405020304" pitchFamily="18" charset="0"/>
                <a:cs typeface="Times New Roman" panose="02020603050405020304" pitchFamily="18" charset="0"/>
              </a:rPr>
              <a:t>  </a:t>
            </a:r>
            <a:r>
              <a:rPr lang="en-US" altLang="zh-CN" sz="3600" dirty="0" smtClean="0">
                <a:latin typeface="Times New Roman" panose="02020603050405020304" pitchFamily="18" charset="0"/>
                <a:cs typeface="Times New Roman" panose="02020603050405020304" pitchFamily="18" charset="0"/>
              </a:rPr>
              <a:t>( t[T-Node]  h/o[S-Node])</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793835"/>
      </p:ext>
    </p:extLst>
  </p:cSld>
  <p:clrMapOvr>
    <a:masterClrMapping/>
  </p:clrMapOvr>
  <p:timing>
    <p:tnLst>
      <p:par>
        <p:cTn id="1" dur="indefinite" restart="never" fill="hold"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18093" y="486610"/>
            <a:ext cx="9352497" cy="707886"/>
          </a:xfrm>
          <a:prstGeom prst="rect">
            <a:avLst/>
          </a:prstGeom>
        </p:spPr>
        <p:txBody>
          <a:bodyPr wrap="none">
            <a:spAutoFit/>
          </a:bodyPr>
          <a:lstStyle/>
          <a:p>
            <a:r>
              <a:rPr lang="en-US" altLang="zh-CN" sz="4000" dirty="0" smtClean="0">
                <a:latin typeface="Times New Roman" panose="02020603050405020304" pitchFamily="18" charset="0"/>
                <a:cs typeface="Times New Roman" panose="02020603050405020304" pitchFamily="18" charset="0"/>
              </a:rPr>
              <a:t>2. The exact-fit layout of Trie </a:t>
            </a:r>
            <a:r>
              <a:rPr lang="en-US" altLang="zh-CN" sz="4000" dirty="0">
                <a:latin typeface="Times New Roman" panose="02020603050405020304" pitchFamily="18" charset="0"/>
                <a:cs typeface="Times New Roman" panose="02020603050405020304" pitchFamily="18" charset="0"/>
              </a:rPr>
              <a:t>Data Structure</a:t>
            </a:r>
            <a:endParaRPr lang="zh-CN" altLang="en-US" sz="4000"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518093" y="1421861"/>
            <a:ext cx="6918603" cy="2222887"/>
          </a:xfrm>
          <a:prstGeom prst="rect">
            <a:avLst/>
          </a:prstGeom>
        </p:spPr>
      </p:pic>
      <p:sp>
        <p:nvSpPr>
          <p:cNvPr id="4" name="矩形 3"/>
          <p:cNvSpPr/>
          <p:nvPr/>
        </p:nvSpPr>
        <p:spPr>
          <a:xfrm>
            <a:off x="518093" y="3799988"/>
            <a:ext cx="11285123" cy="2554545"/>
          </a:xfrm>
          <a:prstGeom prst="rect">
            <a:avLst/>
          </a:prstGeom>
        </p:spPr>
        <p:txBody>
          <a:bodyPr wrap="square">
            <a:spAutoFit/>
          </a:bodyPr>
          <a:lstStyle/>
          <a:p>
            <a:r>
              <a:rPr lang="en-US" altLang="zh-CN" sz="3200" dirty="0">
                <a:latin typeface="Times New Roman" panose="02020603050405020304" pitchFamily="18" charset="0"/>
                <a:cs typeface="Times New Roman" panose="02020603050405020304" pitchFamily="18" charset="0"/>
              </a:rPr>
              <a:t>Flag </a:t>
            </a:r>
            <a:r>
              <a:rPr lang="en-US" altLang="zh-CN" sz="3200" dirty="0" smtClean="0">
                <a:latin typeface="Times New Roman" panose="02020603050405020304" pitchFamily="18" charset="0"/>
                <a:cs typeface="Times New Roman" panose="02020603050405020304" pitchFamily="18" charset="0"/>
              </a:rPr>
              <a:t>introduction</a:t>
            </a:r>
          </a:p>
          <a:p>
            <a:r>
              <a:rPr lang="en-US" altLang="zh-CN" sz="3200" i="1" dirty="0" smtClean="0">
                <a:latin typeface="Times New Roman" panose="02020603050405020304" pitchFamily="18" charset="0"/>
                <a:cs typeface="Times New Roman" panose="02020603050405020304" pitchFamily="18" charset="0"/>
              </a:rPr>
              <a:t>t : </a:t>
            </a:r>
            <a:r>
              <a:rPr lang="en-US" altLang="zh-CN" sz="3200" dirty="0">
                <a:latin typeface="Times New Roman" panose="02020603050405020304" pitchFamily="18" charset="0"/>
                <a:cs typeface="Times New Roman" panose="02020603050405020304" pitchFamily="18" charset="0"/>
              </a:rPr>
              <a:t>node </a:t>
            </a:r>
            <a:r>
              <a:rPr lang="en-US" altLang="zh-CN" sz="3200" dirty="0" smtClean="0">
                <a:latin typeface="Times New Roman" panose="02020603050405020304" pitchFamily="18" charset="0"/>
                <a:cs typeface="Times New Roman" panose="02020603050405020304" pitchFamily="18" charset="0"/>
              </a:rPr>
              <a:t>type----01(</a:t>
            </a:r>
            <a:r>
              <a:rPr lang="en-US" altLang="zh-CN" sz="3200" dirty="0" smtClean="0"/>
              <a:t>inner </a:t>
            </a:r>
            <a:r>
              <a:rPr lang="en-US" altLang="zh-CN" sz="3200" dirty="0"/>
              <a:t>node</a:t>
            </a:r>
            <a:r>
              <a:rPr lang="en-US" altLang="zh-CN" sz="3200" dirty="0" smtClean="0">
                <a:latin typeface="Times New Roman" panose="02020603050405020304" pitchFamily="18" charset="0"/>
                <a:cs typeface="Times New Roman" panose="02020603050405020304" pitchFamily="18" charset="0"/>
              </a:rPr>
              <a:t>) 10 or 11(</a:t>
            </a:r>
            <a:r>
              <a:rPr lang="en-US" altLang="zh-CN" sz="3200" dirty="0"/>
              <a:t>leaf node</a:t>
            </a:r>
            <a:r>
              <a:rPr lang="en-US" altLang="zh-CN" sz="3200" dirty="0" smtClean="0">
                <a:latin typeface="Times New Roman" panose="02020603050405020304" pitchFamily="18" charset="0"/>
                <a:cs typeface="Times New Roman" panose="02020603050405020304" pitchFamily="18" charset="0"/>
              </a:rPr>
              <a:t>) 00(</a:t>
            </a:r>
            <a:r>
              <a:rPr lang="en-US" altLang="zh-CN" sz="3200" dirty="0"/>
              <a:t>invalid node</a:t>
            </a:r>
            <a:r>
              <a:rPr lang="en-US" altLang="zh-CN" sz="3200" dirty="0" smtClean="0">
                <a:latin typeface="Times New Roman" panose="02020603050405020304" pitchFamily="18" charset="0"/>
                <a:cs typeface="Times New Roman" panose="02020603050405020304" pitchFamily="18" charset="0"/>
              </a:rPr>
              <a:t>) </a:t>
            </a:r>
          </a:p>
          <a:p>
            <a:r>
              <a:rPr lang="en-US" altLang="zh-CN" sz="3200" i="1" dirty="0" smtClean="0">
                <a:latin typeface="Times New Roman" panose="02020603050405020304" pitchFamily="18" charset="0"/>
                <a:cs typeface="Times New Roman" panose="02020603050405020304" pitchFamily="18" charset="0"/>
              </a:rPr>
              <a:t>k </a:t>
            </a:r>
            <a:r>
              <a:rPr lang="en-US" altLang="zh-CN" sz="3200" i="1"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distinguishes T- from </a:t>
            </a:r>
            <a:r>
              <a:rPr lang="en-US" altLang="zh-CN" sz="3200" dirty="0" smtClean="0">
                <a:latin typeface="Times New Roman" panose="02020603050405020304" pitchFamily="18" charset="0"/>
                <a:cs typeface="Times New Roman" panose="02020603050405020304" pitchFamily="18" charset="0"/>
              </a:rPr>
              <a:t>S-Nodes----0(T-Node)  1(S-Node)</a:t>
            </a:r>
          </a:p>
          <a:p>
            <a:r>
              <a:rPr lang="en-US" altLang="zh-CN" sz="3200" i="1" dirty="0">
                <a:latin typeface="Times New Roman" panose="02020603050405020304" pitchFamily="18" charset="0"/>
                <a:cs typeface="Times New Roman" panose="02020603050405020304" pitchFamily="18" charset="0"/>
              </a:rPr>
              <a:t>d/js/jt </a:t>
            </a:r>
            <a:r>
              <a:rPr lang="en-US" altLang="zh-CN" sz="3200" i="1" dirty="0" smtClean="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explain </a:t>
            </a:r>
            <a:r>
              <a:rPr lang="en-US" altLang="zh-CN" sz="3200" dirty="0" smtClean="0">
                <a:latin typeface="Times New Roman" panose="02020603050405020304" pitchFamily="18" charset="0"/>
                <a:cs typeface="Times New Roman" panose="02020603050405020304" pitchFamily="18" charset="0"/>
              </a:rPr>
              <a:t>later</a:t>
            </a:r>
          </a:p>
          <a:p>
            <a:r>
              <a:rPr lang="en-US" altLang="zh-CN" sz="3200" i="1" dirty="0" smtClean="0">
                <a:latin typeface="Times New Roman" panose="02020603050405020304" pitchFamily="18" charset="0"/>
                <a:cs typeface="Times New Roman" panose="02020603050405020304" pitchFamily="18" charset="0"/>
              </a:rPr>
              <a:t>c : </a:t>
            </a:r>
            <a:r>
              <a:rPr lang="en-US" altLang="zh-CN" sz="3200" dirty="0" smtClean="0">
                <a:latin typeface="Times New Roman" panose="02020603050405020304" pitchFamily="18" charset="0"/>
                <a:cs typeface="Times New Roman" panose="02020603050405020304" pitchFamily="18" charset="0"/>
              </a:rPr>
              <a:t>the way </a:t>
            </a:r>
            <a:r>
              <a:rPr lang="en-US" altLang="zh-CN" sz="3200" dirty="0">
                <a:latin typeface="Times New Roman" panose="02020603050405020304" pitchFamily="18" charset="0"/>
                <a:cs typeface="Times New Roman" panose="02020603050405020304" pitchFamily="18" charset="0"/>
              </a:rPr>
              <a:t>containers must reference their </a:t>
            </a:r>
            <a:r>
              <a:rPr lang="en-US" altLang="zh-CN" sz="3200" dirty="0" smtClean="0">
                <a:latin typeface="Times New Roman" panose="02020603050405020304" pitchFamily="18" charset="0"/>
                <a:cs typeface="Times New Roman" panose="02020603050405020304" pitchFamily="18" charset="0"/>
              </a:rPr>
              <a:t>child containers</a:t>
            </a:r>
            <a:endParaRPr lang="zh-CN" altLang="en-US" sz="3200" dirty="0">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4"/>
          <a:stretch>
            <a:fillRect/>
          </a:stretch>
        </p:blipFill>
        <p:spPr>
          <a:xfrm>
            <a:off x="7658100" y="1194496"/>
            <a:ext cx="3347083" cy="3044460"/>
          </a:xfrm>
          <a:prstGeom prst="rect">
            <a:avLst/>
          </a:prstGeom>
        </p:spPr>
      </p:pic>
    </p:spTree>
    <p:extLst>
      <p:ext uri="{BB962C8B-B14F-4D97-AF65-F5344CB8AC3E}">
        <p14:creationId xmlns:p14="http://schemas.microsoft.com/office/powerpoint/2010/main" val="2789590198"/>
      </p:ext>
    </p:extLst>
  </p:cSld>
  <p:clrMapOvr>
    <a:masterClrMapping/>
  </p:clrMapOvr>
  <p:timing>
    <p:tnLst>
      <p:par>
        <p:cTn id="1" dur="indefinite" restart="never" fill="hold"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18093" y="486610"/>
            <a:ext cx="8848833" cy="707886"/>
          </a:xfrm>
          <a:prstGeom prst="rect">
            <a:avLst/>
          </a:prstGeom>
        </p:spPr>
        <p:txBody>
          <a:bodyPr wrap="none">
            <a:spAutoFit/>
          </a:bodyPr>
          <a:lstStyle/>
          <a:p>
            <a:r>
              <a:rPr lang="en-US" altLang="zh-CN" sz="4000" dirty="0" smtClean="0">
                <a:latin typeface="Times New Roman" panose="02020603050405020304" pitchFamily="18" charset="0"/>
                <a:cs typeface="Times New Roman" panose="02020603050405020304" pitchFamily="18" charset="0"/>
              </a:rPr>
              <a:t>The exact-fit layout of Trie </a:t>
            </a:r>
            <a:r>
              <a:rPr lang="en-US" altLang="zh-CN" sz="4000" dirty="0">
                <a:latin typeface="Times New Roman" panose="02020603050405020304" pitchFamily="18" charset="0"/>
                <a:cs typeface="Times New Roman" panose="02020603050405020304" pitchFamily="18" charset="0"/>
              </a:rPr>
              <a:t>Data Structure</a:t>
            </a:r>
            <a:endParaRPr lang="zh-CN" altLang="en-US" sz="4000" dirty="0">
              <a:latin typeface="Times New Roman" panose="02020603050405020304" pitchFamily="18" charset="0"/>
              <a:cs typeface="Times New Roman" panose="02020603050405020304" pitchFamily="18" charset="0"/>
            </a:endParaRPr>
          </a:p>
        </p:txBody>
      </p:sp>
      <p:sp>
        <p:nvSpPr>
          <p:cNvPr id="4" name="矩形 3"/>
          <p:cNvSpPr/>
          <p:nvPr/>
        </p:nvSpPr>
        <p:spPr>
          <a:xfrm>
            <a:off x="518093" y="1534422"/>
            <a:ext cx="11285123" cy="1077218"/>
          </a:xfrm>
          <a:prstGeom prst="rect">
            <a:avLst/>
          </a:prstGeom>
        </p:spPr>
        <p:txBody>
          <a:bodyPr wrap="square">
            <a:spAutoFit/>
          </a:bodyPr>
          <a:lstStyle/>
          <a:p>
            <a:r>
              <a:rPr lang="en-US" altLang="zh-CN" sz="3200" dirty="0" smtClean="0">
                <a:latin typeface="Times New Roman" panose="02020603050405020304" pitchFamily="18" charset="0"/>
                <a:cs typeface="Times New Roman" panose="02020603050405020304" pitchFamily="18" charset="0"/>
              </a:rPr>
              <a:t>The example of T-Node and S-Node:</a:t>
            </a:r>
          </a:p>
          <a:p>
            <a:endParaRPr lang="zh-CN" altLang="en-US" sz="3200"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922892" y="2411419"/>
            <a:ext cx="3512616" cy="1758245"/>
          </a:xfrm>
          <a:prstGeom prst="rect">
            <a:avLst/>
          </a:prstGeom>
        </p:spPr>
      </p:pic>
      <p:pic>
        <p:nvPicPr>
          <p:cNvPr id="5" name="图片 4"/>
          <p:cNvPicPr>
            <a:picLocks noChangeAspect="1"/>
          </p:cNvPicPr>
          <p:nvPr/>
        </p:nvPicPr>
        <p:blipFill>
          <a:blip r:embed="rId4"/>
          <a:stretch>
            <a:fillRect/>
          </a:stretch>
        </p:blipFill>
        <p:spPr>
          <a:xfrm>
            <a:off x="4840307" y="2363072"/>
            <a:ext cx="3614546" cy="1854938"/>
          </a:xfrm>
          <a:prstGeom prst="rect">
            <a:avLst/>
          </a:prstGeom>
        </p:spPr>
      </p:pic>
      <p:pic>
        <p:nvPicPr>
          <p:cNvPr id="8" name="图片 7"/>
          <p:cNvPicPr>
            <a:picLocks noChangeAspect="1"/>
          </p:cNvPicPr>
          <p:nvPr/>
        </p:nvPicPr>
        <p:blipFill>
          <a:blip r:embed="rId5"/>
          <a:stretch>
            <a:fillRect/>
          </a:stretch>
        </p:blipFill>
        <p:spPr>
          <a:xfrm>
            <a:off x="646339" y="4509679"/>
            <a:ext cx="8387936" cy="1569607"/>
          </a:xfrm>
          <a:prstGeom prst="rect">
            <a:avLst/>
          </a:prstGeom>
        </p:spPr>
      </p:pic>
      <p:pic>
        <p:nvPicPr>
          <p:cNvPr id="9" name="图片 8"/>
          <p:cNvPicPr>
            <a:picLocks noChangeAspect="1"/>
          </p:cNvPicPr>
          <p:nvPr/>
        </p:nvPicPr>
        <p:blipFill>
          <a:blip r:embed="rId6"/>
          <a:stretch>
            <a:fillRect/>
          </a:stretch>
        </p:blipFill>
        <p:spPr>
          <a:xfrm>
            <a:off x="8859652" y="1836429"/>
            <a:ext cx="2618313" cy="2381581"/>
          </a:xfrm>
          <a:prstGeom prst="rect">
            <a:avLst/>
          </a:prstGeom>
        </p:spPr>
      </p:pic>
    </p:spTree>
    <p:extLst>
      <p:ext uri="{BB962C8B-B14F-4D97-AF65-F5344CB8AC3E}">
        <p14:creationId xmlns:p14="http://schemas.microsoft.com/office/powerpoint/2010/main" val="1192436845"/>
      </p:ext>
    </p:extLst>
  </p:cSld>
  <p:clrMapOvr>
    <a:masterClrMapping/>
  </p:clrMapOvr>
  <p:timing>
    <p:tnLst>
      <p:par>
        <p:cTn id="1" dur="indefinite" restart="never" fill="hold"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6391</TotalTime>
  <Words>2918</Words>
  <Application>Microsoft Office PowerPoint</Application>
  <PresentationFormat>宽屏</PresentationFormat>
  <Paragraphs>216</Paragraphs>
  <Slides>29</Slides>
  <Notes>28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等线</vt:lpstr>
      <vt:lpstr>仿宋</vt:lpstr>
      <vt:lpstr>宋体</vt:lpstr>
      <vt:lpstr>Arial</vt:lpstr>
      <vt:lpstr>Calibri</vt:lpstr>
      <vt:lpstr>Calibri Light</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极简点线</dc:title>
  <dc:creator>第一PPT</dc:creator>
  <cp:keywords>www.1ppt.com</cp:keywords>
  <dc:description>www.1ppt.com</dc:description>
  <cp:lastModifiedBy>guo qingxing</cp:lastModifiedBy>
  <cp:revision>673</cp:revision>
  <dcterms:created xsi:type="dcterms:W3CDTF">2018-07-10T18:03:00Z</dcterms:created>
  <dcterms:modified xsi:type="dcterms:W3CDTF">2019-10-04T10:28:15Z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2052-10.1.0.7468</vt:lpwstr>
  </property>
  <property fmtid="{D5CDD505-2E9C-101B-9397-08002B2CF9AE}" pid="3" name="KSORubyTemplateID">
    <vt:lpwstr>2</vt:lpwstr>
  </property>
</Properties>
</file>