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66" r:id="rId16"/>
    <p:sldId id="268" r:id="rId17"/>
    <p:sldId id="267" r:id="rId18"/>
    <p:sldId id="269" r:id="rId19"/>
    <p:sldId id="270" r:id="rId20"/>
    <p:sldId id="271" r:id="rId21"/>
    <p:sldId id="272" r:id="rId22"/>
    <p:sldId id="277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046250-420D-45B3-A675-E3E70AB67E8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E3D06A9-F9A2-41D1-A173-7E03CDE5C2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GRA-UML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Standards Council</a:t>
            </a:r>
          </a:p>
          <a:p>
            <a:r>
              <a:rPr lang="en-US" dirty="0" smtClean="0"/>
              <a:t>Status update - April 2014</a:t>
            </a:r>
          </a:p>
          <a:p>
            <a:r>
              <a:rPr lang="en-US" dirty="0" smtClean="0"/>
              <a:t>Cory Casanave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Messages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70" y="2537278"/>
            <a:ext cx="47498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901543" y="1546679"/>
            <a:ext cx="1469570" cy="1024163"/>
          </a:xfrm>
          <a:prstGeom prst="wedgeRoundRectCallout">
            <a:avLst>
              <a:gd name="adj1" fmla="val -151038"/>
              <a:gd name="adj2" fmla="val 91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NIEM-UML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746630">
            <a:off x="5292120" y="4464747"/>
            <a:ext cx="2250831" cy="12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References full IEPD model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7335296" y="5516545"/>
            <a:ext cx="1316334" cy="10952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IEPD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3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Example/notional binding to GRA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92754"/>
            <a:ext cx="8382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522514" y="5268686"/>
            <a:ext cx="1992086" cy="1175657"/>
          </a:xfrm>
          <a:prstGeom prst="wedgeRoundRectCallout">
            <a:avLst>
              <a:gd name="adj1" fmla="val 61855"/>
              <a:gd name="adj2" fmla="val -120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 Metadata contained in these “stereotypes”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Example/notional process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267688" y="4909533"/>
            <a:ext cx="2847111" cy="12365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Processes can contain as much detail as needed for exchange, but should not over-specify the internal “how”.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2" y="1789236"/>
            <a:ext cx="81343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39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 is a key design principle</a:t>
            </a:r>
          </a:p>
          <a:p>
            <a:r>
              <a:rPr lang="en-US" dirty="0" smtClean="0"/>
              <a:t>GRA-UML will separate concerns at multiple levels</a:t>
            </a:r>
          </a:p>
          <a:p>
            <a:pPr lvl="1"/>
            <a:r>
              <a:rPr lang="en-US" dirty="0"/>
              <a:t>Services are fully independent of internal processes, technologies or systems to use or provide services.</a:t>
            </a:r>
          </a:p>
          <a:p>
            <a:pPr lvl="1"/>
            <a:r>
              <a:rPr lang="en-US" dirty="0" smtClean="0"/>
              <a:t>The logical services and processes that are needed to address business needs for service providers and users to collaborate</a:t>
            </a:r>
          </a:p>
          <a:p>
            <a:pPr lvl="1"/>
            <a:r>
              <a:rPr lang="en-US" dirty="0" smtClean="0"/>
              <a:t>The GRA SSP specification adds context, metadata and selects technology choices for interfaces</a:t>
            </a:r>
          </a:p>
          <a:p>
            <a:pPr lvl="1"/>
            <a:r>
              <a:rPr lang="en-US" dirty="0" smtClean="0"/>
              <a:t>The specification for how the services will be implemented with specific standards and technology choices</a:t>
            </a:r>
          </a:p>
          <a:p>
            <a:pPr lvl="1"/>
            <a:r>
              <a:rPr lang="en-US" dirty="0" smtClean="0"/>
              <a:t>The completed GRA artifacts that combine the business and technology perspectives</a:t>
            </a:r>
          </a:p>
          <a:p>
            <a:r>
              <a:rPr lang="en-US" dirty="0" smtClean="0"/>
              <a:t>Automation is used to help transition to the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1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“Open scope”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 specifies standards to use, but the content of an SSP and the standards used is very open</a:t>
            </a:r>
          </a:p>
          <a:p>
            <a:r>
              <a:rPr lang="en-US" dirty="0" smtClean="0"/>
              <a:t>Where there are specific standards, the way in which they are used can be variable</a:t>
            </a:r>
          </a:p>
          <a:p>
            <a:r>
              <a:rPr lang="en-US" dirty="0" smtClean="0"/>
              <a:t>Modeling “everything you could possibly do” at the technology level and in SSP documents is therefor open ended and could be heavyweight</a:t>
            </a:r>
          </a:p>
          <a:p>
            <a:r>
              <a:rPr lang="en-US" dirty="0" smtClean="0"/>
              <a:t>The exemplar SSPs provided help guide this scope, but possible choices are still very open. Exemplar SSPs will be used to validate completeness.</a:t>
            </a:r>
          </a:p>
          <a:p>
            <a:r>
              <a:rPr lang="en-US" dirty="0" smtClean="0"/>
              <a:t>Our approach to this is “templates”</a:t>
            </a:r>
          </a:p>
        </p:txBody>
      </p:sp>
    </p:spTree>
    <p:extLst>
      <p:ext uri="{BB962C8B-B14F-4D97-AF65-F5344CB8AC3E}">
        <p14:creationId xmlns:p14="http://schemas.microsoft.com/office/powerpoint/2010/main" val="220347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model will focus on the services at a technology independent level</a:t>
            </a:r>
          </a:p>
          <a:p>
            <a:r>
              <a:rPr lang="en-US" dirty="0"/>
              <a:t>The SSP metadata will specify one or more “templates” to use</a:t>
            </a:r>
          </a:p>
          <a:p>
            <a:r>
              <a:rPr lang="en-US" dirty="0"/>
              <a:t>A template will define the technology package </a:t>
            </a:r>
            <a:r>
              <a:rPr lang="en-US" dirty="0" smtClean="0"/>
              <a:t>&amp; artifacts to </a:t>
            </a:r>
            <a:r>
              <a:rPr lang="en-US" dirty="0"/>
              <a:t>use, it will be parameterized by information from the model</a:t>
            </a:r>
          </a:p>
          <a:p>
            <a:r>
              <a:rPr lang="en-US" dirty="0"/>
              <a:t>The template </a:t>
            </a:r>
            <a:r>
              <a:rPr lang="en-US" dirty="0" smtClean="0"/>
              <a:t>&amp; artifacts will </a:t>
            </a:r>
            <a:r>
              <a:rPr lang="en-US" dirty="0"/>
              <a:t>then be “filled in” </a:t>
            </a:r>
            <a:r>
              <a:rPr lang="en-US" dirty="0" smtClean="0"/>
              <a:t>(parameterized) to </a:t>
            </a:r>
            <a:r>
              <a:rPr lang="en-US" dirty="0"/>
              <a:t>produce the final SSP</a:t>
            </a:r>
          </a:p>
          <a:p>
            <a:r>
              <a:rPr lang="en-US" dirty="0" smtClean="0"/>
              <a:t>The specification </a:t>
            </a:r>
            <a:r>
              <a:rPr lang="en-US" dirty="0"/>
              <a:t>will </a:t>
            </a:r>
            <a:r>
              <a:rPr lang="en-US" dirty="0" smtClean="0"/>
              <a:t>define </a:t>
            </a:r>
            <a:r>
              <a:rPr lang="en-US" dirty="0"/>
              <a:t>one baseline </a:t>
            </a:r>
            <a:r>
              <a:rPr lang="en-US" dirty="0" smtClean="0"/>
              <a:t>template that will produce a full SSP for secure web services</a:t>
            </a:r>
          </a:p>
          <a:p>
            <a:r>
              <a:rPr lang="en-US" dirty="0" smtClean="0"/>
              <a:t>Users will be able to modify the baseline or provide their own template for different technology or documentation choices/styles</a:t>
            </a:r>
          </a:p>
          <a:p>
            <a:r>
              <a:rPr lang="en-US" dirty="0" smtClean="0"/>
              <a:t>The implementation choice for template parameterization is still under consideration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GRA-UML Components &amp; Templates</a:t>
            </a:r>
            <a:endParaRPr lang="en-US" dirty="0"/>
          </a:p>
        </p:txBody>
      </p:sp>
      <p:pic>
        <p:nvPicPr>
          <p:cNvPr id="7170" name="Picture 2" descr="Inline 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8" y="2035629"/>
            <a:ext cx="7301854" cy="362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919234" y="2612571"/>
            <a:ext cx="703385" cy="2703007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Templates define the parts of the SSP</a:t>
            </a:r>
            <a:endParaRPr lang="en-US" dirty="0"/>
          </a:p>
        </p:txBody>
      </p:sp>
      <p:pic>
        <p:nvPicPr>
          <p:cNvPr id="8194" name="Picture 2" descr="Inline imag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3" y="1909292"/>
            <a:ext cx="5334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64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&amp; resolutions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 typically uses BPMN, which is not a “first class citizen” of UML. Activity diagrams (which are very similar) are typically used in UML</a:t>
            </a:r>
          </a:p>
          <a:p>
            <a:pPr lvl="1"/>
            <a:r>
              <a:rPr lang="en-US" dirty="0" smtClean="0"/>
              <a:t>Resolution: The GRA-UML specification will define a binding to UML Activity diagrams. Tools may optionally utilize the “UML Profile for BPMN” to provide a compatible BPMN view</a:t>
            </a:r>
          </a:p>
          <a:p>
            <a:pPr marL="182880" lvl="1"/>
            <a:r>
              <a:rPr lang="en-US" dirty="0" smtClean="0"/>
              <a:t>GRA documents formats: GRA specifies “.DOC or .RTF” as the format for documents. </a:t>
            </a:r>
            <a:r>
              <a:rPr lang="en-US" dirty="0" err="1" smtClean="0"/>
              <a:t>xHTML</a:t>
            </a:r>
            <a:r>
              <a:rPr lang="en-US" dirty="0" smtClean="0"/>
              <a:t> seems like a better fit for multiple reasons (</a:t>
            </a:r>
            <a:r>
              <a:rPr lang="en-US" dirty="0"/>
              <a:t>Details on next page)</a:t>
            </a:r>
          </a:p>
          <a:p>
            <a:pPr lvl="1"/>
            <a:r>
              <a:rPr lang="en-US" dirty="0" smtClean="0"/>
              <a:t>Resolution: We have requested that XHTML be an accepted document format in an SSP Our </a:t>
            </a:r>
            <a:r>
              <a:rPr lang="en-US" dirty="0"/>
              <a:t>suggestion is to add </a:t>
            </a:r>
            <a:r>
              <a:rPr lang="en-US" dirty="0" smtClean="0"/>
              <a:t>XHTML/CSS </a:t>
            </a:r>
            <a:r>
              <a:rPr lang="en-US" dirty="0"/>
              <a:t>file types to the guidelines. </a:t>
            </a:r>
            <a:endParaRPr lang="en-US" dirty="0" smtClean="0"/>
          </a:p>
          <a:p>
            <a:pPr lvl="2"/>
            <a:r>
              <a:rPr lang="en-US" dirty="0" smtClean="0"/>
              <a:t>Our </a:t>
            </a:r>
            <a:r>
              <a:rPr lang="en-US" dirty="0"/>
              <a:t>question is: Is it acceptable for GRA-UML to use these file types instead of DOC/RTF?</a:t>
            </a:r>
          </a:p>
        </p:txBody>
      </p:sp>
    </p:spTree>
    <p:extLst>
      <p:ext uri="{BB962C8B-B14F-4D97-AF65-F5344CB8AC3E}">
        <p14:creationId xmlns:p14="http://schemas.microsoft.com/office/powerpoint/2010/main" val="21568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GRA-UML?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GRA is an Object Management Group (OMG) standards process, supported by the GSC, for enabling a model driven approach to creating and evolving GRA service specifications</a:t>
            </a:r>
          </a:p>
          <a:p>
            <a:r>
              <a:rPr lang="en-US" sz="2000" dirty="0" smtClean="0"/>
              <a:t>GRA-UML is to be based on the Unified Modeling Language (UML) as the modeling infrastructure and language. UML is also an OMG standard</a:t>
            </a:r>
          </a:p>
          <a:p>
            <a:r>
              <a:rPr lang="en-US" sz="2000" dirty="0" smtClean="0"/>
              <a:t>GRA-UML leverages and will reuse the existing NIEM-UML standard as the data representation. It is expected that GRA-UML will be similar in approach to NIEM-UML</a:t>
            </a:r>
          </a:p>
          <a:p>
            <a:r>
              <a:rPr lang="en-US" sz="2000" dirty="0" smtClean="0"/>
              <a:t>The OMG RFP has been issued and is in progress</a:t>
            </a:r>
          </a:p>
          <a:p>
            <a:r>
              <a:rPr lang="en-US" sz="2000" dirty="0" smtClean="0"/>
              <a:t>The submission team and process for GRA-UML is underway and making good progress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08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 to support </a:t>
            </a:r>
            <a:r>
              <a:rPr lang="en-US" dirty="0" err="1" smtClean="0"/>
              <a:t>xHTML</a:t>
            </a:r>
            <a:r>
              <a:rPr lang="en-US" dirty="0" smtClean="0"/>
              <a:t>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General advantages:</a:t>
            </a:r>
          </a:p>
          <a:p>
            <a:pPr lvl="1"/>
            <a:r>
              <a:rPr lang="en-US" dirty="0"/>
              <a:t>XHTML (the xml conformant version of HTML) is the most widely supported document format on the planet. It can be read by anything with wide technology </a:t>
            </a:r>
            <a:r>
              <a:rPr lang="en-US" dirty="0" smtClean="0"/>
              <a:t>support (even smart phones). </a:t>
            </a:r>
            <a:endParaRPr lang="en-US" dirty="0"/>
          </a:p>
          <a:p>
            <a:pPr lvl="1"/>
            <a:r>
              <a:rPr lang="en-US" dirty="0"/>
              <a:t>It is </a:t>
            </a:r>
            <a:r>
              <a:rPr lang="en-US" dirty="0" smtClean="0"/>
              <a:t>non-proprietary and current</a:t>
            </a:r>
            <a:endParaRPr lang="en-US" dirty="0"/>
          </a:p>
          <a:p>
            <a:pPr lvl="1"/>
            <a:r>
              <a:rPr lang="en-US" dirty="0"/>
              <a:t>It does not require any proprietary tools to read or create as does </a:t>
            </a:r>
            <a:r>
              <a:rPr lang="en-US" dirty="0" smtClean="0"/>
              <a:t>DOC</a:t>
            </a:r>
            <a:endParaRPr lang="en-US" dirty="0"/>
          </a:p>
          <a:p>
            <a:pPr lvl="1"/>
            <a:r>
              <a:rPr lang="en-US" dirty="0"/>
              <a:t>It allows </a:t>
            </a:r>
            <a:r>
              <a:rPr lang="en-US" u="sng" dirty="0"/>
              <a:t>linking</a:t>
            </a:r>
            <a:r>
              <a:rPr lang="en-US" dirty="0"/>
              <a:t> between SSP documents and to or from external documents</a:t>
            </a:r>
          </a:p>
          <a:p>
            <a:pPr lvl="1"/>
            <a:r>
              <a:rPr lang="en-US" dirty="0"/>
              <a:t>It would allow a SSP to be directly browsed</a:t>
            </a:r>
          </a:p>
          <a:p>
            <a:pPr lvl="1"/>
            <a:r>
              <a:rPr lang="en-US" dirty="0"/>
              <a:t>It is sufficiently rich to provide for high quality, user focused presentation</a:t>
            </a:r>
          </a:p>
          <a:p>
            <a:pPr lvl="1"/>
            <a:r>
              <a:rPr lang="en-US" dirty="0"/>
              <a:t>The “.doc” format is legacy (replaced by DOCX) and RTF more limited.</a:t>
            </a:r>
          </a:p>
          <a:p>
            <a:r>
              <a:rPr lang="en-US" dirty="0"/>
              <a:t> </a:t>
            </a:r>
            <a:r>
              <a:rPr lang="en-US" dirty="0" smtClean="0"/>
              <a:t>Specific </a:t>
            </a:r>
            <a:r>
              <a:rPr lang="en-US" dirty="0"/>
              <a:t>advantages for GRA-UML</a:t>
            </a:r>
          </a:p>
          <a:p>
            <a:pPr lvl="1"/>
            <a:r>
              <a:rPr lang="en-US" dirty="0"/>
              <a:t>XHTML would allow all artifacts manipulated by users or automation to be consistently in XML format</a:t>
            </a:r>
          </a:p>
          <a:p>
            <a:pPr lvl="1"/>
            <a:r>
              <a:rPr lang="en-US" dirty="0"/>
              <a:t>There are better tools to create XML from models and to transform or template XML</a:t>
            </a:r>
          </a:p>
          <a:p>
            <a:pPr lvl="1"/>
            <a:r>
              <a:rPr lang="en-US" dirty="0"/>
              <a:t>In the “template” approach we are considering it would be easier for users to work with XML/XHTML than </a:t>
            </a:r>
            <a:r>
              <a:rPr lang="en-US" dirty="0" err="1"/>
              <a:t>templated</a:t>
            </a:r>
            <a:r>
              <a:rPr lang="en-US" dirty="0"/>
              <a:t> DOC or RTF.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8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to support </a:t>
            </a:r>
            <a:r>
              <a:rPr lang="en-US" dirty="0" err="1"/>
              <a:t>xHTML</a:t>
            </a:r>
            <a:r>
              <a:rPr lang="en-US" dirty="0"/>
              <a:t>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smtClean="0"/>
              <a:t>known disadvantages </a:t>
            </a:r>
          </a:p>
          <a:p>
            <a:r>
              <a:rPr lang="en-US" dirty="0" smtClean="0"/>
              <a:t>Notes</a:t>
            </a:r>
            <a:endParaRPr lang="en-US" dirty="0"/>
          </a:p>
          <a:p>
            <a:pPr lvl="1"/>
            <a:r>
              <a:rPr lang="en-US" dirty="0"/>
              <a:t>While there are browser dependencies in HTML, such dependencies should be able to be avoided for this purpose. Basic HTML/CSS should be sufficient.</a:t>
            </a:r>
          </a:p>
          <a:p>
            <a:pPr lvl="1"/>
            <a:r>
              <a:rPr lang="en-US" dirty="0"/>
              <a:t>The resulting documents would not, in general, be “one file”, however this does not seem to be a disadvantage. Auxiliary resources (e.g. images) would be in a subdirectory as is usual for HTML</a:t>
            </a:r>
            <a:r>
              <a:rPr lang="en-US" dirty="0" smtClean="0"/>
              <a:t>. Such a directory could be one catalog entry.</a:t>
            </a:r>
            <a:endParaRPr lang="en-US" dirty="0"/>
          </a:p>
          <a:p>
            <a:r>
              <a:rPr lang="en-US" dirty="0"/>
              <a:t>Note that alternatives are “.ODT” (open doc format used by open office) and .DOCX (Microsoft’s open doc flavor).</a:t>
            </a:r>
          </a:p>
        </p:txBody>
      </p:sp>
    </p:spTree>
    <p:extLst>
      <p:ext uri="{BB962C8B-B14F-4D97-AF65-F5344CB8AC3E}">
        <p14:creationId xmlns:p14="http://schemas.microsoft.com/office/powerpoint/2010/main" val="23039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&amp; approach document within 2 weeks</a:t>
            </a:r>
          </a:p>
          <a:p>
            <a:r>
              <a:rPr lang="en-US" dirty="0" smtClean="0"/>
              <a:t>Internal draft document: June 2014</a:t>
            </a:r>
          </a:p>
          <a:p>
            <a:r>
              <a:rPr lang="en-US" dirty="0" smtClean="0"/>
              <a:t>Initial submission to OMG: Sept 2014</a:t>
            </a:r>
          </a:p>
          <a:p>
            <a:r>
              <a:rPr lang="en-US" dirty="0" smtClean="0"/>
              <a:t>Final submission to OMG: Dec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Core specification authoring team</a:t>
            </a:r>
          </a:p>
          <a:p>
            <a:pPr lvl="1"/>
            <a:r>
              <a:rPr lang="en-US" dirty="0" smtClean="0"/>
              <a:t>IJIS Institute</a:t>
            </a:r>
          </a:p>
          <a:p>
            <a:pPr lvl="2"/>
            <a:r>
              <a:rPr lang="en-US" dirty="0" smtClean="0"/>
              <a:t>Ashwini Jarral, Daniel Potter, Scott Serich</a:t>
            </a:r>
          </a:p>
          <a:p>
            <a:pPr lvl="1"/>
            <a:r>
              <a:rPr lang="en-US" dirty="0" smtClean="0"/>
              <a:t>Model Driven Solutions (Division of Data Access Technologies)</a:t>
            </a:r>
          </a:p>
          <a:p>
            <a:pPr lvl="2"/>
            <a:r>
              <a:rPr lang="en-US" dirty="0" smtClean="0"/>
              <a:t>Cory Casanave, Tom Digre, Steve Cook</a:t>
            </a:r>
          </a:p>
          <a:p>
            <a:pPr lvl="1"/>
            <a:r>
              <a:rPr lang="en-US" dirty="0" smtClean="0"/>
              <a:t>Open Networks, Inc.</a:t>
            </a:r>
          </a:p>
          <a:p>
            <a:pPr lvl="2"/>
            <a:r>
              <a:rPr lang="en-US" dirty="0" smtClean="0"/>
              <a:t>Bob Slaski, Todd Seymour, Girish Murthy</a:t>
            </a:r>
          </a:p>
          <a:p>
            <a:r>
              <a:rPr lang="en-US" dirty="0" smtClean="0"/>
              <a:t>Extended Team</a:t>
            </a:r>
          </a:p>
          <a:p>
            <a:pPr lvl="1"/>
            <a:r>
              <a:rPr lang="en-US" dirty="0" smtClean="0"/>
              <a:t>Jim Douglas (Search, GSC Representative)</a:t>
            </a:r>
          </a:p>
          <a:p>
            <a:pPr lvl="1"/>
            <a:r>
              <a:rPr lang="en-US" dirty="0" err="1" smtClean="0"/>
              <a:t>Iveta</a:t>
            </a:r>
            <a:r>
              <a:rPr lang="en-US" dirty="0" smtClean="0"/>
              <a:t> </a:t>
            </a:r>
            <a:r>
              <a:rPr lang="en-US" dirty="0" err="1" smtClean="0"/>
              <a:t>Topalova-Dimitrova</a:t>
            </a:r>
            <a:r>
              <a:rPr lang="en-US" dirty="0" smtClean="0"/>
              <a:t> (Microsoft)</a:t>
            </a:r>
          </a:p>
          <a:p>
            <a:pPr lvl="1"/>
            <a:r>
              <a:rPr lang="en-US" dirty="0" smtClean="0"/>
              <a:t>Vijay Mehra (ISE)</a:t>
            </a:r>
          </a:p>
          <a:p>
            <a:pPr lvl="1"/>
            <a:r>
              <a:rPr lang="en-US" dirty="0" smtClean="0"/>
              <a:t>Arne Berre (</a:t>
            </a:r>
            <a:r>
              <a:rPr lang="en-US" dirty="0" err="1" smtClean="0"/>
              <a:t>Sintef</a:t>
            </a:r>
            <a:r>
              <a:rPr lang="en-US" dirty="0" smtClean="0"/>
              <a:t> – OMG SoaML)</a:t>
            </a:r>
          </a:p>
          <a:p>
            <a:pPr lvl="1"/>
            <a:r>
              <a:rPr lang="en-US" dirty="0" smtClean="0"/>
              <a:t>GSC – you are invited!</a:t>
            </a:r>
          </a:p>
          <a:p>
            <a:pPr lvl="1"/>
            <a:r>
              <a:rPr lang="en-US" dirty="0" smtClean="0"/>
              <a:t>OMG, Other (It is an open process)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ultidocument 6"/>
          <p:cNvSpPr/>
          <p:nvPr/>
        </p:nvSpPr>
        <p:spPr>
          <a:xfrm>
            <a:off x="5826962" y="5349404"/>
            <a:ext cx="2017644" cy="13815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 Conformant SSP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706145">
            <a:off x="4430756" y="5476085"/>
            <a:ext cx="1606397" cy="19328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06906" y="4571998"/>
            <a:ext cx="1549400" cy="7966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GRA-UML Provisioning Implementation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 rot="1706145">
            <a:off x="2942894" y="4611686"/>
            <a:ext cx="1265276" cy="2047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GRA-UML SSP Development Process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6319235" y="-100266"/>
            <a:ext cx="15990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GRA-UML </a:t>
            </a:r>
          </a:p>
          <a:p>
            <a:pPr algn="ctr"/>
            <a:r>
              <a:rPr lang="en-US" dirty="0" smtClean="0"/>
              <a:t>Provisioning</a:t>
            </a:r>
          </a:p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1099249" y="4494026"/>
            <a:ext cx="1600200" cy="12225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NIEM-UML Model</a:t>
            </a:r>
            <a:endParaRPr lang="en-US" dirty="0"/>
          </a:p>
        </p:txBody>
      </p:sp>
      <p:pic>
        <p:nvPicPr>
          <p:cNvPr id="1027" name="Picture 3" descr="C:\Users\Cory-c\AppData\Local\Microsoft\Windows\Temporary Internet Files\Content.IE5\O557WCVF\MP90031696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0" y="1673366"/>
            <a:ext cx="1296080" cy="103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1975332" y="3524868"/>
            <a:ext cx="1600200" cy="12225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GRA-UML Model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2575" y="1378700"/>
            <a:ext cx="1519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Service Architect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 rot="1706145">
            <a:off x="618530" y="3394845"/>
            <a:ext cx="1526931" cy="1707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244390" y="2710117"/>
            <a:ext cx="1296080" cy="412240"/>
          </a:xfrm>
          <a:prstGeom prst="fram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UML Tool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Cory-c\AppData\Local\Microsoft\Windows\Temporary Internet Files\Content.IE5\K1GZ8DXH\MP90043934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81" y="1557616"/>
            <a:ext cx="1845554" cy="17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-Up Arrow 1"/>
          <p:cNvSpPr/>
          <p:nvPr/>
        </p:nvSpPr>
        <p:spPr>
          <a:xfrm flipV="1">
            <a:off x="1566954" y="1925115"/>
            <a:ext cx="2048127" cy="1599753"/>
          </a:xfrm>
          <a:prstGeom prst="leftRigh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66729" y="126308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Stakeholders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68090" y="1570725"/>
            <a:ext cx="144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Single source of the truth</a:t>
            </a:r>
            <a:endParaRPr lang="en-US" sz="1400" dirty="0"/>
          </a:p>
        </p:txBody>
      </p:sp>
      <p:sp>
        <p:nvSpPr>
          <p:cNvPr id="9" name="Left Arrow 8"/>
          <p:cNvSpPr/>
          <p:nvPr/>
        </p:nvSpPr>
        <p:spPr>
          <a:xfrm rot="923427">
            <a:off x="3039049" y="5838522"/>
            <a:ext cx="2298483" cy="38174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reverse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 to be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GRA service represented in UML?</a:t>
            </a:r>
          </a:p>
          <a:p>
            <a:r>
              <a:rPr lang="en-US" dirty="0" smtClean="0"/>
              <a:t>What is the scope and content of the SSPs to produce?</a:t>
            </a:r>
          </a:p>
          <a:p>
            <a:r>
              <a:rPr lang="en-US" dirty="0" smtClean="0"/>
              <a:t>How is one mapped to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9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GRA-UML Components</a:t>
            </a:r>
            <a:endParaRPr lang="en-US" dirty="0"/>
          </a:p>
        </p:txBody>
      </p:sp>
      <p:pic>
        <p:nvPicPr>
          <p:cNvPr id="7170" name="Picture 2" descr="Inline 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8" y="2035629"/>
            <a:ext cx="7301854" cy="362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7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a high level, services in UML are typically defined using</a:t>
            </a:r>
          </a:p>
          <a:p>
            <a:pPr lvl="1"/>
            <a:r>
              <a:rPr lang="en-US" dirty="0" smtClean="0"/>
              <a:t>Interfaces to show what data flows between participants</a:t>
            </a:r>
          </a:p>
          <a:p>
            <a:pPr lvl="1"/>
            <a:r>
              <a:rPr lang="en-US" dirty="0" smtClean="0"/>
              <a:t>Participants (Components) with “ports” to show what services are provided and/or used by each participant</a:t>
            </a:r>
          </a:p>
          <a:p>
            <a:pPr lvl="1"/>
            <a:r>
              <a:rPr lang="en-US" dirty="0" smtClean="0"/>
              <a:t>Interactions to show the choreography of interactions</a:t>
            </a:r>
          </a:p>
          <a:p>
            <a:pPr lvl="1"/>
            <a:r>
              <a:rPr lang="en-US" dirty="0" smtClean="0"/>
              <a:t>Service policies (not yet standardized)</a:t>
            </a:r>
          </a:p>
          <a:p>
            <a:pPr lvl="1"/>
            <a:r>
              <a:rPr lang="en-US" dirty="0" smtClean="0"/>
              <a:t>Class diagrams to define the messages (NIEM-UML in our case)</a:t>
            </a:r>
          </a:p>
          <a:p>
            <a:r>
              <a:rPr lang="en-US" dirty="0" smtClean="0"/>
              <a:t>Services are frequently combined with</a:t>
            </a:r>
          </a:p>
          <a:p>
            <a:pPr lvl="1"/>
            <a:r>
              <a:rPr lang="en-US" dirty="0" smtClean="0"/>
              <a:t>Activity diagrams to show the business processes of both</a:t>
            </a:r>
          </a:p>
          <a:p>
            <a:pPr lvl="2"/>
            <a:r>
              <a:rPr lang="en-US" dirty="0" smtClean="0"/>
              <a:t>The collaborating community (community process)</a:t>
            </a:r>
          </a:p>
          <a:p>
            <a:pPr lvl="2"/>
            <a:r>
              <a:rPr lang="en-US" dirty="0" smtClean="0"/>
              <a:t>The internal process of participants (typically separate from the service)</a:t>
            </a:r>
          </a:p>
          <a:p>
            <a:pPr lvl="1"/>
            <a:r>
              <a:rPr lang="en-US" dirty="0"/>
              <a:t>Capabilities behind the services</a:t>
            </a:r>
          </a:p>
          <a:p>
            <a:pPr lvl="1"/>
            <a:r>
              <a:rPr lang="en-US" dirty="0" smtClean="0"/>
              <a:t>Collaborations and use cases to show how the services work together with multiple participants to meet business needs</a:t>
            </a:r>
          </a:p>
          <a:p>
            <a:pPr lvl="1"/>
            <a:r>
              <a:rPr lang="en-US" dirty="0" smtClean="0"/>
              <a:t>At an implementation level, UML object models and behaviors for implementation and integration (typically </a:t>
            </a:r>
            <a:r>
              <a:rPr lang="en-US" dirty="0"/>
              <a:t>separate from the service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Example/notional interfaces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720850"/>
            <a:ext cx="80375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11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Example/notional participant with ports for services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996622"/>
            <a:ext cx="53213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4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486</TotalTime>
  <Words>1197</Words>
  <Application>Microsoft Office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GRA-UML</vt:lpstr>
      <vt:lpstr>What is GRA-UML?</vt:lpstr>
      <vt:lpstr>The Team</vt:lpstr>
      <vt:lpstr>GRA-UML SSP Development Process</vt:lpstr>
      <vt:lpstr>Fundamental questions to be defined</vt:lpstr>
      <vt:lpstr>GRA-UML Components</vt:lpstr>
      <vt:lpstr>Services in UML</vt:lpstr>
      <vt:lpstr>Example/notional interfaces</vt:lpstr>
      <vt:lpstr>Example/notional participant with ports for services</vt:lpstr>
      <vt:lpstr>Example Messages</vt:lpstr>
      <vt:lpstr>Example/notional binding to GRA</vt:lpstr>
      <vt:lpstr>Example/notional process</vt:lpstr>
      <vt:lpstr>Separation of concerns</vt:lpstr>
      <vt:lpstr>Issues and resolutions</vt:lpstr>
      <vt:lpstr>“Open scope” issue</vt:lpstr>
      <vt:lpstr>Templates</vt:lpstr>
      <vt:lpstr>GRA-UML Components &amp; Templates</vt:lpstr>
      <vt:lpstr>Templates define the parts of the SSP</vt:lpstr>
      <vt:lpstr>Other issues &amp; resolutions</vt:lpstr>
      <vt:lpstr>Request to support xHTML documents</vt:lpstr>
      <vt:lpstr>Request to support xHTML documents</vt:lpstr>
      <vt:lpstr>Next Steps</vt:lpstr>
      <vt:lpstr>Questions and Discussion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GRA-UML</dc:title>
  <dc:creator>Cory Casanave [18538]</dc:creator>
  <cp:lastModifiedBy>Cory Casanave [18538]</cp:lastModifiedBy>
  <cp:revision>31</cp:revision>
  <dcterms:created xsi:type="dcterms:W3CDTF">2014-04-29T13:43:08Z</dcterms:created>
  <dcterms:modified xsi:type="dcterms:W3CDTF">2014-05-01T22:41:01Z</dcterms:modified>
</cp:coreProperties>
</file>