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5" r:id="rId4"/>
    <p:sldId id="276" r:id="rId5"/>
    <p:sldId id="275" r:id="rId6"/>
    <p:sldId id="278" r:id="rId7"/>
    <p:sldId id="279" r:id="rId8"/>
    <p:sldId id="290" r:id="rId9"/>
    <p:sldId id="291" r:id="rId10"/>
    <p:sldId id="277" r:id="rId11"/>
    <p:sldId id="257" r:id="rId12"/>
    <p:sldId id="274" r:id="rId13"/>
    <p:sldId id="266" r:id="rId14"/>
    <p:sldId id="258" r:id="rId15"/>
    <p:sldId id="259" r:id="rId16"/>
    <p:sldId id="288" r:id="rId17"/>
    <p:sldId id="260" r:id="rId18"/>
    <p:sldId id="261" r:id="rId19"/>
    <p:sldId id="262" r:id="rId20"/>
    <p:sldId id="267" r:id="rId21"/>
    <p:sldId id="264" r:id="rId22"/>
    <p:sldId id="268" r:id="rId23"/>
    <p:sldId id="269" r:id="rId24"/>
    <p:sldId id="280" r:id="rId25"/>
    <p:sldId id="273" r:id="rId26"/>
    <p:sldId id="271" r:id="rId27"/>
    <p:sldId id="272" r:id="rId28"/>
    <p:sldId id="281" r:id="rId29"/>
    <p:sldId id="282" r:id="rId30"/>
    <p:sldId id="283" r:id="rId31"/>
    <p:sldId id="285" r:id="rId32"/>
    <p:sldId id="284" r:id="rId33"/>
    <p:sldId id="287" r:id="rId34"/>
    <p:sldId id="286" r:id="rId35"/>
    <p:sldId id="289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-4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AB5F-06E9-4442-A827-321CB3A01200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91D6-B113-43EA-8600-7DF35A6F01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AB5F-06E9-4442-A827-321CB3A01200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91D6-B113-43EA-8600-7DF35A6F01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AB5F-06E9-4442-A827-321CB3A01200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91D6-B113-43EA-8600-7DF35A6F01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AB5F-06E9-4442-A827-321CB3A01200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91D6-B113-43EA-8600-7DF35A6F01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AB5F-06E9-4442-A827-321CB3A01200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91D6-B113-43EA-8600-7DF35A6F01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AB5F-06E9-4442-A827-321CB3A01200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91D6-B113-43EA-8600-7DF35A6F01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AB5F-06E9-4442-A827-321CB3A01200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91D6-B113-43EA-8600-7DF35A6F01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AB5F-06E9-4442-A827-321CB3A01200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91D6-B113-43EA-8600-7DF35A6F01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AB5F-06E9-4442-A827-321CB3A01200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91D6-B113-43EA-8600-7DF35A6F01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AB5F-06E9-4442-A827-321CB3A01200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91D6-B113-43EA-8600-7DF35A6F01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AB5F-06E9-4442-A827-321CB3A01200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6E91D6-B113-43EA-8600-7DF35A6F017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26E91D6-B113-43EA-8600-7DF35A6F017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3B9AB5F-06E9-4442-A827-321CB3A01200}" type="datetimeFigureOut">
              <a:rPr lang="en-US" smtClean="0"/>
              <a:t>9/13/2014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A-UML/specification/" TargetMode="External"/><Relationship Id="rId2" Type="http://schemas.openxmlformats.org/officeDocument/2006/relationships/hyperlink" Target="http://www.omg.org/cgi-bin/doc?gov/14-08-0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ra-uml@modeldriven.org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GRA-UML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Initial Submission</a:t>
            </a:r>
          </a:p>
          <a:p>
            <a:r>
              <a:rPr lang="en-US" dirty="0" smtClean="0"/>
              <a:t>September 2014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46" y="446156"/>
            <a:ext cx="40386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047" y="5562600"/>
            <a:ext cx="1630681" cy="96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778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phase provisioning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000" dirty="0" smtClean="0"/>
              <a:t>Choice</a:t>
            </a:r>
          </a:p>
          <a:p>
            <a:pPr lvl="1"/>
            <a:r>
              <a:rPr lang="en-US" sz="1800" dirty="0" smtClean="0"/>
              <a:t>The provisioning from a model to a final SSP is divided into two phases. An “intermediate form” in OMG-XMI is the connection between the two phases. This is to enable the expected variation in the form of a final SSP</a:t>
            </a:r>
          </a:p>
          <a:p>
            <a:pPr lvl="1"/>
            <a:r>
              <a:rPr lang="en-US" sz="1800" dirty="0" smtClean="0"/>
              <a:t>The first phase uses OMG technologies (MOF &amp; QVT) and is </a:t>
            </a:r>
            <a:r>
              <a:rPr lang="en-US" sz="1800" dirty="0" smtClean="0"/>
              <a:t>fixed </a:t>
            </a:r>
            <a:r>
              <a:rPr lang="en-US" sz="1800" dirty="0" smtClean="0"/>
              <a:t>by the GRA-UML specification.</a:t>
            </a:r>
          </a:p>
          <a:p>
            <a:pPr lvl="1"/>
            <a:r>
              <a:rPr lang="en-US" sz="1800" dirty="0" smtClean="0"/>
              <a:t>The second phase uses developer focused technologies (XSLT &amp; Ant) and is intended to be changed or augmented by developers with specific technology or stylistic choices. </a:t>
            </a:r>
          </a:p>
          <a:p>
            <a:pPr lvl="1"/>
            <a:r>
              <a:rPr lang="en-US" sz="1800" dirty="0" smtClean="0"/>
              <a:t>The second phase is controlled by a reusable “template” (collection of XSLT supporting artifacts).</a:t>
            </a:r>
            <a:r>
              <a:rPr lang="en-US" sz="1800" dirty="0"/>
              <a:t> The </a:t>
            </a:r>
            <a:r>
              <a:rPr lang="en-US" sz="1800" dirty="0" smtClean="0"/>
              <a:t>supplied default template </a:t>
            </a:r>
            <a:r>
              <a:rPr lang="en-US" sz="1800" dirty="0"/>
              <a:t>is </a:t>
            </a:r>
            <a:r>
              <a:rPr lang="en-US" sz="1800" dirty="0" smtClean="0"/>
              <a:t>non-normative but produces a functional and conformant SSP.</a:t>
            </a:r>
            <a:endParaRPr lang="en-US" sz="1800" dirty="0"/>
          </a:p>
          <a:p>
            <a:r>
              <a:rPr lang="en-US" dirty="0" smtClean="0"/>
              <a:t>Reasons</a:t>
            </a:r>
          </a:p>
          <a:p>
            <a:pPr lvl="1"/>
            <a:r>
              <a:rPr lang="en-US" sz="1800" dirty="0" smtClean="0"/>
              <a:t>GRA provides guidance on technology choices and how they are to be used, but SSP developers typically make substantial technology and stylistic design choices – there is no one “right” SSP for a given PIM. </a:t>
            </a:r>
          </a:p>
          <a:p>
            <a:pPr lvl="1"/>
            <a:r>
              <a:rPr lang="en-US" sz="1800" dirty="0" smtClean="0"/>
              <a:t>The typical SSP developer would not be comfortable modifying or implementing QVT or MOF meta models. These technologies are best implemented by UML tool developers.</a:t>
            </a:r>
          </a:p>
          <a:p>
            <a:pPr lvl="1"/>
            <a:r>
              <a:rPr lang="en-US" sz="1800" dirty="0" smtClean="0"/>
              <a:t>XSLT and Ant are available on all mainstream platforms. These are technologies developers are used to dealing with. However, XSLT lacks the expressiveness required to process complex UML </a:t>
            </a:r>
            <a:r>
              <a:rPr lang="en-US" sz="1800" dirty="0" smtClean="0"/>
              <a:t>models as required in phase one.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1638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4328" y="1797364"/>
            <a:ext cx="5449824" cy="2961683"/>
            <a:chOff x="54328" y="1797364"/>
            <a:chExt cx="5449824" cy="2961683"/>
          </a:xfrm>
        </p:grpSpPr>
        <p:sp>
          <p:nvSpPr>
            <p:cNvPr id="6" name="Oval 5"/>
            <p:cNvSpPr/>
            <p:nvPr/>
          </p:nvSpPr>
          <p:spPr>
            <a:xfrm rot="19422313">
              <a:off x="54328" y="1797364"/>
              <a:ext cx="5449824" cy="26196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94944" y="3835717"/>
              <a:ext cx="24993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Focus: Service Architects &amp; GRA-UML Tool Builders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85248" y="2517509"/>
            <a:ext cx="5449824" cy="3211523"/>
            <a:chOff x="2685248" y="2517509"/>
            <a:chExt cx="5449824" cy="3211523"/>
          </a:xfrm>
        </p:grpSpPr>
        <p:sp>
          <p:nvSpPr>
            <p:cNvPr id="2" name="Oval 1"/>
            <p:cNvSpPr/>
            <p:nvPr/>
          </p:nvSpPr>
          <p:spPr>
            <a:xfrm rot="19422313">
              <a:off x="2685248" y="2517509"/>
              <a:ext cx="5449824" cy="300976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7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94304" y="5082701"/>
              <a:ext cx="27310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Focus: GRA Specification Architects &amp; Developers </a:t>
              </a:r>
              <a:endParaRPr lang="en-US" dirty="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41212" cy="1143000"/>
          </a:xfrm>
        </p:spPr>
        <p:txBody>
          <a:bodyPr/>
          <a:lstStyle/>
          <a:p>
            <a:r>
              <a:rPr lang="en-US" sz="4000" dirty="0" smtClean="0"/>
              <a:t>Two Phase Provisioning</a:t>
            </a:r>
            <a:endParaRPr 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432" y="2687955"/>
            <a:ext cx="618172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ed Rectangular Callout 9"/>
          <p:cNvSpPr/>
          <p:nvPr/>
        </p:nvSpPr>
        <p:spPr>
          <a:xfrm>
            <a:off x="1030224" y="5480166"/>
            <a:ext cx="1505712" cy="1042554"/>
          </a:xfrm>
          <a:prstGeom prst="wedgeRoundRectCallout">
            <a:avLst>
              <a:gd name="adj1" fmla="val -27084"/>
              <a:gd name="adj2" fmla="val -1175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Uses OMG Technologies (e.g. MOF &amp; QVT)</a:t>
            </a:r>
            <a:endParaRPr lang="en-US" sz="16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6291072" y="5504550"/>
            <a:ext cx="1975104" cy="1249818"/>
          </a:xfrm>
          <a:prstGeom prst="wedgeRoundRectCallout">
            <a:avLst>
              <a:gd name="adj1" fmla="val -27084"/>
              <a:gd name="adj2" fmla="val -1175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Uses Developer focused Technologies (e.g. XSLT &amp; Ant)</a:t>
            </a:r>
            <a:endParaRPr lang="en-US" sz="1600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6760464" y="1389750"/>
            <a:ext cx="1505712" cy="945018"/>
          </a:xfrm>
          <a:prstGeom prst="wedgeRoundRectCallout">
            <a:avLst>
              <a:gd name="adj1" fmla="val -55424"/>
              <a:gd name="adj2" fmla="val 991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Allow variation here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4952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Notional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architect creates exchange content using NIEM-UML (note that existing IEPDs can be imported)</a:t>
            </a:r>
          </a:p>
          <a:p>
            <a:r>
              <a:rPr lang="en-US" dirty="0" smtClean="0"/>
              <a:t>Services architect creates UML model for the required </a:t>
            </a:r>
            <a:r>
              <a:rPr lang="en-US" dirty="0" smtClean="0"/>
              <a:t>services as UML interfaces and components, </a:t>
            </a:r>
            <a:r>
              <a:rPr lang="en-US" dirty="0" smtClean="0"/>
              <a:t>using the NIEM data types</a:t>
            </a:r>
          </a:p>
          <a:p>
            <a:r>
              <a:rPr lang="en-US" dirty="0" smtClean="0"/>
              <a:t>GRA Services architect annotates services model with GRA metadata using UML instances</a:t>
            </a:r>
          </a:p>
          <a:p>
            <a:r>
              <a:rPr lang="en-US" dirty="0" smtClean="0"/>
              <a:t>Provisioning tool is evoked</a:t>
            </a:r>
          </a:p>
          <a:p>
            <a:pPr lvl="1"/>
            <a:r>
              <a:rPr lang="en-US" dirty="0" smtClean="0"/>
              <a:t>NIEM-UML provisioning creates IEPD</a:t>
            </a:r>
          </a:p>
          <a:p>
            <a:pPr lvl="1"/>
            <a:r>
              <a:rPr lang="en-US" dirty="0" smtClean="0"/>
              <a:t>GRA-UML provisioning creates basic GRA SSP structure with “annotation.xml”, a simplified OMG-XMI file to power “phase 2” as input to XSLT</a:t>
            </a:r>
          </a:p>
          <a:p>
            <a:pPr lvl="1"/>
            <a:r>
              <a:rPr lang="en-US" dirty="0" smtClean="0"/>
              <a:t>Based on a metadata property, a phase-2 “ant” build script takes over. This script may utilize other transforms and artifacts. The specification comes with a non-normative default phase-2 build and artifact template.</a:t>
            </a:r>
          </a:p>
          <a:p>
            <a:pPr lvl="1"/>
            <a:r>
              <a:rPr lang="en-US" dirty="0" smtClean="0"/>
              <a:t>XSLT is used to create final SSP artifacts.</a:t>
            </a:r>
          </a:p>
        </p:txBody>
      </p:sp>
    </p:spTree>
    <p:extLst>
      <p:ext uri="{BB962C8B-B14F-4D97-AF65-F5344CB8AC3E}">
        <p14:creationId xmlns:p14="http://schemas.microsoft.com/office/powerpoint/2010/main" val="221409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UML PIM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9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83" y="1701800"/>
            <a:ext cx="7669213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561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15396" y="6133514"/>
            <a:ext cx="231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GRA: Real World Effect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650" y="2400299"/>
            <a:ext cx="8693149" cy="2540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282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GRA Profile Stereotypes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390650"/>
            <a:ext cx="266700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04900" y="3974584"/>
            <a:ext cx="6161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Used to distinguish provider Vs. consumer in a business use case</a:t>
            </a:r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99" y="4591050"/>
            <a:ext cx="70389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023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1640595"/>
            <a:ext cx="8721968" cy="44911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00997" y="6131728"/>
            <a:ext cx="388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Become WSDL port types and “Actions”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10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 on Components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62" y="1461061"/>
            <a:ext cx="7466209" cy="47287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43114" y="6256550"/>
            <a:ext cx="541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component is a service, ports relate to WSDL 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29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Communities and Interactions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677" y="1442424"/>
            <a:ext cx="4215765" cy="58356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98"/>
          <a:stretch/>
        </p:blipFill>
        <p:spPr bwMode="auto">
          <a:xfrm>
            <a:off x="449165" y="2247313"/>
            <a:ext cx="7977383" cy="33851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46629" y="6006906"/>
            <a:ext cx="391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Become  GRA Exchange Choreographies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1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RFP was issued September 2013</a:t>
            </a:r>
          </a:p>
          <a:p>
            <a:r>
              <a:rPr lang="en-US" dirty="0" smtClean="0"/>
              <a:t>Initial submission provided to OMG August 18</a:t>
            </a:r>
            <a:r>
              <a:rPr lang="en-US" baseline="30000" dirty="0" smtClean="0"/>
              <a:t>th</a:t>
            </a:r>
            <a:r>
              <a:rPr lang="en-US" dirty="0" smtClean="0"/>
              <a:t>, 2014</a:t>
            </a:r>
          </a:p>
          <a:p>
            <a:pPr lvl="1"/>
            <a:r>
              <a:rPr lang="en-US" dirty="0" smtClean="0"/>
              <a:t>OMG Document: </a:t>
            </a:r>
            <a:r>
              <a:rPr lang="en-US" b="1" i="1" dirty="0" err="1">
                <a:hlinkClick r:id="rId2"/>
              </a:rPr>
              <a:t>gov</a:t>
            </a:r>
            <a:r>
              <a:rPr lang="en-US" b="1" i="1" dirty="0">
                <a:hlinkClick r:id="rId2"/>
              </a:rPr>
              <a:t>/14-08-01</a:t>
            </a:r>
            <a:r>
              <a:rPr lang="en-US" b="1" i="1" dirty="0"/>
              <a:t> </a:t>
            </a:r>
            <a:endParaRPr lang="en-US" dirty="0" smtClean="0"/>
          </a:p>
          <a:p>
            <a:r>
              <a:rPr lang="en-US" dirty="0" smtClean="0"/>
              <a:t>Details and machine readable artifacts available on GIT site</a:t>
            </a:r>
          </a:p>
          <a:p>
            <a:pPr lvl="1"/>
            <a:r>
              <a:rPr lang="en-US" dirty="0">
                <a:hlinkClick r:id="rId3"/>
              </a:rPr>
              <a:t>https://github.com/GRA-UML/specification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Fully OMG conformant artifacts will be provided as part of the final submission. Currently Eclipse and </a:t>
            </a:r>
            <a:r>
              <a:rPr lang="en-US" dirty="0" err="1" smtClean="0"/>
              <a:t>Magicdraw</a:t>
            </a:r>
            <a:r>
              <a:rPr lang="en-US" dirty="0" smtClean="0"/>
              <a:t> artifacts are available</a:t>
            </a:r>
          </a:p>
          <a:p>
            <a:r>
              <a:rPr lang="en-US" dirty="0" smtClean="0"/>
              <a:t>An open source implementation is also in progress</a:t>
            </a:r>
          </a:p>
          <a:p>
            <a:r>
              <a:rPr lang="en-US" dirty="0" smtClean="0"/>
              <a:t>Participation and comments welcome. </a:t>
            </a:r>
          </a:p>
          <a:p>
            <a:pPr lvl="1"/>
            <a:r>
              <a:rPr lang="en-US" dirty="0" smtClean="0"/>
              <a:t>Mail </a:t>
            </a:r>
            <a:r>
              <a:rPr lang="en-US" dirty="0"/>
              <a:t>list: </a:t>
            </a:r>
            <a:r>
              <a:rPr lang="en-US" dirty="0" smtClean="0">
                <a:hlinkClick r:id="rId4"/>
              </a:rPr>
              <a:t>gra-uml@modeldriven.org</a:t>
            </a:r>
            <a:endParaRPr lang="en-US" dirty="0" smtClean="0"/>
          </a:p>
          <a:p>
            <a:r>
              <a:rPr lang="en-US" dirty="0" smtClean="0"/>
              <a:t>Final submission due: November 10</a:t>
            </a:r>
            <a:r>
              <a:rPr lang="en-US" baseline="30000" dirty="0" smtClean="0"/>
              <a:t>th</a:t>
            </a:r>
            <a:r>
              <a:rPr lang="en-US" dirty="0" smtClean="0"/>
              <a:t>, 2014.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99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 SSP Specific Metadata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7772" y="6441217"/>
            <a:ext cx="327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Populates output from “phase 1”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1" y="1200093"/>
            <a:ext cx="7064212" cy="561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429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Expansion of metadata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8250"/>
            <a:ext cx="15459075" cy="1227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429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Exammple</a:t>
            </a:r>
            <a:r>
              <a:rPr lang="en-US" sz="4000" dirty="0" smtClean="0"/>
              <a:t> SIDD </a:t>
            </a:r>
            <a:r>
              <a:rPr lang="en-US" sz="4000" dirty="0" smtClean="0"/>
              <a:t>(Service Interface) Metadata</a:t>
            </a:r>
            <a:endParaRPr lang="en-US" sz="4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9262"/>
            <a:ext cx="92106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39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Metadata plus PIM information is output to a skeleton SSP with “annotation.xml” reflecting the UML instances.</a:t>
            </a:r>
          </a:p>
          <a:p>
            <a:r>
              <a:rPr lang="en-US" dirty="0" smtClean="0"/>
              <a:t>XSLT and Ant is then used to process these files to produce final SSP. </a:t>
            </a:r>
          </a:p>
          <a:p>
            <a:r>
              <a:rPr lang="en-US" dirty="0" smtClean="0"/>
              <a:t>Developers will be able to “tune” phase 2 for use of other styles and technologies. It is expected there will be a selection of reusable phase-2 templates.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88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PIM and annotations control the provisioning process</a:t>
            </a:r>
          </a:p>
          <a:p>
            <a:r>
              <a:rPr lang="en-US" dirty="0" smtClean="0"/>
              <a:t>Part of what is provisioned is “annotations.xml”, essentially the “abstract syntax” for an SSP. Abstract syntax means it is the information without any presentation or technology form.</a:t>
            </a:r>
          </a:p>
          <a:p>
            <a:r>
              <a:rPr lang="en-US" dirty="0" smtClean="0"/>
              <a:t>The annotation.xml meta model is very similar to the annotation UML classes, in fact they both derive from the same base model.</a:t>
            </a:r>
          </a:p>
          <a:p>
            <a:r>
              <a:rPr lang="en-US" dirty="0" smtClean="0"/>
              <a:t>UML Instances plus the PIM components populate annotations.xml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54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Model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6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87362"/>
          </a:xfrm>
        </p:spPr>
        <p:txBody>
          <a:bodyPr/>
          <a:lstStyle/>
          <a:p>
            <a:r>
              <a:rPr lang="en-US" sz="4400" dirty="0" smtClean="0"/>
              <a:t>SSP Annotation &amp; </a:t>
            </a:r>
            <a:r>
              <a:rPr lang="en-US" sz="4400" dirty="0" err="1" smtClean="0"/>
              <a:t>Metamodel</a:t>
            </a:r>
            <a:endParaRPr lang="en-US" sz="4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037851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11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931275"/>
            <a:ext cx="7067550" cy="592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Interface Specification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9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7" y="-152400"/>
            <a:ext cx="12587757" cy="10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“defaults”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1950" y="1231225"/>
            <a:ext cx="457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annotation parameters are set by default based on the realized PIM element.</a:t>
            </a:r>
          </a:p>
          <a:p>
            <a:endParaRPr lang="en-US" dirty="0" smtClean="0"/>
          </a:p>
          <a:p>
            <a:r>
              <a:rPr lang="en-US" dirty="0" smtClean="0"/>
              <a:t>Explicit defaults allow the specification of parameters of an element within a service interface without having to model the entire structure.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912285" y="5849655"/>
            <a:ext cx="1453019" cy="724118"/>
          </a:xfrm>
          <a:prstGeom prst="wedgeRoundRectCallout">
            <a:avLst>
              <a:gd name="adj1" fmla="val -72557"/>
              <a:gd name="adj2" fmla="val -1087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 “default”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9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Example default</a:t>
            </a:r>
            <a:endParaRPr lang="en-US" sz="4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90754"/>
            <a:ext cx="10306050" cy="506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133350" y="4894378"/>
            <a:ext cx="1295400" cy="612648"/>
          </a:xfrm>
          <a:prstGeom prst="wedgeRoundRectCallout">
            <a:avLst>
              <a:gd name="adj1" fmla="val 101622"/>
              <a:gd name="adj2" fmla="val 369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Default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97052" y="3056351"/>
            <a:ext cx="4546948" cy="1215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Anywhere within </a:t>
            </a:r>
            <a:r>
              <a:rPr lang="en-US" sz="1600" dirty="0" err="1" smtClean="0"/>
              <a:t>SIRSRelocationServiceProvider</a:t>
            </a:r>
            <a:r>
              <a:rPr lang="en-US" sz="1600" dirty="0" smtClean="0"/>
              <a:t> where the “</a:t>
            </a:r>
            <a:r>
              <a:rPr lang="en-US" sz="1600" dirty="0" err="1" smtClean="0"/>
              <a:t>RelocationPackageInterface</a:t>
            </a:r>
            <a:r>
              <a:rPr lang="en-US" sz="1600" dirty="0" smtClean="0"/>
              <a:t>” is used, set the </a:t>
            </a:r>
            <a:r>
              <a:rPr lang="en-US" sz="1600" dirty="0" err="1" smtClean="0"/>
              <a:t>MessageExchangePattern</a:t>
            </a:r>
            <a:r>
              <a:rPr lang="en-US" sz="1600" dirty="0" smtClean="0"/>
              <a:t> to “</a:t>
            </a:r>
            <a:r>
              <a:rPr lang="en-US" sz="1600" dirty="0" err="1" smtClean="0"/>
              <a:t>notofication</a:t>
            </a:r>
            <a:r>
              <a:rPr lang="en-US" sz="1600" dirty="0" smtClean="0"/>
              <a:t>” and the </a:t>
            </a:r>
            <a:r>
              <a:rPr lang="en-US" sz="1600" dirty="0" err="1" smtClean="0"/>
              <a:t>OperationKindCode</a:t>
            </a:r>
            <a:r>
              <a:rPr lang="en-US" sz="1600" dirty="0" smtClean="0"/>
              <a:t> to “doc”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5188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Provisioning</a:t>
            </a:r>
            <a:r>
              <a:rPr lang="en-US" baseline="30000" dirty="0" smtClean="0"/>
              <a:t>1</a:t>
            </a:r>
            <a:r>
              <a:rPr lang="en-US" dirty="0" smtClean="0"/>
              <a:t> a complete and conformant GRA service specification (SSP)</a:t>
            </a:r>
          </a:p>
          <a:p>
            <a:r>
              <a:rPr lang="en-US" dirty="0" smtClean="0"/>
              <a:t>Providing flexibility for the many possible variations in service technologies, standards and styles</a:t>
            </a:r>
          </a:p>
          <a:p>
            <a:r>
              <a:rPr lang="en-US" dirty="0" smtClean="0"/>
              <a:t>Allowing use of “normal” UML wherever possible</a:t>
            </a:r>
          </a:p>
          <a:p>
            <a:r>
              <a:rPr lang="en-US" dirty="0" smtClean="0"/>
              <a:t>Allow use of SoaML patterns without requiring SoaML stereotypes.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7505" y="6105507"/>
            <a:ext cx="721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1: Provisioning is the process of creating derivative artifacts from a model using Model Driven Architecture (MDA)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0782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produced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 of phase-2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84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artifacts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 artifacts have specific formats and content</a:t>
            </a:r>
          </a:p>
          <a:p>
            <a:r>
              <a:rPr lang="en-US" dirty="0" smtClean="0"/>
              <a:t>SSP Document</a:t>
            </a:r>
          </a:p>
          <a:p>
            <a:r>
              <a:rPr lang="en-US" dirty="0" smtClean="0"/>
              <a:t>For each service specification</a:t>
            </a:r>
          </a:p>
          <a:p>
            <a:pPr lvl="1"/>
            <a:r>
              <a:rPr lang="en-US" dirty="0" smtClean="0"/>
              <a:t>WSDL (default template produces web services)</a:t>
            </a:r>
          </a:p>
          <a:p>
            <a:pPr lvl="1"/>
            <a:r>
              <a:rPr lang="en-US" dirty="0" smtClean="0"/>
              <a:t>Service interface specification document</a:t>
            </a:r>
          </a:p>
          <a:p>
            <a:r>
              <a:rPr lang="en-US" dirty="0" smtClean="0"/>
              <a:t>UML Models</a:t>
            </a:r>
          </a:p>
          <a:p>
            <a:r>
              <a:rPr lang="en-US" dirty="0" smtClean="0"/>
              <a:t>NIEM IEPD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7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Folder structure for a GRA SSP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752600"/>
            <a:ext cx="4705350" cy="455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SoaML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GRA-UML may realize SoaML interfaces and participants – they use the same structure</a:t>
            </a:r>
          </a:p>
          <a:p>
            <a:r>
              <a:rPr lang="en-US" dirty="0" smtClean="0"/>
              <a:t>GRA-UML does not depend on any of the SoaML stereotypes</a:t>
            </a:r>
          </a:p>
          <a:p>
            <a:r>
              <a:rPr lang="en-US" dirty="0" smtClean="0"/>
              <a:t>SoaML / GRA Differences</a:t>
            </a:r>
          </a:p>
          <a:p>
            <a:pPr lvl="1"/>
            <a:r>
              <a:rPr lang="en-US" dirty="0" smtClean="0"/>
              <a:t>GRA does not have the equivalent of a “services architecture”, the business perspective is specified as actors and use cases with “provider” and “consumer” stereotypes</a:t>
            </a:r>
          </a:p>
          <a:p>
            <a:pPr lvl="1"/>
            <a:r>
              <a:rPr lang="en-US" dirty="0" smtClean="0"/>
              <a:t>A UML instance, primarily a documentation element, defines GRA capabilities, this is different than SoaML capabilities.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9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do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validation of the entire process</a:t>
            </a:r>
          </a:p>
          <a:p>
            <a:r>
              <a:rPr lang="en-US" dirty="0" smtClean="0"/>
              <a:t>OMG conformant artifacts</a:t>
            </a:r>
          </a:p>
          <a:p>
            <a:r>
              <a:rPr lang="en-US" dirty="0" smtClean="0"/>
              <a:t>Complete open source implementation (demo available next month)</a:t>
            </a:r>
          </a:p>
          <a:p>
            <a:r>
              <a:rPr lang="en-US" dirty="0" smtClean="0"/>
              <a:t>Document QVT</a:t>
            </a:r>
          </a:p>
          <a:p>
            <a:r>
              <a:rPr lang="en-US" dirty="0" smtClean="0"/>
              <a:t>Complete default template</a:t>
            </a:r>
          </a:p>
          <a:p>
            <a:r>
              <a:rPr lang="en-US" dirty="0" smtClean="0"/>
              <a:t>Open question: Samples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55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comments…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8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Significant Design Choices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Use of UML Instance Specifications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Choice</a:t>
            </a:r>
          </a:p>
          <a:p>
            <a:pPr lvl="1"/>
            <a:r>
              <a:rPr lang="en-US" sz="1800" dirty="0" smtClean="0"/>
              <a:t>GRA specific properties are defined as classes in the specification. The architect then creates UML instance specifications. We call these “annotations”.</a:t>
            </a:r>
          </a:p>
          <a:p>
            <a:pPr lvl="1"/>
            <a:r>
              <a:rPr lang="en-US" sz="1800" dirty="0" smtClean="0"/>
              <a:t>Most profiles have utilized stereotypes and tag values more extensively.</a:t>
            </a:r>
          </a:p>
          <a:p>
            <a:pPr lvl="1"/>
            <a:r>
              <a:rPr lang="en-US" sz="1800" dirty="0" smtClean="0"/>
              <a:t>The UML </a:t>
            </a:r>
            <a:r>
              <a:rPr lang="en-US" sz="1800" dirty="0" smtClean="0"/>
              <a:t>annotation </a:t>
            </a:r>
            <a:r>
              <a:rPr lang="en-US" sz="1800" dirty="0"/>
              <a:t>class model </a:t>
            </a:r>
            <a:r>
              <a:rPr lang="en-US" sz="1800" dirty="0" smtClean="0"/>
              <a:t>is considered part of the profile</a:t>
            </a:r>
          </a:p>
          <a:p>
            <a:r>
              <a:rPr lang="en-US" sz="2000" dirty="0" smtClean="0"/>
              <a:t>Reasons</a:t>
            </a:r>
          </a:p>
          <a:p>
            <a:pPr lvl="1"/>
            <a:r>
              <a:rPr lang="en-US" sz="1800" dirty="0" smtClean="0"/>
              <a:t>GRA metadata is quite extensive, UML classes provide a more powerful modeling paradigm than tags</a:t>
            </a:r>
          </a:p>
          <a:p>
            <a:pPr lvl="1"/>
            <a:r>
              <a:rPr lang="en-US" sz="1800" dirty="0" smtClean="0"/>
              <a:t>GRA metadata is data, which is the intent of instance specifications</a:t>
            </a:r>
          </a:p>
          <a:p>
            <a:pPr lvl="1"/>
            <a:r>
              <a:rPr lang="en-US" sz="1800" dirty="0" smtClean="0"/>
              <a:t>UML descriptions can be used, which are more suited to documentation sections than tag values</a:t>
            </a:r>
          </a:p>
          <a:p>
            <a:pPr lvl="1"/>
            <a:r>
              <a:rPr lang="en-US" sz="1800" dirty="0" smtClean="0"/>
              <a:t>GRA is one potential target of a service model – the instance model realizing normal UML constructs better separates concerns.</a:t>
            </a:r>
          </a:p>
          <a:p>
            <a:pPr lvl="1"/>
            <a:r>
              <a:rPr lang="en-US" sz="1800" dirty="0" smtClean="0"/>
              <a:t>No conflict with or dependence on SoaML or any other services profile (such as </a:t>
            </a:r>
            <a:r>
              <a:rPr lang="en-US" sz="1800" dirty="0" err="1" smtClean="0"/>
              <a:t>DoDAF</a:t>
            </a:r>
            <a:r>
              <a:rPr lang="en-US" sz="1800" dirty="0" smtClean="0"/>
              <a:t>).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854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77" y="929723"/>
            <a:ext cx="7905750" cy="8258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77" y="57150"/>
            <a:ext cx="7620000" cy="986459"/>
          </a:xfrm>
        </p:spPr>
        <p:txBody>
          <a:bodyPr/>
          <a:lstStyle/>
          <a:p>
            <a:r>
              <a:rPr lang="en-US" dirty="0" smtClean="0"/>
              <a:t>Example Instance Model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129209" y="929723"/>
            <a:ext cx="1630017" cy="718102"/>
          </a:xfrm>
          <a:prstGeom prst="wedgeRoundRectCallout">
            <a:avLst>
              <a:gd name="adj1" fmla="val 92263"/>
              <a:gd name="adj2" fmla="val 161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Instance element </a:t>
            </a:r>
            <a:r>
              <a:rPr lang="en-US" sz="1400" u="sng" dirty="0" smtClean="0"/>
              <a:t>realizes</a:t>
            </a:r>
            <a:r>
              <a:rPr lang="en-US" sz="1400" dirty="0" smtClean="0"/>
              <a:t> UML PIM element</a:t>
            </a:r>
            <a:endParaRPr lang="en-US" sz="14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4744277" y="4850090"/>
            <a:ext cx="1630017" cy="718102"/>
          </a:xfrm>
          <a:prstGeom prst="wedgeRoundRectCallout">
            <a:avLst>
              <a:gd name="adj1" fmla="val -71762"/>
              <a:gd name="adj2" fmla="val 742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SSP </a:t>
            </a:r>
            <a:r>
              <a:rPr lang="en-US" sz="1400" u="sng" dirty="0" smtClean="0"/>
              <a:t>uses</a:t>
            </a:r>
            <a:r>
              <a:rPr lang="en-US" sz="1400" dirty="0" smtClean="0"/>
              <a:t> one or more NIEM IEPDs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5083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58" y="1082331"/>
            <a:ext cx="7591425" cy="612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Example annotation model fragment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2959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critical role of realizations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 instance specifications typically </a:t>
            </a:r>
            <a:r>
              <a:rPr lang="en-US" b="1" u="sng" dirty="0" smtClean="0"/>
              <a:t>realize</a:t>
            </a:r>
            <a:r>
              <a:rPr lang="en-US" dirty="0" smtClean="0"/>
              <a:t> a UML PIM element. This defines how that UML element will be interpreted in GRA.</a:t>
            </a:r>
          </a:p>
          <a:p>
            <a:r>
              <a:rPr lang="en-US" dirty="0" smtClean="0"/>
              <a:t>All sub elements of the PIM component that have meaning in GRA-UML will also generate default instance specifications.</a:t>
            </a:r>
          </a:p>
          <a:p>
            <a:r>
              <a:rPr lang="en-US" dirty="0" smtClean="0"/>
              <a:t>Instances realizing UML elements is the way the UML model is “interpreted” as  GRA specification. This controls what is generated.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96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Realization example</a:t>
            </a:r>
            <a:endParaRPr lang="en-US" sz="4000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509713"/>
            <a:ext cx="10082818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4114800" y="2964656"/>
            <a:ext cx="548640" cy="306324"/>
          </a:xfrm>
          <a:prstGeom prst="wedgeRoundRectCallout">
            <a:avLst>
              <a:gd name="adj1" fmla="val 178278"/>
              <a:gd name="adj2" fmla="val -2061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114800" y="3478244"/>
            <a:ext cx="548640" cy="306324"/>
          </a:xfrm>
          <a:prstGeom prst="wedgeRoundRectCallout">
            <a:avLst>
              <a:gd name="adj1" fmla="val 191611"/>
              <a:gd name="adj2" fmla="val 1162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8912" y="4663362"/>
            <a:ext cx="7485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1: The </a:t>
            </a:r>
            <a:r>
              <a:rPr lang="en-US" dirty="0" err="1" smtClean="0"/>
              <a:t>SIRSNotificationServiceProvider</a:t>
            </a:r>
            <a:r>
              <a:rPr lang="en-US" dirty="0" smtClean="0"/>
              <a:t> WSDL Service instance specification realizes the component by the same name.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8913" y="5644818"/>
            <a:ext cx="7485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2: The </a:t>
            </a:r>
            <a:r>
              <a:rPr lang="en-US" dirty="0" err="1" smtClean="0"/>
              <a:t>RelocationNotification</a:t>
            </a:r>
            <a:r>
              <a:rPr lang="en-US" dirty="0" smtClean="0"/>
              <a:t> </a:t>
            </a:r>
            <a:r>
              <a:rPr lang="en-US" dirty="0" err="1" smtClean="0"/>
              <a:t>WSDLOperation</a:t>
            </a:r>
            <a:r>
              <a:rPr lang="en-US" dirty="0" smtClean="0"/>
              <a:t> instance specification realizes the </a:t>
            </a:r>
            <a:r>
              <a:rPr lang="en-US" dirty="0" err="1" smtClean="0"/>
              <a:t>RelocationNoticeInterface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3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464</TotalTime>
  <Words>1275</Words>
  <Application>Microsoft Office PowerPoint</Application>
  <PresentationFormat>On-screen Show (4:3)</PresentationFormat>
  <Paragraphs>131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Adjacency</vt:lpstr>
      <vt:lpstr>GRA-UML</vt:lpstr>
      <vt:lpstr>Status</vt:lpstr>
      <vt:lpstr>Goals</vt:lpstr>
      <vt:lpstr>Significant Design Choices</vt:lpstr>
      <vt:lpstr>Use of UML Instance Specifications</vt:lpstr>
      <vt:lpstr>Example Instance Model</vt:lpstr>
      <vt:lpstr>Example annotation model fragment</vt:lpstr>
      <vt:lpstr>The critical role of realizations</vt:lpstr>
      <vt:lpstr>Realization example</vt:lpstr>
      <vt:lpstr>Two phase provisioning</vt:lpstr>
      <vt:lpstr>Two Phase Provisioning</vt:lpstr>
      <vt:lpstr>Notional Workflow</vt:lpstr>
      <vt:lpstr>The UML PIM</vt:lpstr>
      <vt:lpstr>Actors</vt:lpstr>
      <vt:lpstr>Use cases</vt:lpstr>
      <vt:lpstr>The GRA Profile Stereotypes</vt:lpstr>
      <vt:lpstr>Interfaces</vt:lpstr>
      <vt:lpstr>Ports on Components</vt:lpstr>
      <vt:lpstr>Communities and Interactions</vt:lpstr>
      <vt:lpstr>GRA SSP Specific Metadata</vt:lpstr>
      <vt:lpstr>Expansion of metadata</vt:lpstr>
      <vt:lpstr>Exammple SIDD (Service Interface) Metadata</vt:lpstr>
      <vt:lpstr>Phases Summary</vt:lpstr>
      <vt:lpstr>Intermediate Form</vt:lpstr>
      <vt:lpstr>Metadata Model</vt:lpstr>
      <vt:lpstr>SSP Annotation &amp; Metamodel</vt:lpstr>
      <vt:lpstr>Service Interface Specification Model</vt:lpstr>
      <vt:lpstr>Use of “defaults”</vt:lpstr>
      <vt:lpstr>Example default</vt:lpstr>
      <vt:lpstr>What is produced</vt:lpstr>
      <vt:lpstr>Primary artifacts</vt:lpstr>
      <vt:lpstr>Folder structure for a GRA SSP</vt:lpstr>
      <vt:lpstr>SoaML Relationship</vt:lpstr>
      <vt:lpstr>Still do to</vt:lpstr>
      <vt:lpstr>Questions and comments…</vt:lpstr>
    </vt:vector>
  </TitlesOfParts>
  <Company>Model Driven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GRA-UML</dc:title>
  <dc:creator>Cory Casanave [18538]</dc:creator>
  <cp:lastModifiedBy>Cory Casanave</cp:lastModifiedBy>
  <cp:revision>43</cp:revision>
  <dcterms:created xsi:type="dcterms:W3CDTF">2014-06-16T17:49:15Z</dcterms:created>
  <dcterms:modified xsi:type="dcterms:W3CDTF">2014-09-13T21:35:25Z</dcterms:modified>
</cp:coreProperties>
</file>