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5" r:id="rId4"/>
    <p:sldId id="276" r:id="rId5"/>
    <p:sldId id="275" r:id="rId6"/>
    <p:sldId id="278" r:id="rId7"/>
    <p:sldId id="279" r:id="rId8"/>
    <p:sldId id="290" r:id="rId9"/>
    <p:sldId id="291" r:id="rId10"/>
    <p:sldId id="277" r:id="rId11"/>
    <p:sldId id="257" r:id="rId12"/>
    <p:sldId id="274" r:id="rId13"/>
    <p:sldId id="266" r:id="rId14"/>
    <p:sldId id="258" r:id="rId15"/>
    <p:sldId id="259" r:id="rId16"/>
    <p:sldId id="288" r:id="rId17"/>
    <p:sldId id="260" r:id="rId18"/>
    <p:sldId id="261" r:id="rId19"/>
    <p:sldId id="262" r:id="rId20"/>
    <p:sldId id="267" r:id="rId21"/>
    <p:sldId id="264" r:id="rId22"/>
    <p:sldId id="268" r:id="rId23"/>
    <p:sldId id="269" r:id="rId24"/>
    <p:sldId id="280" r:id="rId25"/>
    <p:sldId id="273" r:id="rId26"/>
    <p:sldId id="271" r:id="rId27"/>
    <p:sldId id="272" r:id="rId28"/>
    <p:sldId id="281" r:id="rId29"/>
    <p:sldId id="282" r:id="rId30"/>
    <p:sldId id="283" r:id="rId31"/>
    <p:sldId id="285" r:id="rId32"/>
    <p:sldId id="284" r:id="rId33"/>
    <p:sldId id="287" r:id="rId34"/>
    <p:sldId id="286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B9AB5F-06E9-4442-A827-321CB3A01200}" type="datetimeFigureOut">
              <a:rPr lang="en-US" smtClean="0"/>
              <a:t>9/10/2014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-UML/specification/" TargetMode="External"/><Relationship Id="rId2" Type="http://schemas.openxmlformats.org/officeDocument/2006/relationships/hyperlink" Target="http://www.omg.org/cgi-bin/doc?gov/14-08-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a-uml@modeldriven.or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GRA-UML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Submission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6" y="446156"/>
            <a:ext cx="4038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7" y="5562600"/>
            <a:ext cx="1630681" cy="96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7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Choice</a:t>
            </a:r>
          </a:p>
          <a:p>
            <a:pPr lvl="1"/>
            <a:r>
              <a:rPr lang="en-US" sz="1800" dirty="0" smtClean="0"/>
              <a:t>The provisioning from a model to a final SSP is divided into two phases. An “intermediate form” in OMG-XMI is the connection between the two phases. This is to enable the expected variation in the form of a final SSP</a:t>
            </a:r>
          </a:p>
          <a:p>
            <a:pPr lvl="1"/>
            <a:r>
              <a:rPr lang="en-US" sz="1800" dirty="0" smtClean="0"/>
              <a:t>The first phase uses OMG technologies (MOF &amp; QVT) and is set by the GRA-UML specification.</a:t>
            </a:r>
          </a:p>
          <a:p>
            <a:pPr lvl="1"/>
            <a:r>
              <a:rPr lang="en-US" sz="1800" dirty="0" smtClean="0"/>
              <a:t>The second phase uses developer focused technologies (XSLT &amp; Ant) and is intended to be changed or augmented by developers with specific technology or stylistic choices. </a:t>
            </a:r>
          </a:p>
          <a:p>
            <a:pPr lvl="1"/>
            <a:r>
              <a:rPr lang="en-US" sz="1800" dirty="0" smtClean="0"/>
              <a:t>The second phase is controlled by a reusable “template” (collection of XSLT supporting artifacts).</a:t>
            </a:r>
            <a:r>
              <a:rPr lang="en-US" sz="1800" dirty="0"/>
              <a:t> The </a:t>
            </a:r>
            <a:r>
              <a:rPr lang="en-US" sz="1800" dirty="0" smtClean="0"/>
              <a:t>supplied default template </a:t>
            </a:r>
            <a:r>
              <a:rPr lang="en-US" sz="1800" dirty="0"/>
              <a:t>is </a:t>
            </a:r>
            <a:r>
              <a:rPr lang="en-US" sz="1800" dirty="0" smtClean="0"/>
              <a:t>non-normative but produces a functional and conformant SSP.</a:t>
            </a:r>
            <a:endParaRPr lang="en-US" sz="1800" dirty="0"/>
          </a:p>
          <a:p>
            <a:r>
              <a:rPr lang="en-US" dirty="0" smtClean="0"/>
              <a:t>Reasons</a:t>
            </a:r>
          </a:p>
          <a:p>
            <a:pPr lvl="1"/>
            <a:r>
              <a:rPr lang="en-US" sz="1800" dirty="0" smtClean="0"/>
              <a:t>GRA provides guidance on technology choices and how they are to be used, but SSP developers typically make substantial technology and stylistic design choices – there is no one “right” SSP for a given PIM. </a:t>
            </a:r>
          </a:p>
          <a:p>
            <a:pPr lvl="1"/>
            <a:r>
              <a:rPr lang="en-US" sz="1800" dirty="0" smtClean="0"/>
              <a:t>The typical SSP developer would not be comfortable modifying or implementing QVT or MOF meta models. These technologies are best implemented by UML tool developers.</a:t>
            </a:r>
          </a:p>
          <a:p>
            <a:pPr lvl="1"/>
            <a:r>
              <a:rPr lang="en-US" sz="1800" dirty="0" smtClean="0"/>
              <a:t>XSLT and Ant are available on all mainstream platforms. These are technologies developers are used to dealing with. However, XSLT lacks the expressiveness required to process complex UML models.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63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328" y="1797364"/>
            <a:ext cx="5449824" cy="2961683"/>
            <a:chOff x="54328" y="1797364"/>
            <a:chExt cx="5449824" cy="2961683"/>
          </a:xfrm>
        </p:grpSpPr>
        <p:sp>
          <p:nvSpPr>
            <p:cNvPr id="6" name="Oval 5"/>
            <p:cNvSpPr/>
            <p:nvPr/>
          </p:nvSpPr>
          <p:spPr>
            <a:xfrm rot="19422313">
              <a:off x="54328" y="1797364"/>
              <a:ext cx="5449824" cy="26196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4944" y="3835717"/>
              <a:ext cx="2499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Focus: Service Architects &amp; GRA-UML Tool Builders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85248" y="2517509"/>
            <a:ext cx="5449824" cy="3211523"/>
            <a:chOff x="2685248" y="2517509"/>
            <a:chExt cx="5449824" cy="3211523"/>
          </a:xfrm>
        </p:grpSpPr>
        <p:sp>
          <p:nvSpPr>
            <p:cNvPr id="2" name="Oval 1"/>
            <p:cNvSpPr/>
            <p:nvPr/>
          </p:nvSpPr>
          <p:spPr>
            <a:xfrm rot="19422313">
              <a:off x="2685248" y="2517509"/>
              <a:ext cx="5449824" cy="30097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94304" y="5082701"/>
              <a:ext cx="2731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Focus: GRA Specification Architects &amp; Developers 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41212" cy="1143000"/>
          </a:xfrm>
        </p:spPr>
        <p:txBody>
          <a:bodyPr/>
          <a:lstStyle/>
          <a:p>
            <a:r>
              <a:rPr lang="en-US" sz="4000" dirty="0" smtClean="0"/>
              <a:t>Two </a:t>
            </a:r>
            <a:r>
              <a:rPr lang="en-US" sz="4000" dirty="0" smtClean="0"/>
              <a:t>Phase Provisioning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" y="2687955"/>
            <a:ext cx="6181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1030224" y="5480166"/>
            <a:ext cx="1505712" cy="1042554"/>
          </a:xfrm>
          <a:prstGeom prst="wedgeRoundRectCallout">
            <a:avLst>
              <a:gd name="adj1" fmla="val -27084"/>
              <a:gd name="adj2" fmla="val -117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Uses OMG Technologies (e.g. MOF &amp; QVT)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291072" y="5504550"/>
            <a:ext cx="1975104" cy="1249818"/>
          </a:xfrm>
          <a:prstGeom prst="wedgeRoundRectCallout">
            <a:avLst>
              <a:gd name="adj1" fmla="val -27084"/>
              <a:gd name="adj2" fmla="val -117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Uses Developer focused Technologies (e.g. XSLT &amp; Ant)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760464" y="1389750"/>
            <a:ext cx="1505712" cy="945018"/>
          </a:xfrm>
          <a:prstGeom prst="wedgeRoundRectCallout">
            <a:avLst>
              <a:gd name="adj1" fmla="val -55424"/>
              <a:gd name="adj2" fmla="val 99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Allow variation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5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architect creates exchange content using NIEM-UML (note that existing IEPDs can be imported)</a:t>
            </a:r>
          </a:p>
          <a:p>
            <a:r>
              <a:rPr lang="en-US" dirty="0" smtClean="0"/>
              <a:t>Services architect creates UML model for the required services, using the NIEM data types</a:t>
            </a:r>
          </a:p>
          <a:p>
            <a:r>
              <a:rPr lang="en-US" dirty="0" smtClean="0"/>
              <a:t>GRA Services architect annotates services model with GRA metadata using UML instances</a:t>
            </a:r>
          </a:p>
          <a:p>
            <a:r>
              <a:rPr lang="en-US" dirty="0" smtClean="0"/>
              <a:t>Provisioning tool is evoked</a:t>
            </a:r>
          </a:p>
          <a:p>
            <a:pPr lvl="1"/>
            <a:r>
              <a:rPr lang="en-US" dirty="0" smtClean="0"/>
              <a:t>NIEM-UML provisioning creates IEPD</a:t>
            </a:r>
          </a:p>
          <a:p>
            <a:pPr lvl="1"/>
            <a:r>
              <a:rPr lang="en-US" dirty="0" smtClean="0"/>
              <a:t>GRA-UML provisioning creates basic GRA SSP structure with “annotation.xml”, a simplified OMG-XMI file to power “phase 2” as input to XSLT</a:t>
            </a:r>
          </a:p>
          <a:p>
            <a:pPr lvl="1"/>
            <a:r>
              <a:rPr lang="en-US" dirty="0" smtClean="0"/>
              <a:t>Based on a metadata property, a phase-2 “ant” build script takes over. This script may utilize other transforms and artifacts. The specification comes with a non-normative default phase-2 build and artifact template.</a:t>
            </a:r>
          </a:p>
          <a:p>
            <a:pPr lvl="1"/>
            <a:r>
              <a:rPr lang="en-US" dirty="0" smtClean="0"/>
              <a:t>XSLT is used to create final SSP artifacts.</a:t>
            </a:r>
          </a:p>
        </p:txBody>
      </p:sp>
    </p:spTree>
    <p:extLst>
      <p:ext uri="{BB962C8B-B14F-4D97-AF65-F5344CB8AC3E}">
        <p14:creationId xmlns:p14="http://schemas.microsoft.com/office/powerpoint/2010/main" val="22140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UML PIM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3" y="1701800"/>
            <a:ext cx="7669213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5396" y="6133514"/>
            <a:ext cx="231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GRA: Real </a:t>
            </a:r>
            <a:r>
              <a:rPr lang="en-US" dirty="0" smtClean="0"/>
              <a:t>World Effect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" y="2400299"/>
            <a:ext cx="8693149" cy="254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 Profile Stereotypes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0650"/>
            <a:ext cx="26670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4900" y="3974584"/>
            <a:ext cx="61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to distinguish provider Vs. consumer in a business use case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9" y="4591050"/>
            <a:ext cx="7038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2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1640595"/>
            <a:ext cx="8721968" cy="4491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0997" y="6131728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WSDL port types and “Actions”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on Components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2" y="1461061"/>
            <a:ext cx="7466209" cy="4728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3114" y="6256550"/>
            <a:ext cx="5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 service, ports relate to WSDL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and Interactions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77" y="1442424"/>
            <a:ext cx="4215765" cy="5835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8"/>
          <a:stretch/>
        </p:blipFill>
        <p:spPr bwMode="auto">
          <a:xfrm>
            <a:off x="449165" y="2247313"/>
            <a:ext cx="7977383" cy="3385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6629" y="6006906"/>
            <a:ext cx="391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</a:t>
            </a:r>
            <a:r>
              <a:rPr lang="en-US" dirty="0" smtClean="0"/>
              <a:t> GRA Exchange </a:t>
            </a:r>
            <a:r>
              <a:rPr lang="en-US" dirty="0" smtClean="0"/>
              <a:t>Choreographies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RFP </a:t>
            </a:r>
            <a:r>
              <a:rPr lang="en-US" dirty="0" smtClean="0"/>
              <a:t>was issued September 2013</a:t>
            </a:r>
            <a:endParaRPr lang="en-US" dirty="0" smtClean="0"/>
          </a:p>
          <a:p>
            <a:r>
              <a:rPr lang="en-US" dirty="0" smtClean="0"/>
              <a:t>Initial submission provided to OMG August 18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 smtClean="0"/>
          </a:p>
          <a:p>
            <a:pPr lvl="1"/>
            <a:r>
              <a:rPr lang="en-US" dirty="0" smtClean="0"/>
              <a:t>OMG Document: </a:t>
            </a:r>
            <a:r>
              <a:rPr lang="en-US" b="1" i="1" dirty="0" err="1">
                <a:hlinkClick r:id="rId2"/>
              </a:rPr>
              <a:t>gov</a:t>
            </a:r>
            <a:r>
              <a:rPr lang="en-US" b="1" i="1" dirty="0">
                <a:hlinkClick r:id="rId2"/>
              </a:rPr>
              <a:t>/14-08-01</a:t>
            </a:r>
            <a:r>
              <a:rPr lang="en-US" b="1" i="1" dirty="0"/>
              <a:t> </a:t>
            </a:r>
            <a:endParaRPr lang="en-US" dirty="0" smtClean="0"/>
          </a:p>
          <a:p>
            <a:r>
              <a:rPr lang="en-US" dirty="0" smtClean="0"/>
              <a:t>Details </a:t>
            </a:r>
            <a:r>
              <a:rPr lang="en-US" dirty="0" smtClean="0"/>
              <a:t>and machine readable artifacts available </a:t>
            </a:r>
            <a:r>
              <a:rPr lang="en-US" dirty="0" smtClean="0"/>
              <a:t>on GIT site</a:t>
            </a:r>
          </a:p>
          <a:p>
            <a:pPr lvl="1"/>
            <a:r>
              <a:rPr lang="en-US" dirty="0">
                <a:hlinkClick r:id="rId3"/>
              </a:rPr>
              <a:t>https://github.com/GRA-UML/specification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Fully </a:t>
            </a:r>
            <a:r>
              <a:rPr lang="en-US" dirty="0" smtClean="0"/>
              <a:t>OMG conformant artifacts will be provided as part of the final submission. Currently Eclipse and </a:t>
            </a:r>
            <a:r>
              <a:rPr lang="en-US" dirty="0" err="1" smtClean="0"/>
              <a:t>Magicdraw</a:t>
            </a:r>
            <a:r>
              <a:rPr lang="en-US" dirty="0" smtClean="0"/>
              <a:t> artifacts are available</a:t>
            </a:r>
          </a:p>
          <a:p>
            <a:r>
              <a:rPr lang="en-US" dirty="0" smtClean="0"/>
              <a:t>An open source implementation is also in progress</a:t>
            </a:r>
          </a:p>
          <a:p>
            <a:r>
              <a:rPr lang="en-US" dirty="0" smtClean="0"/>
              <a:t>Participation </a:t>
            </a:r>
            <a:r>
              <a:rPr lang="en-US" dirty="0" smtClean="0"/>
              <a:t>and comments </a:t>
            </a:r>
            <a:r>
              <a:rPr lang="en-US" dirty="0" smtClean="0"/>
              <a:t>welcome. </a:t>
            </a:r>
          </a:p>
          <a:p>
            <a:pPr lvl="1"/>
            <a:r>
              <a:rPr lang="en-US" dirty="0" smtClean="0"/>
              <a:t>Mail </a:t>
            </a:r>
            <a:r>
              <a:rPr lang="en-US" dirty="0"/>
              <a:t>list: </a:t>
            </a:r>
            <a:r>
              <a:rPr lang="en-US" dirty="0" smtClean="0">
                <a:hlinkClick r:id="rId4"/>
              </a:rPr>
              <a:t>gra-uml@modeldriven.org</a:t>
            </a:r>
            <a:endParaRPr lang="en-US" dirty="0" smtClean="0"/>
          </a:p>
          <a:p>
            <a:r>
              <a:rPr lang="en-US" dirty="0" smtClean="0"/>
              <a:t>Final submission due: November 10</a:t>
            </a:r>
            <a:r>
              <a:rPr lang="en-US" baseline="30000" dirty="0" smtClean="0"/>
              <a:t>th</a:t>
            </a:r>
            <a:r>
              <a:rPr lang="en-US" dirty="0" smtClean="0"/>
              <a:t>,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 SSP Specific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7772" y="6441217"/>
            <a:ext cx="32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Populates output from “phase 1”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200093"/>
            <a:ext cx="7064212" cy="561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metadata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15459075" cy="122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SIDD (Service Interface) Metadata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262"/>
            <a:ext cx="92106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plus PIM information is output to </a:t>
            </a:r>
            <a:r>
              <a:rPr lang="en-US" dirty="0" smtClean="0"/>
              <a:t>a skeleton </a:t>
            </a:r>
            <a:r>
              <a:rPr lang="en-US" dirty="0" smtClean="0"/>
              <a:t>SSP </a:t>
            </a:r>
            <a:r>
              <a:rPr lang="en-US" dirty="0" smtClean="0"/>
              <a:t>with “annotation.xml” reflecting the UML instances.</a:t>
            </a:r>
            <a:endParaRPr lang="en-US" dirty="0" smtClean="0"/>
          </a:p>
          <a:p>
            <a:r>
              <a:rPr lang="en-US" dirty="0" smtClean="0"/>
              <a:t>XSLT and Ant </a:t>
            </a:r>
            <a:r>
              <a:rPr lang="en-US" dirty="0" smtClean="0"/>
              <a:t>is then used to process these files to produce final </a:t>
            </a:r>
            <a:r>
              <a:rPr lang="en-US" dirty="0" smtClean="0"/>
              <a:t>SSP. </a:t>
            </a:r>
          </a:p>
          <a:p>
            <a:r>
              <a:rPr lang="en-US" dirty="0" smtClean="0"/>
              <a:t>Developers </a:t>
            </a:r>
            <a:r>
              <a:rPr lang="en-US" dirty="0" smtClean="0"/>
              <a:t>will be able to “tune” phase 2 for use of other styles and </a:t>
            </a:r>
            <a:r>
              <a:rPr lang="en-US" dirty="0" smtClean="0"/>
              <a:t>technologies. It is expected there will be a selection of reusable phase-2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PIM and annotations control the provisioning process</a:t>
            </a:r>
          </a:p>
          <a:p>
            <a:r>
              <a:rPr lang="en-US" dirty="0" smtClean="0"/>
              <a:t>Part of what is provisioned is “annotations.xml”, essentially the “abstract syntax” for an SSP. Abstract syntax means it is the information without any presentation or technology form.</a:t>
            </a:r>
          </a:p>
          <a:p>
            <a:r>
              <a:rPr lang="en-US" dirty="0" smtClean="0"/>
              <a:t>The annotation.xml meta model is very similar to the annotation UML classes, in fact they both derive from the same base model.</a:t>
            </a:r>
          </a:p>
          <a:p>
            <a:r>
              <a:rPr lang="en-US" dirty="0" smtClean="0"/>
              <a:t>UML Instances plus the PIM components populate annotations.xml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sz="4400" dirty="0" smtClean="0"/>
              <a:t>SSP Annotation &amp; </a:t>
            </a:r>
            <a:r>
              <a:rPr lang="en-US" sz="4400" dirty="0" err="1" smtClean="0"/>
              <a:t>Metamodel</a:t>
            </a:r>
            <a:endParaRPr lang="en-US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37851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1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931275"/>
            <a:ext cx="7067550" cy="592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 Specification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-152400"/>
            <a:ext cx="12587757" cy="10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“defaults”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1950" y="1231225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annotation parameters are set by default based on the realized PIM element.</a:t>
            </a:r>
          </a:p>
          <a:p>
            <a:endParaRPr lang="en-US" dirty="0" smtClean="0"/>
          </a:p>
          <a:p>
            <a:r>
              <a:rPr lang="en-US" dirty="0" smtClean="0"/>
              <a:t>Explicit defaults allow the specification of parameters of an element within a service interface without having to model the entire structure.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912285" y="5849655"/>
            <a:ext cx="1453019" cy="724118"/>
          </a:xfrm>
          <a:prstGeom prst="wedgeRoundRectCallout">
            <a:avLst>
              <a:gd name="adj1" fmla="val -72557"/>
              <a:gd name="adj2" fmla="val -108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“default”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default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90754"/>
            <a:ext cx="10306050" cy="5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33350" y="4894378"/>
            <a:ext cx="1295400" cy="612648"/>
          </a:xfrm>
          <a:prstGeom prst="wedgeRoundRectCallout">
            <a:avLst>
              <a:gd name="adj1" fmla="val 101622"/>
              <a:gd name="adj2" fmla="val 36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97052" y="3056351"/>
            <a:ext cx="4546948" cy="1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Anywhere within </a:t>
            </a:r>
            <a:r>
              <a:rPr lang="en-US" sz="1600" dirty="0" err="1" smtClean="0"/>
              <a:t>SIRSRelocationServiceProvider</a:t>
            </a:r>
            <a:r>
              <a:rPr lang="en-US" sz="1600" dirty="0" smtClean="0"/>
              <a:t> where the “</a:t>
            </a:r>
            <a:r>
              <a:rPr lang="en-US" sz="1600" dirty="0" err="1" smtClean="0"/>
              <a:t>RelocationPackageInterface</a:t>
            </a:r>
            <a:r>
              <a:rPr lang="en-US" sz="1600" dirty="0" smtClean="0"/>
              <a:t>” is used, set the </a:t>
            </a:r>
            <a:r>
              <a:rPr lang="en-US" sz="1600" dirty="0" err="1" smtClean="0"/>
              <a:t>MessageExchangePattern</a:t>
            </a:r>
            <a:r>
              <a:rPr lang="en-US" sz="1600" dirty="0" smtClean="0"/>
              <a:t> to “</a:t>
            </a:r>
            <a:r>
              <a:rPr lang="en-US" sz="1600" dirty="0" err="1" smtClean="0"/>
              <a:t>notofication</a:t>
            </a:r>
            <a:r>
              <a:rPr lang="en-US" sz="1600" dirty="0" smtClean="0"/>
              <a:t>” and the </a:t>
            </a:r>
            <a:r>
              <a:rPr lang="en-US" sz="1600" dirty="0" err="1" smtClean="0"/>
              <a:t>OperationKindCode</a:t>
            </a:r>
            <a:r>
              <a:rPr lang="en-US" sz="1600" dirty="0" smtClean="0"/>
              <a:t> to “doc”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Provisioning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a complete and conformant GRA service specification (SSP)</a:t>
            </a:r>
          </a:p>
          <a:p>
            <a:r>
              <a:rPr lang="en-US" dirty="0" smtClean="0"/>
              <a:t>Providing flexibility for the many possible variations in service technologies, standards and styles</a:t>
            </a:r>
          </a:p>
          <a:p>
            <a:r>
              <a:rPr lang="en-US" dirty="0" smtClean="0"/>
              <a:t>Allowing use of “normal” UML wherever possible</a:t>
            </a:r>
          </a:p>
          <a:p>
            <a:r>
              <a:rPr lang="en-US" dirty="0" smtClean="0"/>
              <a:t>Allow use of SoaML patterns without requiring SoaML stereotypes.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505" y="6105507"/>
            <a:ext cx="721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1: Provisioning is the process of creating derivative artifacts from a model using Model Driven Architecture (MDA)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78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produced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 of phase-2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 artifacts have specific formats and content</a:t>
            </a:r>
          </a:p>
          <a:p>
            <a:r>
              <a:rPr lang="en-US" dirty="0" smtClean="0"/>
              <a:t>SSP Document</a:t>
            </a:r>
          </a:p>
          <a:p>
            <a:r>
              <a:rPr lang="en-US" dirty="0" smtClean="0"/>
              <a:t>For each service specification</a:t>
            </a:r>
          </a:p>
          <a:p>
            <a:pPr lvl="1"/>
            <a:r>
              <a:rPr lang="en-US" dirty="0" smtClean="0"/>
              <a:t>WSDL (default template produces web services)</a:t>
            </a:r>
          </a:p>
          <a:p>
            <a:pPr lvl="1"/>
            <a:r>
              <a:rPr lang="en-US" dirty="0" smtClean="0"/>
              <a:t>Service interface specification document</a:t>
            </a:r>
          </a:p>
          <a:p>
            <a:r>
              <a:rPr lang="en-US" dirty="0" smtClean="0"/>
              <a:t>UML Models</a:t>
            </a:r>
          </a:p>
          <a:p>
            <a:r>
              <a:rPr lang="en-US" dirty="0" smtClean="0"/>
              <a:t>NIEM IEPD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for a GRA SSP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52600"/>
            <a:ext cx="4705350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SoaML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GRA-UML may realize SoaML interfaces and participants – they use the same structure</a:t>
            </a:r>
          </a:p>
          <a:p>
            <a:r>
              <a:rPr lang="en-US" dirty="0" smtClean="0"/>
              <a:t>GRA-UML does not depend on any of the SoaML stereotypes</a:t>
            </a:r>
          </a:p>
          <a:p>
            <a:r>
              <a:rPr lang="en-US" dirty="0" smtClean="0"/>
              <a:t>SoaML / GRA Differences</a:t>
            </a:r>
          </a:p>
          <a:p>
            <a:pPr lvl="1"/>
            <a:r>
              <a:rPr lang="en-US" dirty="0" smtClean="0"/>
              <a:t>GRA does not have the equivalent of a “services architecture”, the business perspective is specified as actors and use cases with “provider” and “consumer” stereotypes</a:t>
            </a:r>
          </a:p>
          <a:p>
            <a:pPr lvl="1"/>
            <a:r>
              <a:rPr lang="en-US" dirty="0" smtClean="0"/>
              <a:t>A UML instance, primarily a documentation element, defines GRA capabilities, this is different than SoaML capabilities.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do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validation of the entire process</a:t>
            </a:r>
          </a:p>
          <a:p>
            <a:r>
              <a:rPr lang="en-US" dirty="0" smtClean="0"/>
              <a:t>OMG conformant artifacts</a:t>
            </a:r>
          </a:p>
          <a:p>
            <a:r>
              <a:rPr lang="en-US" dirty="0" smtClean="0"/>
              <a:t>Complete open source implementation (demo available next month)</a:t>
            </a:r>
          </a:p>
          <a:p>
            <a:r>
              <a:rPr lang="en-US" dirty="0" smtClean="0"/>
              <a:t>Document QVT</a:t>
            </a:r>
          </a:p>
          <a:p>
            <a:r>
              <a:rPr lang="en-US" dirty="0" smtClean="0"/>
              <a:t>Complete default template</a:t>
            </a:r>
          </a:p>
          <a:p>
            <a:r>
              <a:rPr lang="en-US" dirty="0" smtClean="0"/>
              <a:t>Open question: 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Design Choices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 of UML Instance Specifications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Choice</a:t>
            </a:r>
          </a:p>
          <a:p>
            <a:pPr lvl="1"/>
            <a:r>
              <a:rPr lang="en-US" sz="1800" dirty="0" smtClean="0"/>
              <a:t>GRA specific properties are defined as classes in the specification. The architect then creates UML instance specifications. We call these “annotations”.</a:t>
            </a:r>
          </a:p>
          <a:p>
            <a:pPr lvl="1"/>
            <a:r>
              <a:rPr lang="en-US" sz="1800" dirty="0" smtClean="0"/>
              <a:t>Most profiles have utilized stereotypes and tag values more extensively.</a:t>
            </a:r>
          </a:p>
          <a:p>
            <a:pPr lvl="1"/>
            <a:r>
              <a:rPr lang="en-US" sz="1800" dirty="0" smtClean="0"/>
              <a:t>The UML class annotation model is considered part of the profile</a:t>
            </a:r>
          </a:p>
          <a:p>
            <a:r>
              <a:rPr lang="en-US" sz="2000" dirty="0" smtClean="0"/>
              <a:t>Reasons</a:t>
            </a:r>
          </a:p>
          <a:p>
            <a:pPr lvl="1"/>
            <a:r>
              <a:rPr lang="en-US" sz="1800" dirty="0" smtClean="0"/>
              <a:t>GRA metadata is quite extensive, UML classes provide a more powerful modeling paradigm than tags</a:t>
            </a:r>
          </a:p>
          <a:p>
            <a:pPr lvl="1"/>
            <a:r>
              <a:rPr lang="en-US" sz="1800" dirty="0" smtClean="0"/>
              <a:t>GRA metadata is data, which is the intent of instance specifications</a:t>
            </a:r>
          </a:p>
          <a:p>
            <a:pPr lvl="1"/>
            <a:r>
              <a:rPr lang="en-US" sz="1800" dirty="0" smtClean="0"/>
              <a:t>UML descriptions can be used, which are more suited to documentation sections than tag values</a:t>
            </a:r>
          </a:p>
          <a:p>
            <a:pPr lvl="1"/>
            <a:r>
              <a:rPr lang="en-US" sz="1800" dirty="0" smtClean="0"/>
              <a:t>GRA is one potential target of a service model – the instance model realizing normal UML constructs better separates concerns.</a:t>
            </a:r>
          </a:p>
          <a:p>
            <a:pPr lvl="1"/>
            <a:r>
              <a:rPr lang="en-US" sz="1800" dirty="0" smtClean="0"/>
              <a:t>No conflict with or dependence on SoaML or any other services profile (such as </a:t>
            </a:r>
            <a:r>
              <a:rPr lang="en-US" sz="1800" dirty="0" err="1" smtClean="0"/>
              <a:t>DoDAF</a:t>
            </a:r>
            <a:r>
              <a:rPr lang="en-US" sz="1800" dirty="0" smtClean="0"/>
              <a:t>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7" y="929723"/>
            <a:ext cx="7905750" cy="82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77" y="57150"/>
            <a:ext cx="7620000" cy="986459"/>
          </a:xfrm>
        </p:spPr>
        <p:txBody>
          <a:bodyPr/>
          <a:lstStyle/>
          <a:p>
            <a:r>
              <a:rPr lang="en-US" dirty="0" smtClean="0"/>
              <a:t>Example Instance Model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9209" y="929723"/>
            <a:ext cx="1630017" cy="718102"/>
          </a:xfrm>
          <a:prstGeom prst="wedgeRoundRectCallout">
            <a:avLst>
              <a:gd name="adj1" fmla="val 92263"/>
              <a:gd name="adj2" fmla="val 16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 element </a:t>
            </a:r>
            <a:r>
              <a:rPr lang="en-US" sz="1400" u="sng" dirty="0" smtClean="0"/>
              <a:t>realizes</a:t>
            </a:r>
            <a:r>
              <a:rPr lang="en-US" sz="1400" dirty="0" smtClean="0"/>
              <a:t> UML PIM element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744277" y="4850090"/>
            <a:ext cx="1630017" cy="718102"/>
          </a:xfrm>
          <a:prstGeom prst="wedgeRoundRectCallout">
            <a:avLst>
              <a:gd name="adj1" fmla="val -71762"/>
              <a:gd name="adj2" fmla="val 74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SSP </a:t>
            </a:r>
            <a:r>
              <a:rPr lang="en-US" sz="1400" u="sng" dirty="0" smtClean="0"/>
              <a:t>uses</a:t>
            </a:r>
            <a:r>
              <a:rPr lang="en-US" sz="1400" dirty="0" smtClean="0"/>
              <a:t> one or more NIEM IEPDs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08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8" y="1082331"/>
            <a:ext cx="759142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annotation model fragment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9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critical role of realizations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 instance specifications typically </a:t>
            </a:r>
            <a:r>
              <a:rPr lang="en-US" b="1" u="sng" dirty="0" smtClean="0"/>
              <a:t>realize</a:t>
            </a:r>
            <a:r>
              <a:rPr lang="en-US" dirty="0" smtClean="0"/>
              <a:t> a UML PIM element. This defines how that UML element will be interpreted in GRA.</a:t>
            </a:r>
          </a:p>
          <a:p>
            <a:r>
              <a:rPr lang="en-US" dirty="0" smtClean="0"/>
              <a:t>All sub elements of the PIM component that have meaning in GRA-UML will also generate default instance specifications.</a:t>
            </a:r>
          </a:p>
          <a:p>
            <a:r>
              <a:rPr lang="en-US" dirty="0" smtClean="0"/>
              <a:t>Instances realizing UML elements is the way the UML model is “interpreted” as  GRA specification. This controls what is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Realization example</a:t>
            </a:r>
            <a:endParaRPr lang="en-US" sz="40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09713"/>
            <a:ext cx="1008281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4114800" y="2964656"/>
            <a:ext cx="548640" cy="306324"/>
          </a:xfrm>
          <a:prstGeom prst="wedgeRoundRectCallout">
            <a:avLst>
              <a:gd name="adj1" fmla="val 178278"/>
              <a:gd name="adj2" fmla="val -206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114800" y="3478244"/>
            <a:ext cx="548640" cy="306324"/>
          </a:xfrm>
          <a:prstGeom prst="wedgeRoundRectCallout">
            <a:avLst>
              <a:gd name="adj1" fmla="val 191611"/>
              <a:gd name="adj2" fmla="val 116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912" y="4663362"/>
            <a:ext cx="74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The </a:t>
            </a:r>
            <a:r>
              <a:rPr lang="en-US" dirty="0" err="1" smtClean="0"/>
              <a:t>SIRSNotificationServiceProvider</a:t>
            </a:r>
            <a:r>
              <a:rPr lang="en-US" dirty="0" smtClean="0"/>
              <a:t> WSDL Service instance specification realizes the component by the same name.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913" y="5644818"/>
            <a:ext cx="74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 The </a:t>
            </a:r>
            <a:r>
              <a:rPr lang="en-US" dirty="0" err="1" smtClean="0"/>
              <a:t>RelocationNotification</a:t>
            </a:r>
            <a:r>
              <a:rPr lang="en-US" dirty="0" smtClean="0"/>
              <a:t> </a:t>
            </a:r>
            <a:r>
              <a:rPr lang="en-US" dirty="0" err="1" smtClean="0"/>
              <a:t>WSDLOperation</a:t>
            </a:r>
            <a:r>
              <a:rPr lang="en-US" dirty="0" smtClean="0"/>
              <a:t> instance specification realizes the </a:t>
            </a:r>
            <a:r>
              <a:rPr lang="en-US" dirty="0" err="1" smtClean="0"/>
              <a:t>RelocationNoticeInterface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458</TotalTime>
  <Words>1263</Words>
  <Application>Microsoft Office PowerPoint</Application>
  <PresentationFormat>On-screen Show (4:3)</PresentationFormat>
  <Paragraphs>131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GRA-UML</vt:lpstr>
      <vt:lpstr>Status</vt:lpstr>
      <vt:lpstr>Goals</vt:lpstr>
      <vt:lpstr>Significant Design Choices</vt:lpstr>
      <vt:lpstr>Use of UML Instance Specifications</vt:lpstr>
      <vt:lpstr>Example Instance Model</vt:lpstr>
      <vt:lpstr>Example annotation model fragment</vt:lpstr>
      <vt:lpstr>The critical role of realizations</vt:lpstr>
      <vt:lpstr>Realization example</vt:lpstr>
      <vt:lpstr>Two phase provisioning</vt:lpstr>
      <vt:lpstr>Two Phase Provisioning</vt:lpstr>
      <vt:lpstr>Notional Workflow</vt:lpstr>
      <vt:lpstr>The UML PIM</vt:lpstr>
      <vt:lpstr>Actors</vt:lpstr>
      <vt:lpstr>Use cases</vt:lpstr>
      <vt:lpstr>The GRA Profile Stereotypes</vt:lpstr>
      <vt:lpstr>Interfaces</vt:lpstr>
      <vt:lpstr>Ports on Components</vt:lpstr>
      <vt:lpstr>Communities and Interactions</vt:lpstr>
      <vt:lpstr>GRA SSP Specific Metadata</vt:lpstr>
      <vt:lpstr>Expansion of metadata</vt:lpstr>
      <vt:lpstr>SIDD (Service Interface) Metadata</vt:lpstr>
      <vt:lpstr>Phases</vt:lpstr>
      <vt:lpstr>Intermediate Form</vt:lpstr>
      <vt:lpstr>Metadata Model</vt:lpstr>
      <vt:lpstr>SSP Annotation &amp; Metamodel</vt:lpstr>
      <vt:lpstr>Service Interface Specification Model</vt:lpstr>
      <vt:lpstr>Use of “defaults”</vt:lpstr>
      <vt:lpstr>Example default</vt:lpstr>
      <vt:lpstr>What is produced</vt:lpstr>
      <vt:lpstr>Primary artifacts</vt:lpstr>
      <vt:lpstr>Folder structure for a GRA SSP</vt:lpstr>
      <vt:lpstr>SoaML Relationship</vt:lpstr>
      <vt:lpstr>Still do to</vt:lpstr>
      <vt:lpstr>Questions and comments…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GRA-UML</dc:title>
  <dc:creator>Cory Casanave [18538]</dc:creator>
  <cp:lastModifiedBy>Cory Casanave</cp:lastModifiedBy>
  <cp:revision>42</cp:revision>
  <dcterms:created xsi:type="dcterms:W3CDTF">2014-06-16T17:49:15Z</dcterms:created>
  <dcterms:modified xsi:type="dcterms:W3CDTF">2014-09-10T21:54:59Z</dcterms:modified>
</cp:coreProperties>
</file>