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3" r:id="rId3"/>
    <p:sldId id="270" r:id="rId4"/>
    <p:sldId id="265" r:id="rId5"/>
    <p:sldId id="276" r:id="rId6"/>
    <p:sldId id="275" r:id="rId7"/>
    <p:sldId id="278" r:id="rId8"/>
    <p:sldId id="279" r:id="rId9"/>
    <p:sldId id="290" r:id="rId10"/>
    <p:sldId id="291" r:id="rId11"/>
    <p:sldId id="277" r:id="rId12"/>
    <p:sldId id="257" r:id="rId13"/>
    <p:sldId id="274" r:id="rId14"/>
    <p:sldId id="292" r:id="rId15"/>
    <p:sldId id="266" r:id="rId16"/>
    <p:sldId id="258" r:id="rId17"/>
    <p:sldId id="259" r:id="rId18"/>
    <p:sldId id="288" r:id="rId19"/>
    <p:sldId id="260" r:id="rId20"/>
    <p:sldId id="261" r:id="rId21"/>
    <p:sldId id="262" r:id="rId22"/>
    <p:sldId id="267" r:id="rId23"/>
    <p:sldId id="264" r:id="rId24"/>
    <p:sldId id="268" r:id="rId25"/>
    <p:sldId id="269" r:id="rId26"/>
    <p:sldId id="280" r:id="rId27"/>
    <p:sldId id="273" r:id="rId28"/>
    <p:sldId id="271" r:id="rId29"/>
    <p:sldId id="272" r:id="rId30"/>
    <p:sldId id="281" r:id="rId31"/>
    <p:sldId id="282" r:id="rId32"/>
    <p:sldId id="283" r:id="rId33"/>
    <p:sldId id="285" r:id="rId34"/>
    <p:sldId id="284" r:id="rId35"/>
    <p:sldId id="28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98" y="-90"/>
      </p:cViewPr>
      <p:guideLst>
        <p:guide orient="horz" pos="216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B9AB5F-06E9-4442-A827-321CB3A01200}"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9AB5F-06E9-4442-A827-321CB3A01200}"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9AB5F-06E9-4442-A827-321CB3A01200}"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B9AB5F-06E9-4442-A827-321CB3A01200}"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B9AB5F-06E9-4442-A827-321CB3A01200}"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B9AB5F-06E9-4442-A827-321CB3A01200}"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B9AB5F-06E9-4442-A827-321CB3A01200}" type="datetimeFigureOut">
              <a:rPr lang="en-US" smtClean="0"/>
              <a:t>11/6/2014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B9AB5F-06E9-4442-A827-321CB3A01200}" type="datetimeFigureOut">
              <a:rPr lang="en-US" smtClean="0"/>
              <a:t>11/6/2014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9AB5F-06E9-4442-A827-321CB3A01200}" type="datetimeFigureOut">
              <a:rPr lang="en-US" smtClean="0"/>
              <a:t>11/6/2014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6E91D6-B113-43EA-8600-7DF35A6F01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B9AB5F-06E9-4442-A827-321CB3A01200}"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6E91D6-B113-43EA-8600-7DF35A6F017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3B9AB5F-06E9-4442-A827-321CB3A01200}" type="datetimeFigureOut">
              <a:rPr lang="en-US" smtClean="0"/>
              <a:t>11/6/2014</a:t>
            </a:fld>
            <a:endParaRPr lang="en-US"/>
          </a:p>
        </p:txBody>
      </p:sp>
      <p:sp>
        <p:nvSpPr>
          <p:cNvPr id="9" name="Slide Number Placeholder 8"/>
          <p:cNvSpPr>
            <a:spLocks noGrp="1"/>
          </p:cNvSpPr>
          <p:nvPr>
            <p:ph type="sldNum" sz="quarter" idx="11"/>
          </p:nvPr>
        </p:nvSpPr>
        <p:spPr/>
        <p:txBody>
          <a:bodyPr/>
          <a:lstStyle/>
          <a:p>
            <a:fld id="{326E91D6-B113-43EA-8600-7DF35A6F017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26E91D6-B113-43EA-8600-7DF35A6F017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3B9AB5F-06E9-4442-A827-321CB3A01200}" type="datetimeFigureOut">
              <a:rPr lang="en-US" smtClean="0"/>
              <a:t>11/6/2014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RA-UML/specification/" TargetMode="External"/><Relationship Id="rId2" Type="http://schemas.openxmlformats.org/officeDocument/2006/relationships/hyperlink" Target="http://www.omg.org/cgi-bin/doc?gov/14-08-01" TargetMode="External"/><Relationship Id="rId1" Type="http://schemas.openxmlformats.org/officeDocument/2006/relationships/slideLayout" Target="../slideLayouts/slideLayout2.xml"/><Relationship Id="rId4" Type="http://schemas.openxmlformats.org/officeDocument/2006/relationships/hyperlink" Target="mailto:gra-uml@modeldriven.org"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GRA-UML</a:t>
            </a:r>
            <a:endParaRPr lang="en-US" dirty="0"/>
          </a:p>
        </p:txBody>
      </p:sp>
      <p:sp>
        <p:nvSpPr>
          <p:cNvPr id="3" name="Subtitle 2"/>
          <p:cNvSpPr>
            <a:spLocks noGrp="1"/>
          </p:cNvSpPr>
          <p:nvPr>
            <p:ph type="subTitle" idx="1"/>
          </p:nvPr>
        </p:nvSpPr>
        <p:spPr/>
        <p:txBody>
          <a:bodyPr/>
          <a:lstStyle/>
          <a:p>
            <a:r>
              <a:rPr lang="en-US" dirty="0" smtClean="0"/>
              <a:t>Status &amp; Demo</a:t>
            </a:r>
          </a:p>
          <a:p>
            <a:r>
              <a:rPr lang="en-US" smtClean="0"/>
              <a:t>November </a:t>
            </a:r>
            <a:r>
              <a:rPr lang="en-US" dirty="0" smtClean="0"/>
              <a:t>2014</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60" y="5870194"/>
            <a:ext cx="40386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047" y="5562600"/>
            <a:ext cx="1630681" cy="96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772" y="555170"/>
            <a:ext cx="372427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789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Realization example</a:t>
            </a:r>
            <a:endParaRPr lang="en-US" sz="4000"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509713"/>
            <a:ext cx="10082818" cy="2909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ular Callout 2"/>
          <p:cNvSpPr/>
          <p:nvPr/>
        </p:nvSpPr>
        <p:spPr>
          <a:xfrm>
            <a:off x="4114800" y="2964656"/>
            <a:ext cx="548640" cy="306324"/>
          </a:xfrm>
          <a:prstGeom prst="wedgeRoundRectCallout">
            <a:avLst>
              <a:gd name="adj1" fmla="val 178278"/>
              <a:gd name="adj2" fmla="val -2061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 name="Rounded Rectangular Callout 6"/>
          <p:cNvSpPr/>
          <p:nvPr/>
        </p:nvSpPr>
        <p:spPr>
          <a:xfrm>
            <a:off x="4114800" y="3478244"/>
            <a:ext cx="548640" cy="306324"/>
          </a:xfrm>
          <a:prstGeom prst="wedgeRoundRectCallout">
            <a:avLst>
              <a:gd name="adj1" fmla="val 191611"/>
              <a:gd name="adj2" fmla="val 1162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4" name="TextBox 3"/>
          <p:cNvSpPr txBox="1"/>
          <p:nvPr/>
        </p:nvSpPr>
        <p:spPr>
          <a:xfrm>
            <a:off x="438912" y="4663362"/>
            <a:ext cx="7485888" cy="646331"/>
          </a:xfrm>
          <a:prstGeom prst="rect">
            <a:avLst/>
          </a:prstGeom>
          <a:noFill/>
        </p:spPr>
        <p:txBody>
          <a:bodyPr wrap="square" rtlCol="0">
            <a:spAutoFit/>
          </a:bodyPr>
          <a:lstStyle/>
          <a:p>
            <a:r>
              <a:rPr lang="en-US" dirty="0" smtClean="0"/>
              <a:t>1: The </a:t>
            </a:r>
            <a:r>
              <a:rPr lang="en-US" dirty="0" err="1" smtClean="0"/>
              <a:t>SIRSNotificationServiceProvider</a:t>
            </a:r>
            <a:r>
              <a:rPr lang="en-US" dirty="0" smtClean="0"/>
              <a:t> WSDL Service instance specification realizes the component by the same name.</a:t>
            </a:r>
            <a:endParaRPr lang="en-US" dirty="0"/>
          </a:p>
        </p:txBody>
      </p:sp>
      <p:sp>
        <p:nvSpPr>
          <p:cNvPr id="9" name="TextBox 8"/>
          <p:cNvSpPr txBox="1"/>
          <p:nvPr/>
        </p:nvSpPr>
        <p:spPr>
          <a:xfrm>
            <a:off x="438913" y="5644818"/>
            <a:ext cx="7485888" cy="646331"/>
          </a:xfrm>
          <a:prstGeom prst="rect">
            <a:avLst/>
          </a:prstGeom>
          <a:noFill/>
        </p:spPr>
        <p:txBody>
          <a:bodyPr wrap="square" rtlCol="0">
            <a:spAutoFit/>
          </a:bodyPr>
          <a:lstStyle/>
          <a:p>
            <a:r>
              <a:rPr lang="en-US" dirty="0" smtClean="0"/>
              <a:t>2: The </a:t>
            </a:r>
            <a:r>
              <a:rPr lang="en-US" dirty="0" err="1" smtClean="0"/>
              <a:t>RelocationNotification</a:t>
            </a:r>
            <a:r>
              <a:rPr lang="en-US" dirty="0" smtClean="0"/>
              <a:t> </a:t>
            </a:r>
            <a:r>
              <a:rPr lang="en-US" dirty="0" err="1" smtClean="0"/>
              <a:t>WSDLOperation</a:t>
            </a:r>
            <a:r>
              <a:rPr lang="en-US" dirty="0" smtClean="0"/>
              <a:t> instance specification realizes the </a:t>
            </a:r>
            <a:r>
              <a:rPr lang="en-US" dirty="0" err="1" smtClean="0"/>
              <a:t>RelocationNoticeInterface</a:t>
            </a:r>
            <a:r>
              <a:rPr lang="en-US" dirty="0" smtClean="0"/>
              <a:t> </a:t>
            </a:r>
            <a:endParaRPr lang="en-US" dirty="0"/>
          </a:p>
        </p:txBody>
      </p:sp>
    </p:spTree>
    <p:extLst>
      <p:ext uri="{BB962C8B-B14F-4D97-AF65-F5344CB8AC3E}">
        <p14:creationId xmlns:p14="http://schemas.microsoft.com/office/powerpoint/2010/main" val="2485138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phase provisioning</a:t>
            </a:r>
            <a:endParaRPr lang="en-US" dirty="0"/>
          </a:p>
        </p:txBody>
      </p:sp>
      <p:sp>
        <p:nvSpPr>
          <p:cNvPr id="3" name="Content Placeholder 2"/>
          <p:cNvSpPr>
            <a:spLocks noGrp="1"/>
          </p:cNvSpPr>
          <p:nvPr>
            <p:ph idx="1"/>
          </p:nvPr>
        </p:nvSpPr>
        <p:spPr/>
        <p:txBody>
          <a:bodyPr>
            <a:normAutofit fontScale="85000" lnSpcReduction="10000"/>
          </a:bodyPr>
          <a:lstStyle/>
          <a:p>
            <a:r>
              <a:rPr lang="en-US" sz="2000" dirty="0" smtClean="0"/>
              <a:t>Choice</a:t>
            </a:r>
          </a:p>
          <a:p>
            <a:pPr lvl="1"/>
            <a:r>
              <a:rPr lang="en-US" sz="1800" dirty="0" smtClean="0"/>
              <a:t>The provisioning from a model to a final SSP is divided into two phases. An “intermediate form” in OMG-XMI is the connection between the two phases. This is to enable the expected variation in the form of a final SSP</a:t>
            </a:r>
          </a:p>
          <a:p>
            <a:pPr lvl="1"/>
            <a:r>
              <a:rPr lang="en-US" sz="1800" dirty="0" smtClean="0"/>
              <a:t>The first phase uses OMG technologies (MOF &amp; QVT) and is fixed by the GRA-UML specification.</a:t>
            </a:r>
          </a:p>
          <a:p>
            <a:pPr lvl="1"/>
            <a:r>
              <a:rPr lang="en-US" sz="1800" dirty="0" smtClean="0"/>
              <a:t>The second phase uses developer focused technologies (XSLT &amp; Ant) and is intended to be changed or augmented by developers with specific technology or stylistic choices. </a:t>
            </a:r>
          </a:p>
          <a:p>
            <a:pPr lvl="1"/>
            <a:r>
              <a:rPr lang="en-US" sz="1800" dirty="0" smtClean="0"/>
              <a:t>The second phase is controlled by a reusable “template” (collection of XSLT supporting artifacts).</a:t>
            </a:r>
            <a:r>
              <a:rPr lang="en-US" sz="1800" dirty="0"/>
              <a:t> The </a:t>
            </a:r>
            <a:r>
              <a:rPr lang="en-US" sz="1800" dirty="0" smtClean="0"/>
              <a:t>supplied default template </a:t>
            </a:r>
            <a:r>
              <a:rPr lang="en-US" sz="1800" dirty="0"/>
              <a:t>is </a:t>
            </a:r>
            <a:r>
              <a:rPr lang="en-US" sz="1800" dirty="0" smtClean="0"/>
              <a:t>non-normative but produces a functional and conformant SSP.</a:t>
            </a:r>
            <a:endParaRPr lang="en-US" sz="1800" dirty="0"/>
          </a:p>
          <a:p>
            <a:r>
              <a:rPr lang="en-US" dirty="0" smtClean="0"/>
              <a:t>Reasons</a:t>
            </a:r>
          </a:p>
          <a:p>
            <a:pPr lvl="1"/>
            <a:r>
              <a:rPr lang="en-US" sz="1800" dirty="0" smtClean="0"/>
              <a:t>GRA provides guidance on technology choices and how they are to be used, but SSP developers typically make substantial technology and stylistic design choices – there is no one “right” SSP for a given PIM. </a:t>
            </a:r>
          </a:p>
          <a:p>
            <a:pPr lvl="1"/>
            <a:r>
              <a:rPr lang="en-US" sz="1800" dirty="0" smtClean="0"/>
              <a:t>The typical SSP developer would not be comfortable modifying or implementing QVT or MOF meta models. These technologies are best implemented by UML tool developers.</a:t>
            </a:r>
          </a:p>
          <a:p>
            <a:pPr lvl="1"/>
            <a:r>
              <a:rPr lang="en-US" sz="1800" dirty="0" smtClean="0"/>
              <a:t>XSLT and Ant are available on all mainstream platforms. These are technologies developers are used to dealing with. However, XSLT lacks the expressiveness required to process complex UML models as required in phase one.</a:t>
            </a:r>
            <a:endParaRPr lang="en-US" sz="1800" dirty="0"/>
          </a:p>
        </p:txBody>
      </p:sp>
    </p:spTree>
    <p:extLst>
      <p:ext uri="{BB962C8B-B14F-4D97-AF65-F5344CB8AC3E}">
        <p14:creationId xmlns:p14="http://schemas.microsoft.com/office/powerpoint/2010/main" val="2216382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4328" y="1797364"/>
            <a:ext cx="5449824" cy="2961683"/>
            <a:chOff x="54328" y="1797364"/>
            <a:chExt cx="5449824" cy="2961683"/>
          </a:xfrm>
        </p:grpSpPr>
        <p:sp>
          <p:nvSpPr>
            <p:cNvPr id="6" name="Oval 5"/>
            <p:cNvSpPr/>
            <p:nvPr/>
          </p:nvSpPr>
          <p:spPr>
            <a:xfrm rot="19422313">
              <a:off x="54328" y="1797364"/>
              <a:ext cx="5449824" cy="261967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694944" y="3835717"/>
              <a:ext cx="2499360" cy="923330"/>
            </a:xfrm>
            <a:prstGeom prst="rect">
              <a:avLst/>
            </a:prstGeom>
            <a:noFill/>
          </p:spPr>
          <p:txBody>
            <a:bodyPr wrap="square" rtlCol="0">
              <a:spAutoFit/>
            </a:bodyPr>
            <a:lstStyle/>
            <a:p>
              <a:r>
                <a:rPr lang="en-US" dirty="0" smtClean="0"/>
                <a:t>Focus: Service Architects &amp; GRA-UML Tool Builders</a:t>
              </a:r>
              <a:endParaRPr lang="en-US" dirty="0"/>
            </a:p>
          </p:txBody>
        </p:sp>
      </p:grpSp>
      <p:grpSp>
        <p:nvGrpSpPr>
          <p:cNvPr id="9" name="Group 8"/>
          <p:cNvGrpSpPr/>
          <p:nvPr/>
        </p:nvGrpSpPr>
        <p:grpSpPr>
          <a:xfrm>
            <a:off x="2685248" y="2517509"/>
            <a:ext cx="5449824" cy="3211523"/>
            <a:chOff x="2685248" y="2517509"/>
            <a:chExt cx="5449824" cy="3211523"/>
          </a:xfrm>
        </p:grpSpPr>
        <p:sp>
          <p:nvSpPr>
            <p:cNvPr id="2" name="Oval 1"/>
            <p:cNvSpPr/>
            <p:nvPr/>
          </p:nvSpPr>
          <p:spPr>
            <a:xfrm rot="19422313">
              <a:off x="2685248" y="2517509"/>
              <a:ext cx="5449824" cy="3009765"/>
            </a:xfrm>
            <a:prstGeom prst="ellipse">
              <a:avLst/>
            </a:prstGeom>
            <a:solidFill>
              <a:schemeClr val="accent5">
                <a:lumMod val="60000"/>
                <a:lumOff val="4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194304" y="5082701"/>
              <a:ext cx="2731008" cy="646331"/>
            </a:xfrm>
            <a:prstGeom prst="rect">
              <a:avLst/>
            </a:prstGeom>
            <a:noFill/>
          </p:spPr>
          <p:txBody>
            <a:bodyPr wrap="square" rtlCol="0">
              <a:spAutoFit/>
            </a:bodyPr>
            <a:lstStyle/>
            <a:p>
              <a:r>
                <a:rPr lang="en-US" dirty="0" smtClean="0"/>
                <a:t>Focus: GRA Specification Architects &amp; Developers </a:t>
              </a:r>
              <a:endParaRPr lang="en-US" dirty="0"/>
            </a:p>
          </p:txBody>
        </p:sp>
      </p:grpSp>
      <p:sp>
        <p:nvSpPr>
          <p:cNvPr id="4" name="Title 3"/>
          <p:cNvSpPr>
            <a:spLocks noGrp="1"/>
          </p:cNvSpPr>
          <p:nvPr>
            <p:ph type="title"/>
          </p:nvPr>
        </p:nvSpPr>
        <p:spPr>
          <a:xfrm>
            <a:off x="457200" y="274638"/>
            <a:ext cx="7941212" cy="1143000"/>
          </a:xfrm>
        </p:spPr>
        <p:txBody>
          <a:bodyPr/>
          <a:lstStyle/>
          <a:p>
            <a:r>
              <a:rPr lang="en-US" sz="4000" dirty="0" smtClean="0"/>
              <a:t>Two Phase Provisioning</a:t>
            </a:r>
            <a:endParaRPr lang="en-US" sz="4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0432" y="2687955"/>
            <a:ext cx="618172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ular Callout 9"/>
          <p:cNvSpPr/>
          <p:nvPr/>
        </p:nvSpPr>
        <p:spPr>
          <a:xfrm>
            <a:off x="1030224" y="5480166"/>
            <a:ext cx="1505712" cy="1042554"/>
          </a:xfrm>
          <a:prstGeom prst="wedgeRoundRectCallout">
            <a:avLst>
              <a:gd name="adj1" fmla="val -27084"/>
              <a:gd name="adj2" fmla="val -1175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 OMG Technologies (e.g. MOF &amp; QVT)</a:t>
            </a:r>
            <a:endParaRPr lang="en-US" sz="1600" dirty="0"/>
          </a:p>
        </p:txBody>
      </p:sp>
      <p:sp>
        <p:nvSpPr>
          <p:cNvPr id="12" name="Rounded Rectangular Callout 11"/>
          <p:cNvSpPr/>
          <p:nvPr/>
        </p:nvSpPr>
        <p:spPr>
          <a:xfrm>
            <a:off x="6291072" y="5504550"/>
            <a:ext cx="1975104" cy="1249818"/>
          </a:xfrm>
          <a:prstGeom prst="wedgeRoundRectCallout">
            <a:avLst>
              <a:gd name="adj1" fmla="val -27084"/>
              <a:gd name="adj2" fmla="val -1175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Uses Developer focused Technologies (e.g. XSLT &amp; Ant)</a:t>
            </a:r>
            <a:endParaRPr lang="en-US" sz="1600" dirty="0"/>
          </a:p>
        </p:txBody>
      </p:sp>
      <p:sp>
        <p:nvSpPr>
          <p:cNvPr id="13" name="Rounded Rectangular Callout 12"/>
          <p:cNvSpPr/>
          <p:nvPr/>
        </p:nvSpPr>
        <p:spPr>
          <a:xfrm>
            <a:off x="6760464" y="1389750"/>
            <a:ext cx="1505712" cy="945018"/>
          </a:xfrm>
          <a:prstGeom prst="wedgeRoundRectCallout">
            <a:avLst>
              <a:gd name="adj1" fmla="val -55424"/>
              <a:gd name="adj2" fmla="val 991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Allow variation here</a:t>
            </a:r>
            <a:endParaRPr lang="en-US" sz="1600" dirty="0"/>
          </a:p>
        </p:txBody>
      </p:sp>
    </p:spTree>
    <p:extLst>
      <p:ext uri="{BB962C8B-B14F-4D97-AF65-F5344CB8AC3E}">
        <p14:creationId xmlns:p14="http://schemas.microsoft.com/office/powerpoint/2010/main" val="44952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Notional Workflow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architect creates exchange content using NIEM-UML (note that existing IEPDs can be imported)</a:t>
            </a:r>
          </a:p>
          <a:p>
            <a:r>
              <a:rPr lang="en-US" dirty="0" smtClean="0"/>
              <a:t>Services architect creates UML model for the required services as UML interfaces and components, using the NIEM data types</a:t>
            </a:r>
          </a:p>
          <a:p>
            <a:r>
              <a:rPr lang="en-US" dirty="0" smtClean="0"/>
              <a:t>GRA Services architect annotates services model with GRA metadata using UML instances</a:t>
            </a:r>
          </a:p>
          <a:p>
            <a:r>
              <a:rPr lang="en-US" dirty="0" smtClean="0"/>
              <a:t>Provisioning tool is evoked</a:t>
            </a:r>
          </a:p>
          <a:p>
            <a:pPr lvl="1"/>
            <a:r>
              <a:rPr lang="en-US" dirty="0" smtClean="0"/>
              <a:t>NIEM-UML provisioning creates IEPD</a:t>
            </a:r>
          </a:p>
          <a:p>
            <a:pPr lvl="1"/>
            <a:r>
              <a:rPr lang="en-US" dirty="0" smtClean="0"/>
              <a:t>GRA-UML provisioning creates basic GRA SSP structure with “annotation.xml”, a simplified OMG-XMI file to power “phase 2” as input to XSLT</a:t>
            </a:r>
          </a:p>
          <a:p>
            <a:pPr lvl="1"/>
            <a:r>
              <a:rPr lang="en-US" dirty="0" smtClean="0"/>
              <a:t>Based on a metadata property, a phase-2 “ant” build script takes over. This script may utilize other transforms and artifacts. The specification comes with a non-normative default phase-2 build and artifact template.</a:t>
            </a:r>
          </a:p>
          <a:p>
            <a:pPr lvl="1"/>
            <a:r>
              <a:rPr lang="en-US" dirty="0" smtClean="0"/>
              <a:t>XSLT is used to create final SSP artifacts.</a:t>
            </a:r>
          </a:p>
        </p:txBody>
      </p:sp>
    </p:spTree>
    <p:extLst>
      <p:ext uri="{BB962C8B-B14F-4D97-AF65-F5344CB8AC3E}">
        <p14:creationId xmlns:p14="http://schemas.microsoft.com/office/powerpoint/2010/main" val="2214095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Components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Any UML modeling tool</a:t>
            </a:r>
          </a:p>
          <a:p>
            <a:pPr lvl="1"/>
            <a:r>
              <a:rPr lang="en-US" dirty="0" smtClean="0"/>
              <a:t>Must be able to utilize profile</a:t>
            </a:r>
          </a:p>
          <a:p>
            <a:pPr lvl="1"/>
            <a:r>
              <a:rPr lang="en-US" dirty="0" smtClean="0"/>
              <a:t>Must be able to save to Eclipse-UML format</a:t>
            </a:r>
          </a:p>
          <a:p>
            <a:pPr lvl="1"/>
            <a:r>
              <a:rPr lang="en-US" dirty="0" smtClean="0"/>
              <a:t>At this time no UI specialization seems needed</a:t>
            </a:r>
          </a:p>
          <a:p>
            <a:pPr lvl="1"/>
            <a:r>
              <a:rPr lang="en-US" dirty="0" err="1" smtClean="0"/>
              <a:t>Magicdraw</a:t>
            </a:r>
            <a:r>
              <a:rPr lang="en-US" dirty="0" smtClean="0"/>
              <a:t> (commercial) has been used as it is a better tool</a:t>
            </a:r>
          </a:p>
          <a:p>
            <a:pPr lvl="1"/>
            <a:r>
              <a:rPr lang="en-US" dirty="0" smtClean="0"/>
              <a:t>Will also be validated with Papyrus (Open source UML) – may need customization for </a:t>
            </a:r>
            <a:r>
              <a:rPr lang="en-US" dirty="0" err="1" smtClean="0"/>
              <a:t>constrants</a:t>
            </a:r>
            <a:endParaRPr lang="en-US" dirty="0" smtClean="0"/>
          </a:p>
          <a:p>
            <a:r>
              <a:rPr lang="en-US" dirty="0" smtClean="0"/>
              <a:t>Phase-1 provisioning – open source</a:t>
            </a:r>
          </a:p>
          <a:p>
            <a:pPr lvl="1"/>
            <a:r>
              <a:rPr lang="en-US" dirty="0" smtClean="0"/>
              <a:t>Implemented as an eclipse plugin</a:t>
            </a:r>
          </a:p>
          <a:p>
            <a:pPr lvl="1"/>
            <a:r>
              <a:rPr lang="en-US" dirty="0" smtClean="0"/>
              <a:t>Generates base artifacts from model, including “annotations.xml” intermediate form</a:t>
            </a:r>
          </a:p>
          <a:p>
            <a:r>
              <a:rPr lang="en-US" dirty="0" smtClean="0"/>
              <a:t>Phase-2 provisioning – open source</a:t>
            </a:r>
          </a:p>
          <a:p>
            <a:pPr lvl="1"/>
            <a:r>
              <a:rPr lang="en-US" dirty="0" smtClean="0"/>
              <a:t>Default template provided, may be modified by developers</a:t>
            </a:r>
          </a:p>
          <a:p>
            <a:pPr lvl="1"/>
            <a:r>
              <a:rPr lang="en-US" dirty="0" smtClean="0"/>
              <a:t>Implemented using XSLT and ANT</a:t>
            </a:r>
          </a:p>
          <a:p>
            <a:pPr lvl="1"/>
            <a:r>
              <a:rPr lang="en-US" dirty="0" smtClean="0"/>
              <a:t>Generates final SSP based on phase-1 artifacts</a:t>
            </a:r>
          </a:p>
          <a:p>
            <a:pPr lvl="1"/>
            <a:r>
              <a:rPr lang="en-US" dirty="0" smtClean="0"/>
              <a:t>Called from phase-1 eclipse build</a:t>
            </a:r>
          </a:p>
          <a:p>
            <a:endParaRPr lang="en-US" dirty="0"/>
          </a:p>
        </p:txBody>
      </p:sp>
    </p:spTree>
    <p:extLst>
      <p:ext uri="{BB962C8B-B14F-4D97-AF65-F5344CB8AC3E}">
        <p14:creationId xmlns:p14="http://schemas.microsoft.com/office/powerpoint/2010/main" val="2882166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UML PIM</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54097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83" y="1701800"/>
            <a:ext cx="7669213" cy="345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5619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4" name="TextBox 3"/>
          <p:cNvSpPr txBox="1"/>
          <p:nvPr/>
        </p:nvSpPr>
        <p:spPr>
          <a:xfrm>
            <a:off x="3615396" y="6133514"/>
            <a:ext cx="2310120" cy="369332"/>
          </a:xfrm>
          <a:prstGeom prst="rect">
            <a:avLst/>
          </a:prstGeom>
          <a:noFill/>
        </p:spPr>
        <p:txBody>
          <a:bodyPr wrap="none" rtlCol="0">
            <a:spAutoFit/>
          </a:bodyPr>
          <a:lstStyle/>
          <a:p>
            <a:r>
              <a:rPr lang="en-US" dirty="0" smtClean="0"/>
              <a:t>GRA: Real World Effect</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 y="2400299"/>
            <a:ext cx="8693149" cy="2540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2823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GRA Profile Stereotypes</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390650"/>
            <a:ext cx="2667000" cy="214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104900" y="3974584"/>
            <a:ext cx="6161174" cy="369332"/>
          </a:xfrm>
          <a:prstGeom prst="rect">
            <a:avLst/>
          </a:prstGeom>
          <a:noFill/>
        </p:spPr>
        <p:txBody>
          <a:bodyPr wrap="none" rtlCol="0">
            <a:spAutoFit/>
          </a:bodyPr>
          <a:lstStyle/>
          <a:p>
            <a:r>
              <a:rPr lang="en-US" dirty="0" smtClean="0"/>
              <a:t>Used to distinguish provider Vs. consumer in a business use case</a:t>
            </a:r>
            <a:endParaRPr lang="en-US" dirty="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99" y="4591050"/>
            <a:ext cx="703897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0239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22032" y="1640595"/>
            <a:ext cx="8721968" cy="4491133"/>
          </a:xfrm>
          <a:prstGeom prst="rect">
            <a:avLst/>
          </a:prstGeom>
        </p:spPr>
      </p:pic>
      <p:sp>
        <p:nvSpPr>
          <p:cNvPr id="4" name="TextBox 3"/>
          <p:cNvSpPr txBox="1"/>
          <p:nvPr/>
        </p:nvSpPr>
        <p:spPr>
          <a:xfrm>
            <a:off x="2700997" y="6131728"/>
            <a:ext cx="3884397" cy="369332"/>
          </a:xfrm>
          <a:prstGeom prst="rect">
            <a:avLst/>
          </a:prstGeom>
          <a:noFill/>
        </p:spPr>
        <p:txBody>
          <a:bodyPr wrap="none" rtlCol="0">
            <a:spAutoFit/>
          </a:bodyPr>
          <a:lstStyle/>
          <a:p>
            <a:r>
              <a:rPr lang="en-US" dirty="0" smtClean="0"/>
              <a:t>Become WSDL port types and “Actions”</a:t>
            </a:r>
            <a:endParaRPr lang="en-US" dirty="0"/>
          </a:p>
        </p:txBody>
      </p:sp>
    </p:spTree>
    <p:extLst>
      <p:ext uri="{BB962C8B-B14F-4D97-AF65-F5344CB8AC3E}">
        <p14:creationId xmlns:p14="http://schemas.microsoft.com/office/powerpoint/2010/main" val="697107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Review of GRA-UML </a:t>
            </a:r>
          </a:p>
          <a:p>
            <a:r>
              <a:rPr lang="en-US" dirty="0" smtClean="0"/>
              <a:t>Review sample model based on “SIRS”</a:t>
            </a:r>
          </a:p>
          <a:p>
            <a:r>
              <a:rPr lang="en-US" dirty="0" smtClean="0"/>
              <a:t>Demonstrate tool chain</a:t>
            </a:r>
          </a:p>
          <a:p>
            <a:pPr lvl="1"/>
            <a:r>
              <a:rPr lang="en-US" dirty="0" smtClean="0"/>
              <a:t>UML tool to XMI</a:t>
            </a:r>
          </a:p>
          <a:p>
            <a:pPr lvl="1"/>
            <a:r>
              <a:rPr lang="en-US" dirty="0" smtClean="0"/>
              <a:t>Launch of provisioning from eclipse (includes both phases)</a:t>
            </a:r>
          </a:p>
          <a:p>
            <a:r>
              <a:rPr lang="en-US" dirty="0" smtClean="0"/>
              <a:t>Review phase-1 artifacts </a:t>
            </a:r>
          </a:p>
          <a:p>
            <a:r>
              <a:rPr lang="en-US" dirty="0" smtClean="0"/>
              <a:t>Review phase-2 artifacts </a:t>
            </a:r>
          </a:p>
          <a:p>
            <a:r>
              <a:rPr lang="en-US" dirty="0" smtClean="0"/>
              <a:t>Specification overview </a:t>
            </a:r>
          </a:p>
          <a:p>
            <a:r>
              <a:rPr lang="en-US" dirty="0" smtClean="0"/>
              <a:t>Optional: Detail on topics where requested</a:t>
            </a:r>
          </a:p>
          <a:p>
            <a:r>
              <a:rPr lang="en-US" dirty="0" smtClean="0"/>
              <a:t>Conclusion and questions*</a:t>
            </a:r>
          </a:p>
          <a:p>
            <a:endParaRPr lang="en-US" dirty="0"/>
          </a:p>
          <a:p>
            <a:r>
              <a:rPr lang="en-US" dirty="0" smtClean="0"/>
              <a:t>* We will stop for questions after each section</a:t>
            </a:r>
            <a:endParaRPr lang="en-US" dirty="0"/>
          </a:p>
        </p:txBody>
      </p:sp>
    </p:spTree>
    <p:extLst>
      <p:ext uri="{BB962C8B-B14F-4D97-AF65-F5344CB8AC3E}">
        <p14:creationId xmlns:p14="http://schemas.microsoft.com/office/powerpoint/2010/main" val="988791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Ports on Components</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819662" y="1461061"/>
            <a:ext cx="7466209" cy="4728724"/>
          </a:xfrm>
          <a:prstGeom prst="rect">
            <a:avLst/>
          </a:prstGeom>
        </p:spPr>
      </p:pic>
      <p:sp>
        <p:nvSpPr>
          <p:cNvPr id="4" name="TextBox 3"/>
          <p:cNvSpPr txBox="1"/>
          <p:nvPr/>
        </p:nvSpPr>
        <p:spPr>
          <a:xfrm>
            <a:off x="1843114" y="6256550"/>
            <a:ext cx="5419304" cy="369332"/>
          </a:xfrm>
          <a:prstGeom prst="rect">
            <a:avLst/>
          </a:prstGeom>
          <a:noFill/>
        </p:spPr>
        <p:txBody>
          <a:bodyPr wrap="none" rtlCol="0">
            <a:spAutoFit/>
          </a:bodyPr>
          <a:lstStyle/>
          <a:p>
            <a:r>
              <a:rPr lang="en-US" dirty="0" smtClean="0"/>
              <a:t>Each component is a service, ports relate to WSDL ports</a:t>
            </a:r>
            <a:endParaRPr lang="en-US" dirty="0"/>
          </a:p>
        </p:txBody>
      </p:sp>
    </p:spTree>
    <p:extLst>
      <p:ext uri="{BB962C8B-B14F-4D97-AF65-F5344CB8AC3E}">
        <p14:creationId xmlns:p14="http://schemas.microsoft.com/office/powerpoint/2010/main" val="2077291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Communities and Interactions</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199677" y="1442424"/>
            <a:ext cx="4215765" cy="583565"/>
          </a:xfrm>
          <a:prstGeom prst="rect">
            <a:avLst/>
          </a:prstGeom>
        </p:spPr>
      </p:pic>
      <p:pic>
        <p:nvPicPr>
          <p:cNvPr id="4" name="Picture 3"/>
          <p:cNvPicPr/>
          <p:nvPr/>
        </p:nvPicPr>
        <p:blipFill rotWithShape="1">
          <a:blip r:embed="rId3">
            <a:extLst>
              <a:ext uri="{28A0092B-C50C-407E-A947-70E740481C1C}">
                <a14:useLocalDpi xmlns:a14="http://schemas.microsoft.com/office/drawing/2010/main" val="0"/>
              </a:ext>
            </a:extLst>
          </a:blip>
          <a:srcRect b="12198"/>
          <a:stretch/>
        </p:blipFill>
        <p:spPr bwMode="auto">
          <a:xfrm>
            <a:off x="449165" y="2247313"/>
            <a:ext cx="7977383" cy="3385161"/>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2846629" y="6006906"/>
            <a:ext cx="3917291" cy="369332"/>
          </a:xfrm>
          <a:prstGeom prst="rect">
            <a:avLst/>
          </a:prstGeom>
          <a:noFill/>
        </p:spPr>
        <p:txBody>
          <a:bodyPr wrap="none" rtlCol="0">
            <a:spAutoFit/>
          </a:bodyPr>
          <a:lstStyle/>
          <a:p>
            <a:r>
              <a:rPr lang="en-US" dirty="0" smtClean="0"/>
              <a:t>Become  GRA Exchange Choreographies</a:t>
            </a:r>
            <a:endParaRPr lang="en-US" dirty="0"/>
          </a:p>
        </p:txBody>
      </p:sp>
    </p:spTree>
    <p:extLst>
      <p:ext uri="{BB962C8B-B14F-4D97-AF65-F5344CB8AC3E}">
        <p14:creationId xmlns:p14="http://schemas.microsoft.com/office/powerpoint/2010/main" val="21980151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 SSP Specific Metadata</a:t>
            </a:r>
            <a:endParaRPr lang="en-US" dirty="0"/>
          </a:p>
        </p:txBody>
      </p:sp>
      <p:sp>
        <p:nvSpPr>
          <p:cNvPr id="4" name="TextBox 3"/>
          <p:cNvSpPr txBox="1"/>
          <p:nvPr/>
        </p:nvSpPr>
        <p:spPr>
          <a:xfrm>
            <a:off x="3277772" y="6441217"/>
            <a:ext cx="3276731" cy="369332"/>
          </a:xfrm>
          <a:prstGeom prst="rect">
            <a:avLst/>
          </a:prstGeom>
          <a:noFill/>
        </p:spPr>
        <p:txBody>
          <a:bodyPr wrap="none" rtlCol="0">
            <a:spAutoFit/>
          </a:bodyPr>
          <a:lstStyle/>
          <a:p>
            <a:r>
              <a:rPr lang="en-US" dirty="0" smtClean="0"/>
              <a:t>Populates output from “phase 1”</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1" y="1200093"/>
            <a:ext cx="7064212" cy="5610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42912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of metadata</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38250"/>
            <a:ext cx="15459075" cy="1227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4291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Exammple</a:t>
            </a:r>
            <a:r>
              <a:rPr lang="en-US" sz="4000" dirty="0" smtClean="0"/>
              <a:t> SIDD (Service Interface) Metadata</a:t>
            </a:r>
            <a:endParaRPr lang="en-US" sz="4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9262"/>
            <a:ext cx="9210675" cy="452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97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Phases Summary</a:t>
            </a:r>
            <a:endParaRPr lang="en-US" dirty="0"/>
          </a:p>
        </p:txBody>
      </p:sp>
      <p:sp>
        <p:nvSpPr>
          <p:cNvPr id="4" name="Content Placeholder 3"/>
          <p:cNvSpPr>
            <a:spLocks noGrp="1"/>
          </p:cNvSpPr>
          <p:nvPr>
            <p:ph idx="1"/>
          </p:nvPr>
        </p:nvSpPr>
        <p:spPr/>
        <p:txBody>
          <a:bodyPr/>
          <a:lstStyle/>
          <a:p>
            <a:r>
              <a:rPr lang="en-US" dirty="0" smtClean="0"/>
              <a:t>Metadata plus PIM information is output to a skeleton SSP with “annotation.xml” reflecting the UML instances.</a:t>
            </a:r>
          </a:p>
          <a:p>
            <a:r>
              <a:rPr lang="en-US" dirty="0" smtClean="0"/>
              <a:t>XSLT and Ant is then used to process these files to produce final SSP. </a:t>
            </a:r>
          </a:p>
          <a:p>
            <a:r>
              <a:rPr lang="en-US" dirty="0" smtClean="0"/>
              <a:t>Developers will be able to “tune” phase 2 for use of other styles and technologies. It is expected there will be a selection of reusable phase-2 templates.</a:t>
            </a:r>
            <a:endParaRPr lang="en-US" dirty="0"/>
          </a:p>
        </p:txBody>
      </p:sp>
    </p:spTree>
    <p:extLst>
      <p:ext uri="{BB962C8B-B14F-4D97-AF65-F5344CB8AC3E}">
        <p14:creationId xmlns:p14="http://schemas.microsoft.com/office/powerpoint/2010/main" val="1783882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Form</a:t>
            </a:r>
            <a:endParaRPr lang="en-US" dirty="0"/>
          </a:p>
        </p:txBody>
      </p:sp>
      <p:sp>
        <p:nvSpPr>
          <p:cNvPr id="3" name="Content Placeholder 2"/>
          <p:cNvSpPr>
            <a:spLocks noGrp="1"/>
          </p:cNvSpPr>
          <p:nvPr>
            <p:ph idx="1"/>
          </p:nvPr>
        </p:nvSpPr>
        <p:spPr/>
        <p:txBody>
          <a:bodyPr/>
          <a:lstStyle/>
          <a:p>
            <a:r>
              <a:rPr lang="en-US" dirty="0" smtClean="0"/>
              <a:t>The PIM and annotations control the provisioning process</a:t>
            </a:r>
          </a:p>
          <a:p>
            <a:r>
              <a:rPr lang="en-US" dirty="0" smtClean="0"/>
              <a:t>Part of what is provisioned is “annotations.xml”, essentially the “abstract syntax” for an SSP. Abstract syntax means it is the information without any presentation or technology form.</a:t>
            </a:r>
          </a:p>
          <a:p>
            <a:r>
              <a:rPr lang="en-US" dirty="0" smtClean="0"/>
              <a:t>The annotation.xml meta model is very similar to the annotation UML classes, in fact they both derive from the same base model.</a:t>
            </a:r>
          </a:p>
          <a:p>
            <a:r>
              <a:rPr lang="en-US" dirty="0" smtClean="0"/>
              <a:t>UML Instances plus the PIM components populate annotations.xml</a:t>
            </a:r>
            <a:endParaRPr lang="en-US" dirty="0"/>
          </a:p>
        </p:txBody>
      </p:sp>
    </p:spTree>
    <p:extLst>
      <p:ext uri="{BB962C8B-B14F-4D97-AF65-F5344CB8AC3E}">
        <p14:creationId xmlns:p14="http://schemas.microsoft.com/office/powerpoint/2010/main" val="4261540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Metadata Model</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80167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620000" cy="487362"/>
          </a:xfrm>
        </p:spPr>
        <p:txBody>
          <a:bodyPr/>
          <a:lstStyle/>
          <a:p>
            <a:r>
              <a:rPr lang="en-US" sz="4400" dirty="0" smtClean="0"/>
              <a:t>SSP Annotation &amp; </a:t>
            </a:r>
            <a:r>
              <a:rPr lang="en-US" sz="4400" dirty="0" err="1" smtClean="0"/>
              <a:t>Metamodel</a:t>
            </a:r>
            <a:endParaRPr lang="en-US" sz="4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037851"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51110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931275"/>
            <a:ext cx="7067550" cy="592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Service Interface Specification Model</a:t>
            </a:r>
            <a:endParaRPr lang="en-US" dirty="0"/>
          </a:p>
        </p:txBody>
      </p:sp>
    </p:spTree>
    <p:extLst>
      <p:ext uri="{BB962C8B-B14F-4D97-AF65-F5344CB8AC3E}">
        <p14:creationId xmlns:p14="http://schemas.microsoft.com/office/powerpoint/2010/main" val="245793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GRA-UML Status</a:t>
            </a:r>
            <a:endParaRPr lang="en-US" dirty="0"/>
          </a:p>
        </p:txBody>
      </p:sp>
      <p:sp>
        <p:nvSpPr>
          <p:cNvPr id="3" name="Content Placeholder 2"/>
          <p:cNvSpPr>
            <a:spLocks noGrp="1"/>
          </p:cNvSpPr>
          <p:nvPr>
            <p:ph idx="1"/>
          </p:nvPr>
        </p:nvSpPr>
        <p:spPr/>
        <p:txBody>
          <a:bodyPr>
            <a:normAutofit lnSpcReduction="10000"/>
          </a:bodyPr>
          <a:lstStyle/>
          <a:p>
            <a:r>
              <a:rPr lang="en-US" dirty="0" smtClean="0"/>
              <a:t>OMG Process</a:t>
            </a:r>
          </a:p>
          <a:p>
            <a:pPr lvl="1"/>
            <a:r>
              <a:rPr lang="en-US" dirty="0" smtClean="0"/>
              <a:t>RFP was issued September 2013</a:t>
            </a:r>
          </a:p>
          <a:p>
            <a:pPr lvl="1"/>
            <a:r>
              <a:rPr lang="en-US" dirty="0" smtClean="0"/>
              <a:t>Initial submission provided to OMG August 18</a:t>
            </a:r>
            <a:r>
              <a:rPr lang="en-US" baseline="30000" dirty="0" smtClean="0"/>
              <a:t>th</a:t>
            </a:r>
            <a:r>
              <a:rPr lang="en-US" dirty="0" smtClean="0"/>
              <a:t>, 2014</a:t>
            </a:r>
          </a:p>
          <a:p>
            <a:pPr lvl="2"/>
            <a:r>
              <a:rPr lang="en-US" dirty="0" smtClean="0"/>
              <a:t>OMG Document: </a:t>
            </a:r>
            <a:r>
              <a:rPr lang="en-US" b="1" i="1" dirty="0" err="1">
                <a:hlinkClick r:id="rId2"/>
              </a:rPr>
              <a:t>gov</a:t>
            </a:r>
            <a:r>
              <a:rPr lang="en-US" b="1" i="1" dirty="0">
                <a:hlinkClick r:id="rId2"/>
              </a:rPr>
              <a:t>/14-08-01</a:t>
            </a:r>
            <a:r>
              <a:rPr lang="en-US" b="1" i="1" dirty="0"/>
              <a:t> </a:t>
            </a:r>
            <a:r>
              <a:rPr lang="en-US" b="1" i="1" dirty="0" smtClean="0"/>
              <a:t> and on GIT site</a:t>
            </a:r>
            <a:endParaRPr lang="en-US" dirty="0" smtClean="0"/>
          </a:p>
          <a:p>
            <a:pPr lvl="1"/>
            <a:r>
              <a:rPr lang="en-US" dirty="0" smtClean="0"/>
              <a:t>Details and machine readable artifacts available on GIT site</a:t>
            </a:r>
          </a:p>
          <a:p>
            <a:pPr lvl="2"/>
            <a:r>
              <a:rPr lang="en-US" dirty="0">
                <a:hlinkClick r:id="rId3"/>
              </a:rPr>
              <a:t>https://github.com/GRA-UML/specification</a:t>
            </a:r>
            <a:r>
              <a:rPr lang="en-US" dirty="0" smtClean="0">
                <a:hlinkClick r:id="rId3"/>
              </a:rPr>
              <a:t>/</a:t>
            </a:r>
            <a:endParaRPr lang="en-US" dirty="0" smtClean="0"/>
          </a:p>
          <a:p>
            <a:pPr lvl="2"/>
            <a:r>
              <a:rPr lang="en-US" dirty="0" smtClean="0"/>
              <a:t>Fully OMG conformant artifacts will be provided as part of the final submission. Currently Eclipse and </a:t>
            </a:r>
            <a:r>
              <a:rPr lang="en-US" dirty="0" err="1" smtClean="0"/>
              <a:t>Magicdraw</a:t>
            </a:r>
            <a:r>
              <a:rPr lang="en-US" dirty="0" smtClean="0"/>
              <a:t> artifacts are available</a:t>
            </a:r>
          </a:p>
          <a:p>
            <a:pPr lvl="1"/>
            <a:r>
              <a:rPr lang="en-US" dirty="0" smtClean="0"/>
              <a:t>Briefed to OMG government task force 9/15</a:t>
            </a:r>
          </a:p>
          <a:p>
            <a:pPr lvl="1"/>
            <a:r>
              <a:rPr lang="en-US" dirty="0" smtClean="0"/>
              <a:t>Final </a:t>
            </a:r>
            <a:r>
              <a:rPr lang="en-US" dirty="0"/>
              <a:t>submission due: November 10</a:t>
            </a:r>
            <a:r>
              <a:rPr lang="en-US" baseline="30000" dirty="0"/>
              <a:t>th</a:t>
            </a:r>
            <a:r>
              <a:rPr lang="en-US" dirty="0"/>
              <a:t>, 2014.</a:t>
            </a:r>
          </a:p>
          <a:p>
            <a:r>
              <a:rPr lang="en-US" dirty="0" smtClean="0"/>
              <a:t>Open source implementation is proceeding well, demo to follow</a:t>
            </a:r>
          </a:p>
          <a:p>
            <a:r>
              <a:rPr lang="en-US" dirty="0" smtClean="0"/>
              <a:t>Participation and comments welcome. </a:t>
            </a:r>
          </a:p>
          <a:p>
            <a:pPr lvl="1"/>
            <a:r>
              <a:rPr lang="en-US" dirty="0" smtClean="0"/>
              <a:t>Mail </a:t>
            </a:r>
            <a:r>
              <a:rPr lang="en-US" dirty="0"/>
              <a:t>list: </a:t>
            </a:r>
            <a:r>
              <a:rPr lang="en-US" dirty="0" smtClean="0">
                <a:hlinkClick r:id="rId4"/>
              </a:rPr>
              <a:t>gra-uml@modeldriven.org</a:t>
            </a:r>
            <a:endParaRPr lang="en-US" dirty="0" smtClean="0"/>
          </a:p>
          <a:p>
            <a:endParaRPr lang="en-US" dirty="0"/>
          </a:p>
        </p:txBody>
      </p:sp>
    </p:spTree>
    <p:extLst>
      <p:ext uri="{BB962C8B-B14F-4D97-AF65-F5344CB8AC3E}">
        <p14:creationId xmlns:p14="http://schemas.microsoft.com/office/powerpoint/2010/main" val="770990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7" y="-152400"/>
            <a:ext cx="12587757" cy="1055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Use of “defaults”</a:t>
            </a:r>
            <a:endParaRPr lang="en-US" dirty="0"/>
          </a:p>
        </p:txBody>
      </p:sp>
      <p:sp>
        <p:nvSpPr>
          <p:cNvPr id="3" name="TextBox 2"/>
          <p:cNvSpPr txBox="1"/>
          <p:nvPr/>
        </p:nvSpPr>
        <p:spPr>
          <a:xfrm>
            <a:off x="361950" y="1231225"/>
            <a:ext cx="4572000" cy="2031325"/>
          </a:xfrm>
          <a:prstGeom prst="rect">
            <a:avLst/>
          </a:prstGeom>
          <a:noFill/>
        </p:spPr>
        <p:txBody>
          <a:bodyPr wrap="square" rtlCol="0">
            <a:spAutoFit/>
          </a:bodyPr>
          <a:lstStyle/>
          <a:p>
            <a:r>
              <a:rPr lang="en-US" dirty="0" smtClean="0"/>
              <a:t>Most annotation parameters are set by default based on the realized PIM element.</a:t>
            </a:r>
          </a:p>
          <a:p>
            <a:endParaRPr lang="en-US" dirty="0" smtClean="0"/>
          </a:p>
          <a:p>
            <a:r>
              <a:rPr lang="en-US" dirty="0" smtClean="0"/>
              <a:t>Explicit defaults allow the specification of parameters of an element within a service interface without having to model the entire structure.</a:t>
            </a:r>
            <a:endParaRPr lang="en-US" dirty="0"/>
          </a:p>
        </p:txBody>
      </p:sp>
      <p:sp>
        <p:nvSpPr>
          <p:cNvPr id="5" name="Rounded Rectangular Callout 4"/>
          <p:cNvSpPr/>
          <p:nvPr/>
        </p:nvSpPr>
        <p:spPr>
          <a:xfrm>
            <a:off x="5912285" y="5849655"/>
            <a:ext cx="1453019" cy="724118"/>
          </a:xfrm>
          <a:prstGeom prst="wedgeRoundRectCallout">
            <a:avLst>
              <a:gd name="adj1" fmla="val -72557"/>
              <a:gd name="adj2" fmla="val -1087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“default”</a:t>
            </a:r>
            <a:endParaRPr lang="en-US" dirty="0"/>
          </a:p>
        </p:txBody>
      </p:sp>
    </p:spTree>
    <p:extLst>
      <p:ext uri="{BB962C8B-B14F-4D97-AF65-F5344CB8AC3E}">
        <p14:creationId xmlns:p14="http://schemas.microsoft.com/office/powerpoint/2010/main" val="40799245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Example default</a:t>
            </a:r>
            <a:endParaRPr lang="en-US" sz="4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1390754"/>
            <a:ext cx="10306050" cy="5062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ular Callout 2"/>
          <p:cNvSpPr/>
          <p:nvPr/>
        </p:nvSpPr>
        <p:spPr>
          <a:xfrm>
            <a:off x="133350" y="4894378"/>
            <a:ext cx="1295400" cy="612648"/>
          </a:xfrm>
          <a:prstGeom prst="wedgeRoundRectCallout">
            <a:avLst>
              <a:gd name="adj1" fmla="val 101622"/>
              <a:gd name="adj2" fmla="val 369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Default</a:t>
            </a:r>
            <a:endParaRPr lang="en-US" dirty="0"/>
          </a:p>
        </p:txBody>
      </p:sp>
      <p:sp>
        <p:nvSpPr>
          <p:cNvPr id="4" name="Rounded Rectangle 3"/>
          <p:cNvSpPr/>
          <p:nvPr/>
        </p:nvSpPr>
        <p:spPr>
          <a:xfrm>
            <a:off x="4597052" y="3056351"/>
            <a:ext cx="4546948" cy="1215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Anywhere within </a:t>
            </a:r>
            <a:r>
              <a:rPr lang="en-US" sz="1600" dirty="0" err="1" smtClean="0"/>
              <a:t>SIRSRelocationServiceProvider</a:t>
            </a:r>
            <a:r>
              <a:rPr lang="en-US" sz="1600" dirty="0" smtClean="0"/>
              <a:t> where the “</a:t>
            </a:r>
            <a:r>
              <a:rPr lang="en-US" sz="1600" dirty="0" err="1" smtClean="0"/>
              <a:t>RelocationPackageInterface</a:t>
            </a:r>
            <a:r>
              <a:rPr lang="en-US" sz="1600" dirty="0" smtClean="0"/>
              <a:t>” is used, set the </a:t>
            </a:r>
            <a:r>
              <a:rPr lang="en-US" sz="1600" dirty="0" err="1" smtClean="0"/>
              <a:t>MessageExchangePattern</a:t>
            </a:r>
            <a:r>
              <a:rPr lang="en-US" sz="1600" dirty="0" smtClean="0"/>
              <a:t> to “</a:t>
            </a:r>
            <a:r>
              <a:rPr lang="en-US" sz="1600" dirty="0" err="1" smtClean="0"/>
              <a:t>notofication</a:t>
            </a:r>
            <a:r>
              <a:rPr lang="en-US" sz="1600" dirty="0" smtClean="0"/>
              <a:t>” and the </a:t>
            </a:r>
            <a:r>
              <a:rPr lang="en-US" sz="1600" dirty="0" err="1" smtClean="0"/>
              <a:t>OperationKindCode</a:t>
            </a:r>
            <a:r>
              <a:rPr lang="en-US" sz="1600" dirty="0" smtClean="0"/>
              <a:t> to “doc”</a:t>
            </a:r>
            <a:endParaRPr lang="en-US" sz="1600" dirty="0"/>
          </a:p>
        </p:txBody>
      </p:sp>
    </p:spTree>
    <p:extLst>
      <p:ext uri="{BB962C8B-B14F-4D97-AF65-F5344CB8AC3E}">
        <p14:creationId xmlns:p14="http://schemas.microsoft.com/office/powerpoint/2010/main" val="17518890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produced</a:t>
            </a:r>
            <a:endParaRPr lang="en-US" dirty="0"/>
          </a:p>
        </p:txBody>
      </p:sp>
      <p:sp>
        <p:nvSpPr>
          <p:cNvPr id="4" name="Text Placeholder 3"/>
          <p:cNvSpPr>
            <a:spLocks noGrp="1"/>
          </p:cNvSpPr>
          <p:nvPr>
            <p:ph type="body" idx="1"/>
          </p:nvPr>
        </p:nvSpPr>
        <p:spPr/>
        <p:txBody>
          <a:bodyPr/>
          <a:lstStyle/>
          <a:p>
            <a:r>
              <a:rPr lang="en-US" dirty="0" smtClean="0"/>
              <a:t>Result of phase-2</a:t>
            </a:r>
            <a:endParaRPr lang="en-US" dirty="0"/>
          </a:p>
        </p:txBody>
      </p:sp>
    </p:spTree>
    <p:extLst>
      <p:ext uri="{BB962C8B-B14F-4D97-AF65-F5344CB8AC3E}">
        <p14:creationId xmlns:p14="http://schemas.microsoft.com/office/powerpoint/2010/main" val="33468485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Primary artifacts</a:t>
            </a:r>
            <a:endParaRPr lang="en-US" dirty="0"/>
          </a:p>
        </p:txBody>
      </p:sp>
      <p:sp>
        <p:nvSpPr>
          <p:cNvPr id="4" name="Content Placeholder 3"/>
          <p:cNvSpPr>
            <a:spLocks noGrp="1"/>
          </p:cNvSpPr>
          <p:nvPr>
            <p:ph idx="1"/>
          </p:nvPr>
        </p:nvSpPr>
        <p:spPr/>
        <p:txBody>
          <a:bodyPr/>
          <a:lstStyle/>
          <a:p>
            <a:r>
              <a:rPr lang="en-US" dirty="0" smtClean="0"/>
              <a:t>GRA artifacts have specific formats and content</a:t>
            </a:r>
          </a:p>
          <a:p>
            <a:r>
              <a:rPr lang="en-US" dirty="0" smtClean="0"/>
              <a:t>SSP Document</a:t>
            </a:r>
          </a:p>
          <a:p>
            <a:r>
              <a:rPr lang="en-US" dirty="0" smtClean="0"/>
              <a:t>For each service specification</a:t>
            </a:r>
          </a:p>
          <a:p>
            <a:pPr lvl="1"/>
            <a:r>
              <a:rPr lang="en-US" dirty="0" smtClean="0"/>
              <a:t>WSDL (default template produces web services)</a:t>
            </a:r>
          </a:p>
          <a:p>
            <a:pPr lvl="1"/>
            <a:r>
              <a:rPr lang="en-US" dirty="0" smtClean="0"/>
              <a:t>Service interface specification document</a:t>
            </a:r>
          </a:p>
          <a:p>
            <a:r>
              <a:rPr lang="en-US" dirty="0" smtClean="0"/>
              <a:t>UML Models</a:t>
            </a:r>
          </a:p>
          <a:p>
            <a:r>
              <a:rPr lang="en-US" dirty="0" smtClean="0"/>
              <a:t>NIEM IEPD</a:t>
            </a:r>
          </a:p>
          <a:p>
            <a:endParaRPr lang="en-US" dirty="0"/>
          </a:p>
        </p:txBody>
      </p:sp>
    </p:spTree>
    <p:extLst>
      <p:ext uri="{BB962C8B-B14F-4D97-AF65-F5344CB8AC3E}">
        <p14:creationId xmlns:p14="http://schemas.microsoft.com/office/powerpoint/2010/main" val="281978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Folder structure for a GRA SSP</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752600"/>
            <a:ext cx="4705350" cy="4557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09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 and comments…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63388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a:bodyPr>
          <a:lstStyle/>
          <a:p>
            <a:r>
              <a:rPr lang="en-US" dirty="0" smtClean="0"/>
              <a:t>Provisioning</a:t>
            </a:r>
            <a:r>
              <a:rPr lang="en-US" baseline="30000" dirty="0" smtClean="0"/>
              <a:t>1</a:t>
            </a:r>
            <a:r>
              <a:rPr lang="en-US" dirty="0" smtClean="0"/>
              <a:t> a complete and conformant GRA service specification (SSP)</a:t>
            </a:r>
          </a:p>
          <a:p>
            <a:r>
              <a:rPr lang="en-US" dirty="0" smtClean="0"/>
              <a:t>Providing flexibility for the many possible variations in service technologies, standards and styles</a:t>
            </a:r>
          </a:p>
          <a:p>
            <a:r>
              <a:rPr lang="en-US" dirty="0" smtClean="0"/>
              <a:t>Allowing use of “normal” UML wherever possible</a:t>
            </a:r>
          </a:p>
          <a:p>
            <a:r>
              <a:rPr lang="en-US" dirty="0" smtClean="0"/>
              <a:t>Allow use of SoaML patterns without requiring SoaML stereotypes.</a:t>
            </a:r>
          </a:p>
          <a:p>
            <a:r>
              <a:rPr lang="en-US" dirty="0" smtClean="0"/>
              <a:t>Deliver with an open source implementation</a:t>
            </a:r>
          </a:p>
        </p:txBody>
      </p:sp>
      <p:sp>
        <p:nvSpPr>
          <p:cNvPr id="4" name="TextBox 3"/>
          <p:cNvSpPr txBox="1"/>
          <p:nvPr/>
        </p:nvSpPr>
        <p:spPr>
          <a:xfrm>
            <a:off x="407505" y="6105507"/>
            <a:ext cx="7216399" cy="276999"/>
          </a:xfrm>
          <a:prstGeom prst="rect">
            <a:avLst/>
          </a:prstGeom>
          <a:noFill/>
        </p:spPr>
        <p:txBody>
          <a:bodyPr wrap="none" rtlCol="0">
            <a:spAutoFit/>
          </a:bodyPr>
          <a:lstStyle/>
          <a:p>
            <a:r>
              <a:rPr lang="en-US" sz="1200" dirty="0" smtClean="0"/>
              <a:t>1: Provisioning is the process of creating derivative artifacts from a model using Model Driven Architecture (MDA)</a:t>
            </a:r>
            <a:endParaRPr lang="en-US" sz="1200" dirty="0"/>
          </a:p>
        </p:txBody>
      </p:sp>
    </p:spTree>
    <p:extLst>
      <p:ext uri="{BB962C8B-B14F-4D97-AF65-F5344CB8AC3E}">
        <p14:creationId xmlns:p14="http://schemas.microsoft.com/office/powerpoint/2010/main" val="1207822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Significant Design Choices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695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Use of UML Instance Specifications</a:t>
            </a:r>
            <a:endParaRPr lang="en-US" sz="4000" dirty="0"/>
          </a:p>
        </p:txBody>
      </p:sp>
      <p:sp>
        <p:nvSpPr>
          <p:cNvPr id="3" name="Content Placeholder 2"/>
          <p:cNvSpPr>
            <a:spLocks noGrp="1"/>
          </p:cNvSpPr>
          <p:nvPr>
            <p:ph idx="1"/>
          </p:nvPr>
        </p:nvSpPr>
        <p:spPr/>
        <p:txBody>
          <a:bodyPr>
            <a:normAutofit lnSpcReduction="10000"/>
          </a:bodyPr>
          <a:lstStyle/>
          <a:p>
            <a:r>
              <a:rPr lang="en-US" sz="2000" dirty="0" smtClean="0"/>
              <a:t>Choice</a:t>
            </a:r>
          </a:p>
          <a:p>
            <a:pPr lvl="1"/>
            <a:r>
              <a:rPr lang="en-US" sz="1800" dirty="0" smtClean="0"/>
              <a:t>GRA specific properties are defined as classes in the specification. The architect then creates UML instance specifications. We call these “annotations”.</a:t>
            </a:r>
          </a:p>
          <a:p>
            <a:pPr lvl="1"/>
            <a:r>
              <a:rPr lang="en-US" sz="1800" dirty="0" smtClean="0"/>
              <a:t>Most profiles have utilized stereotypes and tag values more extensively.</a:t>
            </a:r>
          </a:p>
          <a:p>
            <a:pPr lvl="1"/>
            <a:r>
              <a:rPr lang="en-US" sz="1800" dirty="0" smtClean="0"/>
              <a:t>The UML annotation </a:t>
            </a:r>
            <a:r>
              <a:rPr lang="en-US" sz="1800" dirty="0"/>
              <a:t>class model </a:t>
            </a:r>
            <a:r>
              <a:rPr lang="en-US" sz="1800" dirty="0" smtClean="0"/>
              <a:t>is considered part of the profile</a:t>
            </a:r>
          </a:p>
          <a:p>
            <a:r>
              <a:rPr lang="en-US" sz="2000" dirty="0" smtClean="0"/>
              <a:t>Reasons</a:t>
            </a:r>
          </a:p>
          <a:p>
            <a:pPr lvl="1"/>
            <a:r>
              <a:rPr lang="en-US" sz="1800" dirty="0" smtClean="0"/>
              <a:t>GRA metadata is quite extensive, UML classes provide a more powerful modeling paradigm than tags</a:t>
            </a:r>
          </a:p>
          <a:p>
            <a:pPr lvl="1"/>
            <a:r>
              <a:rPr lang="en-US" sz="1800" dirty="0" smtClean="0"/>
              <a:t>GRA metadata is data, which is the intent of instance specifications</a:t>
            </a:r>
          </a:p>
          <a:p>
            <a:pPr lvl="1"/>
            <a:r>
              <a:rPr lang="en-US" sz="1800" dirty="0" smtClean="0"/>
              <a:t>UML descriptions can be used, which are more suited to documentation sections than tag values</a:t>
            </a:r>
          </a:p>
          <a:p>
            <a:pPr lvl="1"/>
            <a:r>
              <a:rPr lang="en-US" sz="1800" dirty="0" smtClean="0"/>
              <a:t>GRA is one potential target of a service model – the instance model realizing normal UML constructs better separates concerns.</a:t>
            </a:r>
          </a:p>
          <a:p>
            <a:pPr lvl="1"/>
            <a:r>
              <a:rPr lang="en-US" sz="1800" dirty="0" smtClean="0"/>
              <a:t>No conflict with or dependence on SoaML or any other services profile (such as </a:t>
            </a:r>
            <a:r>
              <a:rPr lang="en-US" sz="1800" dirty="0" err="1" smtClean="0"/>
              <a:t>DoDAF</a:t>
            </a:r>
            <a:r>
              <a:rPr lang="en-US" sz="1800" dirty="0" smtClean="0"/>
              <a:t>).</a:t>
            </a:r>
          </a:p>
          <a:p>
            <a:endParaRPr lang="en-US" sz="2000" dirty="0"/>
          </a:p>
        </p:txBody>
      </p:sp>
    </p:spTree>
    <p:extLst>
      <p:ext uri="{BB962C8B-B14F-4D97-AF65-F5344CB8AC3E}">
        <p14:creationId xmlns:p14="http://schemas.microsoft.com/office/powerpoint/2010/main" val="4288548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77" y="929723"/>
            <a:ext cx="7905750" cy="8258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79977" y="57150"/>
            <a:ext cx="7620000" cy="986459"/>
          </a:xfrm>
        </p:spPr>
        <p:txBody>
          <a:bodyPr/>
          <a:lstStyle/>
          <a:p>
            <a:r>
              <a:rPr lang="en-US" dirty="0" smtClean="0"/>
              <a:t>Example Instance Model</a:t>
            </a:r>
            <a:endParaRPr lang="en-US" dirty="0"/>
          </a:p>
        </p:txBody>
      </p:sp>
      <p:sp>
        <p:nvSpPr>
          <p:cNvPr id="4" name="Rounded Rectangular Callout 3"/>
          <p:cNvSpPr/>
          <p:nvPr/>
        </p:nvSpPr>
        <p:spPr>
          <a:xfrm>
            <a:off x="129209" y="929723"/>
            <a:ext cx="1630017" cy="718102"/>
          </a:xfrm>
          <a:prstGeom prst="wedgeRoundRectCallout">
            <a:avLst>
              <a:gd name="adj1" fmla="val 92263"/>
              <a:gd name="adj2" fmla="val 161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Instance element </a:t>
            </a:r>
            <a:r>
              <a:rPr lang="en-US" sz="1400" u="sng" dirty="0" smtClean="0"/>
              <a:t>realizes</a:t>
            </a:r>
            <a:r>
              <a:rPr lang="en-US" sz="1400" dirty="0" smtClean="0"/>
              <a:t> UML PIM element</a:t>
            </a:r>
            <a:endParaRPr lang="en-US" sz="1400" dirty="0"/>
          </a:p>
        </p:txBody>
      </p:sp>
      <p:sp>
        <p:nvSpPr>
          <p:cNvPr id="6" name="Rounded Rectangular Callout 5"/>
          <p:cNvSpPr/>
          <p:nvPr/>
        </p:nvSpPr>
        <p:spPr>
          <a:xfrm>
            <a:off x="4744277" y="4850090"/>
            <a:ext cx="1630017" cy="718102"/>
          </a:xfrm>
          <a:prstGeom prst="wedgeRoundRectCallout">
            <a:avLst>
              <a:gd name="adj1" fmla="val -71762"/>
              <a:gd name="adj2" fmla="val 742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SSP </a:t>
            </a:r>
            <a:r>
              <a:rPr lang="en-US" sz="1400" u="sng" dirty="0" smtClean="0"/>
              <a:t>uses</a:t>
            </a:r>
            <a:r>
              <a:rPr lang="en-US" sz="1400" dirty="0" smtClean="0"/>
              <a:t> one or more NIEM IEPDs</a:t>
            </a:r>
            <a:endParaRPr lang="en-US" sz="1400" dirty="0"/>
          </a:p>
        </p:txBody>
      </p:sp>
    </p:spTree>
    <p:extLst>
      <p:ext uri="{BB962C8B-B14F-4D97-AF65-F5344CB8AC3E}">
        <p14:creationId xmlns:p14="http://schemas.microsoft.com/office/powerpoint/2010/main" val="850838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58" y="1082331"/>
            <a:ext cx="7591425" cy="612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z="3600" dirty="0" smtClean="0"/>
              <a:t>Example annotation model fragment</a:t>
            </a:r>
            <a:endParaRPr lang="en-US" sz="3600" dirty="0"/>
          </a:p>
        </p:txBody>
      </p:sp>
    </p:spTree>
    <p:extLst>
      <p:ext uri="{BB962C8B-B14F-4D97-AF65-F5344CB8AC3E}">
        <p14:creationId xmlns:p14="http://schemas.microsoft.com/office/powerpoint/2010/main" val="2029596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critical role of realizations</a:t>
            </a:r>
            <a:endParaRPr lang="en-US" dirty="0"/>
          </a:p>
        </p:txBody>
      </p:sp>
      <p:sp>
        <p:nvSpPr>
          <p:cNvPr id="3" name="Content Placeholder 2"/>
          <p:cNvSpPr>
            <a:spLocks noGrp="1"/>
          </p:cNvSpPr>
          <p:nvPr>
            <p:ph idx="1"/>
          </p:nvPr>
        </p:nvSpPr>
        <p:spPr/>
        <p:txBody>
          <a:bodyPr/>
          <a:lstStyle/>
          <a:p>
            <a:r>
              <a:rPr lang="en-US" dirty="0" smtClean="0"/>
              <a:t>GRA instance specifications typically </a:t>
            </a:r>
            <a:r>
              <a:rPr lang="en-US" b="1" u="sng" dirty="0" smtClean="0"/>
              <a:t>realize</a:t>
            </a:r>
            <a:r>
              <a:rPr lang="en-US" dirty="0" smtClean="0"/>
              <a:t> a UML PIM element. This defines how that UML element will be interpreted in GRA.</a:t>
            </a:r>
          </a:p>
          <a:p>
            <a:r>
              <a:rPr lang="en-US" dirty="0" smtClean="0"/>
              <a:t>All sub elements of the PIM component that have meaning in GRA-UML will also generate default instance specifications.</a:t>
            </a:r>
          </a:p>
          <a:p>
            <a:r>
              <a:rPr lang="en-US" dirty="0" smtClean="0"/>
              <a:t>Instances realizing UML elements is the way the UML model is “interpreted” as  GRA specification. This controls what is generated.</a:t>
            </a:r>
            <a:endParaRPr lang="en-US" dirty="0"/>
          </a:p>
        </p:txBody>
      </p:sp>
    </p:spTree>
    <p:extLst>
      <p:ext uri="{BB962C8B-B14F-4D97-AF65-F5344CB8AC3E}">
        <p14:creationId xmlns:p14="http://schemas.microsoft.com/office/powerpoint/2010/main" val="32409636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491</TotalTime>
  <Words>1354</Words>
  <Application>Microsoft Office PowerPoint</Application>
  <PresentationFormat>On-screen Show (4:3)</PresentationFormat>
  <Paragraphs>149</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Adjacency</vt:lpstr>
      <vt:lpstr>GRA-UML</vt:lpstr>
      <vt:lpstr>Agenda</vt:lpstr>
      <vt:lpstr>GRA-UML Status</vt:lpstr>
      <vt:lpstr>Goals</vt:lpstr>
      <vt:lpstr>Significant Design Choices</vt:lpstr>
      <vt:lpstr>Use of UML Instance Specifications</vt:lpstr>
      <vt:lpstr>Example Instance Model</vt:lpstr>
      <vt:lpstr>Example annotation model fragment</vt:lpstr>
      <vt:lpstr>The critical role of realizations</vt:lpstr>
      <vt:lpstr>Realization example</vt:lpstr>
      <vt:lpstr>Two phase provisioning</vt:lpstr>
      <vt:lpstr>Two Phase Provisioning</vt:lpstr>
      <vt:lpstr>Notional Workflow</vt:lpstr>
      <vt:lpstr>Implementation Components</vt:lpstr>
      <vt:lpstr>The UML PIM</vt:lpstr>
      <vt:lpstr>Actors</vt:lpstr>
      <vt:lpstr>Use cases</vt:lpstr>
      <vt:lpstr>The GRA Profile Stereotypes</vt:lpstr>
      <vt:lpstr>Interfaces</vt:lpstr>
      <vt:lpstr>Ports on Components</vt:lpstr>
      <vt:lpstr>Communities and Interactions</vt:lpstr>
      <vt:lpstr>GRA SSP Specific Metadata</vt:lpstr>
      <vt:lpstr>Expansion of metadata</vt:lpstr>
      <vt:lpstr>Exammple SIDD (Service Interface) Metadata</vt:lpstr>
      <vt:lpstr>Phases Summary</vt:lpstr>
      <vt:lpstr>Intermediate Form</vt:lpstr>
      <vt:lpstr>Metadata Model</vt:lpstr>
      <vt:lpstr>SSP Annotation &amp; Metamodel</vt:lpstr>
      <vt:lpstr>Service Interface Specification Model</vt:lpstr>
      <vt:lpstr>Use of “defaults”</vt:lpstr>
      <vt:lpstr>Example default</vt:lpstr>
      <vt:lpstr>What is produced</vt:lpstr>
      <vt:lpstr>Primary artifacts</vt:lpstr>
      <vt:lpstr>Folder structure for a GRA SSP</vt:lpstr>
      <vt:lpstr>Questions and comments…</vt:lpstr>
    </vt:vector>
  </TitlesOfParts>
  <Company>Model Driven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GRA-UML</dc:title>
  <dc:creator>Cory Casanave [18538]</dc:creator>
  <cp:lastModifiedBy>Cory Casanave</cp:lastModifiedBy>
  <cp:revision>53</cp:revision>
  <dcterms:created xsi:type="dcterms:W3CDTF">2014-06-16T17:49:15Z</dcterms:created>
  <dcterms:modified xsi:type="dcterms:W3CDTF">2014-11-06T18:40:02Z</dcterms:modified>
</cp:coreProperties>
</file>