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png" ContentType="image/png"/>
  <Override PartName="/ppt/media/image9.jpeg" ContentType="image/jpe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60680" y="2603160"/>
            <a:ext cx="7882560" cy="6285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444600"/>
            <a:ext cx="11099160" cy="1000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5256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62859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9840" y="58867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9840" y="2603520"/>
            <a:ext cx="541620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86720"/>
            <a:ext cx="11099160" cy="299808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160" cy="215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160" cy="628596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b="0" lang="sv-SE" sz="7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Generic Library DSL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7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for GRACeFUL concepts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Maximilian Algehed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Oskar Abrahamsson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17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Chalmers University of Technology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Current status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DSL prototype in Haskell (avail. on GitHub)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Models and components described using monadic code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Rudimentary MiniZinc code generation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Most MiniZinc-compatible types (bar set, array) supported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43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Can express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… </a:t>
            </a: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connections between “components”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… </a:t>
            </a: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constraints between variables of components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36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… </a:t>
            </a:r>
            <a:r>
              <a:rPr b="0" lang="sv-SE" sz="26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actions which may or may not act on variables of components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TBD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“</a:t>
            </a: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Optimising" compiler/transpiler to MiniZinc code (make use of existing haskelzinc library)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 set of basic components (i.e. GCM programs, types and typeclasses) for describing the Dubbeldam pocket case (almost there).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Also: Give us feedback (IDK what to write here).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Generic Library DSL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952560" y="2603520"/>
            <a:ext cx="1109916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Haskell-embedded DSL for describing GRACeFUL models and translating these to constraint programs.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Models described in a style inspired by the CLOCWISe software.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bullet.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Goals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Expressivity: Need to express stock-flow-like models such the Dubbeldam pocket-example, but also the previously favoured CLDs while Keeping It Simple.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Composability: DSL programs which may be composed to form models or new components. 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496000" y="4608360"/>
            <a:ext cx="1151640" cy="129564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Storage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0512000" y="5904360"/>
            <a:ext cx="1223640" cy="719640"/>
          </a:xfrm>
          <a:prstGeom prst="flowChartMagneticTap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Pump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 flipV="1">
            <a:off x="9639360" y="5509440"/>
            <a:ext cx="935640" cy="100764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9216000" y="4176720"/>
            <a:ext cx="1512000" cy="935640"/>
          </a:xfrm>
          <a:custGeom>
            <a:avLst/>
            <a:gdLst/>
            <a:ahLst/>
            <a:rect l="l" t="t" r="r" b="b"/>
            <a:pathLst>
              <a:path w="3602" h="1945">
                <a:moveTo>
                  <a:pt x="2415" y="1300"/>
                </a:moveTo>
                <a:lnTo>
                  <a:pt x="2414" y="1266"/>
                </a:lnTo>
                <a:lnTo>
                  <a:pt x="2411" y="1233"/>
                </a:lnTo>
                <a:lnTo>
                  <a:pt x="2406" y="1200"/>
                </a:lnTo>
                <a:lnTo>
                  <a:pt x="2398" y="1167"/>
                </a:lnTo>
                <a:lnTo>
                  <a:pt x="2389" y="1134"/>
                </a:lnTo>
                <a:lnTo>
                  <a:pt x="2378" y="1102"/>
                </a:lnTo>
                <a:lnTo>
                  <a:pt x="2364" y="1070"/>
                </a:lnTo>
                <a:lnTo>
                  <a:pt x="2349" y="1039"/>
                </a:lnTo>
                <a:lnTo>
                  <a:pt x="2332" y="1008"/>
                </a:lnTo>
                <a:lnTo>
                  <a:pt x="2313" y="979"/>
                </a:lnTo>
                <a:lnTo>
                  <a:pt x="2292" y="950"/>
                </a:lnTo>
                <a:lnTo>
                  <a:pt x="2269" y="922"/>
                </a:lnTo>
                <a:lnTo>
                  <a:pt x="2244" y="895"/>
                </a:lnTo>
                <a:lnTo>
                  <a:pt x="2218" y="869"/>
                </a:lnTo>
                <a:lnTo>
                  <a:pt x="2191" y="844"/>
                </a:lnTo>
                <a:lnTo>
                  <a:pt x="2162" y="820"/>
                </a:lnTo>
                <a:lnTo>
                  <a:pt x="2131" y="798"/>
                </a:lnTo>
                <a:lnTo>
                  <a:pt x="2099" y="777"/>
                </a:lnTo>
                <a:lnTo>
                  <a:pt x="2066" y="757"/>
                </a:lnTo>
                <a:lnTo>
                  <a:pt x="2031" y="738"/>
                </a:lnTo>
                <a:lnTo>
                  <a:pt x="1996" y="721"/>
                </a:lnTo>
                <a:lnTo>
                  <a:pt x="1959" y="706"/>
                </a:lnTo>
                <a:lnTo>
                  <a:pt x="1921" y="692"/>
                </a:lnTo>
                <a:lnTo>
                  <a:pt x="1883" y="679"/>
                </a:lnTo>
                <a:lnTo>
                  <a:pt x="1844" y="668"/>
                </a:lnTo>
                <a:lnTo>
                  <a:pt x="1804" y="659"/>
                </a:lnTo>
                <a:lnTo>
                  <a:pt x="1764" y="652"/>
                </a:lnTo>
                <a:lnTo>
                  <a:pt x="1723" y="646"/>
                </a:lnTo>
                <a:lnTo>
                  <a:pt x="1682" y="641"/>
                </a:lnTo>
                <a:lnTo>
                  <a:pt x="1641" y="639"/>
                </a:lnTo>
                <a:lnTo>
                  <a:pt x="1600" y="638"/>
                </a:lnTo>
                <a:lnTo>
                  <a:pt x="1559" y="639"/>
                </a:lnTo>
                <a:lnTo>
                  <a:pt x="1518" y="641"/>
                </a:lnTo>
                <a:lnTo>
                  <a:pt x="1477" y="646"/>
                </a:lnTo>
                <a:lnTo>
                  <a:pt x="1436" y="652"/>
                </a:lnTo>
                <a:lnTo>
                  <a:pt x="1396" y="659"/>
                </a:lnTo>
                <a:lnTo>
                  <a:pt x="1356" y="668"/>
                </a:lnTo>
                <a:lnTo>
                  <a:pt x="1317" y="679"/>
                </a:lnTo>
                <a:lnTo>
                  <a:pt x="1279" y="692"/>
                </a:lnTo>
                <a:lnTo>
                  <a:pt x="1241" y="706"/>
                </a:lnTo>
                <a:lnTo>
                  <a:pt x="1204" y="721"/>
                </a:lnTo>
                <a:lnTo>
                  <a:pt x="1169" y="738"/>
                </a:lnTo>
                <a:lnTo>
                  <a:pt x="1134" y="757"/>
                </a:lnTo>
                <a:lnTo>
                  <a:pt x="1101" y="777"/>
                </a:lnTo>
                <a:lnTo>
                  <a:pt x="1069" y="798"/>
                </a:lnTo>
                <a:lnTo>
                  <a:pt x="1038" y="820"/>
                </a:lnTo>
                <a:lnTo>
                  <a:pt x="1009" y="844"/>
                </a:lnTo>
                <a:lnTo>
                  <a:pt x="982" y="869"/>
                </a:lnTo>
                <a:lnTo>
                  <a:pt x="956" y="895"/>
                </a:lnTo>
                <a:lnTo>
                  <a:pt x="931" y="922"/>
                </a:lnTo>
                <a:lnTo>
                  <a:pt x="908" y="950"/>
                </a:lnTo>
                <a:lnTo>
                  <a:pt x="887" y="979"/>
                </a:lnTo>
                <a:lnTo>
                  <a:pt x="868" y="1008"/>
                </a:lnTo>
                <a:lnTo>
                  <a:pt x="851" y="1039"/>
                </a:lnTo>
                <a:lnTo>
                  <a:pt x="836" y="1070"/>
                </a:lnTo>
                <a:lnTo>
                  <a:pt x="822" y="1102"/>
                </a:lnTo>
                <a:lnTo>
                  <a:pt x="811" y="1134"/>
                </a:lnTo>
                <a:lnTo>
                  <a:pt x="802" y="1167"/>
                </a:lnTo>
                <a:lnTo>
                  <a:pt x="794" y="1200"/>
                </a:lnTo>
                <a:lnTo>
                  <a:pt x="789" y="1233"/>
                </a:lnTo>
                <a:lnTo>
                  <a:pt x="786" y="1266"/>
                </a:lnTo>
                <a:lnTo>
                  <a:pt x="785" y="1300"/>
                </a:lnTo>
                <a:lnTo>
                  <a:pt x="0" y="1300"/>
                </a:lnTo>
                <a:lnTo>
                  <a:pt x="2" y="1234"/>
                </a:lnTo>
                <a:lnTo>
                  <a:pt x="8" y="1168"/>
                </a:lnTo>
                <a:lnTo>
                  <a:pt x="18" y="1103"/>
                </a:lnTo>
                <a:lnTo>
                  <a:pt x="33" y="1038"/>
                </a:lnTo>
                <a:lnTo>
                  <a:pt x="51" y="974"/>
                </a:lnTo>
                <a:lnTo>
                  <a:pt x="73" y="911"/>
                </a:lnTo>
                <a:lnTo>
                  <a:pt x="100" y="849"/>
                </a:lnTo>
                <a:lnTo>
                  <a:pt x="130" y="787"/>
                </a:lnTo>
                <a:lnTo>
                  <a:pt x="164" y="727"/>
                </a:lnTo>
                <a:lnTo>
                  <a:pt x="201" y="669"/>
                </a:lnTo>
                <a:lnTo>
                  <a:pt x="242" y="612"/>
                </a:lnTo>
                <a:lnTo>
                  <a:pt x="287" y="557"/>
                </a:lnTo>
                <a:lnTo>
                  <a:pt x="335" y="504"/>
                </a:lnTo>
                <a:lnTo>
                  <a:pt x="386" y="453"/>
                </a:lnTo>
                <a:lnTo>
                  <a:pt x="440" y="404"/>
                </a:lnTo>
                <a:lnTo>
                  <a:pt x="498" y="358"/>
                </a:lnTo>
                <a:lnTo>
                  <a:pt x="558" y="314"/>
                </a:lnTo>
                <a:lnTo>
                  <a:pt x="621" y="272"/>
                </a:lnTo>
                <a:lnTo>
                  <a:pt x="686" y="233"/>
                </a:lnTo>
                <a:lnTo>
                  <a:pt x="754" y="197"/>
                </a:lnTo>
                <a:lnTo>
                  <a:pt x="824" y="163"/>
                </a:lnTo>
                <a:lnTo>
                  <a:pt x="895" y="133"/>
                </a:lnTo>
                <a:lnTo>
                  <a:pt x="969" y="105"/>
                </a:lnTo>
                <a:lnTo>
                  <a:pt x="1044" y="81"/>
                </a:lnTo>
                <a:lnTo>
                  <a:pt x="1121" y="60"/>
                </a:lnTo>
                <a:lnTo>
                  <a:pt x="1199" y="41"/>
                </a:lnTo>
                <a:lnTo>
                  <a:pt x="1278" y="27"/>
                </a:lnTo>
                <a:lnTo>
                  <a:pt x="1358" y="15"/>
                </a:lnTo>
                <a:lnTo>
                  <a:pt x="1438" y="7"/>
                </a:lnTo>
                <a:lnTo>
                  <a:pt x="1519" y="2"/>
                </a:lnTo>
                <a:lnTo>
                  <a:pt x="1600" y="0"/>
                </a:lnTo>
                <a:lnTo>
                  <a:pt x="1681" y="2"/>
                </a:lnTo>
                <a:lnTo>
                  <a:pt x="1762" y="7"/>
                </a:lnTo>
                <a:lnTo>
                  <a:pt x="1842" y="15"/>
                </a:lnTo>
                <a:lnTo>
                  <a:pt x="1922" y="27"/>
                </a:lnTo>
                <a:lnTo>
                  <a:pt x="2001" y="41"/>
                </a:lnTo>
                <a:lnTo>
                  <a:pt x="2079" y="60"/>
                </a:lnTo>
                <a:lnTo>
                  <a:pt x="2156" y="81"/>
                </a:lnTo>
                <a:lnTo>
                  <a:pt x="2231" y="105"/>
                </a:lnTo>
                <a:lnTo>
                  <a:pt x="2305" y="133"/>
                </a:lnTo>
                <a:lnTo>
                  <a:pt x="2376" y="163"/>
                </a:lnTo>
                <a:lnTo>
                  <a:pt x="2446" y="197"/>
                </a:lnTo>
                <a:lnTo>
                  <a:pt x="2514" y="233"/>
                </a:lnTo>
                <a:lnTo>
                  <a:pt x="2579" y="272"/>
                </a:lnTo>
                <a:lnTo>
                  <a:pt x="2642" y="314"/>
                </a:lnTo>
                <a:lnTo>
                  <a:pt x="2702" y="358"/>
                </a:lnTo>
                <a:lnTo>
                  <a:pt x="2760" y="404"/>
                </a:lnTo>
                <a:lnTo>
                  <a:pt x="2814" y="453"/>
                </a:lnTo>
                <a:lnTo>
                  <a:pt x="2865" y="504"/>
                </a:lnTo>
                <a:lnTo>
                  <a:pt x="2913" y="557"/>
                </a:lnTo>
                <a:lnTo>
                  <a:pt x="2958" y="612"/>
                </a:lnTo>
                <a:lnTo>
                  <a:pt x="2999" y="669"/>
                </a:lnTo>
                <a:lnTo>
                  <a:pt x="3036" y="727"/>
                </a:lnTo>
                <a:lnTo>
                  <a:pt x="3070" y="787"/>
                </a:lnTo>
                <a:lnTo>
                  <a:pt x="3100" y="849"/>
                </a:lnTo>
                <a:lnTo>
                  <a:pt x="3127" y="911"/>
                </a:lnTo>
                <a:lnTo>
                  <a:pt x="3149" y="974"/>
                </a:lnTo>
                <a:lnTo>
                  <a:pt x="3167" y="1038"/>
                </a:lnTo>
                <a:lnTo>
                  <a:pt x="3182" y="1103"/>
                </a:lnTo>
                <a:lnTo>
                  <a:pt x="3192" y="1168"/>
                </a:lnTo>
                <a:lnTo>
                  <a:pt x="3198" y="1234"/>
                </a:lnTo>
                <a:lnTo>
                  <a:pt x="3200" y="1300"/>
                </a:lnTo>
                <a:lnTo>
                  <a:pt x="3601" y="1300"/>
                </a:lnTo>
                <a:lnTo>
                  <a:pt x="2808" y="1944"/>
                </a:lnTo>
                <a:lnTo>
                  <a:pt x="2015" y="1300"/>
                </a:lnTo>
                <a:lnTo>
                  <a:pt x="2415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Overflow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8208000" y="2988360"/>
            <a:ext cx="1008000" cy="720000"/>
          </a:xfrm>
          <a:prstGeom prst="cloudCallout">
            <a:avLst>
              <a:gd name="adj1" fmla="val 11089"/>
              <a:gd name="adj2" fmla="val 4425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8496000" y="3744360"/>
            <a:ext cx="431640" cy="1007640"/>
          </a:xfrm>
          <a:custGeom>
            <a:avLst/>
            <a:gdLst/>
            <a:ahLst/>
            <a:rect l="l" t="t" r="r" b="b"/>
            <a:pathLst>
              <a:path w="1202" h="2802">
                <a:moveTo>
                  <a:pt x="300" y="0"/>
                </a:moveTo>
                <a:lnTo>
                  <a:pt x="300" y="2100"/>
                </a:lnTo>
                <a:lnTo>
                  <a:pt x="0" y="2100"/>
                </a:lnTo>
                <a:lnTo>
                  <a:pt x="600" y="2801"/>
                </a:lnTo>
                <a:lnTo>
                  <a:pt x="1201" y="2100"/>
                </a:lnTo>
                <a:lnTo>
                  <a:pt x="900" y="21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Goals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Expressivity: Need to express stock-flow-like models such the Dubbeldam pocket-example, but also the previously favoured CLDs while Keeping It Simple.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Composability: DSL programs which may be composed to form models or new components. 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58720" y="2291760"/>
            <a:ext cx="366480" cy="1294560"/>
          </a:xfrm>
          <a:custGeom>
            <a:avLst/>
            <a:gdLst/>
            <a:ahLst/>
            <a:rect l="l" t="t" r="r" b="b"/>
            <a:pathLst>
              <a:path w="16937" h="21600">
                <a:moveTo>
                  <a:pt x="16937" y="21600"/>
                </a:moveTo>
                <a:cubicBezTo>
                  <a:pt x="-936" y="15822"/>
                  <a:pt x="-4663" y="8622"/>
                  <a:pt x="5755" y="0"/>
                </a:cubicBezTo>
              </a:path>
            </a:pathLst>
          </a:custGeom>
          <a:noFill/>
          <a:ln w="25560">
            <a:solidFill>
              <a:schemeClr val="accent5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-54360" y="1470960"/>
            <a:ext cx="2684160" cy="740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2100" spc="-1" strike="noStrike">
                <a:solidFill>
                  <a:srgbClr val="c82506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General enough,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2100" spc="-1" strike="noStrike">
                <a:solidFill>
                  <a:srgbClr val="c82506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but not too general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26520" y="6730200"/>
            <a:ext cx="573120" cy="2178360"/>
          </a:xfrm>
          <a:custGeom>
            <a:avLst/>
            <a:gdLst/>
            <a:ahLst/>
            <a:rect l="l" t="t" r="r" b="b"/>
            <a:pathLst>
              <a:path w="16325" h="21600">
                <a:moveTo>
                  <a:pt x="16325" y="0"/>
                </a:moveTo>
                <a:cubicBezTo>
                  <a:pt x="-3534" y="6772"/>
                  <a:pt x="-5275" y="13972"/>
                  <a:pt x="11102" y="21600"/>
                </a:cubicBezTo>
              </a:path>
            </a:pathLst>
          </a:custGeom>
          <a:noFill/>
          <a:ln w="25560">
            <a:solidFill>
              <a:schemeClr val="accent5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-78840" y="8870040"/>
            <a:ext cx="6516720" cy="420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2100" spc="-1" strike="noStrike">
                <a:solidFill>
                  <a:srgbClr val="c82506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Must be able to do this w/o manual intervention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8496360" y="4608360"/>
            <a:ext cx="1151640" cy="129564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Storage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10512360" y="5904360"/>
            <a:ext cx="1223640" cy="719640"/>
          </a:xfrm>
          <a:prstGeom prst="flowChartMagneticTap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Pump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 flipV="1">
            <a:off x="9639720" y="5509440"/>
            <a:ext cx="935640" cy="100764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9216360" y="4176720"/>
            <a:ext cx="1512000" cy="935640"/>
          </a:xfrm>
          <a:custGeom>
            <a:avLst/>
            <a:gdLst/>
            <a:ahLst/>
            <a:rect l="l" t="t" r="r" b="b"/>
            <a:pathLst>
              <a:path w="3602" h="1945">
                <a:moveTo>
                  <a:pt x="2415" y="1300"/>
                </a:moveTo>
                <a:lnTo>
                  <a:pt x="2414" y="1266"/>
                </a:lnTo>
                <a:lnTo>
                  <a:pt x="2411" y="1233"/>
                </a:lnTo>
                <a:lnTo>
                  <a:pt x="2406" y="1200"/>
                </a:lnTo>
                <a:lnTo>
                  <a:pt x="2398" y="1167"/>
                </a:lnTo>
                <a:lnTo>
                  <a:pt x="2389" y="1134"/>
                </a:lnTo>
                <a:lnTo>
                  <a:pt x="2378" y="1102"/>
                </a:lnTo>
                <a:lnTo>
                  <a:pt x="2364" y="1070"/>
                </a:lnTo>
                <a:lnTo>
                  <a:pt x="2349" y="1039"/>
                </a:lnTo>
                <a:lnTo>
                  <a:pt x="2332" y="1008"/>
                </a:lnTo>
                <a:lnTo>
                  <a:pt x="2313" y="979"/>
                </a:lnTo>
                <a:lnTo>
                  <a:pt x="2292" y="950"/>
                </a:lnTo>
                <a:lnTo>
                  <a:pt x="2269" y="922"/>
                </a:lnTo>
                <a:lnTo>
                  <a:pt x="2244" y="895"/>
                </a:lnTo>
                <a:lnTo>
                  <a:pt x="2218" y="869"/>
                </a:lnTo>
                <a:lnTo>
                  <a:pt x="2191" y="844"/>
                </a:lnTo>
                <a:lnTo>
                  <a:pt x="2162" y="820"/>
                </a:lnTo>
                <a:lnTo>
                  <a:pt x="2131" y="798"/>
                </a:lnTo>
                <a:lnTo>
                  <a:pt x="2099" y="777"/>
                </a:lnTo>
                <a:lnTo>
                  <a:pt x="2066" y="757"/>
                </a:lnTo>
                <a:lnTo>
                  <a:pt x="2031" y="738"/>
                </a:lnTo>
                <a:lnTo>
                  <a:pt x="1996" y="721"/>
                </a:lnTo>
                <a:lnTo>
                  <a:pt x="1959" y="706"/>
                </a:lnTo>
                <a:lnTo>
                  <a:pt x="1921" y="692"/>
                </a:lnTo>
                <a:lnTo>
                  <a:pt x="1883" y="679"/>
                </a:lnTo>
                <a:lnTo>
                  <a:pt x="1844" y="668"/>
                </a:lnTo>
                <a:lnTo>
                  <a:pt x="1804" y="659"/>
                </a:lnTo>
                <a:lnTo>
                  <a:pt x="1764" y="652"/>
                </a:lnTo>
                <a:lnTo>
                  <a:pt x="1723" y="646"/>
                </a:lnTo>
                <a:lnTo>
                  <a:pt x="1682" y="641"/>
                </a:lnTo>
                <a:lnTo>
                  <a:pt x="1641" y="639"/>
                </a:lnTo>
                <a:lnTo>
                  <a:pt x="1600" y="638"/>
                </a:lnTo>
                <a:lnTo>
                  <a:pt x="1559" y="639"/>
                </a:lnTo>
                <a:lnTo>
                  <a:pt x="1518" y="641"/>
                </a:lnTo>
                <a:lnTo>
                  <a:pt x="1477" y="646"/>
                </a:lnTo>
                <a:lnTo>
                  <a:pt x="1436" y="652"/>
                </a:lnTo>
                <a:lnTo>
                  <a:pt x="1396" y="659"/>
                </a:lnTo>
                <a:lnTo>
                  <a:pt x="1356" y="668"/>
                </a:lnTo>
                <a:lnTo>
                  <a:pt x="1317" y="679"/>
                </a:lnTo>
                <a:lnTo>
                  <a:pt x="1279" y="692"/>
                </a:lnTo>
                <a:lnTo>
                  <a:pt x="1241" y="706"/>
                </a:lnTo>
                <a:lnTo>
                  <a:pt x="1204" y="721"/>
                </a:lnTo>
                <a:lnTo>
                  <a:pt x="1169" y="738"/>
                </a:lnTo>
                <a:lnTo>
                  <a:pt x="1134" y="757"/>
                </a:lnTo>
                <a:lnTo>
                  <a:pt x="1101" y="777"/>
                </a:lnTo>
                <a:lnTo>
                  <a:pt x="1069" y="798"/>
                </a:lnTo>
                <a:lnTo>
                  <a:pt x="1038" y="820"/>
                </a:lnTo>
                <a:lnTo>
                  <a:pt x="1009" y="844"/>
                </a:lnTo>
                <a:lnTo>
                  <a:pt x="982" y="869"/>
                </a:lnTo>
                <a:lnTo>
                  <a:pt x="956" y="895"/>
                </a:lnTo>
                <a:lnTo>
                  <a:pt x="931" y="922"/>
                </a:lnTo>
                <a:lnTo>
                  <a:pt x="908" y="950"/>
                </a:lnTo>
                <a:lnTo>
                  <a:pt x="887" y="979"/>
                </a:lnTo>
                <a:lnTo>
                  <a:pt x="868" y="1008"/>
                </a:lnTo>
                <a:lnTo>
                  <a:pt x="851" y="1039"/>
                </a:lnTo>
                <a:lnTo>
                  <a:pt x="836" y="1070"/>
                </a:lnTo>
                <a:lnTo>
                  <a:pt x="822" y="1102"/>
                </a:lnTo>
                <a:lnTo>
                  <a:pt x="811" y="1134"/>
                </a:lnTo>
                <a:lnTo>
                  <a:pt x="802" y="1167"/>
                </a:lnTo>
                <a:lnTo>
                  <a:pt x="794" y="1200"/>
                </a:lnTo>
                <a:lnTo>
                  <a:pt x="789" y="1233"/>
                </a:lnTo>
                <a:lnTo>
                  <a:pt x="786" y="1266"/>
                </a:lnTo>
                <a:lnTo>
                  <a:pt x="785" y="1300"/>
                </a:lnTo>
                <a:lnTo>
                  <a:pt x="0" y="1300"/>
                </a:lnTo>
                <a:lnTo>
                  <a:pt x="2" y="1234"/>
                </a:lnTo>
                <a:lnTo>
                  <a:pt x="8" y="1168"/>
                </a:lnTo>
                <a:lnTo>
                  <a:pt x="18" y="1103"/>
                </a:lnTo>
                <a:lnTo>
                  <a:pt x="33" y="1038"/>
                </a:lnTo>
                <a:lnTo>
                  <a:pt x="51" y="974"/>
                </a:lnTo>
                <a:lnTo>
                  <a:pt x="73" y="911"/>
                </a:lnTo>
                <a:lnTo>
                  <a:pt x="100" y="849"/>
                </a:lnTo>
                <a:lnTo>
                  <a:pt x="130" y="787"/>
                </a:lnTo>
                <a:lnTo>
                  <a:pt x="164" y="727"/>
                </a:lnTo>
                <a:lnTo>
                  <a:pt x="201" y="669"/>
                </a:lnTo>
                <a:lnTo>
                  <a:pt x="242" y="612"/>
                </a:lnTo>
                <a:lnTo>
                  <a:pt x="287" y="557"/>
                </a:lnTo>
                <a:lnTo>
                  <a:pt x="335" y="504"/>
                </a:lnTo>
                <a:lnTo>
                  <a:pt x="386" y="453"/>
                </a:lnTo>
                <a:lnTo>
                  <a:pt x="440" y="404"/>
                </a:lnTo>
                <a:lnTo>
                  <a:pt x="498" y="358"/>
                </a:lnTo>
                <a:lnTo>
                  <a:pt x="558" y="314"/>
                </a:lnTo>
                <a:lnTo>
                  <a:pt x="621" y="272"/>
                </a:lnTo>
                <a:lnTo>
                  <a:pt x="686" y="233"/>
                </a:lnTo>
                <a:lnTo>
                  <a:pt x="754" y="197"/>
                </a:lnTo>
                <a:lnTo>
                  <a:pt x="824" y="163"/>
                </a:lnTo>
                <a:lnTo>
                  <a:pt x="895" y="133"/>
                </a:lnTo>
                <a:lnTo>
                  <a:pt x="969" y="105"/>
                </a:lnTo>
                <a:lnTo>
                  <a:pt x="1044" y="81"/>
                </a:lnTo>
                <a:lnTo>
                  <a:pt x="1121" y="60"/>
                </a:lnTo>
                <a:lnTo>
                  <a:pt x="1199" y="41"/>
                </a:lnTo>
                <a:lnTo>
                  <a:pt x="1278" y="27"/>
                </a:lnTo>
                <a:lnTo>
                  <a:pt x="1358" y="15"/>
                </a:lnTo>
                <a:lnTo>
                  <a:pt x="1438" y="7"/>
                </a:lnTo>
                <a:lnTo>
                  <a:pt x="1519" y="2"/>
                </a:lnTo>
                <a:lnTo>
                  <a:pt x="1600" y="0"/>
                </a:lnTo>
                <a:lnTo>
                  <a:pt x="1681" y="2"/>
                </a:lnTo>
                <a:lnTo>
                  <a:pt x="1762" y="7"/>
                </a:lnTo>
                <a:lnTo>
                  <a:pt x="1842" y="15"/>
                </a:lnTo>
                <a:lnTo>
                  <a:pt x="1922" y="27"/>
                </a:lnTo>
                <a:lnTo>
                  <a:pt x="2001" y="41"/>
                </a:lnTo>
                <a:lnTo>
                  <a:pt x="2079" y="60"/>
                </a:lnTo>
                <a:lnTo>
                  <a:pt x="2156" y="81"/>
                </a:lnTo>
                <a:lnTo>
                  <a:pt x="2231" y="105"/>
                </a:lnTo>
                <a:lnTo>
                  <a:pt x="2305" y="133"/>
                </a:lnTo>
                <a:lnTo>
                  <a:pt x="2376" y="163"/>
                </a:lnTo>
                <a:lnTo>
                  <a:pt x="2446" y="197"/>
                </a:lnTo>
                <a:lnTo>
                  <a:pt x="2514" y="233"/>
                </a:lnTo>
                <a:lnTo>
                  <a:pt x="2579" y="272"/>
                </a:lnTo>
                <a:lnTo>
                  <a:pt x="2642" y="314"/>
                </a:lnTo>
                <a:lnTo>
                  <a:pt x="2702" y="358"/>
                </a:lnTo>
                <a:lnTo>
                  <a:pt x="2760" y="404"/>
                </a:lnTo>
                <a:lnTo>
                  <a:pt x="2814" y="453"/>
                </a:lnTo>
                <a:lnTo>
                  <a:pt x="2865" y="504"/>
                </a:lnTo>
                <a:lnTo>
                  <a:pt x="2913" y="557"/>
                </a:lnTo>
                <a:lnTo>
                  <a:pt x="2958" y="612"/>
                </a:lnTo>
                <a:lnTo>
                  <a:pt x="2999" y="669"/>
                </a:lnTo>
                <a:lnTo>
                  <a:pt x="3036" y="727"/>
                </a:lnTo>
                <a:lnTo>
                  <a:pt x="3070" y="787"/>
                </a:lnTo>
                <a:lnTo>
                  <a:pt x="3100" y="849"/>
                </a:lnTo>
                <a:lnTo>
                  <a:pt x="3127" y="911"/>
                </a:lnTo>
                <a:lnTo>
                  <a:pt x="3149" y="974"/>
                </a:lnTo>
                <a:lnTo>
                  <a:pt x="3167" y="1038"/>
                </a:lnTo>
                <a:lnTo>
                  <a:pt x="3182" y="1103"/>
                </a:lnTo>
                <a:lnTo>
                  <a:pt x="3192" y="1168"/>
                </a:lnTo>
                <a:lnTo>
                  <a:pt x="3198" y="1234"/>
                </a:lnTo>
                <a:lnTo>
                  <a:pt x="3200" y="1300"/>
                </a:lnTo>
                <a:lnTo>
                  <a:pt x="3601" y="1300"/>
                </a:lnTo>
                <a:lnTo>
                  <a:pt x="2808" y="1944"/>
                </a:lnTo>
                <a:lnTo>
                  <a:pt x="2015" y="1300"/>
                </a:lnTo>
                <a:lnTo>
                  <a:pt x="2415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Overflow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8208360" y="2988360"/>
            <a:ext cx="1008000" cy="720000"/>
          </a:xfrm>
          <a:prstGeom prst="cloudCallout">
            <a:avLst>
              <a:gd name="adj1" fmla="val 11089"/>
              <a:gd name="adj2" fmla="val 4425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8496360" y="3744360"/>
            <a:ext cx="431640" cy="1007640"/>
          </a:xfrm>
          <a:custGeom>
            <a:avLst/>
            <a:gdLst/>
            <a:ahLst/>
            <a:rect l="l" t="t" r="r" b="b"/>
            <a:pathLst>
              <a:path w="1202" h="2802">
                <a:moveTo>
                  <a:pt x="300" y="0"/>
                </a:moveTo>
                <a:lnTo>
                  <a:pt x="300" y="2100"/>
                </a:lnTo>
                <a:lnTo>
                  <a:pt x="0" y="2100"/>
                </a:lnTo>
                <a:lnTo>
                  <a:pt x="600" y="2801"/>
                </a:lnTo>
                <a:lnTo>
                  <a:pt x="1201" y="2100"/>
                </a:lnTo>
                <a:lnTo>
                  <a:pt x="900" y="21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Program structure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GCM monad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CP monad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 monad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640000" y="2880000"/>
            <a:ext cx="2879640" cy="2231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9504000" y="6192000"/>
            <a:ext cx="2951640" cy="215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0944000" y="7200000"/>
            <a:ext cx="1439640" cy="107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9432000" y="3672000"/>
            <a:ext cx="1439640" cy="107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10044360" y="496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11556360" y="604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9360000" y="7200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9360000" y="784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6"/>
          <p:cNvSpPr/>
          <p:nvPr/>
        </p:nvSpPr>
        <p:spPr>
          <a:xfrm>
            <a:off x="5976000" y="6192000"/>
            <a:ext cx="2951640" cy="215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7"/>
          <p:cNvSpPr/>
          <p:nvPr/>
        </p:nvSpPr>
        <p:spPr>
          <a:xfrm>
            <a:off x="6286320" y="6768000"/>
            <a:ext cx="1439640" cy="1079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8"/>
          <p:cNvSpPr/>
          <p:nvPr/>
        </p:nvSpPr>
        <p:spPr>
          <a:xfrm>
            <a:off x="8784000" y="7200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1"/>
          <p:cNvSpPr/>
          <p:nvPr/>
        </p:nvSpPr>
        <p:spPr>
          <a:xfrm>
            <a:off x="8784000" y="784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2"/>
          <p:cNvSpPr/>
          <p:nvPr/>
        </p:nvSpPr>
        <p:spPr>
          <a:xfrm>
            <a:off x="5832000" y="7848000"/>
            <a:ext cx="215640" cy="21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156" name="Line 2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7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8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59" name="Line 2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0" name="Line 2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1" name="Line 3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2" name="Line 3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3" name="Line 3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64" name="Line 3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368000" y="4680000"/>
            <a:ext cx="1151640" cy="129564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Storage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384000" y="5976000"/>
            <a:ext cx="1223640" cy="719640"/>
          </a:xfrm>
          <a:prstGeom prst="flowChartMagneticTap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Pump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 flipV="1">
            <a:off x="2511360" y="5581080"/>
            <a:ext cx="935640" cy="1007640"/>
          </a:xfrm>
          <a:custGeom>
            <a:avLst/>
            <a:gdLst/>
            <a:ahLst/>
            <a:rect l="l" t="t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2088000" y="4248360"/>
            <a:ext cx="1512000" cy="935640"/>
          </a:xfrm>
          <a:custGeom>
            <a:avLst/>
            <a:gdLst/>
            <a:ahLst/>
            <a:rect l="l" t="t" r="r" b="b"/>
            <a:pathLst>
              <a:path w="3602" h="1945">
                <a:moveTo>
                  <a:pt x="2415" y="1300"/>
                </a:moveTo>
                <a:lnTo>
                  <a:pt x="2414" y="1266"/>
                </a:lnTo>
                <a:lnTo>
                  <a:pt x="2411" y="1233"/>
                </a:lnTo>
                <a:lnTo>
                  <a:pt x="2406" y="1200"/>
                </a:lnTo>
                <a:lnTo>
                  <a:pt x="2398" y="1167"/>
                </a:lnTo>
                <a:lnTo>
                  <a:pt x="2389" y="1134"/>
                </a:lnTo>
                <a:lnTo>
                  <a:pt x="2378" y="1102"/>
                </a:lnTo>
                <a:lnTo>
                  <a:pt x="2364" y="1070"/>
                </a:lnTo>
                <a:lnTo>
                  <a:pt x="2349" y="1039"/>
                </a:lnTo>
                <a:lnTo>
                  <a:pt x="2332" y="1008"/>
                </a:lnTo>
                <a:lnTo>
                  <a:pt x="2313" y="979"/>
                </a:lnTo>
                <a:lnTo>
                  <a:pt x="2292" y="950"/>
                </a:lnTo>
                <a:lnTo>
                  <a:pt x="2269" y="922"/>
                </a:lnTo>
                <a:lnTo>
                  <a:pt x="2244" y="895"/>
                </a:lnTo>
                <a:lnTo>
                  <a:pt x="2218" y="869"/>
                </a:lnTo>
                <a:lnTo>
                  <a:pt x="2191" y="844"/>
                </a:lnTo>
                <a:lnTo>
                  <a:pt x="2162" y="820"/>
                </a:lnTo>
                <a:lnTo>
                  <a:pt x="2131" y="798"/>
                </a:lnTo>
                <a:lnTo>
                  <a:pt x="2099" y="777"/>
                </a:lnTo>
                <a:lnTo>
                  <a:pt x="2066" y="757"/>
                </a:lnTo>
                <a:lnTo>
                  <a:pt x="2031" y="738"/>
                </a:lnTo>
                <a:lnTo>
                  <a:pt x="1996" y="721"/>
                </a:lnTo>
                <a:lnTo>
                  <a:pt x="1959" y="706"/>
                </a:lnTo>
                <a:lnTo>
                  <a:pt x="1921" y="692"/>
                </a:lnTo>
                <a:lnTo>
                  <a:pt x="1883" y="679"/>
                </a:lnTo>
                <a:lnTo>
                  <a:pt x="1844" y="668"/>
                </a:lnTo>
                <a:lnTo>
                  <a:pt x="1804" y="659"/>
                </a:lnTo>
                <a:lnTo>
                  <a:pt x="1764" y="652"/>
                </a:lnTo>
                <a:lnTo>
                  <a:pt x="1723" y="646"/>
                </a:lnTo>
                <a:lnTo>
                  <a:pt x="1682" y="641"/>
                </a:lnTo>
                <a:lnTo>
                  <a:pt x="1641" y="639"/>
                </a:lnTo>
                <a:lnTo>
                  <a:pt x="1600" y="638"/>
                </a:lnTo>
                <a:lnTo>
                  <a:pt x="1559" y="639"/>
                </a:lnTo>
                <a:lnTo>
                  <a:pt x="1518" y="641"/>
                </a:lnTo>
                <a:lnTo>
                  <a:pt x="1477" y="646"/>
                </a:lnTo>
                <a:lnTo>
                  <a:pt x="1436" y="652"/>
                </a:lnTo>
                <a:lnTo>
                  <a:pt x="1396" y="659"/>
                </a:lnTo>
                <a:lnTo>
                  <a:pt x="1356" y="668"/>
                </a:lnTo>
                <a:lnTo>
                  <a:pt x="1317" y="679"/>
                </a:lnTo>
                <a:lnTo>
                  <a:pt x="1279" y="692"/>
                </a:lnTo>
                <a:lnTo>
                  <a:pt x="1241" y="706"/>
                </a:lnTo>
                <a:lnTo>
                  <a:pt x="1204" y="721"/>
                </a:lnTo>
                <a:lnTo>
                  <a:pt x="1169" y="738"/>
                </a:lnTo>
                <a:lnTo>
                  <a:pt x="1134" y="757"/>
                </a:lnTo>
                <a:lnTo>
                  <a:pt x="1101" y="777"/>
                </a:lnTo>
                <a:lnTo>
                  <a:pt x="1069" y="798"/>
                </a:lnTo>
                <a:lnTo>
                  <a:pt x="1038" y="820"/>
                </a:lnTo>
                <a:lnTo>
                  <a:pt x="1009" y="844"/>
                </a:lnTo>
                <a:lnTo>
                  <a:pt x="982" y="869"/>
                </a:lnTo>
                <a:lnTo>
                  <a:pt x="956" y="895"/>
                </a:lnTo>
                <a:lnTo>
                  <a:pt x="931" y="922"/>
                </a:lnTo>
                <a:lnTo>
                  <a:pt x="908" y="950"/>
                </a:lnTo>
                <a:lnTo>
                  <a:pt x="887" y="979"/>
                </a:lnTo>
                <a:lnTo>
                  <a:pt x="868" y="1008"/>
                </a:lnTo>
                <a:lnTo>
                  <a:pt x="851" y="1039"/>
                </a:lnTo>
                <a:lnTo>
                  <a:pt x="836" y="1070"/>
                </a:lnTo>
                <a:lnTo>
                  <a:pt x="822" y="1102"/>
                </a:lnTo>
                <a:lnTo>
                  <a:pt x="811" y="1134"/>
                </a:lnTo>
                <a:lnTo>
                  <a:pt x="802" y="1167"/>
                </a:lnTo>
                <a:lnTo>
                  <a:pt x="794" y="1200"/>
                </a:lnTo>
                <a:lnTo>
                  <a:pt x="789" y="1233"/>
                </a:lnTo>
                <a:lnTo>
                  <a:pt x="786" y="1266"/>
                </a:lnTo>
                <a:lnTo>
                  <a:pt x="785" y="1300"/>
                </a:lnTo>
                <a:lnTo>
                  <a:pt x="0" y="1300"/>
                </a:lnTo>
                <a:lnTo>
                  <a:pt x="2" y="1234"/>
                </a:lnTo>
                <a:lnTo>
                  <a:pt x="8" y="1168"/>
                </a:lnTo>
                <a:lnTo>
                  <a:pt x="18" y="1103"/>
                </a:lnTo>
                <a:lnTo>
                  <a:pt x="33" y="1038"/>
                </a:lnTo>
                <a:lnTo>
                  <a:pt x="51" y="974"/>
                </a:lnTo>
                <a:lnTo>
                  <a:pt x="73" y="911"/>
                </a:lnTo>
                <a:lnTo>
                  <a:pt x="100" y="849"/>
                </a:lnTo>
                <a:lnTo>
                  <a:pt x="130" y="787"/>
                </a:lnTo>
                <a:lnTo>
                  <a:pt x="164" y="727"/>
                </a:lnTo>
                <a:lnTo>
                  <a:pt x="201" y="669"/>
                </a:lnTo>
                <a:lnTo>
                  <a:pt x="242" y="612"/>
                </a:lnTo>
                <a:lnTo>
                  <a:pt x="287" y="557"/>
                </a:lnTo>
                <a:lnTo>
                  <a:pt x="335" y="504"/>
                </a:lnTo>
                <a:lnTo>
                  <a:pt x="386" y="453"/>
                </a:lnTo>
                <a:lnTo>
                  <a:pt x="440" y="404"/>
                </a:lnTo>
                <a:lnTo>
                  <a:pt x="498" y="358"/>
                </a:lnTo>
                <a:lnTo>
                  <a:pt x="558" y="314"/>
                </a:lnTo>
                <a:lnTo>
                  <a:pt x="621" y="272"/>
                </a:lnTo>
                <a:lnTo>
                  <a:pt x="686" y="233"/>
                </a:lnTo>
                <a:lnTo>
                  <a:pt x="754" y="197"/>
                </a:lnTo>
                <a:lnTo>
                  <a:pt x="824" y="163"/>
                </a:lnTo>
                <a:lnTo>
                  <a:pt x="895" y="133"/>
                </a:lnTo>
                <a:lnTo>
                  <a:pt x="969" y="105"/>
                </a:lnTo>
                <a:lnTo>
                  <a:pt x="1044" y="81"/>
                </a:lnTo>
                <a:lnTo>
                  <a:pt x="1121" y="60"/>
                </a:lnTo>
                <a:lnTo>
                  <a:pt x="1199" y="41"/>
                </a:lnTo>
                <a:lnTo>
                  <a:pt x="1278" y="27"/>
                </a:lnTo>
                <a:lnTo>
                  <a:pt x="1358" y="15"/>
                </a:lnTo>
                <a:lnTo>
                  <a:pt x="1438" y="7"/>
                </a:lnTo>
                <a:lnTo>
                  <a:pt x="1519" y="2"/>
                </a:lnTo>
                <a:lnTo>
                  <a:pt x="1600" y="0"/>
                </a:lnTo>
                <a:lnTo>
                  <a:pt x="1681" y="2"/>
                </a:lnTo>
                <a:lnTo>
                  <a:pt x="1762" y="7"/>
                </a:lnTo>
                <a:lnTo>
                  <a:pt x="1842" y="15"/>
                </a:lnTo>
                <a:lnTo>
                  <a:pt x="1922" y="27"/>
                </a:lnTo>
                <a:lnTo>
                  <a:pt x="2001" y="41"/>
                </a:lnTo>
                <a:lnTo>
                  <a:pt x="2079" y="60"/>
                </a:lnTo>
                <a:lnTo>
                  <a:pt x="2156" y="81"/>
                </a:lnTo>
                <a:lnTo>
                  <a:pt x="2231" y="105"/>
                </a:lnTo>
                <a:lnTo>
                  <a:pt x="2305" y="133"/>
                </a:lnTo>
                <a:lnTo>
                  <a:pt x="2376" y="163"/>
                </a:lnTo>
                <a:lnTo>
                  <a:pt x="2446" y="197"/>
                </a:lnTo>
                <a:lnTo>
                  <a:pt x="2514" y="233"/>
                </a:lnTo>
                <a:lnTo>
                  <a:pt x="2579" y="272"/>
                </a:lnTo>
                <a:lnTo>
                  <a:pt x="2642" y="314"/>
                </a:lnTo>
                <a:lnTo>
                  <a:pt x="2702" y="358"/>
                </a:lnTo>
                <a:lnTo>
                  <a:pt x="2760" y="404"/>
                </a:lnTo>
                <a:lnTo>
                  <a:pt x="2814" y="453"/>
                </a:lnTo>
                <a:lnTo>
                  <a:pt x="2865" y="504"/>
                </a:lnTo>
                <a:lnTo>
                  <a:pt x="2913" y="557"/>
                </a:lnTo>
                <a:lnTo>
                  <a:pt x="2958" y="612"/>
                </a:lnTo>
                <a:lnTo>
                  <a:pt x="2999" y="669"/>
                </a:lnTo>
                <a:lnTo>
                  <a:pt x="3036" y="727"/>
                </a:lnTo>
                <a:lnTo>
                  <a:pt x="3070" y="787"/>
                </a:lnTo>
                <a:lnTo>
                  <a:pt x="3100" y="849"/>
                </a:lnTo>
                <a:lnTo>
                  <a:pt x="3127" y="911"/>
                </a:lnTo>
                <a:lnTo>
                  <a:pt x="3149" y="974"/>
                </a:lnTo>
                <a:lnTo>
                  <a:pt x="3167" y="1038"/>
                </a:lnTo>
                <a:lnTo>
                  <a:pt x="3182" y="1103"/>
                </a:lnTo>
                <a:lnTo>
                  <a:pt x="3192" y="1168"/>
                </a:lnTo>
                <a:lnTo>
                  <a:pt x="3198" y="1234"/>
                </a:lnTo>
                <a:lnTo>
                  <a:pt x="3200" y="1300"/>
                </a:lnTo>
                <a:lnTo>
                  <a:pt x="3601" y="1300"/>
                </a:lnTo>
                <a:lnTo>
                  <a:pt x="2808" y="1944"/>
                </a:lnTo>
                <a:lnTo>
                  <a:pt x="2015" y="1300"/>
                </a:lnTo>
                <a:lnTo>
                  <a:pt x="2415" y="1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Overflow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080000" y="3060000"/>
            <a:ext cx="1008000" cy="720000"/>
          </a:xfrm>
          <a:prstGeom prst="cloudCallout">
            <a:avLst>
              <a:gd name="adj1" fmla="val 11089"/>
              <a:gd name="adj2" fmla="val 4425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Rain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1368000" y="3816000"/>
            <a:ext cx="431640" cy="1007640"/>
          </a:xfrm>
          <a:custGeom>
            <a:avLst/>
            <a:gdLst/>
            <a:ahLst/>
            <a:rect l="l" t="t" r="r" b="b"/>
            <a:pathLst>
              <a:path w="1202" h="2802">
                <a:moveTo>
                  <a:pt x="300" y="0"/>
                </a:moveTo>
                <a:lnTo>
                  <a:pt x="300" y="2100"/>
                </a:lnTo>
                <a:lnTo>
                  <a:pt x="0" y="2100"/>
                </a:lnTo>
                <a:lnTo>
                  <a:pt x="600" y="2801"/>
                </a:lnTo>
                <a:lnTo>
                  <a:pt x="1201" y="2100"/>
                </a:lnTo>
                <a:lnTo>
                  <a:pt x="900" y="210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1068480" y="36144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Example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400" cy="62859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GCM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“ports" for connecting components to other components.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actions.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Type checking prevents “bad" connections.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Lift functions into ports.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CP and Action programs.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400" cy="6285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CP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Declare constraints on ports and component-local variables.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Implements a subset of the expressions supported by MiniZinc for assertions.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110809_familychineseoahu_en_00317_2040x1360.jpeg" descr=""/>
          <p:cNvPicPr/>
          <p:nvPr/>
        </p:nvPicPr>
        <p:blipFill>
          <a:blip r:embed="rId1"/>
          <a:srcRect l="23165" t="0" r="20270" b="0"/>
          <a:stretch/>
        </p:blipFill>
        <p:spPr>
          <a:xfrm>
            <a:off x="6718320" y="2603520"/>
            <a:ext cx="5333400" cy="628596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952560" y="444600"/>
            <a:ext cx="110991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sv-SE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952560" y="2603520"/>
            <a:ext cx="5333400" cy="62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In all these pictures we have a code snippet or something, and not really a happy mother and her child.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LibreOffice/5.2.3.1$Linux_X86_64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sv-SE</dc:language>
  <cp:lastModifiedBy/>
  <dcterms:modified xsi:type="dcterms:W3CDTF">2016-12-14T10:58:58Z</dcterms:modified>
  <cp:revision>13</cp:revision>
  <dc:subject/>
  <dc:title/>
</cp:coreProperties>
</file>