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0.jpeg" ContentType="image/jpeg"/>
  <Override PartName="/ppt/media/image7.jpeg" ContentType="image/jpeg"/>
  <Override PartName="/ppt/media/image6.png" ContentType="image/pn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560680" y="2603520"/>
            <a:ext cx="7882920" cy="62863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560680" y="2603520"/>
            <a:ext cx="788292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560680" y="2603520"/>
            <a:ext cx="7882920" cy="62863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560680" y="2603520"/>
            <a:ext cx="788292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560680" y="2603520"/>
            <a:ext cx="7882920" cy="62863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560680" y="2603520"/>
            <a:ext cx="788292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8884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7804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22264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718320" y="2603520"/>
            <a:ext cx="5333760" cy="6286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Seventh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5333760" cy="628632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68580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0288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37160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17146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Generic Library DSL</a:t>
            </a:r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
</a:t>
            </a:r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for GRACeFUL concepts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Maximilian Algehed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Oskar Abrahamsson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Chalmers University of Technology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760" cy="628632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Example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 brief description of an example component which sort of works — perhaps steer clear of the storage/flow example, or show them a faulty example and see if they spot the error and suggest a fix as a bonus. Maybe not.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In any case, code of component instead of family.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Current status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DSL prototype in Haskell (avail. on GitHub)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Models and components described using monadic code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Rudimentary MiniZinc code generation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Most MiniZinc-compatible types (bar set, array) supported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>
              <a:lnSpc>
                <a:spcPct val="100000"/>
              </a:lnSpc>
            </a:pP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sv-SE" sz="4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Can express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connections between “components”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constraints between variables of components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2436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actions which may or may not act on variables of components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TBD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“</a:t>
            </a: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Optimising" compiler/transpiler to MiniZinc code (make use of existing haskelzinc library)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 set of basic components (i.e. GCM programs, types and typeclasses) for describing the Dubbeldam pocket case (almost there).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Also: Give us feedback (IDK what to write here).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Generic Library DSL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Haskell-embedded DSL for describing GRACeFUL models and translating these to constraint programs.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Models described in a style inspired by the CLOCWISe software.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bullet.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Goals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Expressivity: Need to express stock-flow-like models such the Dubbeldam pocket-example, but also the previously favoured CLDs while Keeping It Simple.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Composability: DSL programs which may be composed to form models or new components. 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208000" y="4968000"/>
            <a:ext cx="1152000" cy="1296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</a:t>
            </a:r>
            <a:endParaRPr b="1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0224000" y="6264000"/>
            <a:ext cx="1224000" cy="72000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Pump</a:t>
            </a:r>
            <a:endParaRPr b="1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 flipV="1">
            <a:off x="9288000" y="5904000"/>
            <a:ext cx="936000" cy="100800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9000000" y="4680000"/>
            <a:ext cx="1152000" cy="936000"/>
          </a:xfrm>
          <a:custGeom>
            <a:avLst/>
            <a:gdLst/>
            <a:ahLst/>
            <a:rect l="0" t="0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8208000" y="4104000"/>
            <a:ext cx="432000" cy="1008000"/>
          </a:xfrm>
          <a:custGeom>
            <a:avLst/>
            <a:gdLst/>
            <a:ahLst/>
            <a:rect l="0" t="0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Goals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Expressivity: Need to express stock-flow-like models such the Dubbeldam pocket-example, but also the previously favoured CLDs while Keeping It Simple.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Composability: DSL programs which may be composed to form models or new components. 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8720" y="2291760"/>
            <a:ext cx="366840" cy="1294920"/>
          </a:xfrm>
          <a:custGeom>
            <a:avLst/>
            <a:gdLst/>
            <a:ahLst/>
            <a:rect l="l" t="t" r="r" b="b"/>
            <a:pathLst>
              <a:path w="16937" h="21600">
                <a:moveTo>
                  <a:pt x="16937" y="21600"/>
                </a:moveTo>
                <a:cubicBezTo>
                  <a:pt x="-936" y="15822"/>
                  <a:pt x="-4663" y="8622"/>
                  <a:pt x="5755" y="0"/>
                </a:cubicBezTo>
              </a:path>
            </a:pathLst>
          </a:custGeom>
          <a:noFill/>
          <a:ln w="25560">
            <a:solidFill>
              <a:schemeClr val="accent5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-54360" y="1470960"/>
            <a:ext cx="2684520" cy="74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General enough,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but not too general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6520" y="6730200"/>
            <a:ext cx="573480" cy="2178720"/>
          </a:xfrm>
          <a:custGeom>
            <a:avLst/>
            <a:gdLst/>
            <a:ahLst/>
            <a:rect l="l" t="t" r="r" b="b"/>
            <a:pathLst>
              <a:path w="16325" h="21600">
                <a:moveTo>
                  <a:pt x="16325" y="0"/>
                </a:moveTo>
                <a:cubicBezTo>
                  <a:pt x="-3534" y="6772"/>
                  <a:pt x="-5275" y="13972"/>
                  <a:pt x="11102" y="21600"/>
                </a:cubicBezTo>
              </a:path>
            </a:pathLst>
          </a:custGeom>
          <a:noFill/>
          <a:ln w="25560">
            <a:solidFill>
              <a:schemeClr val="accent5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-78840" y="8870040"/>
            <a:ext cx="6517080" cy="42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Must be able to do this w/o manual intervention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00080" y="4825800"/>
            <a:ext cx="1152000" cy="1296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</a:t>
            </a:r>
            <a:endParaRPr b="1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10216080" y="6121800"/>
            <a:ext cx="1224000" cy="72000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Pump</a:t>
            </a:r>
            <a:endParaRPr b="1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 flipV="1">
            <a:off x="9280080" y="5761800"/>
            <a:ext cx="936000" cy="100800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8992080" y="4537800"/>
            <a:ext cx="1152000" cy="936000"/>
          </a:xfrm>
          <a:custGeom>
            <a:avLst/>
            <a:gdLst/>
            <a:ahLst/>
            <a:rect l="0" t="0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8200080" y="3961800"/>
            <a:ext cx="432000" cy="1008000"/>
          </a:xfrm>
          <a:custGeom>
            <a:avLst/>
            <a:gdLst/>
            <a:ahLst/>
            <a:rect l="0" t="0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Program structure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GCM monad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CP monad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 monad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640000" y="2880000"/>
            <a:ext cx="2880000" cy="223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9504000" y="6192000"/>
            <a:ext cx="2952000" cy="216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0944000" y="7128000"/>
            <a:ext cx="1440000" cy="10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432000" y="3672000"/>
            <a:ext cx="1440000" cy="10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1232000" y="49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11952000" y="604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9360000" y="67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9360000" y="7632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44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45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46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47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48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49" name="CustomShape 16"/>
          <p:cNvSpPr/>
          <p:nvPr/>
        </p:nvSpPr>
        <p:spPr>
          <a:xfrm>
            <a:off x="5976000" y="6192000"/>
            <a:ext cx="2952000" cy="216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7"/>
          <p:cNvSpPr/>
          <p:nvPr/>
        </p:nvSpPr>
        <p:spPr>
          <a:xfrm>
            <a:off x="6286320" y="6768000"/>
            <a:ext cx="1440000" cy="10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8784000" y="67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2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3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54" name="CustomShape 21"/>
          <p:cNvSpPr/>
          <p:nvPr/>
        </p:nvSpPr>
        <p:spPr>
          <a:xfrm>
            <a:off x="8784000" y="7632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2"/>
          <p:cNvSpPr/>
          <p:nvPr/>
        </p:nvSpPr>
        <p:spPr>
          <a:xfrm>
            <a:off x="5832000" y="784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6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7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368000" y="4680000"/>
            <a:ext cx="1152000" cy="1296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</a:t>
            </a:r>
            <a:endParaRPr b="1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384000" y="5976000"/>
            <a:ext cx="1224000" cy="72000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Pump</a:t>
            </a:r>
            <a:endParaRPr b="1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 flipV="1">
            <a:off x="2448000" y="5616000"/>
            <a:ext cx="936000" cy="100800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2160000" y="4392000"/>
            <a:ext cx="1152000" cy="936000"/>
          </a:xfrm>
          <a:custGeom>
            <a:avLst/>
            <a:gdLst/>
            <a:ahLst/>
            <a:rect l="0" t="0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368000" y="3816000"/>
            <a:ext cx="432000" cy="1008000"/>
          </a:xfrm>
          <a:custGeom>
            <a:avLst/>
            <a:gdLst/>
            <a:ahLst/>
            <a:rect l="0" t="0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6"/>
          <p:cNvSpPr txBox="1"/>
          <p:nvPr/>
        </p:nvSpPr>
        <p:spPr>
          <a:xfrm>
            <a:off x="1068480" y="36144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Example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760" cy="6286320"/>
          </a:xfrm>
          <a:prstGeom prst="rect">
            <a:avLst/>
          </a:prstGeom>
          <a:ln>
            <a:noFill/>
          </a:ln>
        </p:spPr>
      </p:pic>
      <p:sp>
        <p:nvSpPr>
          <p:cNvPr id="165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GCM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“ports" for connecting components to other components.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actions.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Type checking prevents “bad" connections.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Lift functions into ports.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CP and Action programs.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760" cy="628632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CP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constraints on ports and component-local variables.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Implements a subset of the expressions supported by MiniZinc for assertions.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760" cy="6286320"/>
          </a:xfrm>
          <a:prstGeom prst="rect">
            <a:avLst/>
          </a:prstGeom>
          <a:ln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In all these pictures we have a code snippet or something, and not really a happy mother and her child.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LibreOffice/5.2.3.1$Linux_X86_64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2016-12-13T15:24:32Z</dcterms:modified>
  <cp:revision>7</cp:revision>
  <dc:subject/>
  <dc:title/>
</cp:coreProperties>
</file>