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10"/>
  </p:normalViewPr>
  <p:slideViewPr>
    <p:cSldViewPr snapToGrid="0" snapToObjects="1">
      <p:cViewPr>
        <p:scale>
          <a:sx n="117" d="100"/>
          <a:sy n="117" d="100"/>
        </p:scale>
        <p:origin x="14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6T12:43:00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6T12:43:02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24575,'4'9'0,"0"-2"0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6T12:43:0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24575,'-4'5'0,"1"-2"0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8CC23-8273-2A41-9F66-6FEC4E57B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3805EF-86D0-734C-8141-A7912A582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C24F8-A91C-8A44-AF92-11B0EB26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8938-5304-9040-9570-02BE9966C6A3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4D59C-2185-744F-8395-85D65465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AA3DE-F90A-F94C-B066-DDD8CDB9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5238-24A4-264B-9931-A0E55D4A68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377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84E73-2A45-1044-8587-5E039B38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40E32-9DA1-A94B-9189-97008B6F0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1231A-F14F-2141-AD0D-BA1BAE77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8938-5304-9040-9570-02BE9966C6A3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9117B-B01A-AD48-9EDF-DEFCDA58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E3294-954D-9245-8A01-1BFA5488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5238-24A4-264B-9931-A0E55D4A68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858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BC68F3-94B9-614C-81CD-E8F26F108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BC9ED1-6210-044E-A7B6-A944EAAB3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26763-9E6A-3149-981F-3FD2BCAB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8938-5304-9040-9570-02BE9966C6A3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06E87E-27A0-9A4E-872E-F374A97E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28114-210A-024E-9E2A-5CA79B3D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5238-24A4-264B-9931-A0E55D4A68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30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87E3B-80C8-E249-B9D9-BD382BA7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5ABEB-0ABE-4544-925E-8A3876994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873B1-FF6E-FF4C-B7E8-CFB58E51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8938-5304-9040-9570-02BE9966C6A3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6D4C45-1AAA-A142-BE26-D7006749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1758F-63F3-6B4A-AC9C-74CB8E74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5238-24A4-264B-9931-A0E55D4A68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100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8E597-4DA1-194D-9651-D2E13441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038E86-2370-8F4C-872C-80974F102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E2CCE-B71B-6844-A292-D07EF793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8938-5304-9040-9570-02BE9966C6A3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729A2-69A7-244C-9692-20A69DA4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C7578-4339-8444-8E17-A969ABA2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5238-24A4-264B-9931-A0E55D4A68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164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24919-E509-744B-A3DF-355E14DC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A56FA-AB34-7647-9612-0A28E9CF9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894CA6-BA9E-2547-A71C-B14652C7B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4A921D-3105-2B47-B7F4-332A287C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8938-5304-9040-9570-02BE9966C6A3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74124C-F9D8-1B48-829E-999AAEE6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61F847-15D5-6242-B471-5622968D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5238-24A4-264B-9931-A0E55D4A68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689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E54FA-37DE-A745-BFD8-2FBF5B3A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3A931E-4CCE-7242-993F-09C53E0BD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2380E9-DECB-9243-AF41-6E40CD761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A4214E-0378-0040-BA4B-A28CE4C8C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ADFB4D-1994-B548-968C-998DE6BAD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200771-2227-7D47-8BC2-95D852C4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8938-5304-9040-9570-02BE9966C6A3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A80BF2-E6D8-D94A-96FF-43ECD5EE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E9A61E-1778-274C-9DA4-292E01F3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5238-24A4-264B-9931-A0E55D4A68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814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547F2-A9C4-A742-BB5A-80DB5A10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B4BD29-E907-1D45-B707-34EB6D9E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8938-5304-9040-9570-02BE9966C6A3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9A085F-4547-E041-A842-DF3CE4CC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D1C817-642A-6943-B590-4826274C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5238-24A4-264B-9931-A0E55D4A68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892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2151ED-F1EE-DD4C-99D3-C9D066E0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8938-5304-9040-9570-02BE9966C6A3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41BD50-D39B-F744-90C8-EBD5BC1E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7BAE28-2243-3F48-9432-1B4D15D6A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5238-24A4-264B-9931-A0E55D4A68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527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B93BB-0BF9-7149-950B-7F1984BA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868A13-1D0D-514F-95D5-9522AE53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4EC91B-738F-B64C-B03D-2E7EAA89E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E6A2F2-486F-BC49-B008-BB766739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8938-5304-9040-9570-02BE9966C6A3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62C16-572E-954D-B59B-A64124E34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EE610F-04F6-9A4E-B7A3-F1EF994A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5238-24A4-264B-9931-A0E55D4A68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585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7DA5E-B563-5247-B8E4-9DA80102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F60A87-1AA9-E947-91AB-006501AB7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6615C-FA31-5146-A2B8-EB1D054B2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2501FF-CB8B-1447-84F5-5803D119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8938-5304-9040-9570-02BE9966C6A3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1EC51C-F42A-F942-A10C-C01CB8E4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6AB154-61AB-A446-A098-2036DFF8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45238-24A4-264B-9931-A0E55D4A68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165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5699D-BA07-E949-8D21-A7C6A2AA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A4E8-B0DE-6148-8986-9B96A68BC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00CCBD-F8BE-9F47-A3B4-261A52FEF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F8938-5304-9040-9570-02BE9966C6A3}" type="datetimeFigureOut">
              <a:rPr kumimoji="1" lang="ko-KR" altLang="en-US" smtClean="0"/>
              <a:t>2019. 11. 26.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DE69A-C068-0F48-BC22-8A91CA568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32406-5F25-A446-BF31-19F5ECE4B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5238-24A4-264B-9931-A0E55D4A68E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501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566A9-014C-884B-8B7B-80BDD99E3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Core Data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370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03643-854A-DE44-B1F8-8FBF700F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여기서 </a:t>
            </a:r>
            <a:r>
              <a:rPr kumimoji="1" lang="ko-KR" altLang="en-US" dirty="0" err="1"/>
              <a:t>알고가는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Core Data</a:t>
            </a:r>
            <a:r>
              <a:rPr kumimoji="1" lang="ko-KR" altLang="en-US" dirty="0"/>
              <a:t>의 기능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B02F7E-A18C-F847-A3D8-A8FA4D74CF37}"/>
              </a:ext>
            </a:extLst>
          </p:cNvPr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44444"/>
                </a:solidFill>
                <a:latin typeface="맑은 고딕" panose="020B0503020000020004" pitchFamily="34" charset="-127"/>
              </a:rPr>
              <a:t>객체 </a:t>
            </a:r>
            <a:r>
              <a:rPr lang="en" altLang="ko-KR" dirty="0">
                <a:solidFill>
                  <a:srgbClr val="444444"/>
                </a:solidFill>
                <a:latin typeface="맑은 고딕" panose="020B0503020000020004" pitchFamily="34" charset="-127"/>
              </a:rPr>
              <a:t>A</a:t>
            </a:r>
            <a:r>
              <a:rPr lang="ko-KR" altLang="en-US" dirty="0" err="1">
                <a:solidFill>
                  <a:srgbClr val="444444"/>
                </a:solidFill>
                <a:latin typeface="맑은 고딕" panose="020B0503020000020004" pitchFamily="34" charset="-127"/>
              </a:rPr>
              <a:t>를</a:t>
            </a:r>
            <a:r>
              <a:rPr lang="ko-KR" altLang="en-US" dirty="0">
                <a:solidFill>
                  <a:srgbClr val="444444"/>
                </a:solidFill>
                <a:latin typeface="맑은 고딕" panose="020B0503020000020004" pitchFamily="34" charset="-127"/>
              </a:rPr>
              <a:t> 객체 </a:t>
            </a:r>
            <a:r>
              <a:rPr lang="en" altLang="ko-KR" dirty="0">
                <a:solidFill>
                  <a:srgbClr val="444444"/>
                </a:solidFill>
                <a:latin typeface="맑은 고딕" panose="020B0503020000020004" pitchFamily="34" charset="-127"/>
              </a:rPr>
              <a:t>B</a:t>
            </a:r>
            <a:r>
              <a:rPr lang="ko-KR" altLang="en-US" dirty="0">
                <a:solidFill>
                  <a:srgbClr val="444444"/>
                </a:solidFill>
                <a:latin typeface="맑은 고딕" panose="020B0503020000020004" pitchFamily="34" charset="-127"/>
              </a:rPr>
              <a:t>와 연결할 수 있으며</a:t>
            </a:r>
            <a:r>
              <a:rPr lang="en-US" altLang="ko-KR" dirty="0">
                <a:solidFill>
                  <a:srgbClr val="444444"/>
                </a:solidFill>
                <a:latin typeface="맑은 고딕" panose="020B0503020000020004" pitchFamily="34" charset="-127"/>
              </a:rPr>
              <a:t>, </a:t>
            </a:r>
            <a:r>
              <a:rPr lang="ko-KR" altLang="en-US" dirty="0">
                <a:solidFill>
                  <a:srgbClr val="444444"/>
                </a:solidFill>
                <a:latin typeface="맑은 고딕" panose="020B0503020000020004" pitchFamily="34" charset="-127"/>
              </a:rPr>
              <a:t>해당 연결은 영속적으로 동기화 된다</a:t>
            </a:r>
            <a:r>
              <a:rPr lang="en-US" altLang="ko-KR" dirty="0">
                <a:solidFill>
                  <a:srgbClr val="444444"/>
                </a:solidFill>
                <a:latin typeface="맑은 고딕" panose="020B0503020000020004" pitchFamily="34" charset="-127"/>
              </a:rPr>
              <a:t>. </a:t>
            </a:r>
            <a:r>
              <a:rPr lang="en" altLang="ko-KR" dirty="0">
                <a:solidFill>
                  <a:srgbClr val="444444"/>
                </a:solidFill>
                <a:latin typeface="맑은 고딕" panose="020B0503020000020004" pitchFamily="34" charset="-127"/>
              </a:rPr>
              <a:t>A</a:t>
            </a:r>
            <a:r>
              <a:rPr lang="ko-KR" altLang="en-US" dirty="0">
                <a:solidFill>
                  <a:srgbClr val="444444"/>
                </a:solidFill>
                <a:latin typeface="맑은 고딕" panose="020B0503020000020004" pitchFamily="34" charset="-127"/>
              </a:rPr>
              <a:t>쪽에서 연결을 변경하면</a:t>
            </a:r>
            <a:r>
              <a:rPr lang="en-US" altLang="ko-KR" dirty="0">
                <a:solidFill>
                  <a:srgbClr val="444444"/>
                </a:solidFill>
                <a:latin typeface="맑은 고딕" panose="020B0503020000020004" pitchFamily="34" charset="-127"/>
              </a:rPr>
              <a:t>, </a:t>
            </a:r>
            <a:r>
              <a:rPr lang="en" altLang="ko-KR" dirty="0">
                <a:solidFill>
                  <a:srgbClr val="444444"/>
                </a:solidFill>
                <a:latin typeface="맑은 고딕" panose="020B0503020000020004" pitchFamily="34" charset="-127"/>
              </a:rPr>
              <a:t>B</a:t>
            </a:r>
            <a:r>
              <a:rPr lang="ko-KR" altLang="en-US" dirty="0">
                <a:solidFill>
                  <a:srgbClr val="444444"/>
                </a:solidFill>
                <a:latin typeface="맑은 고딕" panose="020B0503020000020004" pitchFamily="34" charset="-127"/>
              </a:rPr>
              <a:t>가 업데이트 되면서 그에 따른 알림</a:t>
            </a:r>
            <a:r>
              <a:rPr lang="en-US" altLang="ko-KR" dirty="0">
                <a:solidFill>
                  <a:srgbClr val="444444"/>
                </a:solidFill>
                <a:latin typeface="맑은 고딕" panose="020B0503020000020004" pitchFamily="34" charset="-127"/>
              </a:rPr>
              <a:t>(</a:t>
            </a:r>
            <a:r>
              <a:rPr lang="en" altLang="ko-KR" dirty="0">
                <a:solidFill>
                  <a:srgbClr val="444444"/>
                </a:solidFill>
                <a:latin typeface="맑은 고딕" panose="020B0503020000020004" pitchFamily="34" charset="-127"/>
              </a:rPr>
              <a:t>notification)</a:t>
            </a:r>
            <a:r>
              <a:rPr lang="ko-KR" altLang="en-US" dirty="0">
                <a:solidFill>
                  <a:srgbClr val="444444"/>
                </a:solidFill>
                <a:latin typeface="맑은 고딕" panose="020B0503020000020004" pitchFamily="34" charset="-127"/>
              </a:rPr>
              <a:t>을 발생시킨다</a:t>
            </a:r>
            <a:endParaRPr lang="en-US" altLang="ko-KR" dirty="0">
              <a:solidFill>
                <a:srgbClr val="444444"/>
              </a:solidFill>
              <a:latin typeface="맑은 고딕" panose="020B0503020000020004" pitchFamily="34" charset="-127"/>
            </a:endParaRPr>
          </a:p>
          <a:p>
            <a:pPr fontAlgn="base"/>
            <a:endParaRPr lang="en-US" altLang="ko-KR" dirty="0">
              <a:solidFill>
                <a:srgbClr val="444444"/>
              </a:solidFill>
              <a:latin typeface="맑은 고딕" panose="020B0503020000020004" pitchFamily="34" charset="-127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44444"/>
                </a:solidFill>
                <a:latin typeface="맑은 고딕" panose="020B0503020000020004" pitchFamily="34" charset="-127"/>
              </a:rPr>
              <a:t>한쪽에서 객체를 삭제할 경우 연결을 타고 </a:t>
            </a:r>
            <a:r>
              <a:rPr lang="en" altLang="ko-KR" dirty="0">
                <a:solidFill>
                  <a:srgbClr val="444444"/>
                </a:solidFill>
                <a:latin typeface="맑은 고딕" panose="020B0503020000020004" pitchFamily="34" charset="-127"/>
              </a:rPr>
              <a:t>cascade </a:t>
            </a:r>
            <a:r>
              <a:rPr lang="ko-KR" altLang="en-US" dirty="0">
                <a:solidFill>
                  <a:srgbClr val="444444"/>
                </a:solidFill>
                <a:latin typeface="맑은 고딕" panose="020B0503020000020004" pitchFamily="34" charset="-127"/>
              </a:rPr>
              <a:t>삭제가 일어나도록 할 수도 있고</a:t>
            </a:r>
            <a:r>
              <a:rPr lang="en-US" altLang="ko-KR" dirty="0">
                <a:solidFill>
                  <a:srgbClr val="444444"/>
                </a:solidFill>
                <a:latin typeface="맑은 고딕" panose="020B0503020000020004" pitchFamily="34" charset="-127"/>
              </a:rPr>
              <a:t>, </a:t>
            </a:r>
            <a:r>
              <a:rPr lang="en" altLang="ko-KR" dirty="0">
                <a:solidFill>
                  <a:srgbClr val="444444"/>
                </a:solidFill>
                <a:latin typeface="맑은 고딕" panose="020B0503020000020004" pitchFamily="34" charset="-127"/>
              </a:rPr>
              <a:t>nullify </a:t>
            </a:r>
            <a:r>
              <a:rPr lang="ko-KR" altLang="en-US" dirty="0">
                <a:solidFill>
                  <a:srgbClr val="444444"/>
                </a:solidFill>
                <a:latin typeface="맑은 고딕" panose="020B0503020000020004" pitchFamily="34" charset="-127"/>
              </a:rPr>
              <a:t>시켜서 해당 객체만 삭제 할 수도 있다</a:t>
            </a:r>
            <a:r>
              <a:rPr lang="en-US" altLang="ko-KR" dirty="0">
                <a:solidFill>
                  <a:srgbClr val="444444"/>
                </a:solidFill>
                <a:latin typeface="맑은 고딕" panose="020B0503020000020004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129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14085-5795-B244-8A41-0A5D0ACE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삭제</a:t>
            </a:r>
            <a:r>
              <a:rPr kumimoji="1" lang="en-US" altLang="ko-KR" dirty="0"/>
              <a:t>…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BCE191-B10E-D24F-A7DE-BE3AAA182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11920095" cy="10854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EA9D15-C8FD-F149-AED5-AB9A7C4A536C}"/>
              </a:ext>
            </a:extLst>
          </p:cNvPr>
          <p:cNvSpPr txBox="1"/>
          <p:nvPr/>
        </p:nvSpPr>
        <p:spPr>
          <a:xfrm>
            <a:off x="2405726" y="2967335"/>
            <a:ext cx="7380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삭제되는 객체와 연결된 포인터들은 전부 </a:t>
            </a:r>
            <a:r>
              <a:rPr kumimoji="1" lang="en-US" altLang="ko-KR" sz="2400" dirty="0"/>
              <a:t>Nil</a:t>
            </a:r>
            <a:r>
              <a:rPr kumimoji="1" lang="ko-KR" altLang="en-US" sz="2400" dirty="0"/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42487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1A35FF-51A3-F041-90CE-86CA99F2BBBC}"/>
              </a:ext>
            </a:extLst>
          </p:cNvPr>
          <p:cNvSpPr txBox="1"/>
          <p:nvPr/>
        </p:nvSpPr>
        <p:spPr>
          <a:xfrm>
            <a:off x="838200" y="595791"/>
            <a:ext cx="2535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Core Data</a:t>
            </a:r>
            <a:r>
              <a:rPr kumimoji="1" lang="ko-KR" altLang="en-US" sz="3200" dirty="0"/>
              <a:t>란</a:t>
            </a:r>
          </a:p>
        </p:txBody>
      </p:sp>
      <p:pic>
        <p:nvPicPr>
          <p:cNvPr id="6" name="그림 5" descr="조류이(가) 표시된 사진&#10;&#10;자동 생성된 설명">
            <a:extLst>
              <a:ext uri="{FF2B5EF4-FFF2-40B4-BE49-F238E27FC236}">
                <a16:creationId xmlns:a16="http://schemas.microsoft.com/office/drawing/2014/main" id="{E5EA7B4A-556F-0E4F-B731-0590FD787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67"/>
          <a:stretch/>
        </p:blipFill>
        <p:spPr>
          <a:xfrm>
            <a:off x="1121128" y="2047521"/>
            <a:ext cx="10248316" cy="2547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41491A-3AE1-C445-81D3-7F7B661C77A3}"/>
              </a:ext>
            </a:extLst>
          </p:cNvPr>
          <p:cNvSpPr txBox="1"/>
          <p:nvPr/>
        </p:nvSpPr>
        <p:spPr>
          <a:xfrm>
            <a:off x="1061155" y="2720884"/>
            <a:ext cx="10069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3600" dirty="0"/>
              <a:t>단일 장치에서 데이터를</a:t>
            </a:r>
            <a:endParaRPr lang="en-US" altLang="ko-KR" sz="3600" dirty="0"/>
          </a:p>
          <a:p>
            <a:r>
              <a:rPr lang="ko-KR" altLang="ko-KR" sz="3600" dirty="0"/>
              <a:t>유지하거나 </a:t>
            </a:r>
            <a:r>
              <a:rPr lang="ko-KR" altLang="ko-KR" sz="3600" dirty="0" err="1"/>
              <a:t>캐시하고</a:t>
            </a:r>
            <a:r>
              <a:rPr lang="ko-KR" altLang="ko-KR" sz="3600" dirty="0"/>
              <a:t> 실행 취소를 지원</a:t>
            </a:r>
            <a:r>
              <a:rPr lang="ko-KR" altLang="en-US" sz="3600" dirty="0"/>
              <a:t>한다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0561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E33A57-0059-E148-BF71-82894C31F4ED}"/>
              </a:ext>
            </a:extLst>
          </p:cNvPr>
          <p:cNvSpPr txBox="1"/>
          <p:nvPr/>
        </p:nvSpPr>
        <p:spPr>
          <a:xfrm>
            <a:off x="838200" y="595791"/>
            <a:ext cx="2535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Core Data</a:t>
            </a:r>
            <a:r>
              <a:rPr kumimoji="1" lang="ko-KR" altLang="en-US" sz="3200" dirty="0"/>
              <a:t>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B416E-0905-5A46-8ED5-58C9E0B834B7}"/>
              </a:ext>
            </a:extLst>
          </p:cNvPr>
          <p:cNvSpPr txBox="1"/>
          <p:nvPr/>
        </p:nvSpPr>
        <p:spPr>
          <a:xfrm>
            <a:off x="1294523" y="2164013"/>
            <a:ext cx="10069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3600" dirty="0"/>
              <a:t>단일 장치에서 데이터를</a:t>
            </a:r>
            <a:endParaRPr lang="en-US" altLang="ko-KR" sz="3600" dirty="0"/>
          </a:p>
          <a:p>
            <a:r>
              <a:rPr lang="ko-KR" altLang="ko-KR" sz="3600" dirty="0"/>
              <a:t>유지하거나 </a:t>
            </a:r>
            <a:r>
              <a:rPr lang="ko-KR" altLang="ko-KR" sz="3600" dirty="0" err="1"/>
              <a:t>캐시하고</a:t>
            </a:r>
            <a:r>
              <a:rPr lang="ko-KR" altLang="ko-KR" sz="3600" dirty="0"/>
              <a:t> 실행 취소를 지원</a:t>
            </a:r>
            <a:r>
              <a:rPr lang="ko-KR" altLang="en-US" sz="3600" dirty="0"/>
              <a:t>한다</a:t>
            </a:r>
            <a:r>
              <a:rPr lang="en-US" altLang="ko-KR" sz="3600" dirty="0"/>
              <a:t>?</a:t>
            </a:r>
            <a:endParaRPr kumimoji="1" lang="ko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82B53B-FFAF-B54A-8409-32205410C4C2}"/>
              </a:ext>
            </a:extLst>
          </p:cNvPr>
          <p:cNvSpPr txBox="1"/>
          <p:nvPr/>
        </p:nvSpPr>
        <p:spPr>
          <a:xfrm>
            <a:off x="1993089" y="3882765"/>
            <a:ext cx="958788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400" dirty="0"/>
              <a:t> ↳ </a:t>
            </a:r>
            <a:r>
              <a:rPr kumimoji="1" lang="ko-KR" altLang="en-US" sz="3000" dirty="0"/>
              <a:t>핸드폰을</a:t>
            </a:r>
            <a:r>
              <a:rPr kumimoji="1" lang="ko-KR" altLang="en-US" sz="3400" dirty="0"/>
              <a:t> 껐다 켜도 정보가 남아있게 해주거나</a:t>
            </a:r>
            <a:endParaRPr kumimoji="1" lang="en-US" altLang="ko-KR" sz="3400" dirty="0"/>
          </a:p>
          <a:p>
            <a:r>
              <a:rPr kumimoji="1" lang="en-US" altLang="ko-KR" sz="3400" dirty="0"/>
              <a:t>    </a:t>
            </a:r>
            <a:r>
              <a:rPr kumimoji="1" lang="ko-KR" altLang="en-US" sz="3400" dirty="0"/>
              <a:t>전에 있던 정보로 되돌린다</a:t>
            </a:r>
          </a:p>
        </p:txBody>
      </p:sp>
    </p:spTree>
    <p:extLst>
      <p:ext uri="{BB962C8B-B14F-4D97-AF65-F5344CB8AC3E}">
        <p14:creationId xmlns:p14="http://schemas.microsoft.com/office/powerpoint/2010/main" val="65218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12AEE-9579-A343-8497-5B7AE372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Core Data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8D474FD-F16C-5D45-A46B-981F56EC1014}"/>
                  </a:ext>
                </a:extLst>
              </p14:cNvPr>
              <p14:cNvContentPartPr/>
              <p14:nvPr/>
            </p14:nvContentPartPr>
            <p14:xfrm>
              <a:off x="2418524" y="1228644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8D474FD-F16C-5D45-A46B-981F56EC10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9884" y="12200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116FC21-6B9B-6A43-9373-138DD52C431F}"/>
                  </a:ext>
                </a:extLst>
              </p14:cNvPr>
              <p14:cNvContentPartPr/>
              <p14:nvPr/>
            </p14:nvContentPartPr>
            <p14:xfrm>
              <a:off x="2334644" y="899244"/>
              <a:ext cx="3240" cy="612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116FC21-6B9B-6A43-9373-138DD52C43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6004" y="890604"/>
                <a:ext cx="208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7F85C82-6281-684B-AC6A-7228C8199E6B}"/>
                  </a:ext>
                </a:extLst>
              </p14:cNvPr>
              <p14:cNvContentPartPr/>
              <p14:nvPr/>
            </p14:nvContentPartPr>
            <p14:xfrm>
              <a:off x="3928364" y="2427444"/>
              <a:ext cx="3240" cy="32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7F85C82-6281-684B-AC6A-7228C8199E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19724" y="2418444"/>
                <a:ext cx="20880" cy="208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310C01-0D25-2D49-8A9B-29E446E3BBF9}"/>
              </a:ext>
            </a:extLst>
          </p:cNvPr>
          <p:cNvSpPr txBox="1"/>
          <p:nvPr/>
        </p:nvSpPr>
        <p:spPr>
          <a:xfrm>
            <a:off x="1358900" y="1851026"/>
            <a:ext cx="8724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코어 데이터는 겉으로 보기엔 객체지향 데이터 베이스이지만</a:t>
            </a:r>
            <a:endParaRPr kumimoji="1" lang="en-US" altLang="ko-KR" sz="2400" dirty="0"/>
          </a:p>
          <a:p>
            <a:r>
              <a:rPr kumimoji="1" lang="ko-KR" altLang="en-US" sz="2400" dirty="0"/>
              <a:t>내부를 보면 관계형 데이터 베이스인 </a:t>
            </a:r>
            <a:r>
              <a:rPr kumimoji="1" lang="ko-KR" altLang="en-US" sz="2400" dirty="0" err="1"/>
              <a:t>시퀄</a:t>
            </a:r>
            <a:r>
              <a:rPr kumimoji="1" lang="en-US" altLang="ko-KR" sz="2400" dirty="0"/>
              <a:t>(SQL)</a:t>
            </a:r>
            <a:r>
              <a:rPr kumimoji="1" lang="ko-KR" altLang="en-US" sz="2400" dirty="0"/>
              <a:t> 기반이다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BA7D846-26C2-7945-BED7-2923435BC1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000" y="860064"/>
            <a:ext cx="11684000" cy="131604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B0EF62-1D97-2C4E-993B-6D77303B8B11}"/>
              </a:ext>
            </a:extLst>
          </p:cNvPr>
          <p:cNvSpPr/>
          <p:nvPr/>
        </p:nvSpPr>
        <p:spPr>
          <a:xfrm>
            <a:off x="1511638" y="3073775"/>
            <a:ext cx="7314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/>
              <a:t> ↳ 객체만 잘 사용하면 된다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CoreData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테이블뷰에</a:t>
            </a:r>
            <a:r>
              <a:rPr kumimoji="1" lang="ko-KR" altLang="en-US" dirty="0"/>
              <a:t> 쓰기 정말 좋다 </a:t>
            </a:r>
          </a:p>
        </p:txBody>
      </p:sp>
      <p:pic>
        <p:nvPicPr>
          <p:cNvPr id="14" name="그림 13" descr="나이프이(가) 표시된 사진&#10;&#10;자동 생성된 설명">
            <a:extLst>
              <a:ext uri="{FF2B5EF4-FFF2-40B4-BE49-F238E27FC236}">
                <a16:creationId xmlns:a16="http://schemas.microsoft.com/office/drawing/2014/main" id="{30A81522-BB11-4B47-82DA-E9258340B1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6462" y="2059268"/>
            <a:ext cx="9613900" cy="14859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05007C9-52ED-5247-91B2-2404FEA49C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64518" y="3073775"/>
            <a:ext cx="3451556" cy="294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6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29EF-CC95-884D-AF3A-65155843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5075"/>
          </a:xfrm>
        </p:spPr>
        <p:txBody>
          <a:bodyPr/>
          <a:lstStyle/>
          <a:p>
            <a:r>
              <a:rPr kumimoji="1" lang="en-US" altLang="ko-KR" dirty="0"/>
              <a:t>Core Data</a:t>
            </a:r>
            <a:r>
              <a:rPr kumimoji="1" lang="ko-KR" altLang="en-US" dirty="0" err="1"/>
              <a:t>맵을</a:t>
            </a:r>
            <a:r>
              <a:rPr kumimoji="1" lang="ko-KR" altLang="en-US" dirty="0"/>
              <a:t> 시각적으로</a:t>
            </a:r>
            <a:r>
              <a:rPr kumimoji="1" lang="en-US" altLang="ko-KR" dirty="0"/>
              <a:t>!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BB1E7A-CFC0-6748-8AEE-74AB6C0AB9A2}"/>
              </a:ext>
            </a:extLst>
          </p:cNvPr>
          <p:cNvSpPr txBox="1"/>
          <p:nvPr/>
        </p:nvSpPr>
        <p:spPr>
          <a:xfrm>
            <a:off x="1528083" y="1765300"/>
            <a:ext cx="9206366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데이터 베이스에서 어떤 작업을 하려면 이 </a:t>
            </a:r>
            <a:r>
              <a:rPr kumimoji="1" lang="ko-KR" altLang="en-US" dirty="0" err="1"/>
              <a:t>맵이</a:t>
            </a:r>
            <a:r>
              <a:rPr kumimoji="1" lang="ko-KR" altLang="en-US" dirty="0"/>
              <a:t> 반드시 있어야 합니다 </a:t>
            </a:r>
            <a:r>
              <a:rPr kumimoji="1" lang="en-US" altLang="ko-KR" dirty="0"/>
              <a:t>(</a:t>
            </a:r>
            <a:r>
              <a:rPr kumimoji="1" lang="ko-KR" altLang="en-US" dirty="0"/>
              <a:t>객체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변수 등등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					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			</a:t>
            </a:r>
            <a:r>
              <a:rPr kumimoji="1" lang="ko-KR" altLang="en-US" dirty="0"/>
              <a:t>       </a:t>
            </a:r>
            <a:r>
              <a:rPr kumimoji="1" lang="en-US" altLang="ko-KR" sz="4800" dirty="0" err="1"/>
              <a:t>Xcode</a:t>
            </a:r>
            <a:r>
              <a:rPr kumimoji="1" lang="ko-KR" altLang="en-US" sz="4800" dirty="0"/>
              <a:t>로</a:t>
            </a:r>
            <a:r>
              <a:rPr kumimoji="1" lang="en-US" altLang="ko-KR" sz="4800" dirty="0"/>
              <a:t>!</a:t>
            </a:r>
            <a:endParaRPr kumimoji="1"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5104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FF1E1-2875-4F42-A6DB-BC4B1EFD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코드로 코어데이터에 접근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FBFE5-5B97-924E-86E2-0B639B74D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1800" dirty="0"/>
              <a:t>데이터 베이스 안에 있는 것들은 </a:t>
            </a:r>
            <a:r>
              <a:rPr kumimoji="1" lang="en-US" altLang="ko-KR" sz="1800" dirty="0" err="1"/>
              <a:t>NSManagedObject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타입</a:t>
            </a:r>
            <a:endParaRPr kumimoji="1" lang="en-US" altLang="ko-KR" sz="1800" dirty="0"/>
          </a:p>
          <a:p>
            <a:r>
              <a:rPr kumimoji="1" lang="ko-KR" altLang="en-US" sz="1800" dirty="0"/>
              <a:t>코드로 옮기기 위해서  </a:t>
            </a:r>
            <a:r>
              <a:rPr kumimoji="1" lang="en-US" altLang="ko-KR" sz="1800" dirty="0" err="1"/>
              <a:t>NSManagedObjectContext</a:t>
            </a:r>
            <a:r>
              <a:rPr kumimoji="1" lang="ko-KR" altLang="en-US" sz="1800" dirty="0"/>
              <a:t> 클래스 사용</a:t>
            </a:r>
            <a:endParaRPr kumimoji="1" lang="en-US" altLang="ko-KR" sz="1800" dirty="0"/>
          </a:p>
          <a:p>
            <a:pPr lvl="1"/>
            <a:r>
              <a:rPr kumimoji="1" lang="ko-KR" altLang="en-US" sz="1800" dirty="0"/>
              <a:t>또 이것을 가져오는 방법은 </a:t>
            </a:r>
            <a:r>
              <a:rPr kumimoji="1" lang="en-US" altLang="ko-KR" sz="1800" dirty="0" err="1"/>
              <a:t>NSPersistentContainer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사용</a:t>
            </a:r>
            <a:endParaRPr kumimoji="1" lang="en-US" altLang="ko-KR" sz="1800" dirty="0"/>
          </a:p>
          <a:p>
            <a:pPr lvl="2"/>
            <a:r>
              <a:rPr kumimoji="1" lang="ko-KR" altLang="en-US" sz="1400" dirty="0"/>
              <a:t>처음 만들면 코드가 있고 </a:t>
            </a:r>
            <a:r>
              <a:rPr kumimoji="1" lang="en-US" altLang="ko-KR" sz="1400" dirty="0" err="1"/>
              <a:t>persistentContainer</a:t>
            </a:r>
            <a:r>
              <a:rPr kumimoji="1" lang="ko-KR" altLang="en-US" sz="1400" dirty="0"/>
              <a:t> 변수를 사용</a:t>
            </a:r>
            <a:endParaRPr kumimoji="1" lang="en-US" altLang="ko-KR" sz="1400" dirty="0"/>
          </a:p>
          <a:p>
            <a:pPr lvl="1"/>
            <a:r>
              <a:rPr kumimoji="1" lang="ko-KR" altLang="en-US" dirty="0"/>
              <a:t>이렇게 하면 </a:t>
            </a:r>
            <a:r>
              <a:rPr kumimoji="1" lang="en-US" altLang="ko-KR" dirty="0" err="1"/>
              <a:t>persistentContainer</a:t>
            </a:r>
            <a:r>
              <a:rPr kumimoji="1" lang="ko-KR" altLang="en-US" dirty="0"/>
              <a:t>가 생김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그럼 또 여기서 </a:t>
            </a:r>
            <a:r>
              <a:rPr kumimoji="1" lang="en-US" altLang="ko-KR" dirty="0"/>
              <a:t>context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꺼내옴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그럴려면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viewContext</a:t>
            </a:r>
            <a:r>
              <a:rPr kumimoji="1" lang="en-US" altLang="ko-KR" dirty="0"/>
              <a:t> </a:t>
            </a:r>
            <a:r>
              <a:rPr kumimoji="1" lang="ko-KR" altLang="en-US" dirty="0"/>
              <a:t>사용 근데 이게 또 메인 큐에서만 사용 가능</a:t>
            </a:r>
            <a:r>
              <a:rPr kumimoji="1" lang="en-US" altLang="ko-KR" dirty="0"/>
              <a:t>;;;;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안전형이</a:t>
            </a:r>
            <a:r>
              <a:rPr kumimoji="1" lang="ko-KR" altLang="en-US" dirty="0"/>
              <a:t> 아니래요 </a:t>
            </a:r>
            <a:r>
              <a:rPr kumimoji="1" lang="ko-KR" altLang="en-US" dirty="0" err="1"/>
              <a:t>ㅠㅠㅠㅠㅠㅠ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6AF700-534C-2F44-9F0D-DDB48CD60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4543425"/>
            <a:ext cx="102743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28BB2-E834-5D4D-83A0-955482AF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접근 끝</a:t>
            </a:r>
            <a:r>
              <a:rPr kumimoji="1" lang="en-US" altLang="ko-KR" dirty="0"/>
              <a:t>!</a:t>
            </a:r>
            <a:r>
              <a:rPr kumimoji="1" lang="ko-KR" altLang="en-US" dirty="0"/>
              <a:t> 객체 생성</a:t>
            </a:r>
            <a:r>
              <a:rPr kumimoji="1" lang="en-US" altLang="ko-KR" dirty="0"/>
              <a:t>!</a:t>
            </a:r>
            <a:endParaRPr kumimoji="1" lang="ko-KR" altLang="en-US" dirty="0"/>
          </a:p>
        </p:txBody>
      </p:sp>
      <p:pic>
        <p:nvPicPr>
          <p:cNvPr id="9" name="내용 개체 틀 8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0ED3F990-F5BA-3244-9306-769EB630A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650" y="1429544"/>
            <a:ext cx="9366250" cy="160531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E85D9F-56C5-D040-AA55-45FFD7D9F0C8}"/>
              </a:ext>
            </a:extLst>
          </p:cNvPr>
          <p:cNvSpPr txBox="1"/>
          <p:nvPr/>
        </p:nvSpPr>
        <p:spPr>
          <a:xfrm>
            <a:off x="1409700" y="312420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만든 객체의 변수 설정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A9A6978-D034-EA41-B237-5D90A5325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50" y="3493532"/>
            <a:ext cx="9366250" cy="6076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BB24E1-4D19-F14B-A5FD-1799D81DE92B}"/>
              </a:ext>
            </a:extLst>
          </p:cNvPr>
          <p:cNvSpPr txBox="1"/>
          <p:nvPr/>
        </p:nvSpPr>
        <p:spPr>
          <a:xfrm>
            <a:off x="1409700" y="4325662"/>
            <a:ext cx="4419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Value(</a:t>
            </a:r>
            <a:r>
              <a:rPr kumimoji="1" lang="en-US" altLang="ko-KR" dirty="0" err="1"/>
              <a:t>forkey</a:t>
            </a:r>
            <a:r>
              <a:rPr kumimoji="1" lang="en-US" altLang="ko-KR" dirty="0"/>
              <a:t>:), </a:t>
            </a:r>
            <a:r>
              <a:rPr kumimoji="1" lang="en-US" altLang="ko-KR" dirty="0" err="1"/>
              <a:t>setValue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forkey</a:t>
            </a:r>
            <a:r>
              <a:rPr kumimoji="1" lang="en-US" altLang="ko-KR" dirty="0"/>
              <a:t>:)</a:t>
            </a:r>
            <a:endParaRPr kumimoji="1" lang="ko-KR" altLang="en-US" dirty="0"/>
          </a:p>
          <a:p>
            <a:r>
              <a:rPr kumimoji="1" lang="en-US" altLang="ko-KR" dirty="0"/>
              <a:t>Value(</a:t>
            </a:r>
            <a:r>
              <a:rPr kumimoji="1" lang="en-US" altLang="ko-KR" dirty="0" err="1"/>
              <a:t>forKeyPath</a:t>
            </a:r>
            <a:r>
              <a:rPr kumimoji="1" lang="en-US" altLang="ko-KR" dirty="0"/>
              <a:t>:), </a:t>
            </a:r>
            <a:r>
              <a:rPr kumimoji="1" lang="en-US" altLang="ko-KR" dirty="0" err="1"/>
              <a:t>setValue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forKeyPath</a:t>
            </a:r>
            <a:r>
              <a:rPr kumimoji="1" lang="en-US" altLang="ko-KR" dirty="0"/>
              <a:t>:)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85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AC9AA-2F74-BD4D-8399-DC27074C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객체 저장</a:t>
            </a:r>
            <a:r>
              <a:rPr kumimoji="1" lang="en-US" altLang="ko-KR" dirty="0"/>
              <a:t>!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82486-DB7C-9A49-AC54-F75E9ABE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.save()</a:t>
            </a:r>
            <a:r>
              <a:rPr kumimoji="1" lang="ko-KR" altLang="en-US" dirty="0"/>
              <a:t> 함수 사용 </a:t>
            </a:r>
            <a:r>
              <a:rPr kumimoji="1" lang="en-US" altLang="ko-KR" dirty="0"/>
              <a:t>(</a:t>
            </a:r>
            <a:r>
              <a:rPr kumimoji="1" lang="ko-KR" altLang="en-US" dirty="0"/>
              <a:t>다른 </a:t>
            </a:r>
            <a:r>
              <a:rPr kumimoji="1" lang="ko-KR" altLang="en-US" dirty="0" err="1"/>
              <a:t>쓰레드에서도</a:t>
            </a:r>
            <a:r>
              <a:rPr kumimoji="1" lang="ko-KR" altLang="en-US" dirty="0"/>
              <a:t> 적용한 것을 볼 수 있도록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에러가 날 수 있기 때문에 </a:t>
            </a:r>
            <a:r>
              <a:rPr kumimoji="1" lang="en-US" altLang="ko-KR" dirty="0"/>
              <a:t>throw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할 수 있음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7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F1DDD-FE2B-B74A-8D01-0B2F73CD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14325"/>
            <a:ext cx="10998200" cy="1325563"/>
          </a:xfrm>
        </p:spPr>
        <p:txBody>
          <a:bodyPr>
            <a:normAutofit/>
          </a:bodyPr>
          <a:lstStyle/>
          <a:p>
            <a:r>
              <a:rPr kumimoji="1" lang="en-US" altLang="ko-KR" sz="3200" dirty="0"/>
              <a:t>Value(</a:t>
            </a:r>
            <a:r>
              <a:rPr kumimoji="1" lang="en-US" altLang="ko-KR" sz="3200" dirty="0" err="1"/>
              <a:t>forkey</a:t>
            </a:r>
            <a:r>
              <a:rPr kumimoji="1" lang="en-US" altLang="ko-KR" sz="3200" dirty="0"/>
              <a:t>:), </a:t>
            </a:r>
            <a:r>
              <a:rPr kumimoji="1" lang="en-US" altLang="ko-KR" sz="3200" dirty="0" err="1"/>
              <a:t>setValue</a:t>
            </a:r>
            <a:r>
              <a:rPr kumimoji="1" lang="en-US" altLang="ko-KR" sz="3200" dirty="0"/>
              <a:t>(</a:t>
            </a:r>
            <a:r>
              <a:rPr kumimoji="1" lang="en-US" altLang="ko-KR" sz="3200" dirty="0" err="1"/>
              <a:t>forkey</a:t>
            </a:r>
            <a:r>
              <a:rPr kumimoji="1" lang="en-US" altLang="ko-KR" sz="3200" dirty="0"/>
              <a:t>:</a:t>
            </a:r>
            <a:r>
              <a:rPr kumimoji="1" lang="en-US" altLang="ko-KR" sz="3200" dirty="0">
                <a:sym typeface="Wingdings" pitchFamily="2" charset="2"/>
              </a:rPr>
              <a:t>)</a:t>
            </a:r>
            <a:r>
              <a:rPr kumimoji="1" lang="ko-KR" altLang="en-US" sz="3200" dirty="0">
                <a:sym typeface="Wingdings" pitchFamily="2" charset="2"/>
              </a:rPr>
              <a:t> 쓰기 싫어 </a:t>
            </a:r>
            <a:r>
              <a:rPr kumimoji="1" lang="ko-KR" altLang="en-US" sz="3200" dirty="0" err="1">
                <a:sym typeface="Wingdings" pitchFamily="2" charset="2"/>
              </a:rPr>
              <a:t>익스텐션</a:t>
            </a:r>
            <a:r>
              <a:rPr kumimoji="1" lang="ko-KR" altLang="en-US" sz="3200" dirty="0">
                <a:sym typeface="Wingdings" pitchFamily="2" charset="2"/>
              </a:rPr>
              <a:t> </a:t>
            </a:r>
            <a:r>
              <a:rPr kumimoji="1" lang="ko-KR" altLang="en-US" sz="3200" dirty="0" err="1">
                <a:sym typeface="Wingdings" pitchFamily="2" charset="2"/>
              </a:rPr>
              <a:t>쓸거얌</a:t>
            </a:r>
            <a:endParaRPr kumimoji="1" lang="ko-KR" altLang="en-US" sz="3200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82AA1CF-B435-CC49-A283-89E02F810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17" y="1409700"/>
            <a:ext cx="8459083" cy="495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90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296</Words>
  <Application>Microsoft Macintosh PowerPoint</Application>
  <PresentationFormat>와이드스크린</PresentationFormat>
  <Paragraphs>43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Core Data</vt:lpstr>
      <vt:lpstr>PowerPoint 프레젠테이션</vt:lpstr>
      <vt:lpstr>PowerPoint 프레젠테이션</vt:lpstr>
      <vt:lpstr>Core Data</vt:lpstr>
      <vt:lpstr>Core Data맵을 시각적으로! </vt:lpstr>
      <vt:lpstr>코드로 코어데이터에 접근</vt:lpstr>
      <vt:lpstr>접근 끝! 객체 생성!</vt:lpstr>
      <vt:lpstr>객체 저장!</vt:lpstr>
      <vt:lpstr>Value(forkey:), setValue(forkey:) 쓰기 싫어 익스텐션 쓸거얌</vt:lpstr>
      <vt:lpstr>여기서 알고가는 Core Data의 기능</vt:lpstr>
      <vt:lpstr>삭제…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Data</dc:title>
  <dc:creator>m25727</dc:creator>
  <cp:lastModifiedBy>m25727</cp:lastModifiedBy>
  <cp:revision>11</cp:revision>
  <dcterms:created xsi:type="dcterms:W3CDTF">2019-11-26T12:31:17Z</dcterms:created>
  <dcterms:modified xsi:type="dcterms:W3CDTF">2019-11-26T14:34:53Z</dcterms:modified>
</cp:coreProperties>
</file>