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21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3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4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4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9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oogle.com/spreadsheets/d/1rzCVl6C4exhamKjcDqS0GJ-6rCqNUIex/edit?usp=drive_link&amp;ouid=114950098565010187050&amp;rtpof=true&amp;sd=tru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졸업작품 계획서 발표</a:t>
            </a:r>
            <a:endParaRPr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27417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3400" b="1" dirty="0"/>
              <a:t>개인 소비 지출 관리 대시보드 </a:t>
            </a:r>
            <a:r>
              <a:rPr lang="ko-KR" altLang="en-US" sz="3400" b="1" dirty="0" err="1"/>
              <a:t>웹앱</a:t>
            </a:r>
            <a:r>
              <a:rPr lang="en-US" sz="3400" dirty="0"/>
              <a:t>	</a:t>
            </a:r>
          </a:p>
          <a:p>
            <a:endParaRPr lang="en-US" dirty="0"/>
          </a:p>
          <a:p>
            <a:r>
              <a:rPr lang="ko-KR" altLang="en-US" dirty="0"/>
              <a:t>신병관</a:t>
            </a:r>
            <a:r>
              <a:rPr lang="en-US" altLang="ko-KR" dirty="0"/>
              <a:t>, </a:t>
            </a:r>
            <a:r>
              <a:rPr lang="ko-KR" altLang="en-US" dirty="0" err="1"/>
              <a:t>양해민</a:t>
            </a:r>
            <a:r>
              <a:rPr lang="en-US" altLang="ko-KR" dirty="0"/>
              <a:t>									2025.05.12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7. </a:t>
            </a:r>
            <a:r>
              <a:rPr lang="ko-KR" altLang="en-US" sz="3600" b="1" dirty="0"/>
              <a:t>성능 및 테스트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OCR </a:t>
            </a:r>
            <a:r>
              <a:rPr lang="ko-KR" altLang="en-US" sz="2000" dirty="0"/>
              <a:t>정확도 약 </a:t>
            </a:r>
            <a:r>
              <a:rPr lang="en-US" altLang="ko-KR" sz="2000" dirty="0"/>
              <a:t>90%</a:t>
            </a:r>
            <a:r>
              <a:rPr lang="ko-KR" altLang="en-US" sz="2000" dirty="0"/>
              <a:t> 이상 </a:t>
            </a:r>
            <a:r>
              <a:rPr lang="en-US" altLang="ko-KR" sz="2000" dirty="0"/>
              <a:t>(</a:t>
            </a:r>
            <a:r>
              <a:rPr lang="ko-KR" altLang="en-US" sz="2000" dirty="0"/>
              <a:t>한글</a:t>
            </a:r>
            <a:r>
              <a:rPr lang="en-US" altLang="ko-KR" sz="2000" dirty="0"/>
              <a:t>/</a:t>
            </a:r>
            <a:r>
              <a:rPr lang="ko-KR" altLang="en-US" sz="2000" dirty="0"/>
              <a:t>영문 혼합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평균 응답 시간</a:t>
            </a:r>
            <a:r>
              <a:rPr lang="en-US" altLang="ko-KR" sz="2000" dirty="0"/>
              <a:t>: 2~3</a:t>
            </a:r>
            <a:r>
              <a:rPr lang="ko-KR" altLang="en-US" sz="2000" dirty="0"/>
              <a:t>초</a:t>
            </a:r>
          </a:p>
          <a:p>
            <a:r>
              <a:rPr lang="en-US" altLang="ko-KR" sz="2000" dirty="0"/>
              <a:t>PC </a:t>
            </a:r>
            <a:r>
              <a:rPr lang="ko-KR" altLang="en-US" sz="2000" dirty="0"/>
              <a:t>환경 중심의 정적 </a:t>
            </a:r>
            <a:r>
              <a:rPr lang="en-US" altLang="ko-KR" sz="2000" dirty="0"/>
              <a:t>UI</a:t>
            </a:r>
            <a:r>
              <a:rPr lang="ko-KR" altLang="en-US" sz="2000" dirty="0"/>
              <a:t> 설계</a:t>
            </a:r>
            <a:br>
              <a:rPr lang="ko-KR" altLang="en-US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모바일 대응은 향후 확장 고려</a:t>
            </a:r>
            <a:r>
              <a:rPr lang="en-US" altLang="ko-KR" sz="2000" dirty="0"/>
              <a:t>)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8</a:t>
            </a:r>
            <a:r>
              <a:rPr lang="en-US" altLang="ko-KR" sz="3600" b="1" dirty="0"/>
              <a:t>. </a:t>
            </a:r>
            <a:r>
              <a:rPr lang="ko-KR" altLang="en-US" sz="3600" b="1" dirty="0"/>
              <a:t>향후 계획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OCR </a:t>
            </a:r>
            <a:r>
              <a:rPr lang="ko-KR" altLang="en-US" sz="2000" dirty="0"/>
              <a:t>결과 후처리 정밀화 </a:t>
            </a:r>
            <a:r>
              <a:rPr lang="en-US" altLang="ko-KR" sz="2000" dirty="0"/>
              <a:t>(</a:t>
            </a:r>
            <a:r>
              <a:rPr lang="ko-KR" altLang="en-US" sz="2000" dirty="0"/>
              <a:t>형태소 분석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사용자별 소비 기록 기능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6D053-4C52-D9C3-C172-FE82ACF5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목차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E397BD0-927F-5CFC-5256-7503BC0DA2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800" y="1275507"/>
            <a:ext cx="33265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개발 배경 및 필요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주요 기능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시스템 구조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기대 효과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개발 환경 및 기술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개발 일정 (요약)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구현 결과 (</a:t>
            </a:r>
            <a:r>
              <a:rPr lang="ko-KR" altLang="en-US" sz="1800" dirty="0">
                <a:latin typeface="Arial" panose="020B0604020202020204" pitchFamily="34" charset="0"/>
              </a:rPr>
              <a:t>예시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향후 보완 계획</a:t>
            </a:r>
          </a:p>
        </p:txBody>
      </p:sp>
    </p:spTree>
    <p:extLst>
      <p:ext uri="{BB962C8B-B14F-4D97-AF65-F5344CB8AC3E}">
        <p14:creationId xmlns:p14="http://schemas.microsoft.com/office/powerpoint/2010/main" val="9798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1. </a:t>
            </a:r>
            <a:r>
              <a:rPr lang="ko-KR" altLang="en-US" sz="3600" b="1" dirty="0"/>
              <a:t>프로젝트 개요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948873"/>
            <a:ext cx="7778418" cy="429953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문제 인식</a:t>
            </a:r>
            <a:r>
              <a:rPr sz="2000" dirty="0"/>
              <a:t>:</a:t>
            </a:r>
            <a:endParaRPr lang="ko-KR" altLang="en-US" sz="2000" dirty="0"/>
          </a:p>
          <a:p>
            <a:pPr marL="342900" indent="-166688">
              <a:buFont typeface="Wingdings" panose="05000000000000000000" pitchFamily="2" charset="2"/>
              <a:buChar char="§"/>
              <a:tabLst>
                <a:tab pos="360363" algn="l"/>
              </a:tabLst>
            </a:pPr>
            <a:r>
              <a:rPr lang="ko-KR" altLang="en-US" sz="2000" dirty="0"/>
              <a:t>지출 </a:t>
            </a:r>
            <a:r>
              <a:rPr lang="ko-KR" altLang="en-US" sz="2000" dirty="0" err="1"/>
              <a:t>계획없이</a:t>
            </a:r>
            <a:r>
              <a:rPr lang="ko-KR" altLang="en-US" sz="2000" dirty="0"/>
              <a:t> 소비를 할 경우 과소비로 이어지기 쉽다</a:t>
            </a:r>
            <a:r>
              <a:rPr lang="en-US" altLang="ko-KR" sz="2000" dirty="0"/>
              <a:t>.</a:t>
            </a:r>
          </a:p>
          <a:p>
            <a:pPr marL="342900" indent="-166688">
              <a:buFont typeface="Wingdings" panose="05000000000000000000" pitchFamily="2" charset="2"/>
              <a:buChar char="§"/>
              <a:tabLst>
                <a:tab pos="360363" algn="l"/>
              </a:tabLst>
            </a:pPr>
            <a:r>
              <a:rPr lang="ko-KR" altLang="en-US" sz="2000" dirty="0"/>
              <a:t>종이 영수증을 모아두기 어렵고 소비 분석도 번거롭다</a:t>
            </a:r>
            <a:r>
              <a:rPr lang="en-US" altLang="ko-KR" sz="2000" dirty="0"/>
              <a:t>.</a:t>
            </a:r>
          </a:p>
          <a:p>
            <a:pPr marL="342900" indent="-166688">
              <a:buFont typeface="Wingdings" panose="05000000000000000000" pitchFamily="2" charset="2"/>
              <a:buChar char="§"/>
              <a:tabLst>
                <a:tab pos="360363" algn="l"/>
              </a:tabLst>
            </a:pPr>
            <a:r>
              <a:rPr lang="ko-KR" altLang="en-US" sz="2000" dirty="0"/>
              <a:t>신용카드</a:t>
            </a:r>
            <a:r>
              <a:rPr lang="en-US" altLang="ko-KR" sz="2000" dirty="0"/>
              <a:t>, </a:t>
            </a:r>
            <a:r>
              <a:rPr lang="ko-KR" altLang="en-US" sz="2000" dirty="0"/>
              <a:t>체크카드 등 소비 방식이 다양하여 지출 추적이 어렵다</a:t>
            </a:r>
            <a:r>
              <a:rPr lang="en-US" altLang="ko-KR" sz="2000" dirty="0"/>
              <a:t>.</a:t>
            </a:r>
          </a:p>
          <a:p>
            <a:pPr marL="176212" indent="0">
              <a:buNone/>
              <a:tabLst>
                <a:tab pos="360363" algn="l"/>
              </a:tabLst>
            </a:pPr>
            <a:endParaRPr lang="en-US" altLang="ko-KR" sz="2000" dirty="0"/>
          </a:p>
          <a:p>
            <a:r>
              <a:rPr lang="ko-KR" altLang="en-US" sz="2000" dirty="0"/>
              <a:t>목표</a:t>
            </a:r>
            <a:r>
              <a:rPr sz="2000" dirty="0"/>
              <a:t>:</a:t>
            </a:r>
          </a:p>
          <a:p>
            <a:pPr marL="342900" indent="-166688">
              <a:buFont typeface="Wingdings" panose="05000000000000000000" pitchFamily="2" charset="2"/>
              <a:buChar char="§"/>
            </a:pPr>
            <a:r>
              <a:rPr sz="2000" dirty="0"/>
              <a:t>OCR</a:t>
            </a:r>
            <a:r>
              <a:rPr lang="ko-KR" altLang="en-US" sz="2000" dirty="0"/>
              <a:t>로 영수증을 자동 인식하여 소비를 시각적으로 분석하는 </a:t>
            </a:r>
            <a:r>
              <a:rPr lang="ko-KR" altLang="en-US" sz="2000" dirty="0" err="1"/>
              <a:t>웹앱</a:t>
            </a:r>
            <a:r>
              <a:rPr lang="ko-KR" altLang="en-US" sz="2000" dirty="0"/>
              <a:t> 개발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ko-KR" altLang="en-US" sz="2000" dirty="0"/>
              <a:t>필수 조건</a:t>
            </a:r>
            <a:r>
              <a:rPr lang="en-US" altLang="ko-KR" sz="2000" dirty="0"/>
              <a:t>:</a:t>
            </a:r>
          </a:p>
          <a:p>
            <a:pPr marL="342900" indent="-166688">
              <a:buFont typeface="Wingdings" panose="05000000000000000000" pitchFamily="2" charset="2"/>
              <a:buChar char="§"/>
            </a:pPr>
            <a:r>
              <a:rPr lang="ko-KR" altLang="en-US" sz="2000" dirty="0"/>
              <a:t>영수증 모아서 사진 찍어 업로드</a:t>
            </a:r>
            <a:endParaRPr lang="en-US" altLang="ko-KR" dirty="0"/>
          </a:p>
          <a:p>
            <a:pPr marL="342900" indent="-166688">
              <a:buFont typeface="Wingdings" panose="05000000000000000000" pitchFamily="2" charset="2"/>
              <a:buChar char="§"/>
            </a:pPr>
            <a:r>
              <a:rPr lang="ko-KR" altLang="en-US" sz="2000" dirty="0"/>
              <a:t>구글 연동 로그인하여 개인별 지출 관리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2. </a:t>
            </a:r>
            <a:r>
              <a:rPr lang="ko-KR" altLang="en-US" sz="3600" b="1" dirty="0"/>
              <a:t>주요 기능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77" y="1152983"/>
            <a:ext cx="6711654" cy="41954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구글 연동 로그인</a:t>
            </a:r>
            <a:endParaRPr lang="en-US" sz="2000" dirty="0"/>
          </a:p>
          <a:p>
            <a:r>
              <a:rPr lang="ko-KR" altLang="en-US" sz="2000" dirty="0"/>
              <a:t>영수증 이미지 업로드</a:t>
            </a:r>
          </a:p>
          <a:p>
            <a:r>
              <a:rPr sz="2000" dirty="0"/>
              <a:t>OCR </a:t>
            </a:r>
            <a:r>
              <a:rPr lang="ko-KR" altLang="en-US" sz="2000" dirty="0"/>
              <a:t>텍스트 추출 </a:t>
            </a:r>
            <a:r>
              <a:rPr sz="2000" dirty="0"/>
              <a:t>(</a:t>
            </a:r>
            <a:r>
              <a:rPr lang="en-US" sz="2000" dirty="0"/>
              <a:t>Tesseract</a:t>
            </a:r>
            <a:r>
              <a:rPr sz="2000" dirty="0"/>
              <a:t>)</a:t>
            </a:r>
          </a:p>
          <a:p>
            <a:r>
              <a:rPr lang="ko-KR" altLang="en-US" sz="2000" dirty="0"/>
              <a:t>소비 항목 자동 분류 및 시각화</a:t>
            </a:r>
          </a:p>
          <a:p>
            <a:r>
              <a:rPr lang="ko-KR" altLang="en-US" sz="2000" dirty="0"/>
              <a:t>월별 통계 대시보드 제공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CD3830-7D3D-1210-6722-E14C4FB8239C}"/>
              </a:ext>
            </a:extLst>
          </p:cNvPr>
          <p:cNvGrpSpPr/>
          <p:nvPr/>
        </p:nvGrpSpPr>
        <p:grpSpPr>
          <a:xfrm>
            <a:off x="3655767" y="2998862"/>
            <a:ext cx="5109631" cy="3406420"/>
            <a:chOff x="1217244" y="2451912"/>
            <a:chExt cx="6390056" cy="4260037"/>
          </a:xfrm>
        </p:grpSpPr>
        <p:pic>
          <p:nvPicPr>
            <p:cNvPr id="5" name="그림 4" descr="텍스트, 스크린샷, 폰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3CA97B-A58A-BB0B-9FE1-5858E3F1D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44" y="2451912"/>
              <a:ext cx="6390056" cy="4260037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D817337-2419-D778-A4A5-6AB7DC67FF62}"/>
                </a:ext>
              </a:extLst>
            </p:cNvPr>
            <p:cNvGrpSpPr/>
            <p:nvPr/>
          </p:nvGrpSpPr>
          <p:grpSpPr>
            <a:xfrm>
              <a:off x="6719962" y="4886527"/>
              <a:ext cx="473413" cy="149157"/>
              <a:chOff x="6828817" y="4893012"/>
              <a:chExt cx="473413" cy="14915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816DEC-E4C5-61DC-902C-17A8A1AF03FD}"/>
                  </a:ext>
                </a:extLst>
              </p:cNvPr>
              <p:cNvSpPr/>
              <p:nvPr/>
            </p:nvSpPr>
            <p:spPr>
              <a:xfrm>
                <a:off x="6828817" y="4893012"/>
                <a:ext cx="473413" cy="14915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600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ko-KR" altLang="en-US" sz="600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월</a:t>
                </a:r>
              </a:p>
            </p:txBody>
          </p:sp>
          <p:sp>
            <p:nvSpPr>
              <p:cNvPr id="8" name="순서도: 병합 7">
                <a:extLst>
                  <a:ext uri="{FF2B5EF4-FFF2-40B4-BE49-F238E27FC236}">
                    <a16:creationId xmlns:a16="http://schemas.microsoft.com/office/drawing/2014/main" id="{5AF23A47-4D3E-7E51-2D93-C4C628CB9C41}"/>
                  </a:ext>
                </a:extLst>
              </p:cNvPr>
              <p:cNvSpPr/>
              <p:nvPr/>
            </p:nvSpPr>
            <p:spPr>
              <a:xfrm>
                <a:off x="7135469" y="4935850"/>
                <a:ext cx="107934" cy="65660"/>
              </a:xfrm>
              <a:prstGeom prst="flowChartMerge">
                <a:avLst/>
              </a:prstGeom>
              <a:ln w="317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3. </a:t>
            </a:r>
            <a:r>
              <a:rPr lang="ko-KR" altLang="en-US" sz="3600" b="1" dirty="0"/>
              <a:t>시스템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31259"/>
            <a:ext cx="6711654" cy="41954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사용자 </a:t>
            </a:r>
            <a:r>
              <a:rPr sz="2000" dirty="0"/>
              <a:t>→ React </a:t>
            </a:r>
            <a:r>
              <a:rPr lang="ko-KR" altLang="en-US" sz="2000" dirty="0" err="1"/>
              <a:t>프론트엔드</a:t>
            </a:r>
            <a:r>
              <a:rPr lang="ko-KR" altLang="en-US" sz="2000" dirty="0"/>
              <a:t> </a:t>
            </a:r>
            <a:r>
              <a:rPr sz="2000" dirty="0"/>
              <a:t>→ Flask API </a:t>
            </a:r>
            <a:r>
              <a:rPr lang="ko-KR" altLang="en-US" sz="2000" dirty="0"/>
              <a:t>서버 </a:t>
            </a:r>
            <a:r>
              <a:rPr sz="2000" dirty="0"/>
              <a:t>→ </a:t>
            </a:r>
            <a:r>
              <a:rPr lang="en-US" sz="2000" dirty="0"/>
              <a:t>Tesseract </a:t>
            </a:r>
            <a:r>
              <a:rPr lang="en-US" dirty="0"/>
              <a:t>OCR</a:t>
            </a:r>
            <a:r>
              <a:rPr sz="2000" dirty="0"/>
              <a:t> </a:t>
            </a:r>
            <a:r>
              <a:rPr lang="ko-KR" altLang="en-US" sz="2000" dirty="0"/>
              <a:t>처리 </a:t>
            </a:r>
            <a:r>
              <a:rPr sz="2000" dirty="0"/>
              <a:t>→ SQLite </a:t>
            </a:r>
            <a:r>
              <a:rPr lang="ko-KR" altLang="en-US" sz="2000" dirty="0"/>
              <a:t>저장 </a:t>
            </a:r>
            <a:r>
              <a:rPr sz="2000" dirty="0"/>
              <a:t>→ </a:t>
            </a:r>
            <a:r>
              <a:rPr lang="ko-KR" altLang="en-US" sz="2000" dirty="0"/>
              <a:t>결과 반환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F47A00-4462-6BE9-5209-D0D4C7A073E5}"/>
              </a:ext>
            </a:extLst>
          </p:cNvPr>
          <p:cNvGrpSpPr/>
          <p:nvPr/>
        </p:nvGrpSpPr>
        <p:grpSpPr>
          <a:xfrm>
            <a:off x="1320265" y="2190750"/>
            <a:ext cx="6219825" cy="4146550"/>
            <a:chOff x="1320265" y="2190750"/>
            <a:chExt cx="6219825" cy="4146550"/>
          </a:xfrm>
        </p:grpSpPr>
        <p:pic>
          <p:nvPicPr>
            <p:cNvPr id="7" name="그림 6" descr="텍스트, 스크린샷, 도표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69F7761-DAD8-9AA2-70CF-29EBCFBA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0265" y="2190750"/>
              <a:ext cx="6219825" cy="414655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CB3BB6-9115-DA55-4C2A-997F4F14D48A}"/>
                </a:ext>
              </a:extLst>
            </p:cNvPr>
            <p:cNvSpPr/>
            <p:nvPr/>
          </p:nvSpPr>
          <p:spPr>
            <a:xfrm>
              <a:off x="5058384" y="4278311"/>
              <a:ext cx="330739" cy="132877"/>
            </a:xfrm>
            <a:prstGeom prst="rect">
              <a:avLst/>
            </a:prstGeom>
            <a:solidFill>
              <a:srgbClr val="ECF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AD0B5-77D2-A119-77E2-18B31752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/>
              <a:t>4. </a:t>
            </a:r>
            <a:r>
              <a:rPr lang="ko-KR" altLang="en-US" sz="3600" b="1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D46AC-EFA2-BEFF-FEE4-499F749C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56" y="1150129"/>
            <a:ext cx="8116934" cy="554250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900" b="1" dirty="0"/>
              <a:t>개인의 소비 습관 개선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900" dirty="0"/>
              <a:t>사용자는 영수증을 촬영하거나 업로드하는 것만으로 자동으로 </a:t>
            </a:r>
            <a:r>
              <a:rPr lang="ko-KR" altLang="en-US" sz="1900" b="1" dirty="0"/>
              <a:t>소비 내역을 정리</a:t>
            </a:r>
            <a:r>
              <a:rPr lang="ko-KR" altLang="en-US" sz="1900" dirty="0"/>
              <a:t>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900" dirty="0"/>
              <a:t>반복되는 소비 패턴을 </a:t>
            </a:r>
            <a:r>
              <a:rPr lang="ko-KR" altLang="en-US" sz="1900" dirty="0" err="1"/>
              <a:t>시각화하여</a:t>
            </a:r>
            <a:r>
              <a:rPr lang="en-US" altLang="ko-KR" sz="1900" dirty="0"/>
              <a:t>, </a:t>
            </a:r>
            <a:r>
              <a:rPr lang="ko-KR" altLang="en-US" sz="1900" b="1" dirty="0"/>
              <a:t>지출 통제 및 절약 습관 형성에 도움</a:t>
            </a:r>
            <a:endParaRPr lang="en-US" altLang="ko-KR" sz="1900" b="1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900" dirty="0"/>
          </a:p>
          <a:p>
            <a:r>
              <a:rPr lang="ko-KR" altLang="en-US" sz="1900" b="1" dirty="0"/>
              <a:t>수작업 기록의 자동화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900" dirty="0"/>
              <a:t>기존에는 가계부를 수기로 작성해야 했던 불편함이 있었지만</a:t>
            </a:r>
            <a:r>
              <a:rPr lang="en-US" altLang="ko-KR" sz="1900" dirty="0"/>
              <a:t>, OCR</a:t>
            </a:r>
            <a:r>
              <a:rPr lang="ko-KR" altLang="en-US" sz="1900" dirty="0"/>
              <a:t>과 분류 알고리즘으로 </a:t>
            </a:r>
            <a:r>
              <a:rPr lang="ko-KR" altLang="en-US" sz="1900" b="1" dirty="0"/>
              <a:t>지출 관리 자동화 가능</a:t>
            </a:r>
            <a:endParaRPr lang="en-US" altLang="ko-KR" sz="19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900" b="1" dirty="0"/>
          </a:p>
          <a:p>
            <a:r>
              <a:rPr lang="ko-KR" altLang="en-US" sz="1900" b="1" dirty="0"/>
              <a:t>실시간 시각화로 직관적인 분석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900" dirty="0"/>
              <a:t>소비 내역이 </a:t>
            </a:r>
            <a:r>
              <a:rPr lang="ko-KR" altLang="en-US" sz="1900" b="1" dirty="0"/>
              <a:t>차트나 테이블로 즉시 확인</a:t>
            </a:r>
            <a:r>
              <a:rPr lang="ko-KR" altLang="en-US" sz="1900" dirty="0"/>
              <a:t>되어</a:t>
            </a:r>
            <a:r>
              <a:rPr lang="en-US" altLang="ko-KR" sz="1900" dirty="0"/>
              <a:t>, </a:t>
            </a:r>
            <a:r>
              <a:rPr lang="ko-KR" altLang="en-US" sz="1900" dirty="0"/>
              <a:t>사용자는 복잡한 표 없이 한눈에 분석 가능</a:t>
            </a:r>
            <a:endParaRPr lang="en-US" altLang="ko-KR" sz="19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r>
              <a:rPr lang="ko-KR" altLang="en-US" sz="1900" b="1" dirty="0"/>
              <a:t>확장 가능성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900" dirty="0"/>
              <a:t>로그인 기능을 통해 </a:t>
            </a:r>
            <a:r>
              <a:rPr lang="ko-KR" altLang="en-US" sz="1900" b="1" dirty="0"/>
              <a:t>사용자별 개인 소비 이력 저장</a:t>
            </a:r>
            <a:r>
              <a:rPr lang="ko-KR" altLang="en-US" sz="1900" dirty="0"/>
              <a:t>이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900" dirty="0"/>
              <a:t>향후 </a:t>
            </a:r>
            <a:r>
              <a:rPr lang="ko-KR" altLang="en-US" sz="1900" b="1" dirty="0"/>
              <a:t>추천 기능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예</a:t>
            </a:r>
            <a:r>
              <a:rPr lang="en-US" altLang="ko-KR" sz="1900" b="1" dirty="0"/>
              <a:t>: </a:t>
            </a:r>
            <a:r>
              <a:rPr lang="ko-KR" altLang="en-US" sz="1900" b="1" dirty="0"/>
              <a:t>예산 초과 경고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카테고리별 예산 설정</a:t>
            </a:r>
            <a:r>
              <a:rPr lang="en-US" altLang="ko-KR" sz="1900" b="1" dirty="0"/>
              <a:t>)</a:t>
            </a:r>
            <a:r>
              <a:rPr lang="ko-KR" altLang="en-US" sz="1900" dirty="0"/>
              <a:t> 으로 확장할 수 있는 기반 마련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3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4. </a:t>
            </a:r>
            <a:r>
              <a:rPr lang="ko-KR" altLang="en-US" sz="3600" b="1" dirty="0"/>
              <a:t>개발 환경 및 기술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프론트엔드</a:t>
            </a:r>
            <a:r>
              <a:rPr sz="2000" dirty="0"/>
              <a:t>: React.js, HTML/CSS</a:t>
            </a:r>
          </a:p>
          <a:p>
            <a:r>
              <a:rPr lang="ko-KR" altLang="en-US" sz="2000" dirty="0" err="1"/>
              <a:t>백엔드</a:t>
            </a:r>
            <a:r>
              <a:rPr sz="2000" dirty="0"/>
              <a:t>: Python Flask, </a:t>
            </a:r>
            <a:r>
              <a:rPr lang="en-US" sz="2000" dirty="0"/>
              <a:t>Tesseract OCR</a:t>
            </a:r>
            <a:endParaRPr sz="2000" dirty="0"/>
          </a:p>
          <a:p>
            <a:r>
              <a:rPr lang="en-US" sz="2000" dirty="0"/>
              <a:t>DB</a:t>
            </a:r>
            <a:r>
              <a:rPr sz="2000" dirty="0"/>
              <a:t>: PostgreSQL</a:t>
            </a:r>
            <a:endParaRPr lang="en-US" sz="2000" dirty="0"/>
          </a:p>
          <a:p>
            <a:r>
              <a:rPr lang="ko-KR" altLang="en-US" sz="2000" dirty="0"/>
              <a:t>배포</a:t>
            </a:r>
            <a:r>
              <a:rPr sz="2000" dirty="0"/>
              <a:t>: </a:t>
            </a:r>
            <a:r>
              <a:rPr sz="2000" dirty="0" err="1"/>
              <a:t>Vercel</a:t>
            </a:r>
            <a:r>
              <a:rPr sz="2000" dirty="0"/>
              <a:t> (FE), Render (BE)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5. </a:t>
            </a:r>
            <a:r>
              <a:rPr lang="ko-KR" altLang="en-US" sz="3600" b="1" dirty="0"/>
              <a:t>개발 일정 요약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5</a:t>
            </a:r>
            <a:r>
              <a:rPr lang="ko-KR" altLang="en-US" sz="2000" dirty="0"/>
              <a:t>월</a:t>
            </a:r>
            <a:r>
              <a:rPr sz="2000" dirty="0"/>
              <a:t>~6</a:t>
            </a:r>
            <a:r>
              <a:rPr lang="ko-KR" altLang="en-US" sz="2000" dirty="0"/>
              <a:t>월</a:t>
            </a:r>
            <a:r>
              <a:rPr lang="en-US" altLang="ko-KR" sz="2000" dirty="0"/>
              <a:t>: </a:t>
            </a:r>
            <a:r>
              <a:rPr lang="ko-KR" altLang="en-US" sz="2000" dirty="0"/>
              <a:t>기획 및 </a:t>
            </a:r>
            <a:r>
              <a:rPr sz="2000" dirty="0"/>
              <a:t>OCR, </a:t>
            </a:r>
            <a:r>
              <a:rPr lang="ko-KR" altLang="en-US" sz="2000" dirty="0" err="1"/>
              <a:t>백엔드</a:t>
            </a:r>
            <a:r>
              <a:rPr lang="ko-KR" altLang="en-US" sz="2000" dirty="0"/>
              <a:t> 개발</a:t>
            </a:r>
            <a:endParaRPr sz="2000" dirty="0"/>
          </a:p>
          <a:p>
            <a:r>
              <a:rPr sz="2000" dirty="0"/>
              <a:t>7</a:t>
            </a:r>
            <a:r>
              <a:rPr lang="ko-KR" altLang="en-US" sz="2000" dirty="0"/>
              <a:t>월</a:t>
            </a:r>
            <a:r>
              <a:rPr sz="2000" dirty="0"/>
              <a:t>~8</a:t>
            </a:r>
            <a:r>
              <a:rPr lang="ko-KR" altLang="en-US" sz="2000" dirty="0"/>
              <a:t>월</a:t>
            </a:r>
            <a:r>
              <a:rPr sz="2000" dirty="0"/>
              <a:t>: </a:t>
            </a:r>
            <a:r>
              <a:rPr lang="ko-KR" altLang="en-US" sz="2000" dirty="0"/>
              <a:t>프론트 구현 및 통합</a:t>
            </a:r>
          </a:p>
          <a:p>
            <a:r>
              <a:rPr lang="en-US" altLang="ko-KR" sz="2000" dirty="0"/>
              <a:t>9</a:t>
            </a:r>
            <a:r>
              <a:rPr lang="ko-KR" altLang="en-US" sz="2000" dirty="0"/>
              <a:t>월</a:t>
            </a:r>
            <a:r>
              <a:rPr lang="en-US" altLang="ko-KR" sz="2000" dirty="0"/>
              <a:t>~10</a:t>
            </a:r>
            <a:r>
              <a:rPr lang="ko-KR" altLang="en-US" sz="2000" dirty="0"/>
              <a:t>월</a:t>
            </a:r>
            <a:r>
              <a:rPr lang="en-US" altLang="ko-KR" sz="2000" dirty="0"/>
              <a:t>: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보완</a:t>
            </a:r>
          </a:p>
          <a:p>
            <a:endParaRPr lang="en-US" dirty="0"/>
          </a:p>
          <a:p>
            <a:pPr marL="0" indent="0">
              <a:buNone/>
            </a:pPr>
            <a:r>
              <a:rPr lang="ko-KR" altLang="en-US" sz="2000" dirty="0">
                <a:hlinkClick r:id="rId2"/>
              </a:rPr>
              <a:t>개발 일정 링크</a:t>
            </a:r>
            <a:endParaRPr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778598-1EE6-9871-3248-019056755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54" y="1341438"/>
            <a:ext cx="3632662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/>
              <a:t>6. </a:t>
            </a:r>
            <a:r>
              <a:rPr lang="ko-KR" altLang="en-US" sz="3600" b="1" dirty="0"/>
              <a:t>구현 결과 예시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152983"/>
            <a:ext cx="6711654" cy="4195481"/>
          </a:xfrm>
        </p:spPr>
        <p:txBody>
          <a:bodyPr>
            <a:normAutofit/>
          </a:bodyPr>
          <a:lstStyle/>
          <a:p>
            <a:r>
              <a:rPr sz="2000" dirty="0"/>
              <a:t>1. </a:t>
            </a:r>
            <a:r>
              <a:rPr lang="ko-KR" altLang="en-US" sz="2000" dirty="0"/>
              <a:t>영수증 업로드 화면</a:t>
            </a:r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소비 내역 리스트 </a:t>
            </a:r>
            <a:r>
              <a:rPr lang="en-US" altLang="ko-KR" sz="2000" dirty="0"/>
              <a:t>(</a:t>
            </a:r>
            <a:r>
              <a:rPr lang="ko-KR" altLang="en-US" sz="2000" dirty="0"/>
              <a:t>항목</a:t>
            </a:r>
            <a:r>
              <a:rPr lang="en-US" altLang="ko-KR" sz="2000" dirty="0"/>
              <a:t>/</a:t>
            </a:r>
            <a:r>
              <a:rPr lang="ko-KR" altLang="en-US" sz="2000" dirty="0"/>
              <a:t>금액</a:t>
            </a:r>
            <a:r>
              <a:rPr lang="en-US" altLang="ko-KR" sz="2000" dirty="0"/>
              <a:t>)</a:t>
            </a:r>
          </a:p>
          <a:p>
            <a:r>
              <a:rPr sz="2000" dirty="0"/>
              <a:t>3. </a:t>
            </a:r>
            <a:r>
              <a:rPr lang="ko-KR" altLang="en-US" sz="2000" dirty="0"/>
              <a:t>통계 차트 </a:t>
            </a:r>
            <a:r>
              <a:rPr lang="en-US" altLang="ko-KR" sz="2000" dirty="0"/>
              <a:t>(</a:t>
            </a:r>
            <a:r>
              <a:rPr lang="ko-KR" altLang="en-US" sz="2000" dirty="0"/>
              <a:t>월별</a:t>
            </a:r>
            <a:r>
              <a:rPr lang="en-US" altLang="ko-KR" sz="2000" dirty="0"/>
              <a:t>, </a:t>
            </a:r>
            <a:r>
              <a:rPr lang="ko-KR" altLang="en-US" sz="2000" dirty="0"/>
              <a:t>항목별</a:t>
            </a:r>
            <a:r>
              <a:rPr lang="en-US" altLang="ko-KR" sz="2000" dirty="0"/>
              <a:t>)</a:t>
            </a:r>
            <a:endParaRPr sz="2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1D029D-DE9A-07ED-3925-961602D63D62}"/>
              </a:ext>
            </a:extLst>
          </p:cNvPr>
          <p:cNvGrpSpPr/>
          <p:nvPr/>
        </p:nvGrpSpPr>
        <p:grpSpPr>
          <a:xfrm>
            <a:off x="1217244" y="2451912"/>
            <a:ext cx="6390056" cy="4260037"/>
            <a:chOff x="1217244" y="2451912"/>
            <a:chExt cx="6390056" cy="4260037"/>
          </a:xfrm>
        </p:grpSpPr>
        <p:pic>
          <p:nvPicPr>
            <p:cNvPr id="6" name="그림 5" descr="텍스트, 스크린샷, 폰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3DC77FC-AFB4-C5FB-C403-1217E9BAC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244" y="2451912"/>
              <a:ext cx="6390056" cy="4260037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D04BC0D-41EB-119D-52EE-76548E2EA45F}"/>
                </a:ext>
              </a:extLst>
            </p:cNvPr>
            <p:cNvGrpSpPr/>
            <p:nvPr/>
          </p:nvGrpSpPr>
          <p:grpSpPr>
            <a:xfrm>
              <a:off x="6719962" y="4886527"/>
              <a:ext cx="473413" cy="149157"/>
              <a:chOff x="6828817" y="4893012"/>
              <a:chExt cx="473413" cy="14915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04463658-3E9C-9D8C-D654-9C45E1F4E398}"/>
                  </a:ext>
                </a:extLst>
              </p:cNvPr>
              <p:cNvSpPr/>
              <p:nvPr/>
            </p:nvSpPr>
            <p:spPr>
              <a:xfrm>
                <a:off x="6828817" y="4893012"/>
                <a:ext cx="473413" cy="149157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700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1</a:t>
                </a:r>
                <a:r>
                  <a:rPr lang="ko-KR" altLang="en-US" sz="700" b="1" dirty="0">
                    <a:solidFill>
                      <a:schemeClr val="bg1">
                        <a:lumMod val="50000"/>
                        <a:lumOff val="50000"/>
                      </a:schemeClr>
                    </a:solidFill>
                  </a:rPr>
                  <a:t>월</a:t>
                </a:r>
              </a:p>
            </p:txBody>
          </p:sp>
          <p:sp>
            <p:nvSpPr>
              <p:cNvPr id="5" name="순서도: 병합 4">
                <a:extLst>
                  <a:ext uri="{FF2B5EF4-FFF2-40B4-BE49-F238E27FC236}">
                    <a16:creationId xmlns:a16="http://schemas.microsoft.com/office/drawing/2014/main" id="{5C805C69-F5C3-BFC4-3332-17C974CB29FF}"/>
                  </a:ext>
                </a:extLst>
              </p:cNvPr>
              <p:cNvSpPr/>
              <p:nvPr/>
            </p:nvSpPr>
            <p:spPr>
              <a:xfrm>
                <a:off x="7135469" y="4935850"/>
                <a:ext cx="107934" cy="65660"/>
              </a:xfrm>
              <a:prstGeom prst="flowChartMerge">
                <a:avLst/>
              </a:prstGeom>
              <a:ln w="3175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TM02836342[[fn=이온]]</Template>
  <TotalTime>244</TotalTime>
  <Words>422</Words>
  <Application>Microsoft Office PowerPoint</Application>
  <PresentationFormat>화면 슬라이드 쇼(4:3)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Wingdings 3</vt:lpstr>
      <vt:lpstr>Century Gothic</vt:lpstr>
      <vt:lpstr>Wingdings</vt:lpstr>
      <vt:lpstr>이온</vt:lpstr>
      <vt:lpstr>졸업작품 계획서 발표</vt:lpstr>
      <vt:lpstr>목차</vt:lpstr>
      <vt:lpstr>1. 프로젝트 개요</vt:lpstr>
      <vt:lpstr>2. 주요 기능</vt:lpstr>
      <vt:lpstr>3. 시스템 구조</vt:lpstr>
      <vt:lpstr>4. 기대 효과</vt:lpstr>
      <vt:lpstr>4. 개발 환경 및 기술</vt:lpstr>
      <vt:lpstr>5. 개발 일정 요약</vt:lpstr>
      <vt:lpstr>6. 구현 결과 예시</vt:lpstr>
      <vt:lpstr>7. 성능 및 테스트 결과</vt:lpstr>
      <vt:lpstr>8. 향후 계획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 RAND</cp:lastModifiedBy>
  <cp:revision>72</cp:revision>
  <dcterms:created xsi:type="dcterms:W3CDTF">2013-01-27T09:14:16Z</dcterms:created>
  <dcterms:modified xsi:type="dcterms:W3CDTF">2025-05-18T12:19:12Z</dcterms:modified>
  <cp:category/>
</cp:coreProperties>
</file>