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2" d="100"/>
          <a:sy n="72" d="100"/>
        </p:scale>
        <p:origin x="52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10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353747"/>
            <a:ext cx="4869061" cy="3521988"/>
          </a:xfrm>
          <a:prstGeom prst="rect">
            <a:avLst/>
          </a:prstGeom>
        </p:spPr>
      </p:pic>
      <p:sp>
        <p:nvSpPr>
          <p:cNvPr id="6" name="Text 2"/>
          <p:cNvSpPr/>
          <p:nvPr/>
        </p:nvSpPr>
        <p:spPr>
          <a:xfrm>
            <a:off x="864037" y="1382078"/>
            <a:ext cx="7415927" cy="2903934"/>
          </a:xfrm>
          <a:prstGeom prst="rect">
            <a:avLst/>
          </a:prstGeom>
          <a:noFill/>
          <a:ln/>
        </p:spPr>
        <p:txBody>
          <a:bodyPr wrap="square" rtlCol="0" anchor="t"/>
          <a:lstStyle/>
          <a:p>
            <a:pPr marL="0" indent="0">
              <a:lnSpc>
                <a:spcPts val="7621"/>
              </a:lnSpc>
              <a:buNone/>
            </a:pPr>
            <a:r>
              <a:rPr lang="en-US" sz="6097" b="1" kern="0" spc="-61" dirty="0">
                <a:solidFill>
                  <a:srgbClr val="FFFFFF"/>
                </a:solidFill>
                <a:latin typeface="Montserrat" pitchFamily="34" charset="0"/>
                <a:ea typeface="Montserrat" pitchFamily="34" charset="-122"/>
                <a:cs typeface="Montserrat" pitchFamily="34" charset="-120"/>
              </a:rPr>
              <a:t>The N-Queens Puzzle: A Java Exploration</a:t>
            </a:r>
            <a:endParaRPr lang="en-US" sz="6097" dirty="0"/>
          </a:p>
        </p:txBody>
      </p:sp>
      <p:sp>
        <p:nvSpPr>
          <p:cNvPr id="7" name="Text 3"/>
          <p:cNvSpPr/>
          <p:nvPr/>
        </p:nvSpPr>
        <p:spPr>
          <a:xfrm>
            <a:off x="864037" y="4656296"/>
            <a:ext cx="7415927" cy="1481614"/>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Welcome to a presentation on my Java coding project, which explores and visualizes the classic N-Queens problem. This project aims to provide a comprehensive solution and a visually engaging way to understand this intriguing puzzle.</a:t>
            </a:r>
            <a:endParaRPr lang="en-US" sz="1944" dirty="0"/>
          </a:p>
        </p:txBody>
      </p:sp>
      <p:sp>
        <p:nvSpPr>
          <p:cNvPr id="8" name="Shape 4"/>
          <p:cNvSpPr/>
          <p:nvPr/>
        </p:nvSpPr>
        <p:spPr>
          <a:xfrm>
            <a:off x="864037" y="6434018"/>
            <a:ext cx="394930" cy="394930"/>
          </a:xfrm>
          <a:prstGeom prst="roundRect">
            <a:avLst>
              <a:gd name="adj" fmla="val 23151155"/>
            </a:avLst>
          </a:prstGeom>
          <a:noFill/>
          <a:ln w="7620">
            <a:solidFill>
              <a:srgbClr val="FFFFFF"/>
            </a:solidFill>
            <a:prstDash val="solid"/>
          </a:ln>
        </p:spPr>
        <p:txBody>
          <a:bodyPr/>
          <a:lstStyle/>
          <a:p>
            <a:endParaRPr lang="en-US"/>
          </a:p>
        </p:txBody>
      </p:sp>
      <p:sp>
        <p:nvSpPr>
          <p:cNvPr id="10" name="Text 5"/>
          <p:cNvSpPr/>
          <p:nvPr/>
        </p:nvSpPr>
        <p:spPr>
          <a:xfrm>
            <a:off x="1658762" y="6199524"/>
            <a:ext cx="2615803" cy="431959"/>
          </a:xfrm>
          <a:prstGeom prst="rect">
            <a:avLst/>
          </a:prstGeom>
          <a:noFill/>
          <a:ln/>
        </p:spPr>
        <p:txBody>
          <a:bodyPr wrap="none" rtlCol="0" anchor="t"/>
          <a:lstStyle/>
          <a:p>
            <a:pPr marL="0" indent="0" algn="ctr">
              <a:lnSpc>
                <a:spcPts val="3402"/>
              </a:lnSpc>
              <a:buNone/>
            </a:pPr>
            <a:r>
              <a:rPr lang="en-US" sz="2430" b="1" dirty="0">
                <a:solidFill>
                  <a:srgbClr val="E2E6E9"/>
                </a:solidFill>
                <a:latin typeface="Source Sans Pro" pitchFamily="34" charset="0"/>
                <a:ea typeface="Source Sans Pro" pitchFamily="34" charset="-122"/>
                <a:cs typeface="Source Sans Pro" pitchFamily="34" charset="-120"/>
              </a:rPr>
              <a:t>by GAURAV RAJ SINGH</a:t>
            </a:r>
          </a:p>
          <a:p>
            <a:pPr marL="0" indent="0" algn="ctr">
              <a:lnSpc>
                <a:spcPts val="3402"/>
              </a:lnSpc>
              <a:buNone/>
            </a:pPr>
            <a:r>
              <a:rPr lang="en-US" sz="2430" b="1" dirty="0">
                <a:solidFill>
                  <a:srgbClr val="E2E6E9"/>
                </a:solidFill>
                <a:latin typeface="Source Sans Pro" pitchFamily="34" charset="0"/>
                <a:ea typeface="Source Sans Pro" pitchFamily="34" charset="-122"/>
              </a:rPr>
              <a:t>12222030</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3086100"/>
          </a:xfrm>
          <a:prstGeom prst="rect">
            <a:avLst/>
          </a:prstGeom>
        </p:spPr>
      </p:pic>
      <p:sp>
        <p:nvSpPr>
          <p:cNvPr id="5" name="Text 2"/>
          <p:cNvSpPr/>
          <p:nvPr/>
        </p:nvSpPr>
        <p:spPr>
          <a:xfrm>
            <a:off x="1185029" y="3807738"/>
            <a:ext cx="9583460" cy="701397"/>
          </a:xfrm>
          <a:prstGeom prst="rect">
            <a:avLst/>
          </a:prstGeom>
          <a:noFill/>
          <a:ln/>
        </p:spPr>
        <p:txBody>
          <a:bodyPr wrap="none" rtlCol="0" anchor="t"/>
          <a:lstStyle/>
          <a:p>
            <a:pPr marL="0" indent="0">
              <a:lnSpc>
                <a:spcPts val="5523"/>
              </a:lnSpc>
              <a:buNone/>
            </a:pPr>
            <a:r>
              <a:rPr lang="en-US" sz="4418" b="1" kern="0" spc="-44" dirty="0">
                <a:solidFill>
                  <a:srgbClr val="FFFFFF"/>
                </a:solidFill>
                <a:latin typeface="Montserrat" pitchFamily="34" charset="0"/>
                <a:ea typeface="Montserrat" pitchFamily="34" charset="-122"/>
                <a:cs typeface="Montserrat" pitchFamily="34" charset="-120"/>
              </a:rPr>
              <a:t>The N-Queens Problem: A Classic</a:t>
            </a:r>
            <a:endParaRPr lang="en-US" sz="4418" dirty="0"/>
          </a:p>
        </p:txBody>
      </p:sp>
      <p:sp>
        <p:nvSpPr>
          <p:cNvPr id="6" name="Shape 3"/>
          <p:cNvSpPr/>
          <p:nvPr/>
        </p:nvSpPr>
        <p:spPr>
          <a:xfrm>
            <a:off x="1185029" y="5157073"/>
            <a:ext cx="555427" cy="555427"/>
          </a:xfrm>
          <a:prstGeom prst="roundRect">
            <a:avLst>
              <a:gd name="adj" fmla="val 13335"/>
            </a:avLst>
          </a:prstGeom>
          <a:solidFill>
            <a:srgbClr val="232629"/>
          </a:solidFill>
          <a:ln/>
        </p:spPr>
        <p:txBody>
          <a:bodyPr/>
          <a:lstStyle/>
          <a:p>
            <a:endParaRPr lang="en-US"/>
          </a:p>
        </p:txBody>
      </p:sp>
      <p:sp>
        <p:nvSpPr>
          <p:cNvPr id="7" name="Text 4"/>
          <p:cNvSpPr/>
          <p:nvPr/>
        </p:nvSpPr>
        <p:spPr>
          <a:xfrm>
            <a:off x="1398389" y="5266373"/>
            <a:ext cx="128588" cy="336709"/>
          </a:xfrm>
          <a:prstGeom prst="rect">
            <a:avLst/>
          </a:prstGeom>
          <a:noFill/>
          <a:ln/>
        </p:spPr>
        <p:txBody>
          <a:bodyPr wrap="none" rtlCol="0" anchor="t"/>
          <a:lstStyle/>
          <a:p>
            <a:pPr marL="0" indent="0" algn="ctr">
              <a:lnSpc>
                <a:spcPts val="2651"/>
              </a:lnSpc>
              <a:buNone/>
            </a:pPr>
            <a:r>
              <a:rPr lang="en-US" sz="2651" b="1" kern="0" spc="-27" dirty="0">
                <a:solidFill>
                  <a:srgbClr val="FFFFFF"/>
                </a:solidFill>
                <a:latin typeface="Montserrat" pitchFamily="34" charset="0"/>
                <a:ea typeface="Montserrat" pitchFamily="34" charset="-122"/>
                <a:cs typeface="Montserrat" pitchFamily="34" charset="-120"/>
              </a:rPr>
              <a:t>1</a:t>
            </a:r>
            <a:endParaRPr lang="en-US" sz="2651" dirty="0"/>
          </a:p>
        </p:txBody>
      </p:sp>
      <p:sp>
        <p:nvSpPr>
          <p:cNvPr id="8" name="Text 5"/>
          <p:cNvSpPr/>
          <p:nvPr/>
        </p:nvSpPr>
        <p:spPr>
          <a:xfrm>
            <a:off x="1987272" y="5157073"/>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The Challenge</a:t>
            </a:r>
            <a:endParaRPr lang="en-US" sz="2209" dirty="0"/>
          </a:p>
        </p:txBody>
      </p:sp>
      <p:sp>
        <p:nvSpPr>
          <p:cNvPr id="9" name="Text 6"/>
          <p:cNvSpPr/>
          <p:nvPr/>
        </p:nvSpPr>
        <p:spPr>
          <a:xfrm>
            <a:off x="1987272" y="5655826"/>
            <a:ext cx="3119914" cy="1852017"/>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The N-Queens problem asks: how can you place N chess queens on an N x N chessboard so that no two queens threaten each other?</a:t>
            </a:r>
            <a:endParaRPr lang="en-US" sz="1944" dirty="0"/>
          </a:p>
        </p:txBody>
      </p:sp>
      <p:sp>
        <p:nvSpPr>
          <p:cNvPr id="10" name="Shape 7"/>
          <p:cNvSpPr/>
          <p:nvPr/>
        </p:nvSpPr>
        <p:spPr>
          <a:xfrm>
            <a:off x="5354003" y="5157073"/>
            <a:ext cx="555427" cy="555427"/>
          </a:xfrm>
          <a:prstGeom prst="roundRect">
            <a:avLst>
              <a:gd name="adj" fmla="val 13335"/>
            </a:avLst>
          </a:prstGeom>
          <a:solidFill>
            <a:srgbClr val="232629"/>
          </a:solidFill>
          <a:ln/>
        </p:spPr>
        <p:txBody>
          <a:bodyPr/>
          <a:lstStyle/>
          <a:p>
            <a:endParaRPr lang="en-US"/>
          </a:p>
        </p:txBody>
      </p:sp>
      <p:sp>
        <p:nvSpPr>
          <p:cNvPr id="11" name="Text 8"/>
          <p:cNvSpPr/>
          <p:nvPr/>
        </p:nvSpPr>
        <p:spPr>
          <a:xfrm>
            <a:off x="5534025" y="5266373"/>
            <a:ext cx="195263" cy="336709"/>
          </a:xfrm>
          <a:prstGeom prst="rect">
            <a:avLst/>
          </a:prstGeom>
          <a:noFill/>
          <a:ln/>
        </p:spPr>
        <p:txBody>
          <a:bodyPr wrap="none" rtlCol="0" anchor="t"/>
          <a:lstStyle/>
          <a:p>
            <a:pPr marL="0" indent="0" algn="ctr">
              <a:lnSpc>
                <a:spcPts val="2651"/>
              </a:lnSpc>
              <a:buNone/>
            </a:pPr>
            <a:r>
              <a:rPr lang="en-US" sz="2651" b="1" kern="0" spc="-27" dirty="0">
                <a:solidFill>
                  <a:srgbClr val="FFFFFF"/>
                </a:solidFill>
                <a:latin typeface="Montserrat" pitchFamily="34" charset="0"/>
                <a:ea typeface="Montserrat" pitchFamily="34" charset="-122"/>
                <a:cs typeface="Montserrat" pitchFamily="34" charset="-120"/>
              </a:rPr>
              <a:t>2</a:t>
            </a:r>
            <a:endParaRPr lang="en-US" sz="2651" dirty="0"/>
          </a:p>
        </p:txBody>
      </p:sp>
      <p:sp>
        <p:nvSpPr>
          <p:cNvPr id="12" name="Text 9"/>
          <p:cNvSpPr/>
          <p:nvPr/>
        </p:nvSpPr>
        <p:spPr>
          <a:xfrm>
            <a:off x="6156246" y="5157073"/>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Key Constraint</a:t>
            </a:r>
            <a:endParaRPr lang="en-US" sz="2209" dirty="0"/>
          </a:p>
        </p:txBody>
      </p:sp>
      <p:sp>
        <p:nvSpPr>
          <p:cNvPr id="13" name="Text 10"/>
          <p:cNvSpPr/>
          <p:nvPr/>
        </p:nvSpPr>
        <p:spPr>
          <a:xfrm>
            <a:off x="6156246" y="5655826"/>
            <a:ext cx="3119914" cy="1852017"/>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Queens can move horizontally, vertically, and diagonally, so no two queens can occupy the same row, column, or diagonal.</a:t>
            </a:r>
            <a:endParaRPr lang="en-US" sz="1944" dirty="0"/>
          </a:p>
        </p:txBody>
      </p:sp>
      <p:sp>
        <p:nvSpPr>
          <p:cNvPr id="14" name="Shape 11"/>
          <p:cNvSpPr/>
          <p:nvPr/>
        </p:nvSpPr>
        <p:spPr>
          <a:xfrm>
            <a:off x="9522976" y="5157073"/>
            <a:ext cx="555427" cy="555427"/>
          </a:xfrm>
          <a:prstGeom prst="roundRect">
            <a:avLst>
              <a:gd name="adj" fmla="val 13335"/>
            </a:avLst>
          </a:prstGeom>
          <a:solidFill>
            <a:srgbClr val="232629"/>
          </a:solidFill>
          <a:ln/>
        </p:spPr>
        <p:txBody>
          <a:bodyPr/>
          <a:lstStyle/>
          <a:p>
            <a:endParaRPr lang="en-US"/>
          </a:p>
        </p:txBody>
      </p:sp>
      <p:sp>
        <p:nvSpPr>
          <p:cNvPr id="15" name="Text 12"/>
          <p:cNvSpPr/>
          <p:nvPr/>
        </p:nvSpPr>
        <p:spPr>
          <a:xfrm>
            <a:off x="9702641" y="5266373"/>
            <a:ext cx="195977" cy="336709"/>
          </a:xfrm>
          <a:prstGeom prst="rect">
            <a:avLst/>
          </a:prstGeom>
          <a:noFill/>
          <a:ln/>
        </p:spPr>
        <p:txBody>
          <a:bodyPr wrap="none" rtlCol="0" anchor="t"/>
          <a:lstStyle/>
          <a:p>
            <a:pPr marL="0" indent="0" algn="ctr">
              <a:lnSpc>
                <a:spcPts val="2651"/>
              </a:lnSpc>
              <a:buNone/>
            </a:pPr>
            <a:r>
              <a:rPr lang="en-US" sz="2651" b="1" kern="0" spc="-27" dirty="0">
                <a:solidFill>
                  <a:srgbClr val="FFFFFF"/>
                </a:solidFill>
                <a:latin typeface="Montserrat" pitchFamily="34" charset="0"/>
                <a:ea typeface="Montserrat" pitchFamily="34" charset="-122"/>
                <a:cs typeface="Montserrat" pitchFamily="34" charset="-120"/>
              </a:rPr>
              <a:t>3</a:t>
            </a:r>
            <a:endParaRPr lang="en-US" sz="2651" dirty="0"/>
          </a:p>
        </p:txBody>
      </p:sp>
      <p:sp>
        <p:nvSpPr>
          <p:cNvPr id="16" name="Text 13"/>
          <p:cNvSpPr/>
          <p:nvPr/>
        </p:nvSpPr>
        <p:spPr>
          <a:xfrm>
            <a:off x="10325219" y="5157073"/>
            <a:ext cx="294894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Problem Complexity</a:t>
            </a:r>
            <a:endParaRPr lang="en-US" sz="2209" dirty="0"/>
          </a:p>
        </p:txBody>
      </p:sp>
      <p:sp>
        <p:nvSpPr>
          <p:cNvPr id="17" name="Text 14"/>
          <p:cNvSpPr/>
          <p:nvPr/>
        </p:nvSpPr>
        <p:spPr>
          <a:xfrm>
            <a:off x="10325219" y="5655826"/>
            <a:ext cx="3119914" cy="1481614"/>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As the board size increases, the number of possible solutions explodes, making it a challenging puzzle to solve.</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2429947"/>
            <a:ext cx="5054322" cy="3369588"/>
          </a:xfrm>
          <a:prstGeom prst="rect">
            <a:avLst/>
          </a:prstGeom>
        </p:spPr>
      </p:pic>
      <p:sp>
        <p:nvSpPr>
          <p:cNvPr id="6" name="Text 2"/>
          <p:cNvSpPr/>
          <p:nvPr/>
        </p:nvSpPr>
        <p:spPr>
          <a:xfrm>
            <a:off x="604837" y="1183958"/>
            <a:ext cx="6048256" cy="490895"/>
          </a:xfrm>
          <a:prstGeom prst="rect">
            <a:avLst/>
          </a:prstGeom>
          <a:noFill/>
          <a:ln/>
        </p:spPr>
        <p:txBody>
          <a:bodyPr wrap="none" rtlCol="0" anchor="t"/>
          <a:lstStyle/>
          <a:p>
            <a:pPr marL="0" indent="0">
              <a:lnSpc>
                <a:spcPts val="3866"/>
              </a:lnSpc>
              <a:buNone/>
            </a:pPr>
            <a:r>
              <a:rPr lang="en-US" sz="3093" b="1" kern="0" spc="-31" dirty="0">
                <a:solidFill>
                  <a:srgbClr val="FFFFFF"/>
                </a:solidFill>
                <a:latin typeface="Montserrat" pitchFamily="34" charset="0"/>
                <a:ea typeface="Montserrat" pitchFamily="34" charset="-122"/>
                <a:cs typeface="Montserrat" pitchFamily="34" charset="-120"/>
              </a:rPr>
              <a:t>Java Coding Project Overview</a:t>
            </a:r>
            <a:endParaRPr lang="en-US" sz="3093" dirty="0"/>
          </a:p>
        </p:txBody>
      </p:sp>
      <p:sp>
        <p:nvSpPr>
          <p:cNvPr id="7" name="Shape 3"/>
          <p:cNvSpPr/>
          <p:nvPr/>
        </p:nvSpPr>
        <p:spPr>
          <a:xfrm>
            <a:off x="853321" y="1934051"/>
            <a:ext cx="21550" cy="5111472"/>
          </a:xfrm>
          <a:prstGeom prst="rect">
            <a:avLst/>
          </a:prstGeom>
          <a:solidFill>
            <a:srgbClr val="FFFFFF"/>
          </a:solidFill>
          <a:ln/>
        </p:spPr>
        <p:txBody>
          <a:bodyPr/>
          <a:lstStyle/>
          <a:p>
            <a:endParaRPr lang="en-US"/>
          </a:p>
        </p:txBody>
      </p:sp>
      <p:sp>
        <p:nvSpPr>
          <p:cNvPr id="8" name="Shape 4"/>
          <p:cNvSpPr/>
          <p:nvPr/>
        </p:nvSpPr>
        <p:spPr>
          <a:xfrm>
            <a:off x="1058406" y="2311896"/>
            <a:ext cx="604837" cy="21550"/>
          </a:xfrm>
          <a:prstGeom prst="rect">
            <a:avLst/>
          </a:prstGeom>
          <a:solidFill>
            <a:srgbClr val="FFFFFF"/>
          </a:solidFill>
          <a:ln/>
        </p:spPr>
        <p:txBody>
          <a:bodyPr/>
          <a:lstStyle/>
          <a:p>
            <a:endParaRPr lang="en-US"/>
          </a:p>
        </p:txBody>
      </p:sp>
      <p:sp>
        <p:nvSpPr>
          <p:cNvPr id="9" name="Shape 5"/>
          <p:cNvSpPr/>
          <p:nvPr/>
        </p:nvSpPr>
        <p:spPr>
          <a:xfrm>
            <a:off x="669667" y="2128361"/>
            <a:ext cx="388739" cy="388739"/>
          </a:xfrm>
          <a:prstGeom prst="roundRect">
            <a:avLst>
              <a:gd name="adj" fmla="val 13337"/>
            </a:avLst>
          </a:prstGeom>
          <a:solidFill>
            <a:srgbClr val="232629"/>
          </a:solidFill>
          <a:ln/>
        </p:spPr>
        <p:txBody>
          <a:bodyPr/>
          <a:lstStyle/>
          <a:p>
            <a:endParaRPr lang="en-US"/>
          </a:p>
        </p:txBody>
      </p:sp>
      <p:sp>
        <p:nvSpPr>
          <p:cNvPr id="10" name="Text 6"/>
          <p:cNvSpPr/>
          <p:nvPr/>
        </p:nvSpPr>
        <p:spPr>
          <a:xfrm>
            <a:off x="818971" y="2204918"/>
            <a:ext cx="90011" cy="235625"/>
          </a:xfrm>
          <a:prstGeom prst="rect">
            <a:avLst/>
          </a:prstGeom>
          <a:noFill/>
          <a:ln/>
        </p:spPr>
        <p:txBody>
          <a:bodyPr wrap="none" rtlCol="0" anchor="t"/>
          <a:lstStyle/>
          <a:p>
            <a:pPr marL="0" indent="0" algn="ctr">
              <a:lnSpc>
                <a:spcPts val="1856"/>
              </a:lnSpc>
              <a:buNone/>
            </a:pPr>
            <a:r>
              <a:rPr lang="en-US" sz="1856" b="1" kern="0" spc="-19" dirty="0">
                <a:solidFill>
                  <a:srgbClr val="FFFFFF"/>
                </a:solidFill>
                <a:latin typeface="Montserrat" pitchFamily="34" charset="0"/>
                <a:ea typeface="Montserrat" pitchFamily="34" charset="-122"/>
                <a:cs typeface="Montserrat" pitchFamily="34" charset="-120"/>
              </a:rPr>
              <a:t>1</a:t>
            </a:r>
            <a:endParaRPr lang="en-US" sz="1856" dirty="0"/>
          </a:p>
        </p:txBody>
      </p:sp>
      <p:sp>
        <p:nvSpPr>
          <p:cNvPr id="11" name="Text 7"/>
          <p:cNvSpPr/>
          <p:nvPr/>
        </p:nvSpPr>
        <p:spPr>
          <a:xfrm>
            <a:off x="1814513" y="2106811"/>
            <a:ext cx="1963817" cy="245388"/>
          </a:xfrm>
          <a:prstGeom prst="rect">
            <a:avLst/>
          </a:prstGeom>
          <a:noFill/>
          <a:ln/>
        </p:spPr>
        <p:txBody>
          <a:bodyPr wrap="none" rtlCol="0" anchor="t"/>
          <a:lstStyle/>
          <a:p>
            <a:pPr marL="0" indent="0" algn="l">
              <a:lnSpc>
                <a:spcPts val="1933"/>
              </a:lnSpc>
              <a:buNone/>
            </a:pPr>
            <a:r>
              <a:rPr lang="en-US" sz="1546" b="1" kern="0" spc="-15" dirty="0">
                <a:solidFill>
                  <a:srgbClr val="FFFFFF"/>
                </a:solidFill>
                <a:latin typeface="Montserrat" pitchFamily="34" charset="0"/>
                <a:ea typeface="Montserrat" pitchFamily="34" charset="-122"/>
                <a:cs typeface="Montserrat" pitchFamily="34" charset="-120"/>
              </a:rPr>
              <a:t>Problem Definition</a:t>
            </a:r>
            <a:endParaRPr lang="en-US" sz="1546" dirty="0"/>
          </a:p>
        </p:txBody>
      </p:sp>
      <p:sp>
        <p:nvSpPr>
          <p:cNvPr id="12" name="Text 8"/>
          <p:cNvSpPr/>
          <p:nvPr/>
        </p:nvSpPr>
        <p:spPr>
          <a:xfrm>
            <a:off x="1814513" y="2455783"/>
            <a:ext cx="6724650" cy="259318"/>
          </a:xfrm>
          <a:prstGeom prst="rect">
            <a:avLst/>
          </a:prstGeom>
          <a:noFill/>
          <a:ln/>
        </p:spPr>
        <p:txBody>
          <a:bodyPr wrap="none" rtlCol="0" anchor="t"/>
          <a:lstStyle/>
          <a:p>
            <a:pPr marL="0" indent="0" algn="l">
              <a:lnSpc>
                <a:spcPts val="2041"/>
              </a:lnSpc>
              <a:buNone/>
            </a:pPr>
            <a:r>
              <a:rPr lang="en-US" sz="1361" dirty="0">
                <a:solidFill>
                  <a:srgbClr val="E2E6E9"/>
                </a:solidFill>
                <a:latin typeface="Source Sans Pro" pitchFamily="34" charset="0"/>
                <a:ea typeface="Source Sans Pro" pitchFamily="34" charset="-122"/>
                <a:cs typeface="Source Sans Pro" pitchFamily="34" charset="-120"/>
              </a:rPr>
              <a:t>First, the project clearly defines the N-Queens problem, outlining the rules and constraints.</a:t>
            </a:r>
            <a:endParaRPr lang="en-US" sz="1361" dirty="0"/>
          </a:p>
        </p:txBody>
      </p:sp>
      <p:sp>
        <p:nvSpPr>
          <p:cNvPr id="13" name="Shape 9"/>
          <p:cNvSpPr/>
          <p:nvPr/>
        </p:nvSpPr>
        <p:spPr>
          <a:xfrm>
            <a:off x="1058406" y="3438465"/>
            <a:ext cx="604837" cy="21550"/>
          </a:xfrm>
          <a:prstGeom prst="rect">
            <a:avLst/>
          </a:prstGeom>
          <a:solidFill>
            <a:srgbClr val="FFFFFF"/>
          </a:solidFill>
          <a:ln/>
        </p:spPr>
        <p:txBody>
          <a:bodyPr/>
          <a:lstStyle/>
          <a:p>
            <a:endParaRPr lang="en-US"/>
          </a:p>
        </p:txBody>
      </p:sp>
      <p:sp>
        <p:nvSpPr>
          <p:cNvPr id="14" name="Shape 10"/>
          <p:cNvSpPr/>
          <p:nvPr/>
        </p:nvSpPr>
        <p:spPr>
          <a:xfrm>
            <a:off x="669667" y="3254931"/>
            <a:ext cx="388739" cy="388739"/>
          </a:xfrm>
          <a:prstGeom prst="roundRect">
            <a:avLst>
              <a:gd name="adj" fmla="val 13337"/>
            </a:avLst>
          </a:prstGeom>
          <a:solidFill>
            <a:srgbClr val="232629"/>
          </a:solidFill>
          <a:ln/>
        </p:spPr>
        <p:txBody>
          <a:bodyPr/>
          <a:lstStyle/>
          <a:p>
            <a:endParaRPr lang="en-US"/>
          </a:p>
        </p:txBody>
      </p:sp>
      <p:sp>
        <p:nvSpPr>
          <p:cNvPr id="15" name="Text 11"/>
          <p:cNvSpPr/>
          <p:nvPr/>
        </p:nvSpPr>
        <p:spPr>
          <a:xfrm>
            <a:off x="795635" y="3331488"/>
            <a:ext cx="136684" cy="235625"/>
          </a:xfrm>
          <a:prstGeom prst="rect">
            <a:avLst/>
          </a:prstGeom>
          <a:noFill/>
          <a:ln/>
        </p:spPr>
        <p:txBody>
          <a:bodyPr wrap="none" rtlCol="0" anchor="t"/>
          <a:lstStyle/>
          <a:p>
            <a:pPr marL="0" indent="0" algn="ctr">
              <a:lnSpc>
                <a:spcPts val="1856"/>
              </a:lnSpc>
              <a:buNone/>
            </a:pPr>
            <a:r>
              <a:rPr lang="en-US" sz="1856" b="1" kern="0" spc="-19" dirty="0">
                <a:solidFill>
                  <a:srgbClr val="FFFFFF"/>
                </a:solidFill>
                <a:latin typeface="Montserrat" pitchFamily="34" charset="0"/>
                <a:ea typeface="Montserrat" pitchFamily="34" charset="-122"/>
                <a:cs typeface="Montserrat" pitchFamily="34" charset="-120"/>
              </a:rPr>
              <a:t>2</a:t>
            </a:r>
            <a:endParaRPr lang="en-US" sz="1856" dirty="0"/>
          </a:p>
        </p:txBody>
      </p:sp>
      <p:sp>
        <p:nvSpPr>
          <p:cNvPr id="16" name="Text 12"/>
          <p:cNvSpPr/>
          <p:nvPr/>
        </p:nvSpPr>
        <p:spPr>
          <a:xfrm>
            <a:off x="1814513" y="3233380"/>
            <a:ext cx="2724388" cy="245388"/>
          </a:xfrm>
          <a:prstGeom prst="rect">
            <a:avLst/>
          </a:prstGeom>
          <a:noFill/>
          <a:ln/>
        </p:spPr>
        <p:txBody>
          <a:bodyPr wrap="none" rtlCol="0" anchor="t"/>
          <a:lstStyle/>
          <a:p>
            <a:pPr marL="0" indent="0" algn="l">
              <a:lnSpc>
                <a:spcPts val="1933"/>
              </a:lnSpc>
              <a:buNone/>
            </a:pPr>
            <a:r>
              <a:rPr lang="en-US" sz="1546" b="1" kern="0" spc="-15" dirty="0">
                <a:solidFill>
                  <a:srgbClr val="FFFFFF"/>
                </a:solidFill>
                <a:latin typeface="Montserrat" pitchFamily="34" charset="0"/>
                <a:ea typeface="Montserrat" pitchFamily="34" charset="-122"/>
                <a:cs typeface="Montserrat" pitchFamily="34" charset="-120"/>
              </a:rPr>
              <a:t>Algorithm Implementation</a:t>
            </a:r>
            <a:endParaRPr lang="en-US" sz="1546" dirty="0"/>
          </a:p>
        </p:txBody>
      </p:sp>
      <p:sp>
        <p:nvSpPr>
          <p:cNvPr id="17" name="Text 13"/>
          <p:cNvSpPr/>
          <p:nvPr/>
        </p:nvSpPr>
        <p:spPr>
          <a:xfrm>
            <a:off x="1814513" y="3582353"/>
            <a:ext cx="6724650" cy="518636"/>
          </a:xfrm>
          <a:prstGeom prst="rect">
            <a:avLst/>
          </a:prstGeom>
          <a:noFill/>
          <a:ln/>
        </p:spPr>
        <p:txBody>
          <a:bodyPr wrap="square" rtlCol="0" anchor="t"/>
          <a:lstStyle/>
          <a:p>
            <a:pPr marL="0" indent="0" algn="l">
              <a:lnSpc>
                <a:spcPts val="2041"/>
              </a:lnSpc>
              <a:buNone/>
            </a:pPr>
            <a:r>
              <a:rPr lang="en-US" sz="1361" dirty="0">
                <a:solidFill>
                  <a:srgbClr val="E2E6E9"/>
                </a:solidFill>
                <a:latin typeface="Source Sans Pro" pitchFamily="34" charset="0"/>
                <a:ea typeface="Source Sans Pro" pitchFamily="34" charset="-122"/>
                <a:cs typeface="Source Sans Pro" pitchFamily="34" charset="-120"/>
              </a:rPr>
              <a:t>It implements a suitable algorithm, such as backtracking, to systematically explore possible queen placements.</a:t>
            </a:r>
            <a:endParaRPr lang="en-US" sz="1361" dirty="0"/>
          </a:p>
        </p:txBody>
      </p:sp>
      <p:sp>
        <p:nvSpPr>
          <p:cNvPr id="18" name="Shape 14"/>
          <p:cNvSpPr/>
          <p:nvPr/>
        </p:nvSpPr>
        <p:spPr>
          <a:xfrm>
            <a:off x="1058406" y="4824353"/>
            <a:ext cx="604837" cy="21550"/>
          </a:xfrm>
          <a:prstGeom prst="rect">
            <a:avLst/>
          </a:prstGeom>
          <a:solidFill>
            <a:srgbClr val="FFFFFF"/>
          </a:solidFill>
          <a:ln/>
        </p:spPr>
        <p:txBody>
          <a:bodyPr/>
          <a:lstStyle/>
          <a:p>
            <a:endParaRPr lang="en-US"/>
          </a:p>
        </p:txBody>
      </p:sp>
      <p:sp>
        <p:nvSpPr>
          <p:cNvPr id="19" name="Shape 15"/>
          <p:cNvSpPr/>
          <p:nvPr/>
        </p:nvSpPr>
        <p:spPr>
          <a:xfrm>
            <a:off x="669667" y="4640818"/>
            <a:ext cx="388739" cy="388739"/>
          </a:xfrm>
          <a:prstGeom prst="roundRect">
            <a:avLst>
              <a:gd name="adj" fmla="val 13337"/>
            </a:avLst>
          </a:prstGeom>
          <a:solidFill>
            <a:srgbClr val="232629"/>
          </a:solidFill>
          <a:ln/>
        </p:spPr>
        <p:txBody>
          <a:bodyPr/>
          <a:lstStyle/>
          <a:p>
            <a:endParaRPr lang="en-US"/>
          </a:p>
        </p:txBody>
      </p:sp>
      <p:sp>
        <p:nvSpPr>
          <p:cNvPr id="20" name="Text 16"/>
          <p:cNvSpPr/>
          <p:nvPr/>
        </p:nvSpPr>
        <p:spPr>
          <a:xfrm>
            <a:off x="795397" y="4717375"/>
            <a:ext cx="137160" cy="235625"/>
          </a:xfrm>
          <a:prstGeom prst="rect">
            <a:avLst/>
          </a:prstGeom>
          <a:noFill/>
          <a:ln/>
        </p:spPr>
        <p:txBody>
          <a:bodyPr wrap="none" rtlCol="0" anchor="t"/>
          <a:lstStyle/>
          <a:p>
            <a:pPr marL="0" indent="0" algn="ctr">
              <a:lnSpc>
                <a:spcPts val="1856"/>
              </a:lnSpc>
              <a:buNone/>
            </a:pPr>
            <a:r>
              <a:rPr lang="en-US" sz="1856" b="1" kern="0" spc="-19" dirty="0">
                <a:solidFill>
                  <a:srgbClr val="FFFFFF"/>
                </a:solidFill>
                <a:latin typeface="Montserrat" pitchFamily="34" charset="0"/>
                <a:ea typeface="Montserrat" pitchFamily="34" charset="-122"/>
                <a:cs typeface="Montserrat" pitchFamily="34" charset="-120"/>
              </a:rPr>
              <a:t>3</a:t>
            </a:r>
            <a:endParaRPr lang="en-US" sz="1856" dirty="0"/>
          </a:p>
        </p:txBody>
      </p:sp>
      <p:sp>
        <p:nvSpPr>
          <p:cNvPr id="21" name="Text 17"/>
          <p:cNvSpPr/>
          <p:nvPr/>
        </p:nvSpPr>
        <p:spPr>
          <a:xfrm>
            <a:off x="1814513" y="4619268"/>
            <a:ext cx="2188607" cy="245388"/>
          </a:xfrm>
          <a:prstGeom prst="rect">
            <a:avLst/>
          </a:prstGeom>
          <a:noFill/>
          <a:ln/>
        </p:spPr>
        <p:txBody>
          <a:bodyPr wrap="none" rtlCol="0" anchor="t"/>
          <a:lstStyle/>
          <a:p>
            <a:pPr marL="0" indent="0" algn="l">
              <a:lnSpc>
                <a:spcPts val="1933"/>
              </a:lnSpc>
              <a:buNone/>
            </a:pPr>
            <a:r>
              <a:rPr lang="en-US" sz="1546" b="1" kern="0" spc="-15" dirty="0">
                <a:solidFill>
                  <a:srgbClr val="FFFFFF"/>
                </a:solidFill>
                <a:latin typeface="Montserrat" pitchFamily="34" charset="0"/>
                <a:ea typeface="Montserrat" pitchFamily="34" charset="-122"/>
                <a:cs typeface="Montserrat" pitchFamily="34" charset="-120"/>
              </a:rPr>
              <a:t>Solution Visualization</a:t>
            </a:r>
            <a:endParaRPr lang="en-US" sz="1546" dirty="0"/>
          </a:p>
        </p:txBody>
      </p:sp>
      <p:sp>
        <p:nvSpPr>
          <p:cNvPr id="22" name="Text 18"/>
          <p:cNvSpPr/>
          <p:nvPr/>
        </p:nvSpPr>
        <p:spPr>
          <a:xfrm>
            <a:off x="1814513" y="4968240"/>
            <a:ext cx="6724650" cy="518636"/>
          </a:xfrm>
          <a:prstGeom prst="rect">
            <a:avLst/>
          </a:prstGeom>
          <a:noFill/>
          <a:ln/>
        </p:spPr>
        <p:txBody>
          <a:bodyPr wrap="square" rtlCol="0" anchor="t"/>
          <a:lstStyle/>
          <a:p>
            <a:pPr marL="0" indent="0" algn="l">
              <a:lnSpc>
                <a:spcPts val="2041"/>
              </a:lnSpc>
              <a:buNone/>
            </a:pPr>
            <a:r>
              <a:rPr lang="en-US" sz="1361" dirty="0">
                <a:solidFill>
                  <a:srgbClr val="E2E6E9"/>
                </a:solidFill>
                <a:latin typeface="Source Sans Pro" pitchFamily="34" charset="0"/>
                <a:ea typeface="Source Sans Pro" pitchFamily="34" charset="-122"/>
                <a:cs typeface="Source Sans Pro" pitchFamily="34" charset="-120"/>
              </a:rPr>
              <a:t>The project generates visual representations of the solutions, showcasing the queen positions on a chessboard.</a:t>
            </a:r>
            <a:endParaRPr lang="en-US" sz="1361" dirty="0"/>
          </a:p>
        </p:txBody>
      </p:sp>
      <p:sp>
        <p:nvSpPr>
          <p:cNvPr id="23" name="Shape 19"/>
          <p:cNvSpPr/>
          <p:nvPr/>
        </p:nvSpPr>
        <p:spPr>
          <a:xfrm>
            <a:off x="1058406" y="6210240"/>
            <a:ext cx="604837" cy="21550"/>
          </a:xfrm>
          <a:prstGeom prst="rect">
            <a:avLst/>
          </a:prstGeom>
          <a:solidFill>
            <a:srgbClr val="FFFFFF"/>
          </a:solidFill>
          <a:ln/>
        </p:spPr>
        <p:txBody>
          <a:bodyPr/>
          <a:lstStyle/>
          <a:p>
            <a:endParaRPr lang="en-US"/>
          </a:p>
        </p:txBody>
      </p:sp>
      <p:sp>
        <p:nvSpPr>
          <p:cNvPr id="24" name="Shape 20"/>
          <p:cNvSpPr/>
          <p:nvPr/>
        </p:nvSpPr>
        <p:spPr>
          <a:xfrm>
            <a:off x="669667" y="6026706"/>
            <a:ext cx="388739" cy="388739"/>
          </a:xfrm>
          <a:prstGeom prst="roundRect">
            <a:avLst>
              <a:gd name="adj" fmla="val 13337"/>
            </a:avLst>
          </a:prstGeom>
          <a:solidFill>
            <a:srgbClr val="232629"/>
          </a:solidFill>
          <a:ln/>
        </p:spPr>
        <p:txBody>
          <a:bodyPr/>
          <a:lstStyle/>
          <a:p>
            <a:endParaRPr lang="en-US"/>
          </a:p>
        </p:txBody>
      </p:sp>
      <p:sp>
        <p:nvSpPr>
          <p:cNvPr id="25" name="Text 21"/>
          <p:cNvSpPr/>
          <p:nvPr/>
        </p:nvSpPr>
        <p:spPr>
          <a:xfrm>
            <a:off x="783967" y="6103263"/>
            <a:ext cx="160020" cy="235625"/>
          </a:xfrm>
          <a:prstGeom prst="rect">
            <a:avLst/>
          </a:prstGeom>
          <a:noFill/>
          <a:ln/>
        </p:spPr>
        <p:txBody>
          <a:bodyPr wrap="none" rtlCol="0" anchor="t"/>
          <a:lstStyle/>
          <a:p>
            <a:pPr marL="0" indent="0" algn="ctr">
              <a:lnSpc>
                <a:spcPts val="1856"/>
              </a:lnSpc>
              <a:buNone/>
            </a:pPr>
            <a:r>
              <a:rPr lang="en-US" sz="1856" b="1" kern="0" spc="-19" dirty="0">
                <a:solidFill>
                  <a:srgbClr val="FFFFFF"/>
                </a:solidFill>
                <a:latin typeface="Montserrat" pitchFamily="34" charset="0"/>
                <a:ea typeface="Montserrat" pitchFamily="34" charset="-122"/>
                <a:cs typeface="Montserrat" pitchFamily="34" charset="-120"/>
              </a:rPr>
              <a:t>4</a:t>
            </a:r>
            <a:endParaRPr lang="en-US" sz="1856" dirty="0"/>
          </a:p>
        </p:txBody>
      </p:sp>
      <p:sp>
        <p:nvSpPr>
          <p:cNvPr id="26" name="Text 22"/>
          <p:cNvSpPr/>
          <p:nvPr/>
        </p:nvSpPr>
        <p:spPr>
          <a:xfrm>
            <a:off x="1814513" y="6005155"/>
            <a:ext cx="1963817" cy="245388"/>
          </a:xfrm>
          <a:prstGeom prst="rect">
            <a:avLst/>
          </a:prstGeom>
          <a:noFill/>
          <a:ln/>
        </p:spPr>
        <p:txBody>
          <a:bodyPr wrap="none" rtlCol="0" anchor="t"/>
          <a:lstStyle/>
          <a:p>
            <a:pPr marL="0" indent="0" algn="l">
              <a:lnSpc>
                <a:spcPts val="1933"/>
              </a:lnSpc>
              <a:buNone/>
            </a:pPr>
            <a:r>
              <a:rPr lang="en-US" sz="1546" b="1" kern="0" spc="-15" dirty="0">
                <a:solidFill>
                  <a:srgbClr val="FFFFFF"/>
                </a:solidFill>
                <a:latin typeface="Montserrat" pitchFamily="34" charset="0"/>
                <a:ea typeface="Montserrat" pitchFamily="34" charset="-122"/>
                <a:cs typeface="Montserrat" pitchFamily="34" charset="-120"/>
              </a:rPr>
              <a:t>User Interface</a:t>
            </a:r>
            <a:endParaRPr lang="en-US" sz="1546" dirty="0"/>
          </a:p>
        </p:txBody>
      </p:sp>
      <p:sp>
        <p:nvSpPr>
          <p:cNvPr id="27" name="Text 23"/>
          <p:cNvSpPr/>
          <p:nvPr/>
        </p:nvSpPr>
        <p:spPr>
          <a:xfrm>
            <a:off x="1814513" y="6354128"/>
            <a:ext cx="6724650" cy="518636"/>
          </a:xfrm>
          <a:prstGeom prst="rect">
            <a:avLst/>
          </a:prstGeom>
          <a:noFill/>
          <a:ln/>
        </p:spPr>
        <p:txBody>
          <a:bodyPr wrap="square" rtlCol="0" anchor="t"/>
          <a:lstStyle/>
          <a:p>
            <a:pPr marL="0" indent="0" algn="l">
              <a:lnSpc>
                <a:spcPts val="2041"/>
              </a:lnSpc>
              <a:buNone/>
            </a:pPr>
            <a:r>
              <a:rPr lang="en-US" sz="1361" dirty="0">
                <a:solidFill>
                  <a:srgbClr val="E2E6E9"/>
                </a:solidFill>
                <a:latin typeface="Source Sans Pro" pitchFamily="34" charset="0"/>
                <a:ea typeface="Source Sans Pro" pitchFamily="34" charset="-122"/>
                <a:cs typeface="Source Sans Pro" pitchFamily="34" charset="-120"/>
              </a:rPr>
              <a:t>It provides a user-friendly interface to interact with the program, allowing users to choose the board size and view the solutions.</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32577"/>
          </a:xfrm>
          <a:prstGeom prst="rect">
            <a:avLst/>
          </a:prstGeom>
          <a:solidFill>
            <a:srgbClr val="111213"/>
          </a:solidFill>
          <a:ln/>
        </p:spPr>
        <p:txBody>
          <a:bodyPr/>
          <a:lstStyle/>
          <a:p>
            <a:endParaRPr lang="en-US"/>
          </a:p>
        </p:txBody>
      </p:sp>
      <p:sp>
        <p:nvSpPr>
          <p:cNvPr id="4" name="Text 2"/>
          <p:cNvSpPr/>
          <p:nvPr/>
        </p:nvSpPr>
        <p:spPr>
          <a:xfrm>
            <a:off x="1361480" y="659368"/>
            <a:ext cx="11907322" cy="1362313"/>
          </a:xfrm>
          <a:prstGeom prst="rect">
            <a:avLst/>
          </a:prstGeom>
          <a:noFill/>
          <a:ln/>
        </p:spPr>
        <p:txBody>
          <a:bodyPr wrap="square" rtlCol="0" anchor="t"/>
          <a:lstStyle/>
          <a:p>
            <a:pPr marL="0" indent="0">
              <a:lnSpc>
                <a:spcPts val="5364"/>
              </a:lnSpc>
              <a:buNone/>
            </a:pPr>
            <a:r>
              <a:rPr lang="en-US" sz="4291" b="1" kern="0" spc="-43" dirty="0">
                <a:solidFill>
                  <a:srgbClr val="FFFFFF"/>
                </a:solidFill>
                <a:latin typeface="Montserrat" pitchFamily="34" charset="0"/>
                <a:ea typeface="Montserrat" pitchFamily="34" charset="-122"/>
                <a:cs typeface="Montserrat" pitchFamily="34" charset="-120"/>
              </a:rPr>
              <a:t>Visualizing N-Queens: Bringing the Puzzle to Life</a:t>
            </a:r>
            <a:endParaRPr lang="en-US" sz="4291" dirty="0"/>
          </a:p>
        </p:txBody>
      </p:sp>
      <p:pic>
        <p:nvPicPr>
          <p:cNvPr id="5" name="Image 0" descr="preencoded.png"/>
          <p:cNvPicPr>
            <a:picLocks noChangeAspect="1"/>
          </p:cNvPicPr>
          <p:nvPr/>
        </p:nvPicPr>
        <p:blipFill>
          <a:blip r:embed="rId3"/>
          <a:stretch>
            <a:fillRect/>
          </a:stretch>
        </p:blipFill>
        <p:spPr>
          <a:xfrm>
            <a:off x="1361480" y="2501146"/>
            <a:ext cx="5773817" cy="3568422"/>
          </a:xfrm>
          <a:prstGeom prst="rect">
            <a:avLst/>
          </a:prstGeom>
        </p:spPr>
      </p:pic>
      <p:sp>
        <p:nvSpPr>
          <p:cNvPr id="6" name="Text 3"/>
          <p:cNvSpPr/>
          <p:nvPr/>
        </p:nvSpPr>
        <p:spPr>
          <a:xfrm>
            <a:off x="1361480" y="6369248"/>
            <a:ext cx="3900249" cy="340638"/>
          </a:xfrm>
          <a:prstGeom prst="rect">
            <a:avLst/>
          </a:prstGeom>
          <a:noFill/>
          <a:ln/>
        </p:spPr>
        <p:txBody>
          <a:bodyPr wrap="none" rtlCol="0" anchor="t"/>
          <a:lstStyle/>
          <a:p>
            <a:pPr marL="0" indent="0" algn="l">
              <a:lnSpc>
                <a:spcPts val="2682"/>
              </a:lnSpc>
              <a:buNone/>
            </a:pPr>
            <a:r>
              <a:rPr lang="en-US" sz="2146" b="1" kern="0" spc="-21" dirty="0">
                <a:solidFill>
                  <a:srgbClr val="FFFFFF"/>
                </a:solidFill>
                <a:latin typeface="Montserrat" pitchFamily="34" charset="0"/>
                <a:ea typeface="Montserrat" pitchFamily="34" charset="-122"/>
                <a:cs typeface="Montserrat" pitchFamily="34" charset="-120"/>
              </a:rPr>
              <a:t>Chessboard Representation</a:t>
            </a:r>
            <a:endParaRPr lang="en-US" sz="2146" dirty="0"/>
          </a:p>
        </p:txBody>
      </p:sp>
      <p:sp>
        <p:nvSpPr>
          <p:cNvPr id="7" name="Text 4"/>
          <p:cNvSpPr/>
          <p:nvPr/>
        </p:nvSpPr>
        <p:spPr>
          <a:xfrm>
            <a:off x="1361480" y="6853714"/>
            <a:ext cx="5773817" cy="719376"/>
          </a:xfrm>
          <a:prstGeom prst="rect">
            <a:avLst/>
          </a:prstGeom>
          <a:noFill/>
          <a:ln/>
        </p:spPr>
        <p:txBody>
          <a:bodyPr wrap="square" rtlCol="0" anchor="t"/>
          <a:lstStyle/>
          <a:p>
            <a:pPr marL="0" indent="0" algn="l">
              <a:lnSpc>
                <a:spcPts val="2832"/>
              </a:lnSpc>
              <a:buNone/>
            </a:pPr>
            <a:r>
              <a:rPr lang="en-US" sz="1888" dirty="0">
                <a:solidFill>
                  <a:srgbClr val="E2E6E9"/>
                </a:solidFill>
                <a:latin typeface="Source Sans Pro" pitchFamily="34" charset="0"/>
                <a:ea typeface="Source Sans Pro" pitchFamily="34" charset="-122"/>
                <a:cs typeface="Source Sans Pro" pitchFamily="34" charset="-120"/>
              </a:rPr>
              <a:t>The project visualizes the chessboard with a grid layout, using distinct colors for squares and queens.</a:t>
            </a:r>
            <a:endParaRPr lang="en-US" sz="1888" dirty="0"/>
          </a:p>
        </p:txBody>
      </p:sp>
      <p:pic>
        <p:nvPicPr>
          <p:cNvPr id="8" name="Image 1" descr="preencoded.png"/>
          <p:cNvPicPr>
            <a:picLocks noChangeAspect="1"/>
          </p:cNvPicPr>
          <p:nvPr/>
        </p:nvPicPr>
        <p:blipFill>
          <a:blip r:embed="rId4"/>
          <a:stretch>
            <a:fillRect/>
          </a:stretch>
        </p:blipFill>
        <p:spPr>
          <a:xfrm>
            <a:off x="7494865" y="2501146"/>
            <a:ext cx="5773936" cy="3568541"/>
          </a:xfrm>
          <a:prstGeom prst="rect">
            <a:avLst/>
          </a:prstGeom>
        </p:spPr>
      </p:pic>
      <p:sp>
        <p:nvSpPr>
          <p:cNvPr id="9" name="Text 5"/>
          <p:cNvSpPr/>
          <p:nvPr/>
        </p:nvSpPr>
        <p:spPr>
          <a:xfrm>
            <a:off x="7494865" y="6369368"/>
            <a:ext cx="2724745" cy="340638"/>
          </a:xfrm>
          <a:prstGeom prst="rect">
            <a:avLst/>
          </a:prstGeom>
          <a:noFill/>
          <a:ln/>
        </p:spPr>
        <p:txBody>
          <a:bodyPr wrap="none" rtlCol="0" anchor="t"/>
          <a:lstStyle/>
          <a:p>
            <a:pPr marL="0" indent="0" algn="l">
              <a:lnSpc>
                <a:spcPts val="2682"/>
              </a:lnSpc>
              <a:buNone/>
            </a:pPr>
            <a:r>
              <a:rPr lang="en-US" sz="2146" b="1" kern="0" spc="-21" dirty="0">
                <a:solidFill>
                  <a:srgbClr val="FFFFFF"/>
                </a:solidFill>
                <a:latin typeface="Montserrat" pitchFamily="34" charset="0"/>
                <a:ea typeface="Montserrat" pitchFamily="34" charset="-122"/>
                <a:cs typeface="Montserrat" pitchFamily="34" charset="-120"/>
              </a:rPr>
              <a:t>Queen Placement</a:t>
            </a:r>
            <a:endParaRPr lang="en-US" sz="2146" dirty="0"/>
          </a:p>
        </p:txBody>
      </p:sp>
      <p:sp>
        <p:nvSpPr>
          <p:cNvPr id="10" name="Text 6"/>
          <p:cNvSpPr/>
          <p:nvPr/>
        </p:nvSpPr>
        <p:spPr>
          <a:xfrm>
            <a:off x="7494865" y="6853833"/>
            <a:ext cx="5773936" cy="719376"/>
          </a:xfrm>
          <a:prstGeom prst="rect">
            <a:avLst/>
          </a:prstGeom>
          <a:noFill/>
          <a:ln/>
        </p:spPr>
        <p:txBody>
          <a:bodyPr wrap="square" rtlCol="0" anchor="t"/>
          <a:lstStyle/>
          <a:p>
            <a:pPr marL="0" indent="0" algn="l">
              <a:lnSpc>
                <a:spcPts val="2832"/>
              </a:lnSpc>
              <a:buNone/>
            </a:pPr>
            <a:r>
              <a:rPr lang="en-US" sz="1888" dirty="0">
                <a:solidFill>
                  <a:srgbClr val="E2E6E9"/>
                </a:solidFill>
                <a:latin typeface="Source Sans Pro" pitchFamily="34" charset="0"/>
                <a:ea typeface="Source Sans Pro" pitchFamily="34" charset="-122"/>
                <a:cs typeface="Source Sans Pro" pitchFamily="34" charset="-120"/>
              </a:rPr>
              <a:t>It clearly marks the positions of queens on the board, making it easy to understand the solution.</a:t>
            </a:r>
            <a:endParaRPr lang="en-US" sz="188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sp>
        <p:nvSpPr>
          <p:cNvPr id="4" name="Text 2"/>
          <p:cNvSpPr/>
          <p:nvPr/>
        </p:nvSpPr>
        <p:spPr>
          <a:xfrm>
            <a:off x="1185029" y="1193721"/>
            <a:ext cx="7954804" cy="701397"/>
          </a:xfrm>
          <a:prstGeom prst="rect">
            <a:avLst/>
          </a:prstGeom>
          <a:noFill/>
          <a:ln/>
        </p:spPr>
        <p:txBody>
          <a:bodyPr wrap="none" rtlCol="0" anchor="t"/>
          <a:lstStyle/>
          <a:p>
            <a:pPr marL="0" indent="0">
              <a:lnSpc>
                <a:spcPts val="5523"/>
              </a:lnSpc>
              <a:buNone/>
            </a:pPr>
            <a:r>
              <a:rPr lang="en-US" sz="4418" b="1" kern="0" spc="-44" dirty="0">
                <a:solidFill>
                  <a:srgbClr val="FFFFFF"/>
                </a:solidFill>
                <a:latin typeface="Montserrat" pitchFamily="34" charset="0"/>
                <a:ea typeface="Montserrat" pitchFamily="34" charset="-122"/>
                <a:cs typeface="Montserrat" pitchFamily="34" charset="-120"/>
              </a:rPr>
              <a:t>Algorithms and Techniques</a:t>
            </a:r>
            <a:endParaRPr lang="en-US" sz="4418" dirty="0"/>
          </a:p>
        </p:txBody>
      </p:sp>
      <p:sp>
        <p:nvSpPr>
          <p:cNvPr id="5" name="Text 3"/>
          <p:cNvSpPr/>
          <p:nvPr/>
        </p:nvSpPr>
        <p:spPr>
          <a:xfrm>
            <a:off x="1185029" y="2512219"/>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Backtracking</a:t>
            </a:r>
            <a:endParaRPr lang="en-US" sz="2209" dirty="0"/>
          </a:p>
        </p:txBody>
      </p:sp>
      <p:sp>
        <p:nvSpPr>
          <p:cNvPr id="6" name="Text 4"/>
          <p:cNvSpPr/>
          <p:nvPr/>
        </p:nvSpPr>
        <p:spPr>
          <a:xfrm>
            <a:off x="1185029" y="3109674"/>
            <a:ext cx="3684746" cy="3704034"/>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The project employs a backtracking algorithm to explore possible queen placements systematically. It starts with an empty board and tries placing a queen in each column. If a placement is valid, it moves to the next column. If a placement leads to a conflict, it backtracks and tries a different position in the previous column.</a:t>
            </a:r>
            <a:endParaRPr lang="en-US" sz="1944" dirty="0"/>
          </a:p>
        </p:txBody>
      </p:sp>
      <p:sp>
        <p:nvSpPr>
          <p:cNvPr id="7" name="Text 5"/>
          <p:cNvSpPr/>
          <p:nvPr/>
        </p:nvSpPr>
        <p:spPr>
          <a:xfrm>
            <a:off x="5479613" y="2512219"/>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Data Structures</a:t>
            </a:r>
            <a:endParaRPr lang="en-US" sz="2209" dirty="0"/>
          </a:p>
        </p:txBody>
      </p:sp>
      <p:sp>
        <p:nvSpPr>
          <p:cNvPr id="8" name="Text 6"/>
          <p:cNvSpPr/>
          <p:nvPr/>
        </p:nvSpPr>
        <p:spPr>
          <a:xfrm>
            <a:off x="5479613" y="3109674"/>
            <a:ext cx="3684746" cy="2592824"/>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The project utilizes appropriate data structures, such as arrays or lists, to represent the chessboard and queen positions efficiently. It also uses boolean arrays or bitsets to keep track of occupied rows, columns, and diagonals.</a:t>
            </a:r>
            <a:endParaRPr lang="en-US" sz="1944" dirty="0"/>
          </a:p>
        </p:txBody>
      </p:sp>
      <p:sp>
        <p:nvSpPr>
          <p:cNvPr id="9" name="Text 7"/>
          <p:cNvSpPr/>
          <p:nvPr/>
        </p:nvSpPr>
        <p:spPr>
          <a:xfrm>
            <a:off x="9774198" y="2512219"/>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Optimization</a:t>
            </a:r>
            <a:endParaRPr lang="en-US" sz="2209" dirty="0"/>
          </a:p>
        </p:txBody>
      </p:sp>
      <p:sp>
        <p:nvSpPr>
          <p:cNvPr id="10" name="Text 8"/>
          <p:cNvSpPr/>
          <p:nvPr/>
        </p:nvSpPr>
        <p:spPr>
          <a:xfrm>
            <a:off x="9774198" y="3109674"/>
            <a:ext cx="3684746" cy="3333631"/>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The implementation may include optimizations to enhance performance, such as pruning branches that lead to invalid solutions or using heuristics to guide the backtracking search. These optimizations help to reduce the search space and find solutions faster.</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2681288"/>
          </a:xfrm>
          <a:prstGeom prst="rect">
            <a:avLst/>
          </a:prstGeom>
        </p:spPr>
      </p:pic>
      <p:sp>
        <p:nvSpPr>
          <p:cNvPr id="5" name="Text 2"/>
          <p:cNvSpPr/>
          <p:nvPr/>
        </p:nvSpPr>
        <p:spPr>
          <a:xfrm>
            <a:off x="1988939" y="3271599"/>
            <a:ext cx="8204121" cy="609362"/>
          </a:xfrm>
          <a:prstGeom prst="rect">
            <a:avLst/>
          </a:prstGeom>
          <a:noFill/>
          <a:ln/>
        </p:spPr>
        <p:txBody>
          <a:bodyPr wrap="none" rtlCol="0" anchor="t"/>
          <a:lstStyle/>
          <a:p>
            <a:pPr marL="0" indent="0">
              <a:lnSpc>
                <a:spcPts val="4799"/>
              </a:lnSpc>
              <a:buNone/>
            </a:pPr>
            <a:r>
              <a:rPr lang="en-US" sz="3839" b="1" kern="0" spc="-38" dirty="0">
                <a:solidFill>
                  <a:srgbClr val="FFFFFF"/>
                </a:solidFill>
                <a:latin typeface="Montserrat" pitchFamily="34" charset="0"/>
                <a:ea typeface="Montserrat" pitchFamily="34" charset="-122"/>
                <a:cs typeface="Montserrat" pitchFamily="34" charset="-120"/>
              </a:rPr>
              <a:t>Challenges and Problem-Solving</a:t>
            </a:r>
            <a:endParaRPr lang="en-US" sz="3839" dirty="0"/>
          </a:p>
        </p:txBody>
      </p:sp>
      <p:pic>
        <p:nvPicPr>
          <p:cNvPr id="6" name="Image 1" descr="preencoded.png"/>
          <p:cNvPicPr>
            <a:picLocks noChangeAspect="1"/>
          </p:cNvPicPr>
          <p:nvPr/>
        </p:nvPicPr>
        <p:blipFill>
          <a:blip r:embed="rId4"/>
          <a:stretch>
            <a:fillRect/>
          </a:stretch>
        </p:blipFill>
        <p:spPr>
          <a:xfrm>
            <a:off x="1988939" y="4202668"/>
            <a:ext cx="2663071" cy="857964"/>
          </a:xfrm>
          <a:prstGeom prst="rect">
            <a:avLst/>
          </a:prstGeom>
        </p:spPr>
      </p:pic>
      <p:sp>
        <p:nvSpPr>
          <p:cNvPr id="7" name="Text 3"/>
          <p:cNvSpPr/>
          <p:nvPr/>
        </p:nvSpPr>
        <p:spPr>
          <a:xfrm>
            <a:off x="2203371" y="5382339"/>
            <a:ext cx="2234208" cy="304562"/>
          </a:xfrm>
          <a:prstGeom prst="rect">
            <a:avLst/>
          </a:prstGeom>
          <a:noFill/>
          <a:ln/>
        </p:spPr>
        <p:txBody>
          <a:bodyPr wrap="none" rtlCol="0" anchor="t"/>
          <a:lstStyle/>
          <a:p>
            <a:pPr marL="0" indent="0" algn="l">
              <a:lnSpc>
                <a:spcPts val="2399"/>
              </a:lnSpc>
              <a:buNone/>
            </a:pPr>
            <a:r>
              <a:rPr lang="en-US" sz="1919" b="1" kern="0" spc="-19" dirty="0">
                <a:solidFill>
                  <a:srgbClr val="FFFFFF"/>
                </a:solidFill>
                <a:latin typeface="Montserrat" pitchFamily="34" charset="0"/>
                <a:ea typeface="Montserrat" pitchFamily="34" charset="-122"/>
                <a:cs typeface="Montserrat" pitchFamily="34" charset="-120"/>
              </a:rPr>
              <a:t>Complexity</a:t>
            </a:r>
            <a:endParaRPr lang="en-US" sz="1919" dirty="0"/>
          </a:p>
        </p:txBody>
      </p:sp>
      <p:sp>
        <p:nvSpPr>
          <p:cNvPr id="8" name="Text 4"/>
          <p:cNvSpPr/>
          <p:nvPr/>
        </p:nvSpPr>
        <p:spPr>
          <a:xfrm>
            <a:off x="2203371" y="5815608"/>
            <a:ext cx="2234208" cy="1287304"/>
          </a:xfrm>
          <a:prstGeom prst="rect">
            <a:avLst/>
          </a:prstGeom>
          <a:noFill/>
          <a:ln/>
        </p:spPr>
        <p:txBody>
          <a:bodyPr wrap="square" rtlCol="0" anchor="t"/>
          <a:lstStyle/>
          <a:p>
            <a:pPr marL="0" indent="0" algn="l">
              <a:lnSpc>
                <a:spcPts val="2534"/>
              </a:lnSpc>
              <a:buNone/>
            </a:pPr>
            <a:r>
              <a:rPr lang="en-US" sz="1689" dirty="0">
                <a:solidFill>
                  <a:srgbClr val="E2E6E9"/>
                </a:solidFill>
                <a:latin typeface="Source Sans Pro" pitchFamily="34" charset="0"/>
                <a:ea typeface="Source Sans Pro" pitchFamily="34" charset="-122"/>
                <a:cs typeface="Source Sans Pro" pitchFamily="34" charset="-120"/>
              </a:rPr>
              <a:t>Handling the combinatorial explosion of possible solutions as the board size increases.</a:t>
            </a:r>
            <a:endParaRPr lang="en-US" sz="1689" dirty="0"/>
          </a:p>
        </p:txBody>
      </p:sp>
      <p:pic>
        <p:nvPicPr>
          <p:cNvPr id="9" name="Image 2" descr="preencoded.png"/>
          <p:cNvPicPr>
            <a:picLocks noChangeAspect="1"/>
          </p:cNvPicPr>
          <p:nvPr/>
        </p:nvPicPr>
        <p:blipFill>
          <a:blip r:embed="rId5"/>
          <a:stretch>
            <a:fillRect/>
          </a:stretch>
        </p:blipFill>
        <p:spPr>
          <a:xfrm>
            <a:off x="4652010" y="4202668"/>
            <a:ext cx="2663071" cy="857964"/>
          </a:xfrm>
          <a:prstGeom prst="rect">
            <a:avLst/>
          </a:prstGeom>
        </p:spPr>
      </p:pic>
      <p:sp>
        <p:nvSpPr>
          <p:cNvPr id="10" name="Text 5"/>
          <p:cNvSpPr/>
          <p:nvPr/>
        </p:nvSpPr>
        <p:spPr>
          <a:xfrm>
            <a:off x="4866442" y="5382339"/>
            <a:ext cx="2234208" cy="304562"/>
          </a:xfrm>
          <a:prstGeom prst="rect">
            <a:avLst/>
          </a:prstGeom>
          <a:noFill/>
          <a:ln/>
        </p:spPr>
        <p:txBody>
          <a:bodyPr wrap="none" rtlCol="0" anchor="t"/>
          <a:lstStyle/>
          <a:p>
            <a:pPr marL="0" indent="0" algn="l">
              <a:lnSpc>
                <a:spcPts val="2399"/>
              </a:lnSpc>
              <a:buNone/>
            </a:pPr>
            <a:r>
              <a:rPr lang="en-US" sz="1919" b="1" kern="0" spc="-19" dirty="0">
                <a:solidFill>
                  <a:srgbClr val="FFFFFF"/>
                </a:solidFill>
                <a:latin typeface="Montserrat" pitchFamily="34" charset="0"/>
                <a:ea typeface="Montserrat" pitchFamily="34" charset="-122"/>
                <a:cs typeface="Montserrat" pitchFamily="34" charset="-120"/>
              </a:rPr>
              <a:t>Optimization</a:t>
            </a:r>
            <a:endParaRPr lang="en-US" sz="1919" dirty="0"/>
          </a:p>
        </p:txBody>
      </p:sp>
      <p:sp>
        <p:nvSpPr>
          <p:cNvPr id="11" name="Text 6"/>
          <p:cNvSpPr/>
          <p:nvPr/>
        </p:nvSpPr>
        <p:spPr>
          <a:xfrm>
            <a:off x="4866442" y="5815608"/>
            <a:ext cx="2234208" cy="1287304"/>
          </a:xfrm>
          <a:prstGeom prst="rect">
            <a:avLst/>
          </a:prstGeom>
          <a:noFill/>
          <a:ln/>
        </p:spPr>
        <p:txBody>
          <a:bodyPr wrap="square" rtlCol="0" anchor="t"/>
          <a:lstStyle/>
          <a:p>
            <a:pPr marL="0" indent="0" algn="l">
              <a:lnSpc>
                <a:spcPts val="2534"/>
              </a:lnSpc>
              <a:buNone/>
            </a:pPr>
            <a:r>
              <a:rPr lang="en-US" sz="1689" dirty="0">
                <a:solidFill>
                  <a:srgbClr val="E2E6E9"/>
                </a:solidFill>
                <a:latin typeface="Source Sans Pro" pitchFamily="34" charset="0"/>
                <a:ea typeface="Source Sans Pro" pitchFamily="34" charset="-122"/>
                <a:cs typeface="Source Sans Pro" pitchFamily="34" charset="-120"/>
              </a:rPr>
              <a:t>Developing efficient algorithms and data structures to find solutions quickly.</a:t>
            </a:r>
            <a:endParaRPr lang="en-US" sz="1689" dirty="0"/>
          </a:p>
        </p:txBody>
      </p:sp>
      <p:pic>
        <p:nvPicPr>
          <p:cNvPr id="12" name="Image 3" descr="preencoded.png"/>
          <p:cNvPicPr>
            <a:picLocks noChangeAspect="1"/>
          </p:cNvPicPr>
          <p:nvPr/>
        </p:nvPicPr>
        <p:blipFill>
          <a:blip r:embed="rId6"/>
          <a:stretch>
            <a:fillRect/>
          </a:stretch>
        </p:blipFill>
        <p:spPr>
          <a:xfrm>
            <a:off x="7315081" y="4202668"/>
            <a:ext cx="2663071" cy="857964"/>
          </a:xfrm>
          <a:prstGeom prst="rect">
            <a:avLst/>
          </a:prstGeom>
        </p:spPr>
      </p:pic>
      <p:sp>
        <p:nvSpPr>
          <p:cNvPr id="13" name="Text 7"/>
          <p:cNvSpPr/>
          <p:nvPr/>
        </p:nvSpPr>
        <p:spPr>
          <a:xfrm>
            <a:off x="7529513" y="5382339"/>
            <a:ext cx="2234208" cy="304562"/>
          </a:xfrm>
          <a:prstGeom prst="rect">
            <a:avLst/>
          </a:prstGeom>
          <a:noFill/>
          <a:ln/>
        </p:spPr>
        <p:txBody>
          <a:bodyPr wrap="none" rtlCol="0" anchor="t"/>
          <a:lstStyle/>
          <a:p>
            <a:pPr marL="0" indent="0" algn="l">
              <a:lnSpc>
                <a:spcPts val="2399"/>
              </a:lnSpc>
              <a:buNone/>
            </a:pPr>
            <a:r>
              <a:rPr lang="en-US" sz="1919" b="1" kern="0" spc="-19" dirty="0">
                <a:solidFill>
                  <a:srgbClr val="FFFFFF"/>
                </a:solidFill>
                <a:latin typeface="Montserrat" pitchFamily="34" charset="0"/>
                <a:ea typeface="Montserrat" pitchFamily="34" charset="-122"/>
                <a:cs typeface="Montserrat" pitchFamily="34" charset="-120"/>
              </a:rPr>
              <a:t>Visualization</a:t>
            </a:r>
            <a:endParaRPr lang="en-US" sz="1919" dirty="0"/>
          </a:p>
        </p:txBody>
      </p:sp>
      <p:sp>
        <p:nvSpPr>
          <p:cNvPr id="14" name="Text 8"/>
          <p:cNvSpPr/>
          <p:nvPr/>
        </p:nvSpPr>
        <p:spPr>
          <a:xfrm>
            <a:off x="7529513" y="5815608"/>
            <a:ext cx="2234208" cy="1609130"/>
          </a:xfrm>
          <a:prstGeom prst="rect">
            <a:avLst/>
          </a:prstGeom>
          <a:noFill/>
          <a:ln/>
        </p:spPr>
        <p:txBody>
          <a:bodyPr wrap="square" rtlCol="0" anchor="t"/>
          <a:lstStyle/>
          <a:p>
            <a:pPr marL="0" indent="0" algn="l">
              <a:lnSpc>
                <a:spcPts val="2534"/>
              </a:lnSpc>
              <a:buNone/>
            </a:pPr>
            <a:r>
              <a:rPr lang="en-US" sz="1689" dirty="0">
                <a:solidFill>
                  <a:srgbClr val="E2E6E9"/>
                </a:solidFill>
                <a:latin typeface="Source Sans Pro" pitchFamily="34" charset="0"/>
                <a:ea typeface="Source Sans Pro" pitchFamily="34" charset="-122"/>
                <a:cs typeface="Source Sans Pro" pitchFamily="34" charset="-120"/>
              </a:rPr>
              <a:t>Creating a clear and visually appealing representation of the chessboard and queen placements.</a:t>
            </a:r>
            <a:endParaRPr lang="en-US" sz="1689" dirty="0"/>
          </a:p>
        </p:txBody>
      </p:sp>
      <p:pic>
        <p:nvPicPr>
          <p:cNvPr id="15" name="Image 4" descr="preencoded.png"/>
          <p:cNvPicPr>
            <a:picLocks noChangeAspect="1"/>
          </p:cNvPicPr>
          <p:nvPr/>
        </p:nvPicPr>
        <p:blipFill>
          <a:blip r:embed="rId7"/>
          <a:stretch>
            <a:fillRect/>
          </a:stretch>
        </p:blipFill>
        <p:spPr>
          <a:xfrm>
            <a:off x="9978152" y="4202668"/>
            <a:ext cx="2663190" cy="857964"/>
          </a:xfrm>
          <a:prstGeom prst="rect">
            <a:avLst/>
          </a:prstGeom>
        </p:spPr>
      </p:pic>
      <p:sp>
        <p:nvSpPr>
          <p:cNvPr id="16" name="Text 9"/>
          <p:cNvSpPr/>
          <p:nvPr/>
        </p:nvSpPr>
        <p:spPr>
          <a:xfrm>
            <a:off x="10192583" y="5382339"/>
            <a:ext cx="2234327" cy="304562"/>
          </a:xfrm>
          <a:prstGeom prst="rect">
            <a:avLst/>
          </a:prstGeom>
          <a:noFill/>
          <a:ln/>
        </p:spPr>
        <p:txBody>
          <a:bodyPr wrap="none" rtlCol="0" anchor="t"/>
          <a:lstStyle/>
          <a:p>
            <a:pPr marL="0" indent="0" algn="l">
              <a:lnSpc>
                <a:spcPts val="2399"/>
              </a:lnSpc>
              <a:buNone/>
            </a:pPr>
            <a:r>
              <a:rPr lang="en-US" sz="1919" b="1" kern="0" spc="-19" dirty="0">
                <a:solidFill>
                  <a:srgbClr val="FFFFFF"/>
                </a:solidFill>
                <a:latin typeface="Montserrat" pitchFamily="34" charset="0"/>
                <a:ea typeface="Montserrat" pitchFamily="34" charset="-122"/>
                <a:cs typeface="Montserrat" pitchFamily="34" charset="-120"/>
              </a:rPr>
              <a:t>User Interface</a:t>
            </a:r>
            <a:endParaRPr lang="en-US" sz="1919" dirty="0"/>
          </a:p>
        </p:txBody>
      </p:sp>
      <p:sp>
        <p:nvSpPr>
          <p:cNvPr id="17" name="Text 10"/>
          <p:cNvSpPr/>
          <p:nvPr/>
        </p:nvSpPr>
        <p:spPr>
          <a:xfrm>
            <a:off x="10192583" y="5815608"/>
            <a:ext cx="2234327" cy="1287304"/>
          </a:xfrm>
          <a:prstGeom prst="rect">
            <a:avLst/>
          </a:prstGeom>
          <a:noFill/>
          <a:ln/>
        </p:spPr>
        <p:txBody>
          <a:bodyPr wrap="square" rtlCol="0" anchor="t"/>
          <a:lstStyle/>
          <a:p>
            <a:pPr marL="0" indent="0" algn="l">
              <a:lnSpc>
                <a:spcPts val="2534"/>
              </a:lnSpc>
              <a:buNone/>
            </a:pPr>
            <a:r>
              <a:rPr lang="en-US" sz="1689" dirty="0">
                <a:solidFill>
                  <a:srgbClr val="E2E6E9"/>
                </a:solidFill>
                <a:latin typeface="Source Sans Pro" pitchFamily="34" charset="0"/>
                <a:ea typeface="Source Sans Pro" pitchFamily="34" charset="-122"/>
                <a:cs typeface="Source Sans Pro" pitchFamily="34" charset="-120"/>
              </a:rPr>
              <a:t>Designing an intuitive and user-friendly interface for interacting with the program.</a:t>
            </a:r>
            <a:endParaRPr lang="en-US" sz="168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329458"/>
            <a:ext cx="4869061" cy="3570684"/>
          </a:xfrm>
          <a:prstGeom prst="rect">
            <a:avLst/>
          </a:prstGeom>
        </p:spPr>
      </p:pic>
      <p:sp>
        <p:nvSpPr>
          <p:cNvPr id="6" name="Text 2"/>
          <p:cNvSpPr/>
          <p:nvPr/>
        </p:nvSpPr>
        <p:spPr>
          <a:xfrm>
            <a:off x="864037" y="1864519"/>
            <a:ext cx="7415927" cy="1402794"/>
          </a:xfrm>
          <a:prstGeom prst="rect">
            <a:avLst/>
          </a:prstGeom>
          <a:noFill/>
          <a:ln/>
        </p:spPr>
        <p:txBody>
          <a:bodyPr wrap="square" rtlCol="0" anchor="t"/>
          <a:lstStyle/>
          <a:p>
            <a:pPr marL="0" indent="0">
              <a:lnSpc>
                <a:spcPts val="5523"/>
              </a:lnSpc>
              <a:buNone/>
            </a:pPr>
            <a:r>
              <a:rPr lang="en-US" sz="4418" b="1" kern="0" spc="-44" dirty="0">
                <a:solidFill>
                  <a:srgbClr val="FFFFFF"/>
                </a:solidFill>
                <a:latin typeface="Montserrat" pitchFamily="34" charset="0"/>
                <a:ea typeface="Montserrat" pitchFamily="34" charset="-122"/>
                <a:cs typeface="Montserrat" pitchFamily="34" charset="-120"/>
              </a:rPr>
              <a:t>Demonstration: Unveiling the Solutions</a:t>
            </a:r>
            <a:endParaRPr lang="en-US" sz="4418" dirty="0"/>
          </a:p>
        </p:txBody>
      </p:sp>
      <p:sp>
        <p:nvSpPr>
          <p:cNvPr id="7" name="Text 3"/>
          <p:cNvSpPr/>
          <p:nvPr/>
        </p:nvSpPr>
        <p:spPr>
          <a:xfrm>
            <a:off x="1110853" y="3793331"/>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N-Queens</a:t>
            </a:r>
            <a:endParaRPr lang="en-US" sz="1944" dirty="0"/>
          </a:p>
        </p:txBody>
      </p:sp>
      <p:sp>
        <p:nvSpPr>
          <p:cNvPr id="8" name="Text 4"/>
          <p:cNvSpPr/>
          <p:nvPr/>
        </p:nvSpPr>
        <p:spPr>
          <a:xfrm>
            <a:off x="4822627" y="3793331"/>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Possible Solutions</a:t>
            </a:r>
            <a:endParaRPr lang="en-US" sz="1944" dirty="0"/>
          </a:p>
        </p:txBody>
      </p:sp>
      <p:sp>
        <p:nvSpPr>
          <p:cNvPr id="9" name="Shape 5"/>
          <p:cNvSpPr/>
          <p:nvPr/>
        </p:nvSpPr>
        <p:spPr>
          <a:xfrm>
            <a:off x="864037" y="4319468"/>
            <a:ext cx="7415927" cy="681871"/>
          </a:xfrm>
          <a:prstGeom prst="rect">
            <a:avLst/>
          </a:prstGeom>
          <a:solidFill>
            <a:srgbClr val="232629"/>
          </a:solidFill>
          <a:ln/>
        </p:spPr>
        <p:txBody>
          <a:bodyPr/>
          <a:lstStyle/>
          <a:p>
            <a:endParaRPr lang="en-US"/>
          </a:p>
        </p:txBody>
      </p:sp>
      <p:sp>
        <p:nvSpPr>
          <p:cNvPr id="10" name="Text 6"/>
          <p:cNvSpPr/>
          <p:nvPr/>
        </p:nvSpPr>
        <p:spPr>
          <a:xfrm>
            <a:off x="1110853" y="4475202"/>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4</a:t>
            </a:r>
            <a:endParaRPr lang="en-US" sz="1944" dirty="0"/>
          </a:p>
        </p:txBody>
      </p:sp>
      <p:sp>
        <p:nvSpPr>
          <p:cNvPr id="11" name="Text 7"/>
          <p:cNvSpPr/>
          <p:nvPr/>
        </p:nvSpPr>
        <p:spPr>
          <a:xfrm>
            <a:off x="4822627" y="4475202"/>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2</a:t>
            </a:r>
            <a:endParaRPr lang="en-US" sz="1944" dirty="0"/>
          </a:p>
        </p:txBody>
      </p:sp>
      <p:sp>
        <p:nvSpPr>
          <p:cNvPr id="12" name="Text 8"/>
          <p:cNvSpPr/>
          <p:nvPr/>
        </p:nvSpPr>
        <p:spPr>
          <a:xfrm>
            <a:off x="1110853" y="5157073"/>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8</a:t>
            </a:r>
            <a:endParaRPr lang="en-US" sz="1944" dirty="0"/>
          </a:p>
        </p:txBody>
      </p:sp>
      <p:sp>
        <p:nvSpPr>
          <p:cNvPr id="13" name="Text 9"/>
          <p:cNvSpPr/>
          <p:nvPr/>
        </p:nvSpPr>
        <p:spPr>
          <a:xfrm>
            <a:off x="4822627" y="5157073"/>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92</a:t>
            </a:r>
            <a:endParaRPr lang="en-US" sz="1944" dirty="0"/>
          </a:p>
        </p:txBody>
      </p:sp>
      <p:sp>
        <p:nvSpPr>
          <p:cNvPr id="14" name="Shape 10"/>
          <p:cNvSpPr/>
          <p:nvPr/>
        </p:nvSpPr>
        <p:spPr>
          <a:xfrm>
            <a:off x="864037" y="5683210"/>
            <a:ext cx="7415927" cy="681871"/>
          </a:xfrm>
          <a:prstGeom prst="rect">
            <a:avLst/>
          </a:prstGeom>
          <a:solidFill>
            <a:srgbClr val="232629"/>
          </a:solidFill>
          <a:ln/>
        </p:spPr>
        <p:txBody>
          <a:bodyPr/>
          <a:lstStyle/>
          <a:p>
            <a:endParaRPr lang="en-US"/>
          </a:p>
        </p:txBody>
      </p:sp>
      <p:sp>
        <p:nvSpPr>
          <p:cNvPr id="15" name="Text 11"/>
          <p:cNvSpPr/>
          <p:nvPr/>
        </p:nvSpPr>
        <p:spPr>
          <a:xfrm>
            <a:off x="1110853" y="5838944"/>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10</a:t>
            </a:r>
            <a:endParaRPr lang="en-US" sz="1944" dirty="0"/>
          </a:p>
        </p:txBody>
      </p:sp>
      <p:sp>
        <p:nvSpPr>
          <p:cNvPr id="16" name="Text 12"/>
          <p:cNvSpPr/>
          <p:nvPr/>
        </p:nvSpPr>
        <p:spPr>
          <a:xfrm>
            <a:off x="4822627" y="5838944"/>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724</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3038237"/>
          </a:xfrm>
          <a:prstGeom prst="rect">
            <a:avLst/>
          </a:prstGeom>
        </p:spPr>
      </p:pic>
      <p:sp>
        <p:nvSpPr>
          <p:cNvPr id="5" name="Text 2"/>
          <p:cNvSpPr/>
          <p:nvPr/>
        </p:nvSpPr>
        <p:spPr>
          <a:xfrm>
            <a:off x="1280041" y="3706654"/>
            <a:ext cx="7332226" cy="690563"/>
          </a:xfrm>
          <a:prstGeom prst="rect">
            <a:avLst/>
          </a:prstGeom>
          <a:noFill/>
          <a:ln/>
        </p:spPr>
        <p:txBody>
          <a:bodyPr wrap="none" rtlCol="0" anchor="t"/>
          <a:lstStyle/>
          <a:p>
            <a:pPr marL="0" indent="0">
              <a:lnSpc>
                <a:spcPts val="5437"/>
              </a:lnSpc>
              <a:buNone/>
            </a:pPr>
            <a:r>
              <a:rPr lang="en-US" sz="4350" b="1" kern="0" spc="-43" dirty="0">
                <a:solidFill>
                  <a:srgbClr val="FFFFFF"/>
                </a:solidFill>
                <a:latin typeface="Montserrat" pitchFamily="34" charset="0"/>
                <a:ea typeface="Montserrat" pitchFamily="34" charset="-122"/>
                <a:cs typeface="Montserrat" pitchFamily="34" charset="-120"/>
              </a:rPr>
              <a:t>Benefits and Applications</a:t>
            </a:r>
            <a:endParaRPr lang="en-US" sz="4350" dirty="0"/>
          </a:p>
        </p:txBody>
      </p:sp>
      <p:sp>
        <p:nvSpPr>
          <p:cNvPr id="6" name="Shape 3"/>
          <p:cNvSpPr/>
          <p:nvPr/>
        </p:nvSpPr>
        <p:spPr>
          <a:xfrm>
            <a:off x="1280041" y="4761786"/>
            <a:ext cx="3861435" cy="2799278"/>
          </a:xfrm>
          <a:prstGeom prst="roundRect">
            <a:avLst>
              <a:gd name="adj" fmla="val 2605"/>
            </a:avLst>
          </a:prstGeom>
          <a:solidFill>
            <a:srgbClr val="232629"/>
          </a:solidFill>
          <a:ln/>
        </p:spPr>
        <p:txBody>
          <a:bodyPr/>
          <a:lstStyle/>
          <a:p>
            <a:endParaRPr lang="en-US"/>
          </a:p>
        </p:txBody>
      </p:sp>
      <p:sp>
        <p:nvSpPr>
          <p:cNvPr id="7" name="Text 4"/>
          <p:cNvSpPr/>
          <p:nvPr/>
        </p:nvSpPr>
        <p:spPr>
          <a:xfrm>
            <a:off x="1523048" y="5004792"/>
            <a:ext cx="2762012" cy="345281"/>
          </a:xfrm>
          <a:prstGeom prst="rect">
            <a:avLst/>
          </a:prstGeom>
          <a:noFill/>
          <a:ln/>
        </p:spPr>
        <p:txBody>
          <a:bodyPr wrap="none" rtlCol="0" anchor="t"/>
          <a:lstStyle/>
          <a:p>
            <a:pPr marL="0" indent="0">
              <a:lnSpc>
                <a:spcPts val="2719"/>
              </a:lnSpc>
              <a:buNone/>
            </a:pPr>
            <a:r>
              <a:rPr lang="en-US" sz="2175" b="1" kern="0" spc="-22" dirty="0">
                <a:solidFill>
                  <a:srgbClr val="FFFFFF"/>
                </a:solidFill>
                <a:latin typeface="Montserrat" pitchFamily="34" charset="0"/>
                <a:ea typeface="Montserrat" pitchFamily="34" charset="-122"/>
                <a:cs typeface="Montserrat" pitchFamily="34" charset="-120"/>
              </a:rPr>
              <a:t>Educational Tool</a:t>
            </a:r>
            <a:endParaRPr lang="en-US" sz="2175" dirty="0"/>
          </a:p>
        </p:txBody>
      </p:sp>
      <p:sp>
        <p:nvSpPr>
          <p:cNvPr id="8" name="Text 5"/>
          <p:cNvSpPr/>
          <p:nvPr/>
        </p:nvSpPr>
        <p:spPr>
          <a:xfrm>
            <a:off x="1523048" y="5495806"/>
            <a:ext cx="3375422" cy="1822252"/>
          </a:xfrm>
          <a:prstGeom prst="rect">
            <a:avLst/>
          </a:prstGeom>
          <a:noFill/>
          <a:ln/>
        </p:spPr>
        <p:txBody>
          <a:bodyPr wrap="square" rtlCol="0" anchor="t"/>
          <a:lstStyle/>
          <a:p>
            <a:pPr marL="0" indent="0">
              <a:lnSpc>
                <a:spcPts val="2871"/>
              </a:lnSpc>
              <a:buNone/>
            </a:pPr>
            <a:r>
              <a:rPr lang="en-US" sz="1914" dirty="0">
                <a:solidFill>
                  <a:srgbClr val="E2E6E9"/>
                </a:solidFill>
                <a:latin typeface="Source Sans Pro" pitchFamily="34" charset="0"/>
                <a:ea typeface="Source Sans Pro" pitchFamily="34" charset="-122"/>
                <a:cs typeface="Source Sans Pro" pitchFamily="34" charset="-120"/>
              </a:rPr>
              <a:t>The project serves as an educational tool for understanding algorithms, problem-solving techniques, and computer science concepts.</a:t>
            </a:r>
            <a:endParaRPr lang="en-US" sz="1914" dirty="0"/>
          </a:p>
        </p:txBody>
      </p:sp>
      <p:sp>
        <p:nvSpPr>
          <p:cNvPr id="9" name="Shape 6"/>
          <p:cNvSpPr/>
          <p:nvPr/>
        </p:nvSpPr>
        <p:spPr>
          <a:xfrm>
            <a:off x="5384482" y="4761786"/>
            <a:ext cx="3861435" cy="2799278"/>
          </a:xfrm>
          <a:prstGeom prst="roundRect">
            <a:avLst>
              <a:gd name="adj" fmla="val 2605"/>
            </a:avLst>
          </a:prstGeom>
          <a:solidFill>
            <a:srgbClr val="232629"/>
          </a:solidFill>
          <a:ln/>
        </p:spPr>
        <p:txBody>
          <a:bodyPr/>
          <a:lstStyle/>
          <a:p>
            <a:endParaRPr lang="en-US"/>
          </a:p>
        </p:txBody>
      </p:sp>
      <p:sp>
        <p:nvSpPr>
          <p:cNvPr id="10" name="Text 7"/>
          <p:cNvSpPr/>
          <p:nvPr/>
        </p:nvSpPr>
        <p:spPr>
          <a:xfrm>
            <a:off x="5627489" y="5004792"/>
            <a:ext cx="2762012" cy="345281"/>
          </a:xfrm>
          <a:prstGeom prst="rect">
            <a:avLst/>
          </a:prstGeom>
          <a:noFill/>
          <a:ln/>
        </p:spPr>
        <p:txBody>
          <a:bodyPr wrap="none" rtlCol="0" anchor="t"/>
          <a:lstStyle/>
          <a:p>
            <a:pPr marL="0" indent="0">
              <a:lnSpc>
                <a:spcPts val="2719"/>
              </a:lnSpc>
              <a:buNone/>
            </a:pPr>
            <a:r>
              <a:rPr lang="en-US" sz="2175" b="1" kern="0" spc="-22" dirty="0">
                <a:solidFill>
                  <a:srgbClr val="FFFFFF"/>
                </a:solidFill>
                <a:latin typeface="Montserrat" pitchFamily="34" charset="0"/>
                <a:ea typeface="Montserrat" pitchFamily="34" charset="-122"/>
                <a:cs typeface="Montserrat" pitchFamily="34" charset="-120"/>
              </a:rPr>
              <a:t>Problem Solving</a:t>
            </a:r>
            <a:endParaRPr lang="en-US" sz="2175" dirty="0"/>
          </a:p>
        </p:txBody>
      </p:sp>
      <p:sp>
        <p:nvSpPr>
          <p:cNvPr id="11" name="Text 8"/>
          <p:cNvSpPr/>
          <p:nvPr/>
        </p:nvSpPr>
        <p:spPr>
          <a:xfrm>
            <a:off x="5627489" y="5495806"/>
            <a:ext cx="3375422" cy="1093351"/>
          </a:xfrm>
          <a:prstGeom prst="rect">
            <a:avLst/>
          </a:prstGeom>
          <a:noFill/>
          <a:ln/>
        </p:spPr>
        <p:txBody>
          <a:bodyPr wrap="square" rtlCol="0" anchor="t"/>
          <a:lstStyle/>
          <a:p>
            <a:pPr marL="0" indent="0">
              <a:lnSpc>
                <a:spcPts val="2871"/>
              </a:lnSpc>
              <a:buNone/>
            </a:pPr>
            <a:r>
              <a:rPr lang="en-US" sz="1914" dirty="0">
                <a:solidFill>
                  <a:srgbClr val="E2E6E9"/>
                </a:solidFill>
                <a:latin typeface="Source Sans Pro" pitchFamily="34" charset="0"/>
                <a:ea typeface="Source Sans Pro" pitchFamily="34" charset="-122"/>
                <a:cs typeface="Source Sans Pro" pitchFamily="34" charset="-120"/>
              </a:rPr>
              <a:t>It demonstrates the application of algorithms and data structures to solve real-world problems.</a:t>
            </a:r>
            <a:endParaRPr lang="en-US" sz="1914" dirty="0"/>
          </a:p>
        </p:txBody>
      </p:sp>
      <p:sp>
        <p:nvSpPr>
          <p:cNvPr id="12" name="Shape 9"/>
          <p:cNvSpPr/>
          <p:nvPr/>
        </p:nvSpPr>
        <p:spPr>
          <a:xfrm>
            <a:off x="9488924" y="4761786"/>
            <a:ext cx="3861435" cy="2799278"/>
          </a:xfrm>
          <a:prstGeom prst="roundRect">
            <a:avLst>
              <a:gd name="adj" fmla="val 2605"/>
            </a:avLst>
          </a:prstGeom>
          <a:solidFill>
            <a:srgbClr val="232629"/>
          </a:solidFill>
          <a:ln/>
        </p:spPr>
        <p:txBody>
          <a:bodyPr/>
          <a:lstStyle/>
          <a:p>
            <a:endParaRPr lang="en-US"/>
          </a:p>
        </p:txBody>
      </p:sp>
      <p:sp>
        <p:nvSpPr>
          <p:cNvPr id="13" name="Text 10"/>
          <p:cNvSpPr/>
          <p:nvPr/>
        </p:nvSpPr>
        <p:spPr>
          <a:xfrm>
            <a:off x="9731931" y="5004792"/>
            <a:ext cx="2973110" cy="345281"/>
          </a:xfrm>
          <a:prstGeom prst="rect">
            <a:avLst/>
          </a:prstGeom>
          <a:noFill/>
          <a:ln/>
        </p:spPr>
        <p:txBody>
          <a:bodyPr wrap="none" rtlCol="0" anchor="t"/>
          <a:lstStyle/>
          <a:p>
            <a:pPr marL="0" indent="0">
              <a:lnSpc>
                <a:spcPts val="2719"/>
              </a:lnSpc>
              <a:buNone/>
            </a:pPr>
            <a:r>
              <a:rPr lang="en-US" sz="2175" b="1" kern="0" spc="-22" dirty="0">
                <a:solidFill>
                  <a:srgbClr val="FFFFFF"/>
                </a:solidFill>
                <a:latin typeface="Montserrat" pitchFamily="34" charset="0"/>
                <a:ea typeface="Montserrat" pitchFamily="34" charset="-122"/>
                <a:cs typeface="Montserrat" pitchFamily="34" charset="-120"/>
              </a:rPr>
              <a:t>Logic and Reasoning</a:t>
            </a:r>
            <a:endParaRPr lang="en-US" sz="2175" dirty="0"/>
          </a:p>
        </p:txBody>
      </p:sp>
      <p:sp>
        <p:nvSpPr>
          <p:cNvPr id="14" name="Text 11"/>
          <p:cNvSpPr/>
          <p:nvPr/>
        </p:nvSpPr>
        <p:spPr>
          <a:xfrm>
            <a:off x="9731931" y="5495806"/>
            <a:ext cx="3375422" cy="1457801"/>
          </a:xfrm>
          <a:prstGeom prst="rect">
            <a:avLst/>
          </a:prstGeom>
          <a:noFill/>
          <a:ln/>
        </p:spPr>
        <p:txBody>
          <a:bodyPr wrap="square" rtlCol="0" anchor="t"/>
          <a:lstStyle/>
          <a:p>
            <a:pPr marL="0" indent="0">
              <a:lnSpc>
                <a:spcPts val="2871"/>
              </a:lnSpc>
              <a:buNone/>
            </a:pPr>
            <a:r>
              <a:rPr lang="en-US" sz="1914" dirty="0">
                <a:solidFill>
                  <a:srgbClr val="E2E6E9"/>
                </a:solidFill>
                <a:latin typeface="Source Sans Pro" pitchFamily="34" charset="0"/>
                <a:ea typeface="Source Sans Pro" pitchFamily="34" charset="-122"/>
                <a:cs typeface="Source Sans Pro" pitchFamily="34" charset="-120"/>
              </a:rPr>
              <a:t>It encourages logical thinking and problem-solving skills, making it relevant to various fields.</a:t>
            </a:r>
            <a:endParaRPr lang="en-US" sz="191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563</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Gaurav Raj Singh</cp:lastModifiedBy>
  <cp:revision>3</cp:revision>
  <dcterms:created xsi:type="dcterms:W3CDTF">2024-07-11T08:25:15Z</dcterms:created>
  <dcterms:modified xsi:type="dcterms:W3CDTF">2024-07-11T08:48:01Z</dcterms:modified>
</cp:coreProperties>
</file>