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8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29EF-B861-4CA3-B003-411035A314B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55C57-2600-4F61-A9C6-F2A961CF82E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7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55C57-2600-4F61-A9C6-F2A961CF82E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0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4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6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51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1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14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5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3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C5BF-23AA-4977-BB85-40D6A5910E7B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BC14B3-CAD5-4F62-93E0-0CCE5333DD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Taller </a:t>
            </a:r>
            <a:r>
              <a:rPr lang="en-GB" dirty="0" err="1" smtClean="0"/>
              <a:t>sobre</a:t>
            </a:r>
            <a:r>
              <a:rPr lang="en-GB" dirty="0" smtClean="0"/>
              <a:t> </a:t>
            </a:r>
            <a:r>
              <a:rPr lang="en-GB" dirty="0" err="1" smtClean="0"/>
              <a:t>simulació</a:t>
            </a:r>
            <a:r>
              <a:rPr lang="en-GB" dirty="0" smtClean="0"/>
              <a:t> de </a:t>
            </a:r>
            <a:r>
              <a:rPr lang="en-GB" dirty="0" err="1" smtClean="0"/>
              <a:t>dades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800" dirty="0" smtClean="0"/>
              <a:t>GRBIO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RETREAT 2023</a:t>
            </a:r>
          </a:p>
          <a:p>
            <a:r>
              <a:rPr lang="en-GB" dirty="0" smtClean="0"/>
              <a:t>Jordi </a:t>
            </a:r>
            <a:r>
              <a:rPr lang="en-GB" dirty="0" err="1" smtClean="0"/>
              <a:t>Ocaña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Diseny</a:t>
            </a:r>
            <a:r>
              <a:rPr lang="en-GB" dirty="0" smtClean="0"/>
              <a:t> crossover TR/RT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80198"/>
            <a:ext cx="8915400" cy="30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Diseny</a:t>
            </a:r>
            <a:r>
              <a:rPr lang="en-GB" dirty="0" smtClean="0"/>
              <a:t> crossover TR/RT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bioequivalència</a:t>
            </a:r>
            <a:r>
              <a:rPr lang="en-GB" dirty="0" smtClean="0"/>
              <a:t> (BE)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04261"/>
            <a:ext cx="8915400" cy="30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3" y="4577879"/>
            <a:ext cx="1155032" cy="5116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96" y="2612549"/>
            <a:ext cx="1263316" cy="4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Agencies del medicament: </a:t>
            </a:r>
            <a:r>
              <a:rPr lang="en-GB" dirty="0" err="1" smtClean="0"/>
              <a:t>resumir</a:t>
            </a:r>
            <a:r>
              <a:rPr lang="en-GB" dirty="0" smtClean="0"/>
              <a:t> </a:t>
            </a:r>
            <a:r>
              <a:rPr lang="en-GB" dirty="0" err="1" smtClean="0"/>
              <a:t>corbes</a:t>
            </a:r>
            <a:r>
              <a:rPr lang="en-GB" dirty="0" smtClean="0"/>
              <a:t> </a:t>
            </a:r>
            <a:r>
              <a:rPr lang="en-GB" dirty="0" err="1" smtClean="0"/>
              <a:t>concentració</a:t>
            </a:r>
            <a:r>
              <a:rPr lang="en-GB" dirty="0" smtClean="0"/>
              <a:t> vs temps </a:t>
            </a:r>
            <a:r>
              <a:rPr lang="en-GB" dirty="0" smtClean="0">
                <a:latin typeface="Century Gothic" panose="020B0502020202020204" pitchFamily="34" charset="0"/>
              </a:rPr>
              <a:t>→ </a:t>
            </a:r>
            <a:r>
              <a:rPr lang="en-GB" dirty="0" err="1" smtClean="0"/>
              <a:t>Cmax</a:t>
            </a:r>
            <a:r>
              <a:rPr lang="en-GB" dirty="0" smtClean="0"/>
              <a:t>, AUC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63" y="2017289"/>
            <a:ext cx="6071100" cy="4010872"/>
          </a:xfrm>
        </p:spPr>
      </p:pic>
    </p:spTree>
    <p:extLst>
      <p:ext uri="{BB962C8B-B14F-4D97-AF65-F5344CB8AC3E}">
        <p14:creationId xmlns:p14="http://schemas.microsoft.com/office/powerpoint/2010/main" val="861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Simulació</a:t>
            </a:r>
            <a:r>
              <a:rPr lang="en-GB" dirty="0" smtClean="0"/>
              <a:t> de </a:t>
            </a:r>
            <a:r>
              <a:rPr lang="en-GB" dirty="0" err="1" smtClean="0"/>
              <a:t>corbes</a:t>
            </a:r>
            <a:r>
              <a:rPr lang="en-GB" dirty="0" smtClean="0"/>
              <a:t> </a:t>
            </a:r>
            <a:r>
              <a:rPr lang="en-GB" dirty="0" err="1" smtClean="0"/>
              <a:t>concentració</a:t>
            </a:r>
            <a:r>
              <a:rPr lang="en-GB" dirty="0" smtClean="0"/>
              <a:t> vs temps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855230"/>
            <a:ext cx="8915400" cy="2048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59" y="4174958"/>
            <a:ext cx="4824890" cy="23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Simulació</a:t>
            </a:r>
            <a:r>
              <a:rPr lang="en-GB" dirty="0" smtClean="0"/>
              <a:t> </a:t>
            </a:r>
            <a:r>
              <a:rPr lang="en-GB" dirty="0" err="1" smtClean="0"/>
              <a:t>directa</a:t>
            </a:r>
            <a:r>
              <a:rPr lang="en-GB" dirty="0" smtClean="0"/>
              <a:t> de Y = log(AUC) (o log(</a:t>
            </a:r>
            <a:r>
              <a:rPr lang="en-GB" dirty="0" err="1" smtClean="0"/>
              <a:t>Cmax</a:t>
            </a:r>
            <a:r>
              <a:rPr lang="en-GB" dirty="0" smtClean="0"/>
              <a:t>)), a </a:t>
            </a:r>
            <a:r>
              <a:rPr lang="en-GB" dirty="0" err="1" smtClean="0"/>
              <a:t>partir</a:t>
            </a:r>
            <a:r>
              <a:rPr lang="en-GB" dirty="0" smtClean="0"/>
              <a:t> del model lineal</a:t>
            </a:r>
            <a:endParaRPr lang="en-GB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40015"/>
              </p:ext>
            </p:extLst>
          </p:nvPr>
        </p:nvGraphicFramePr>
        <p:xfrm>
          <a:off x="2857500" y="1915104"/>
          <a:ext cx="647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6477000" imgH="545821" progId="Equation.DSMT4">
                  <p:embed/>
                </p:oleObj>
              </mc:Choice>
              <mc:Fallback>
                <p:oleObj name="Equation" r:id="rId3" imgW="6477000" imgH="5458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0" y="1915104"/>
                        <a:ext cx="6477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62525"/>
              </p:ext>
            </p:extLst>
          </p:nvPr>
        </p:nvGraphicFramePr>
        <p:xfrm>
          <a:off x="2877558" y="2464300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2476500" imgH="355600" progId="Equation.DSMT4">
                  <p:embed/>
                </p:oleObj>
              </mc:Choice>
              <mc:Fallback>
                <p:oleObj name="Equation" r:id="rId5" imgW="2476500" imgH="355600" progId="Equation.DSMT4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558" y="2464300"/>
                        <a:ext cx="247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07862"/>
              </p:ext>
            </p:extLst>
          </p:nvPr>
        </p:nvGraphicFramePr>
        <p:xfrm>
          <a:off x="2833108" y="2938963"/>
          <a:ext cx="689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7" imgW="6896100" imgH="419100" progId="Equation.DSMT4">
                  <p:embed/>
                </p:oleObj>
              </mc:Choice>
              <mc:Fallback>
                <p:oleObj name="Equation" r:id="rId7" imgW="6896100" imgH="41910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08" y="2938963"/>
                        <a:ext cx="689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16516"/>
              </p:ext>
            </p:extLst>
          </p:nvPr>
        </p:nvGraphicFramePr>
        <p:xfrm>
          <a:off x="2877558" y="3477125"/>
          <a:ext cx="350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9" imgW="3505200" imgH="419100" progId="Equation.DSMT4">
                  <p:embed/>
                </p:oleObj>
              </mc:Choice>
              <mc:Fallback>
                <p:oleObj name="Equation" r:id="rId9" imgW="3505200" imgH="419100" progId="Equation.DSMT4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558" y="3477125"/>
                        <a:ext cx="350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60738"/>
              </p:ext>
            </p:extLst>
          </p:nvPr>
        </p:nvGraphicFramePr>
        <p:xfrm>
          <a:off x="2871208" y="4013700"/>
          <a:ext cx="721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1" imgW="7213600" imgH="863600" progId="Equation.DSMT4">
                  <p:embed/>
                </p:oleObj>
              </mc:Choice>
              <mc:Fallback>
                <p:oleObj name="Equation" r:id="rId11" imgW="7213600" imgH="863600" progId="Equation.DSMT4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208" y="4013700"/>
                        <a:ext cx="721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62240"/>
              </p:ext>
            </p:extLst>
          </p:nvPr>
        </p:nvGraphicFramePr>
        <p:xfrm>
          <a:off x="2871208" y="4945563"/>
          <a:ext cx="709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3" imgW="7099300" imgH="863600" progId="Equation.DSMT4">
                  <p:embed/>
                </p:oleObj>
              </mc:Choice>
              <mc:Fallback>
                <p:oleObj name="Equation" r:id="rId13" imgW="7099300" imgH="863600" progId="Equation.DSMT4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208" y="4945563"/>
                        <a:ext cx="7099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021777"/>
              </p:ext>
            </p:extLst>
          </p:nvPr>
        </p:nvGraphicFramePr>
        <p:xfrm>
          <a:off x="2877558" y="587742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15" imgW="1409700" imgH="419100" progId="Equation.DSMT4">
                  <p:embed/>
                </p:oleObj>
              </mc:Choice>
              <mc:Fallback>
                <p:oleObj name="Equation" r:id="rId15" imgW="1409700" imgH="419100" progId="Equation.DSMT4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558" y="5877425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1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589212" y="225391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smtClean="0"/>
              <a:t>BE </a:t>
            </a:r>
            <a:r>
              <a:rPr lang="en-GB" sz="2400" dirty="0" err="1"/>
              <a:t>estem</a:t>
            </a:r>
            <a:r>
              <a:rPr lang="en-GB" sz="2400" dirty="0"/>
              <a:t> </a:t>
            </a:r>
            <a:r>
              <a:rPr lang="en-GB" sz="2400" dirty="0" err="1"/>
              <a:t>interessats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 smtClean="0"/>
              <a:t>l’efecte</a:t>
            </a:r>
            <a:r>
              <a:rPr lang="en-GB" sz="2400" dirty="0" smtClean="0"/>
              <a:t> </a:t>
            </a:r>
            <a:r>
              <a:rPr lang="en-GB" sz="2400" dirty="0" err="1" smtClean="0"/>
              <a:t>formulació</a:t>
            </a:r>
            <a:r>
              <a:rPr lang="en-GB" sz="2400" dirty="0" smtClean="0"/>
              <a:t> </a:t>
            </a:r>
            <a:r>
              <a:rPr lang="en-GB" altLang="es-ES" sz="2400" i="1" dirty="0">
                <a:latin typeface="Symbol" panose="05050102010706020507" pitchFamily="18" charset="2"/>
              </a:rPr>
              <a:t>f</a:t>
            </a:r>
            <a:r>
              <a:rPr lang="en-GB" altLang="es-ES" sz="2400" dirty="0"/>
              <a:t> = </a:t>
            </a:r>
            <a:r>
              <a:rPr lang="en-GB" altLang="es-ES" sz="2400" i="1" dirty="0"/>
              <a:t>F</a:t>
            </a:r>
            <a:r>
              <a:rPr lang="en-GB" altLang="es-ES" sz="2400" i="1" baseline="-25000" dirty="0"/>
              <a:t>T</a:t>
            </a:r>
            <a:r>
              <a:rPr lang="en-GB" altLang="es-ES" sz="2400" dirty="0"/>
              <a:t> – </a:t>
            </a:r>
            <a:r>
              <a:rPr lang="en-GB" altLang="es-ES" sz="2400" i="1" dirty="0" smtClean="0"/>
              <a:t>F</a:t>
            </a:r>
            <a:r>
              <a:rPr lang="en-GB" altLang="es-ES" sz="2400" i="1" baseline="-25000" dirty="0" smtClean="0"/>
              <a:t>R</a:t>
            </a:r>
          </a:p>
          <a:p>
            <a:r>
              <a:rPr lang="en-GB" sz="2400" dirty="0" err="1" smtClean="0"/>
              <a:t>Hipòtesis</a:t>
            </a:r>
            <a:r>
              <a:rPr lang="en-GB" sz="2400" dirty="0" smtClean="0"/>
              <a:t> </a:t>
            </a:r>
            <a:r>
              <a:rPr lang="en-GB" sz="2400" dirty="0" err="1" smtClean="0"/>
              <a:t>bàsiques</a:t>
            </a:r>
            <a:r>
              <a:rPr lang="en-GB" sz="2400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err="1" smtClean="0"/>
              <a:t>Principi</a:t>
            </a:r>
            <a:r>
              <a:rPr lang="en-GB" sz="2400" dirty="0" smtClean="0"/>
              <a:t> </a:t>
            </a:r>
            <a:r>
              <a:rPr lang="en-GB" sz="2400" dirty="0" err="1" smtClean="0"/>
              <a:t>d’inclusió</a:t>
            </a:r>
            <a:r>
              <a:rPr lang="en-GB" sz="2400" dirty="0" smtClean="0"/>
              <a:t> </a:t>
            </a:r>
            <a:r>
              <a:rPr lang="en-GB" sz="2400" dirty="0" err="1" smtClean="0"/>
              <a:t>d’intervals</a:t>
            </a:r>
            <a:r>
              <a:rPr lang="en-GB" sz="2400" dirty="0" smtClean="0"/>
              <a:t>: </a:t>
            </a:r>
            <a:r>
              <a:rPr lang="ca-ES" altLang="es-ES" sz="2400" dirty="0" smtClean="0"/>
              <a:t>declararem BE (rebutjarem </a:t>
            </a:r>
            <a:r>
              <a:rPr lang="ca-ES" altLang="es-ES" sz="2400" i="1" dirty="0" smtClean="0"/>
              <a:t>H</a:t>
            </a:r>
            <a:r>
              <a:rPr lang="ca-ES" altLang="es-ES" sz="2400" baseline="-25000" dirty="0" smtClean="0"/>
              <a:t>0</a:t>
            </a:r>
            <a:r>
              <a:rPr lang="ca-ES" altLang="es-ES" sz="2400" dirty="0" smtClean="0"/>
              <a:t>) </a:t>
            </a:r>
            <a:r>
              <a:rPr lang="ca-ES" altLang="es-ES" sz="2400" dirty="0"/>
              <a:t>si interval de confiança de nivell</a:t>
            </a:r>
            <a:r>
              <a:rPr lang="ca-ES" altLang="es-ES" sz="2400" i="1" dirty="0"/>
              <a:t> </a:t>
            </a:r>
            <a:r>
              <a:rPr lang="ca-ES" altLang="es-ES" sz="2400" dirty="0"/>
              <a:t>1 – 2</a:t>
            </a:r>
            <a:r>
              <a:rPr lang="ca-ES" altLang="es-ES" sz="2400" i="1" dirty="0">
                <a:latin typeface="Symbol" panose="05050102010706020507" pitchFamily="18" charset="2"/>
              </a:rPr>
              <a:t>a</a:t>
            </a:r>
            <a:r>
              <a:rPr lang="ca-ES" altLang="es-ES" sz="2400" dirty="0"/>
              <a:t> </a:t>
            </a:r>
            <a:endParaRPr lang="ca-ES" altLang="es-ES" sz="2400" dirty="0" smtClean="0"/>
          </a:p>
          <a:p>
            <a:endParaRPr lang="ca-ES" altLang="es-ES" dirty="0"/>
          </a:p>
          <a:p>
            <a:pPr marL="0" indent="0">
              <a:buNone/>
            </a:pPr>
            <a:endParaRPr lang="ca-ES" altLang="es-ES" sz="2400" dirty="0" smtClean="0"/>
          </a:p>
          <a:p>
            <a:pPr marL="0" indent="0">
              <a:buNone/>
            </a:pPr>
            <a:r>
              <a:rPr lang="ca-ES" altLang="es-ES" sz="2400" dirty="0" smtClean="0"/>
              <a:t>està </a:t>
            </a:r>
            <a:r>
              <a:rPr lang="ca-ES" altLang="es-ES" sz="2400" dirty="0"/>
              <a:t>completament inclòs dins dels límits d’equivalència, </a:t>
            </a:r>
            <a:r>
              <a:rPr lang="ca-ES" altLang="es-ES" sz="2400" i="1" dirty="0"/>
              <a:t>IC</a:t>
            </a:r>
            <a:r>
              <a:rPr lang="ca-ES" altLang="es-ES" sz="2400" dirty="0"/>
              <a:t> </a:t>
            </a:r>
            <a:r>
              <a:rPr lang="ca-ES" altLang="es-ES" sz="2400" dirty="0">
                <a:sym typeface="Symbol" panose="05050102010706020507" pitchFamily="18" charset="2"/>
              </a:rPr>
              <a:t> </a:t>
            </a:r>
            <a:r>
              <a:rPr lang="ca-ES" altLang="es-ES" sz="2400" dirty="0">
                <a:latin typeface="Symbol" panose="05050102010706020507" pitchFamily="18" charset="2"/>
                <a:sym typeface="Symbol" panose="05050102010706020507" pitchFamily="18" charset="2"/>
              </a:rPr>
              <a:t>[-</a:t>
            </a:r>
            <a:r>
              <a:rPr lang="ca-ES" altLang="es-ES" sz="2400" i="1" dirty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lang="ca-ES" altLang="es-ES" sz="2400" dirty="0">
                <a:latin typeface="Symbol" panose="05050102010706020507" pitchFamily="18" charset="2"/>
                <a:sym typeface="Symbol" panose="05050102010706020507" pitchFamily="18" charset="2"/>
              </a:rPr>
              <a:t>, +</a:t>
            </a:r>
            <a:r>
              <a:rPr lang="ca-ES" altLang="es-ES" sz="2400" i="1" dirty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lang="ca-ES" altLang="es-E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], </a:t>
            </a:r>
            <a:r>
              <a:rPr lang="ca-ES" altLang="es-ES" sz="2400" i="1" dirty="0" smtClean="0">
                <a:latin typeface="Symbol" panose="05050102010706020507" pitchFamily="18" charset="2"/>
                <a:sym typeface="Symbol" panose="05050102010706020507" pitchFamily="18" charset="2"/>
              </a:rPr>
              <a:t></a:t>
            </a:r>
            <a:r>
              <a:rPr lang="ca-ES" altLang="es-E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 = 0.2231 = </a:t>
            </a:r>
            <a:r>
              <a:rPr lang="ca-ES" altLang="es-ES" sz="2400" dirty="0" err="1" smtClean="0">
                <a:latin typeface="Century Gothic" panose="020B0502020202020204" pitchFamily="34" charset="0"/>
                <a:sym typeface="Symbol" panose="05050102010706020507" pitchFamily="18" charset="2"/>
              </a:rPr>
              <a:t>log</a:t>
            </a:r>
            <a:r>
              <a:rPr lang="ca-ES" altLang="es-ES" sz="2400" dirty="0">
                <a:latin typeface="Symbol" panose="05050102010706020507" pitchFamily="18" charset="2"/>
                <a:sym typeface="Symbol" panose="05050102010706020507" pitchFamily="18" charset="2"/>
              </a:rPr>
              <a:t>(1.25) = </a:t>
            </a:r>
            <a:r>
              <a:rPr lang="ca-ES" altLang="es-E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ca-ES" altLang="es-ES" sz="2400" dirty="0" err="1" smtClean="0">
                <a:latin typeface="Century Gothic" panose="020B0502020202020204" pitchFamily="34" charset="0"/>
                <a:sym typeface="Symbol" panose="05050102010706020507" pitchFamily="18" charset="2"/>
              </a:rPr>
              <a:t>log</a:t>
            </a:r>
            <a:r>
              <a:rPr lang="ca-ES" altLang="es-E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(0.80)</a:t>
            </a:r>
            <a:endParaRPr lang="ca-ES" altLang="es-ES" sz="2400" dirty="0">
              <a:latin typeface="Century Gothic" panose="020B0502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ca-ES" altLang="es-ES" sz="2400" dirty="0">
              <a:latin typeface="Century Gothic" panose="020B0502020202020204" pitchFamily="34" charset="0"/>
              <a:sym typeface="Symbol" panose="05050102010706020507" pitchFamily="18" charset="2"/>
            </a:endParaRPr>
          </a:p>
          <a:p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626" y="2994332"/>
            <a:ext cx="7116558" cy="627174"/>
          </a:xfrm>
        </p:spPr>
        <p:txBody>
          <a:bodyPr>
            <a:normAutofit/>
          </a:bodyPr>
          <a:lstStyle/>
          <a:p>
            <a:r>
              <a:rPr lang="ca-ES" altLang="es-ES" sz="3200" i="1" dirty="0"/>
              <a:t>H</a:t>
            </a:r>
            <a:r>
              <a:rPr lang="ca-ES" altLang="es-ES" sz="3200" baseline="-25000" dirty="0"/>
              <a:t>0</a:t>
            </a:r>
            <a:r>
              <a:rPr lang="ca-ES" altLang="es-ES" sz="3200" dirty="0"/>
              <a:t>: </a:t>
            </a:r>
            <a:r>
              <a:rPr lang="ca-ES" altLang="es-ES" sz="3200" i="1" dirty="0">
                <a:latin typeface="Symbol" panose="05050102010706020507" pitchFamily="18" charset="2"/>
              </a:rPr>
              <a:t>f  </a:t>
            </a:r>
            <a:r>
              <a:rPr lang="ca-ES" altLang="es-ES" sz="32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ca-ES" altLang="es-ES" sz="3200" i="1" dirty="0">
                <a:latin typeface="Symbol" panose="05050102010706020507" pitchFamily="18" charset="2"/>
              </a:rPr>
              <a:t> </a:t>
            </a:r>
            <a:r>
              <a:rPr lang="ca-ES" altLang="es-ES" sz="3200" dirty="0">
                <a:latin typeface="Symbol" panose="05050102010706020507" pitchFamily="18" charset="2"/>
              </a:rPr>
              <a:t>-</a:t>
            </a:r>
            <a:r>
              <a:rPr lang="ca-ES" altLang="es-ES" sz="3200" i="1" dirty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ca-ES" altLang="es-ES" sz="3200" dirty="0"/>
              <a:t>  o  </a:t>
            </a:r>
            <a:r>
              <a:rPr lang="ca-ES" altLang="es-ES" sz="3200" i="1" dirty="0">
                <a:latin typeface="Symbol" panose="05050102010706020507" pitchFamily="18" charset="2"/>
              </a:rPr>
              <a:t>f  </a:t>
            </a:r>
            <a:r>
              <a:rPr lang="ca-ES" altLang="es-ES" sz="3200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ca-ES" altLang="es-ES" sz="3200" i="1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ca-ES" altLang="es-ES" sz="3200" i="1" dirty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ca-ES" altLang="es-ES" sz="3200" dirty="0">
                <a:cs typeface="Times New Roman" panose="02020603050405020304" pitchFamily="18" charset="0"/>
              </a:rPr>
              <a:t>   vs.  </a:t>
            </a:r>
            <a:r>
              <a:rPr lang="ca-ES" altLang="es-ES" sz="3200" i="1" dirty="0">
                <a:cs typeface="Times New Roman" panose="02020603050405020304" pitchFamily="18" charset="0"/>
              </a:rPr>
              <a:t>H</a:t>
            </a:r>
            <a:r>
              <a:rPr lang="ca-ES" altLang="es-ES" sz="3200" baseline="-25000" dirty="0">
                <a:cs typeface="Times New Roman" panose="02020603050405020304" pitchFamily="18" charset="0"/>
              </a:rPr>
              <a:t>1</a:t>
            </a:r>
            <a:r>
              <a:rPr lang="ca-ES" altLang="es-ES" sz="3200" dirty="0">
                <a:cs typeface="Times New Roman" panose="02020603050405020304" pitchFamily="18" charset="0"/>
              </a:rPr>
              <a:t>: </a:t>
            </a:r>
            <a:r>
              <a:rPr lang="ca-ES" altLang="es-ES" sz="3200" dirty="0">
                <a:latin typeface="Symbol" panose="05050102010706020507" pitchFamily="18" charset="2"/>
              </a:rPr>
              <a:t>-</a:t>
            </a:r>
            <a:r>
              <a:rPr lang="ca-ES" altLang="es-ES" sz="3200" i="1" dirty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ca-ES" altLang="es-ES" sz="3200" dirty="0"/>
              <a:t> </a:t>
            </a:r>
            <a:r>
              <a:rPr lang="ca-ES" altLang="es-ES" sz="3200" dirty="0"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ca-ES" altLang="es-ES" sz="3200" i="1" dirty="0">
                <a:latin typeface="Symbol" panose="05050102010706020507" pitchFamily="18" charset="2"/>
              </a:rPr>
              <a:t>f </a:t>
            </a:r>
            <a:r>
              <a:rPr lang="ca-ES" altLang="es-ES" sz="3200" dirty="0"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ca-ES" altLang="es-ES" sz="3200" i="1" dirty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endParaRPr lang="en-GB"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/>
              <a:t>Anàlisi</a:t>
            </a:r>
            <a:r>
              <a:rPr lang="en-GB" dirty="0" smtClean="0"/>
              <a:t> </a:t>
            </a:r>
            <a:r>
              <a:rPr lang="en-GB" dirty="0" err="1" smtClean="0"/>
              <a:t>estadística</a:t>
            </a:r>
            <a:r>
              <a:rPr lang="en-GB" dirty="0" smtClean="0"/>
              <a:t> d’un experiment de BE (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escala</a:t>
            </a:r>
            <a:r>
              <a:rPr lang="en-GB" dirty="0" smtClean="0"/>
              <a:t> </a:t>
            </a:r>
            <a:r>
              <a:rPr lang="en-GB" dirty="0" err="1" smtClean="0"/>
              <a:t>logarítmica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410428"/>
              </p:ext>
            </p:extLst>
          </p:nvPr>
        </p:nvGraphicFramePr>
        <p:xfrm>
          <a:off x="3460750" y="160655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64880" imgH="266400" progId="Equation.DSMT4">
                  <p:embed/>
                </p:oleObj>
              </mc:Choice>
              <mc:Fallback>
                <p:oleObj name="Equation" r:id="rId4" imgW="164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0750" y="1606550"/>
                        <a:ext cx="1651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78657"/>
              </p:ext>
            </p:extLst>
          </p:nvPr>
        </p:nvGraphicFramePr>
        <p:xfrm>
          <a:off x="3086100" y="1600200"/>
          <a:ext cx="9144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914400" imgH="280800" progId="Equation.DSMT4">
                  <p:embed/>
                </p:oleObj>
              </mc:Choice>
              <mc:Fallback>
                <p:oleObj name="Equation" r:id="rId6" imgW="914400" imgH="2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6100" y="1600200"/>
                        <a:ext cx="914400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7995"/>
              </p:ext>
            </p:extLst>
          </p:nvPr>
        </p:nvGraphicFramePr>
        <p:xfrm>
          <a:off x="3829050" y="4340225"/>
          <a:ext cx="49974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5130720" imgH="927000" progId="Equation.DSMT4">
                  <p:embed/>
                </p:oleObj>
              </mc:Choice>
              <mc:Fallback>
                <p:oleObj name="Equation" r:id="rId8" imgW="513072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29050" y="4340225"/>
                        <a:ext cx="499745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30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Generació</a:t>
            </a:r>
            <a:r>
              <a:rPr lang="en-GB" dirty="0" smtClean="0"/>
              <a:t> </a:t>
            </a:r>
            <a:r>
              <a:rPr lang="en-GB" dirty="0" err="1" smtClean="0"/>
              <a:t>directa</a:t>
            </a:r>
            <a:r>
              <a:rPr lang="en-GB" dirty="0" smtClean="0"/>
              <a:t> </a:t>
            </a:r>
            <a:r>
              <a:rPr lang="en-GB" dirty="0" err="1" smtClean="0"/>
              <a:t>dels</a:t>
            </a:r>
            <a:r>
              <a:rPr lang="en-GB" dirty="0" smtClean="0"/>
              <a:t> </a:t>
            </a:r>
            <a:r>
              <a:rPr lang="en-GB" dirty="0" err="1" smtClean="0"/>
              <a:t>estadístics</a:t>
            </a:r>
            <a:r>
              <a:rPr lang="en-GB" dirty="0" smtClean="0"/>
              <a:t> </a:t>
            </a:r>
            <a:r>
              <a:rPr lang="en-GB" dirty="0" err="1" smtClean="0"/>
              <a:t>bàsics</a:t>
            </a:r>
            <a:endParaRPr lang="en-GB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28698"/>
              </p:ext>
            </p:extLst>
          </p:nvPr>
        </p:nvGraphicFramePr>
        <p:xfrm>
          <a:off x="3170657" y="2850816"/>
          <a:ext cx="5702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5702040" imgH="2286000" progId="Equation.DSMT4">
                  <p:embed/>
                </p:oleObj>
              </mc:Choice>
              <mc:Fallback>
                <p:oleObj name="Equation" r:id="rId3" imgW="570204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0657" y="2850816"/>
                        <a:ext cx="57023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31805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153</Words>
  <Application>Microsoft Office PowerPoint</Application>
  <PresentationFormat>Panorámica</PresentationFormat>
  <Paragraphs>20</Paragraphs>
  <Slides>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 3</vt:lpstr>
      <vt:lpstr>Espiral</vt:lpstr>
      <vt:lpstr>Equation</vt:lpstr>
      <vt:lpstr>MathType 7.0 Equation</vt:lpstr>
      <vt:lpstr>Taller sobre simulació de dades</vt:lpstr>
      <vt:lpstr>Diseny crossover TR/RT</vt:lpstr>
      <vt:lpstr>Diseny crossover TR/RT en bioequivalència (BE)</vt:lpstr>
      <vt:lpstr>Agencies del medicament: resumir corbes concentració vs temps → Cmax, AUC</vt:lpstr>
      <vt:lpstr>Simulació de corbes concentració vs temps</vt:lpstr>
      <vt:lpstr>Simulació directa de Y = log(AUC) (o log(Cmax)), a partir del model lineal</vt:lpstr>
      <vt:lpstr>H0: f   -e  o  f   e   vs.  H1: -e &lt; f &lt; e</vt:lpstr>
      <vt:lpstr>Generació directa dels estadístics bàsics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sobre simulació de dades</dc:title>
  <dc:creator>jordi</dc:creator>
  <cp:lastModifiedBy>jordi</cp:lastModifiedBy>
  <cp:revision>20</cp:revision>
  <dcterms:created xsi:type="dcterms:W3CDTF">2023-06-29T09:54:22Z</dcterms:created>
  <dcterms:modified xsi:type="dcterms:W3CDTF">2023-07-03T20:46:48Z</dcterms:modified>
</cp:coreProperties>
</file>