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4" r:id="rId1"/>
  </p:sldMasterIdLst>
  <p:notesMasterIdLst>
    <p:notesMasterId r:id="rId17"/>
  </p:notesMasterIdLst>
  <p:handoutMasterIdLst>
    <p:handoutMasterId r:id="rId18"/>
  </p:handoutMasterIdLst>
  <p:sldIdLst>
    <p:sldId id="344" r:id="rId2"/>
    <p:sldId id="399" r:id="rId3"/>
    <p:sldId id="364" r:id="rId4"/>
    <p:sldId id="357" r:id="rId5"/>
    <p:sldId id="334" r:id="rId6"/>
    <p:sldId id="337" r:id="rId7"/>
    <p:sldId id="336" r:id="rId8"/>
    <p:sldId id="338" r:id="rId9"/>
    <p:sldId id="341" r:id="rId10"/>
    <p:sldId id="342" r:id="rId11"/>
    <p:sldId id="397" r:id="rId12"/>
    <p:sldId id="367" r:id="rId13"/>
    <p:sldId id="378" r:id="rId14"/>
    <p:sldId id="380" r:id="rId15"/>
    <p:sldId id="383" r:id="rId16"/>
  </p:sldIdLst>
  <p:sldSz cx="9144000" cy="6858000" type="screen4x3"/>
  <p:notesSz cx="7099300" cy="10234613"/>
  <p:defaultTextStyle>
    <a:defPPr>
      <a:defRPr lang="en-GB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9">
          <p15:clr>
            <a:srgbClr val="A4A3A4"/>
          </p15:clr>
        </p15:guide>
        <p15:guide id="2" orient="horz" pos="3847">
          <p15:clr>
            <a:srgbClr val="A4A3A4"/>
          </p15:clr>
        </p15:guide>
        <p15:guide id="3" pos="5329">
          <p15:clr>
            <a:srgbClr val="A4A3A4"/>
          </p15:clr>
        </p15:guide>
        <p15:guide id="4" pos="4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Nelson2" initials="" lastIdx="33" clrIdx="0"/>
  <p:cmAuthor id="1" name="Ian White" initials="IW" lastIdx="14" clrIdx="1"/>
  <p:cmAuthor id="2" name="Tim Morris" initials="TM" lastIdx="3" clrIdx="2"/>
  <p:cmAuthor id="3" name="Michael Crowther" initials="MC" lastIdx="1" clrIdx="3"/>
  <p:cmAuthor id="4" name="Ian" initials="IW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99"/>
    <a:srgbClr val="005C66"/>
    <a:srgbClr val="FFFFFF"/>
    <a:srgbClr val="0000FF"/>
    <a:srgbClr val="822F5A"/>
    <a:srgbClr val="8A7967"/>
    <a:srgbClr val="607869"/>
    <a:srgbClr val="706E00"/>
    <a:srgbClr val="871E69"/>
    <a:srgbClr val="DC8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41" autoAdjust="0"/>
    <p:restoredTop sz="75332" autoAdjust="0"/>
  </p:normalViewPr>
  <p:slideViewPr>
    <p:cSldViewPr snapToObjects="1">
      <p:cViewPr varScale="1">
        <p:scale>
          <a:sx n="66" d="100"/>
          <a:sy n="66" d="100"/>
        </p:scale>
        <p:origin x="1618" y="48"/>
      </p:cViewPr>
      <p:guideLst>
        <p:guide orient="horz" pos="959"/>
        <p:guide orient="horz" pos="3847"/>
        <p:guide pos="5329"/>
        <p:guide pos="43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5214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917" cy="51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50" tIns="47625" rIns="95250" bIns="47625" numCol="1" anchor="t" anchorCtr="0" compatLnSpc="1">
            <a:prstTxWarp prst="textNoShape">
              <a:avLst/>
            </a:prstTxWarp>
          </a:bodyPr>
          <a:lstStyle>
            <a:lvl1pPr algn="l" defTabSz="952529">
              <a:defRPr sz="1200"/>
            </a:lvl1pPr>
          </a:lstStyle>
          <a:p>
            <a:endParaRPr lang="en-GB" altLang="en-US" dirty="0">
              <a:latin typeface="Segoe UI" panose="020B0502040204020203" pitchFamily="34" charset="0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384" y="0"/>
            <a:ext cx="3076916" cy="51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50" tIns="47625" rIns="95250" bIns="47625" numCol="1" anchor="t" anchorCtr="0" compatLnSpc="1">
            <a:prstTxWarp prst="textNoShape">
              <a:avLst/>
            </a:prstTxWarp>
          </a:bodyPr>
          <a:lstStyle>
            <a:lvl1pPr algn="r" defTabSz="952529">
              <a:defRPr sz="1200"/>
            </a:lvl1pPr>
          </a:lstStyle>
          <a:p>
            <a:endParaRPr lang="en-GB" altLang="en-US" dirty="0">
              <a:latin typeface="Segoe UI" panose="020B0502040204020203" pitchFamily="34" charset="0"/>
            </a:endParaRP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556"/>
            <a:ext cx="3076917" cy="512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50" tIns="47625" rIns="95250" bIns="47625" numCol="1" anchor="b" anchorCtr="0" compatLnSpc="1">
            <a:prstTxWarp prst="textNoShape">
              <a:avLst/>
            </a:prstTxWarp>
          </a:bodyPr>
          <a:lstStyle>
            <a:lvl1pPr algn="l" defTabSz="952529">
              <a:defRPr sz="1200"/>
            </a:lvl1pPr>
          </a:lstStyle>
          <a:p>
            <a:endParaRPr lang="en-GB" altLang="en-US" dirty="0">
              <a:latin typeface="Segoe UI" panose="020B0502040204020203" pitchFamily="34" charset="0"/>
            </a:endParaRPr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384" y="9722556"/>
            <a:ext cx="3076916" cy="512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50" tIns="47625" rIns="95250" bIns="47625" numCol="1" anchor="b" anchorCtr="0" compatLnSpc="1">
            <a:prstTxWarp prst="textNoShape">
              <a:avLst/>
            </a:prstTxWarp>
          </a:bodyPr>
          <a:lstStyle>
            <a:lvl1pPr algn="r" defTabSz="952529">
              <a:defRPr sz="1200"/>
            </a:lvl1pPr>
          </a:lstStyle>
          <a:p>
            <a:fld id="{39D81425-BC1A-4DD1-A77C-EDF665F4344E}" type="slidenum">
              <a:rPr lang="en-GB" altLang="en-US">
                <a:latin typeface="Segoe UI" panose="020B0502040204020203" pitchFamily="34" charset="0"/>
              </a:rPr>
              <a:pPr/>
              <a:t>‹#›</a:t>
            </a:fld>
            <a:endParaRPr lang="en-GB" altLang="en-US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4725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917" cy="51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50" tIns="47625" rIns="95250" bIns="47625" numCol="1" anchor="t" anchorCtr="0" compatLnSpc="1">
            <a:prstTxWarp prst="textNoShape">
              <a:avLst/>
            </a:prstTxWarp>
          </a:bodyPr>
          <a:lstStyle>
            <a:lvl1pPr algn="l" defTabSz="952529">
              <a:defRPr sz="1200">
                <a:latin typeface="Segoe UI" panose="020B0502040204020203" pitchFamily="34" charset="0"/>
              </a:defRPr>
            </a:lvl1pPr>
          </a:lstStyle>
          <a:p>
            <a:endParaRPr lang="en-GB" alt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384" y="0"/>
            <a:ext cx="3076916" cy="51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50" tIns="47625" rIns="95250" bIns="47625" numCol="1" anchor="t" anchorCtr="0" compatLnSpc="1">
            <a:prstTxWarp prst="textNoShape">
              <a:avLst/>
            </a:prstTxWarp>
          </a:bodyPr>
          <a:lstStyle>
            <a:lvl1pPr algn="r" defTabSz="952529">
              <a:defRPr sz="1200">
                <a:latin typeface="Segoe UI" panose="020B0502040204020203" pitchFamily="34" charset="0"/>
              </a:defRPr>
            </a:lvl1pPr>
          </a:lstStyle>
          <a:p>
            <a:endParaRPr lang="en-GB" altLang="en-US" dirty="0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6512" cy="38369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8785" y="4862096"/>
            <a:ext cx="5201730" cy="4605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50" tIns="47625" rIns="95250" bIns="476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 smtClean="0"/>
              <a:t>Click to edit Master text styles</a:t>
            </a:r>
          </a:p>
          <a:p>
            <a:pPr lvl="1"/>
            <a:r>
              <a:rPr lang="en-GB" altLang="en-US" dirty="0" smtClean="0"/>
              <a:t>Second level</a:t>
            </a:r>
          </a:p>
          <a:p>
            <a:pPr lvl="2"/>
            <a:r>
              <a:rPr lang="en-GB" altLang="en-US" dirty="0" smtClean="0"/>
              <a:t>Third level</a:t>
            </a:r>
          </a:p>
          <a:p>
            <a:pPr lvl="3"/>
            <a:r>
              <a:rPr lang="en-GB" altLang="en-US" dirty="0" smtClean="0"/>
              <a:t>Fourth level</a:t>
            </a:r>
          </a:p>
          <a:p>
            <a:pPr lvl="4"/>
            <a:r>
              <a:rPr lang="en-GB" altLang="en-US" dirty="0" smtClean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556"/>
            <a:ext cx="3076917" cy="512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50" tIns="47625" rIns="95250" bIns="47625" numCol="1" anchor="b" anchorCtr="0" compatLnSpc="1">
            <a:prstTxWarp prst="textNoShape">
              <a:avLst/>
            </a:prstTxWarp>
          </a:bodyPr>
          <a:lstStyle>
            <a:lvl1pPr algn="l" defTabSz="952529">
              <a:defRPr sz="1200">
                <a:latin typeface="Segoe UI" panose="020B0502040204020203" pitchFamily="34" charset="0"/>
              </a:defRPr>
            </a:lvl1pPr>
          </a:lstStyle>
          <a:p>
            <a:endParaRPr lang="en-GB" altLang="en-US" dirty="0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384" y="9722556"/>
            <a:ext cx="3076916" cy="512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50" tIns="47625" rIns="95250" bIns="47625" numCol="1" anchor="b" anchorCtr="0" compatLnSpc="1">
            <a:prstTxWarp prst="textNoShape">
              <a:avLst/>
            </a:prstTxWarp>
          </a:bodyPr>
          <a:lstStyle>
            <a:lvl1pPr algn="r" defTabSz="952529">
              <a:defRPr sz="1200">
                <a:latin typeface="Segoe UI" panose="020B0502040204020203" pitchFamily="34" charset="0"/>
              </a:defRPr>
            </a:lvl1pPr>
          </a:lstStyle>
          <a:p>
            <a:fld id="{D6F3B908-F1C3-4888-B3F4-21571D9C8FF7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9360570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3B908-F1C3-4888-B3F4-21571D9C8FF7}" type="slidenum">
              <a:rPr lang="en-GB" altLang="en-US" smtClean="0"/>
              <a:pPr/>
              <a:t>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832044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3B908-F1C3-4888-B3F4-21571D9C8FF7}" type="slidenum">
              <a:rPr lang="en-GB" altLang="en-US" smtClean="0"/>
              <a:pPr/>
              <a:t>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27367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Before</a:t>
            </a:r>
            <a:r>
              <a:rPr lang="en-GB" baseline="0" dirty="0" smtClean="0"/>
              <a:t> you do a study, do take a paper first and write down a strategy first!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3B908-F1C3-4888-B3F4-21571D9C8FF7}" type="slidenum">
              <a:rPr lang="en-GB" altLang="en-US" smtClean="0"/>
              <a:pPr/>
              <a:t>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27367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3B908-F1C3-4888-B3F4-21571D9C8FF7}" type="slidenum">
              <a:rPr lang="en-GB" altLang="en-US" smtClean="0"/>
              <a:pPr/>
              <a:t>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27367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</a:t>
            </a:r>
            <a:r>
              <a:rPr lang="en-GB" baseline="0" dirty="0" smtClean="0"/>
              <a:t> are examples of aims…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3B908-F1C3-4888-B3F4-21571D9C8FF7}" type="slidenum">
              <a:rPr lang="en-GB" altLang="en-US" smtClean="0"/>
              <a:pPr/>
              <a:t>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27367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Two choices for data generation: parametric simulation and resampling (idea of bootstrapping). Parametric </a:t>
            </a:r>
            <a:r>
              <a:rPr lang="en-GB" dirty="0" err="1" smtClean="0"/>
              <a:t>simujlatino</a:t>
            </a:r>
            <a:r>
              <a:rPr lang="en-GB" baseline="0" dirty="0" smtClean="0"/>
              <a:t> is more popular.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3B908-F1C3-4888-B3F4-21571D9C8FF7}" type="slidenum">
              <a:rPr lang="en-GB" altLang="en-US" smtClean="0"/>
              <a:pPr/>
              <a:t>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27367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Comparator = e.g. a methods that is</a:t>
            </a:r>
            <a:r>
              <a:rPr lang="en-GB" baseline="0" dirty="0" smtClean="0"/>
              <a:t> not that good, but people use it all the time (like </a:t>
            </a:r>
            <a:r>
              <a:rPr lang="en-GB" baseline="0" dirty="0" err="1" smtClean="0"/>
              <a:t>lin</a:t>
            </a:r>
            <a:r>
              <a:rPr lang="en-GB" baseline="0" dirty="0" smtClean="0"/>
              <a:t> regression).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3B908-F1C3-4888-B3F4-21571D9C8FF7}" type="slidenum">
              <a:rPr lang="en-GB" altLang="en-US" smtClean="0"/>
              <a:pPr/>
              <a:t>10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27367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3B908-F1C3-4888-B3F4-21571D9C8FF7}" type="slidenum">
              <a:rPr lang="en-GB" altLang="en-US" smtClean="0"/>
              <a:pPr/>
              <a:t>11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27367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BEEE-A333-48C9-8D6B-885C265B8B9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9144213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BEEE-A333-48C9-8D6B-885C265B8B9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086062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4788" y="458788"/>
            <a:ext cx="1955800" cy="56372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8788"/>
            <a:ext cx="5716588" cy="56372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BEEE-A333-48C9-8D6B-885C265B8B9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00609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BEEE-A333-48C9-8D6B-885C265B8B9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189256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BEEE-A333-48C9-8D6B-885C265B8B9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527190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BEEE-A333-48C9-8D6B-885C265B8B9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875416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BEEE-A333-48C9-8D6B-885C265B8B9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984883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BEEE-A333-48C9-8D6B-885C265B8B9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417904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BEEE-A333-48C9-8D6B-885C265B8B9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4258876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BEEE-A333-48C9-8D6B-885C265B8B9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656490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BEEE-A333-48C9-8D6B-885C265B8B9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187890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 smtClean="0"/>
              <a:t>Click to edit Master text styles</a:t>
            </a:r>
          </a:p>
          <a:p>
            <a:pPr lvl="1"/>
            <a:r>
              <a:rPr lang="en-GB" altLang="en-US" dirty="0" smtClean="0"/>
              <a:t>Second level</a:t>
            </a:r>
          </a:p>
          <a:p>
            <a:pPr lvl="2"/>
            <a:r>
              <a:rPr lang="en-GB" altLang="en-US" dirty="0" smtClean="0"/>
              <a:t>Third level</a:t>
            </a:r>
          </a:p>
          <a:p>
            <a:pPr lvl="3"/>
            <a:r>
              <a:rPr lang="en-GB" altLang="en-US" dirty="0" smtClean="0"/>
              <a:t>Fourth level</a:t>
            </a:r>
          </a:p>
          <a:p>
            <a:pPr lvl="4"/>
            <a:r>
              <a:rPr lang="en-GB" altLang="en-US" dirty="0" smtClean="0"/>
              <a:t>Fifth level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8788"/>
            <a:ext cx="6910536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dirty="0" smtClean="0"/>
          </a:p>
        </p:txBody>
      </p:sp>
      <p:sp>
        <p:nvSpPr>
          <p:cNvPr id="421892" name="Line 4"/>
          <p:cNvSpPr>
            <a:spLocks noChangeShapeType="1"/>
          </p:cNvSpPr>
          <p:nvPr/>
        </p:nvSpPr>
        <p:spPr bwMode="auto">
          <a:xfrm>
            <a:off x="304800" y="1371600"/>
            <a:ext cx="8534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dirty="0">
              <a:solidFill>
                <a:srgbClr val="1E1400"/>
              </a:solidFill>
              <a:latin typeface="Segoe U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231" y="232582"/>
            <a:ext cx="1208405" cy="10216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9512" y="6461531"/>
            <a:ext cx="2827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dirty="0" smtClean="0">
                <a:solidFill>
                  <a:srgbClr val="8A7967"/>
                </a:solidFill>
                <a:latin typeface="Segoe UI Semibold" panose="020B0702040204020203" pitchFamily="34" charset="0"/>
              </a:rPr>
              <a:t>Simulation studies</a:t>
            </a:r>
            <a:endParaRPr lang="en-GB" sz="1200" b="1" dirty="0">
              <a:solidFill>
                <a:srgbClr val="8A7967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fld id="{232EBEEE-A333-48C9-8D6B-885C265B8B9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5751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ransition spd="med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Segoe UI Semibold" panose="020B0702040204020203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20049"/>
        </a:buClr>
        <a:buChar char="•"/>
        <a:defRPr sz="20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920049"/>
        </a:buClr>
        <a:buFont typeface="Symbol" panose="05050102010706020507" pitchFamily="18" charset="2"/>
        <a:buChar char="-"/>
        <a:defRPr sz="2000">
          <a:solidFill>
            <a:schemeClr val="tx1"/>
          </a:solidFill>
          <a:latin typeface="Segoe UI" panose="020B0502040204020203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Font typeface="Courier New" panose="02070309020205020404" pitchFamily="49" charset="0"/>
        <a:buChar char="o"/>
        <a:defRPr>
          <a:solidFill>
            <a:schemeClr val="tx1"/>
          </a:solidFill>
          <a:latin typeface="Segoe UI" panose="020B0502040204020203" pitchFamily="34" charset="0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–"/>
        <a:defRPr>
          <a:solidFill>
            <a:schemeClr val="tx1"/>
          </a:solidFill>
          <a:latin typeface="Segoe UI" panose="020B0502040204020203" pitchFamily="34" charset="0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Segoe UI" panose="020B0502040204020203" pitchFamily="34" charset="0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journals.sagepub.com/doi/abs/10.1177/0962280210378949?url_ver=Z39.88-2003&amp;rfr_id=ori:rid:crossref.org&amp;rfr_dat=cr_pub%3dpubmed" TargetMode="External"/><Relationship Id="rId2" Type="http://schemas.openxmlformats.org/officeDocument/2006/relationships/hyperlink" Target="https://gist.github.com/jepusto/bf6cdb6e393f54470ba4d016199c6eb8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2" name="Text Box 4"/>
          <p:cNvSpPr txBox="1">
            <a:spLocks noChangeArrowheads="1"/>
          </p:cNvSpPr>
          <p:nvPr/>
        </p:nvSpPr>
        <p:spPr bwMode="auto">
          <a:xfrm>
            <a:off x="501973" y="1792086"/>
            <a:ext cx="8102600" cy="305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GB" altLang="en-US" sz="3200" dirty="0" smtClean="0">
              <a:solidFill>
                <a:srgbClr val="822F5A"/>
              </a:solidFill>
              <a:latin typeface="Segoe UI Semibold" panose="020B0702040204020203" pitchFamily="34" charset="0"/>
            </a:endParaRPr>
          </a:p>
          <a:p>
            <a:pPr algn="l">
              <a:spcBef>
                <a:spcPct val="50000"/>
              </a:spcBef>
            </a:pPr>
            <a:r>
              <a:rPr lang="en-GB" altLang="en-US" sz="3200" b="1" dirty="0" smtClean="0">
                <a:solidFill>
                  <a:srgbClr val="822F5A"/>
                </a:solidFill>
                <a:latin typeface="Segoe UI Semibold" panose="020B0702040204020203" pitchFamily="34" charset="0"/>
              </a:rPr>
              <a:t>Planning and designing simulation studies</a:t>
            </a:r>
            <a:endParaRPr lang="en-GB" altLang="en-US" sz="3200" b="1" dirty="0">
              <a:solidFill>
                <a:srgbClr val="822F5A"/>
              </a:solidFill>
              <a:latin typeface="Segoe UI Semibold" panose="020B0702040204020203" pitchFamily="34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endParaRPr lang="en-GB" altLang="en-US" sz="1800" dirty="0" smtClean="0">
              <a:solidFill>
                <a:srgbClr val="8A7967"/>
              </a:solidFill>
              <a:latin typeface="Segoe UI" panose="020B0502040204020203" pitchFamily="34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endParaRPr lang="en-GB" altLang="en-US" sz="1800" dirty="0">
              <a:solidFill>
                <a:srgbClr val="8A7967"/>
              </a:solidFill>
              <a:latin typeface="Segoe UI" panose="020B0502040204020203" pitchFamily="34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en-US" dirty="0" smtClean="0">
                <a:latin typeface="Segoe UI Semibold" panose="020B0702040204020203" pitchFamily="34" charset="0"/>
              </a:rPr>
              <a:t>Marta </a:t>
            </a:r>
            <a:r>
              <a:rPr lang="en-US" altLang="en-US" dirty="0" err="1" smtClean="0">
                <a:latin typeface="Segoe UI Semibold" panose="020B0702040204020203" pitchFamily="34" charset="0"/>
              </a:rPr>
              <a:t>Bofill</a:t>
            </a:r>
            <a:r>
              <a:rPr lang="en-US" altLang="en-US" dirty="0" smtClean="0">
                <a:latin typeface="Segoe UI Semibold" panose="020B0702040204020203" pitchFamily="34" charset="0"/>
              </a:rPr>
              <a:t> </a:t>
            </a:r>
            <a:r>
              <a:rPr lang="en-US" alt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and</a:t>
            </a:r>
            <a:r>
              <a:rPr lang="en-US" altLang="en-US" dirty="0">
                <a:latin typeface="Segoe UI Semibold" panose="020B0702040204020203" pitchFamily="34" charset="0"/>
              </a:rPr>
              <a:t> </a:t>
            </a:r>
            <a:r>
              <a:rPr lang="en-US" altLang="en-US" dirty="0" smtClean="0">
                <a:latin typeface="Segoe UI Semibold" panose="020B0702040204020203" pitchFamily="34" charset="0"/>
              </a:rPr>
              <a:t>Jordi Cortés</a:t>
            </a:r>
            <a:endParaRPr lang="en-GB" altLang="en-US" dirty="0">
              <a:latin typeface="Segoe UI Semibold" panose="020B0702040204020203" pitchFamily="34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GB" altLang="en-US" sz="1800" dirty="0" smtClean="0">
                <a:solidFill>
                  <a:srgbClr val="8A7967"/>
                </a:solidFill>
                <a:latin typeface="Segoe UI" panose="020B0502040204020203" pitchFamily="34" charset="0"/>
              </a:rPr>
              <a:t>UPC</a:t>
            </a:r>
            <a:endParaRPr lang="en-GB" altLang="en-US" sz="1800" dirty="0">
              <a:solidFill>
                <a:srgbClr val="8A7967"/>
              </a:solidFill>
              <a:latin typeface="Segoe UI" panose="020B0502040204020203" pitchFamily="34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GB" altLang="en-US" sz="1600" dirty="0" smtClean="0">
                <a:solidFill>
                  <a:srgbClr val="8A7967"/>
                </a:solidFill>
                <a:latin typeface="Segoe UI" panose="020B0502040204020203" pitchFamily="34" charset="0"/>
              </a:rPr>
              <a:t>01 February 2018</a:t>
            </a:r>
            <a:endParaRPr lang="en-GB" altLang="en-US" sz="1800" dirty="0">
              <a:solidFill>
                <a:srgbClr val="8A7967"/>
              </a:solidFill>
              <a:latin typeface="Segoe UI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BEEE-A333-48C9-8D6B-885C265B8B9E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16152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ADMEP</a:t>
            </a:r>
            <a:r>
              <a:rPr lang="en-GB" altLang="en-US" dirty="0"/>
              <a:t>: </a:t>
            </a:r>
            <a:r>
              <a:rPr lang="en-GB" altLang="en-US" u="sng" dirty="0" smtClean="0"/>
              <a:t>M</a:t>
            </a:r>
            <a:r>
              <a:rPr lang="en-GB" altLang="en-US" dirty="0" smtClean="0"/>
              <a:t>ethod/s</a:t>
            </a:r>
            <a:endParaRPr lang="en-GB" altLang="en-US" dirty="0"/>
          </a:p>
        </p:txBody>
      </p:sp>
      <p:sp>
        <p:nvSpPr>
          <p:cNvPr id="48435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marL="0" indent="0">
              <a:buClr>
                <a:srgbClr val="822F5A"/>
              </a:buClr>
              <a:buNone/>
            </a:pPr>
            <a:endParaRPr lang="en-GB" altLang="en-US" sz="2400" dirty="0" smtClean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rgbClr val="822F5A"/>
              </a:buClr>
              <a:buNone/>
            </a:pPr>
            <a:r>
              <a:rPr lang="en-GB" altLang="en-US" sz="2400" dirty="0" smtClean="0">
                <a:ea typeface="Segoe UI" panose="020B0502040204020203" pitchFamily="34" charset="0"/>
                <a:cs typeface="Segoe UI" panose="020B0502040204020203" pitchFamily="34" charset="0"/>
              </a:rPr>
              <a:t>What are we investigating?</a:t>
            </a:r>
          </a:p>
          <a:p>
            <a:pPr>
              <a:buClr>
                <a:srgbClr val="822F5A"/>
              </a:buClr>
            </a:pPr>
            <a:r>
              <a:rPr lang="en-GB" altLang="en-US" sz="2400" dirty="0" smtClean="0">
                <a:ea typeface="Segoe UI" panose="020B0502040204020203" pitchFamily="34" charset="0"/>
                <a:cs typeface="Segoe UI" panose="020B0502040204020203" pitchFamily="34" charset="0"/>
              </a:rPr>
              <a:t>Comparison of new method to existing? Include ‘control’ method if available</a:t>
            </a:r>
          </a:p>
          <a:p>
            <a:pPr>
              <a:buClr>
                <a:srgbClr val="822F5A"/>
              </a:buClr>
            </a:pPr>
            <a:r>
              <a:rPr lang="en-GB" altLang="en-US" sz="2400" dirty="0" smtClean="0">
                <a:ea typeface="Segoe UI" panose="020B0502040204020203" pitchFamily="34" charset="0"/>
                <a:cs typeface="Segoe UI" panose="020B0502040204020203" pitchFamily="34" charset="0"/>
              </a:rPr>
              <a:t>Usually have comparator(s) but not necessary, unlike RCT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BEEE-A333-48C9-8D6B-885C265B8B9E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97354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ADMEP: </a:t>
            </a:r>
            <a:r>
              <a:rPr lang="en-GB" altLang="en-US" u="sng" dirty="0" smtClean="0"/>
              <a:t>E</a:t>
            </a:r>
            <a:r>
              <a:rPr lang="en-GB" altLang="en-US" dirty="0" smtClean="0"/>
              <a:t>stimand/s</a:t>
            </a:r>
            <a:endParaRPr lang="en-GB" altLang="en-US" dirty="0"/>
          </a:p>
        </p:txBody>
      </p:sp>
      <p:sp>
        <p:nvSpPr>
          <p:cNvPr id="48435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marL="0" indent="0">
              <a:buClr>
                <a:srgbClr val="822F5A"/>
              </a:buClr>
              <a:buNone/>
            </a:pPr>
            <a:r>
              <a:rPr lang="en-GB" altLang="en-US" sz="2400" b="1" dirty="0" smtClean="0">
                <a:ea typeface="Segoe UI" panose="020B0502040204020203" pitchFamily="34" charset="0"/>
                <a:cs typeface="Segoe UI" panose="020B0502040204020203" pitchFamily="34" charset="0"/>
              </a:rPr>
              <a:t>Estimand</a:t>
            </a:r>
            <a:r>
              <a:rPr lang="en-GB" altLang="en-US" sz="2400" dirty="0" smtClean="0">
                <a:ea typeface="Segoe UI" panose="020B0502040204020203" pitchFamily="34" charset="0"/>
                <a:cs typeface="Segoe UI" panose="020B0502040204020203" pitchFamily="34" charset="0"/>
              </a:rPr>
              <a:t> = the thing we are trying to estimate</a:t>
            </a:r>
          </a:p>
          <a:p>
            <a:pPr marL="0" indent="0">
              <a:buClr>
                <a:srgbClr val="822F5A"/>
              </a:buClr>
              <a:buNone/>
            </a:pPr>
            <a:r>
              <a:rPr lang="en-GB" altLang="en-US" sz="2400" dirty="0" smtClean="0">
                <a:ea typeface="Segoe UI" panose="020B0502040204020203" pitchFamily="34" charset="0"/>
                <a:cs typeface="Segoe UI" panose="020B0502040204020203" pitchFamily="34" charset="0"/>
              </a:rPr>
              <a:t>Sometimes called ‘target of inference’</a:t>
            </a:r>
          </a:p>
          <a:p>
            <a:pPr marL="0" indent="0">
              <a:buClr>
                <a:srgbClr val="822F5A"/>
              </a:buClr>
              <a:buNone/>
            </a:pPr>
            <a:endParaRPr lang="en-GB" altLang="en-US" sz="2400" dirty="0" smtClean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rgbClr val="822F5A"/>
              </a:buClr>
              <a:buNone/>
            </a:pPr>
            <a:r>
              <a:rPr lang="en-GB" altLang="en-US" sz="2400" dirty="0" smtClean="0">
                <a:ea typeface="Segoe UI" panose="020B0502040204020203" pitchFamily="34" charset="0"/>
                <a:cs typeface="Segoe UI" panose="020B0502040204020203" pitchFamily="34" charset="0"/>
              </a:rPr>
              <a:t>Important to understand</a:t>
            </a:r>
          </a:p>
          <a:p>
            <a:pPr>
              <a:buClr>
                <a:srgbClr val="822F5A"/>
              </a:buClr>
            </a:pPr>
            <a:r>
              <a:rPr lang="en-GB" altLang="en-US" sz="2400" dirty="0">
                <a:ea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GB" altLang="en-US" sz="2400" dirty="0" smtClean="0">
                <a:ea typeface="Segoe UI" panose="020B0502040204020203" pitchFamily="34" charset="0"/>
                <a:cs typeface="Segoe UI" panose="020B0502040204020203" pitchFamily="34" charset="0"/>
              </a:rPr>
              <a:t>he aims of analysis in practice</a:t>
            </a:r>
            <a:endParaRPr lang="en-GB" altLang="en-US" sz="2400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rgbClr val="822F5A"/>
              </a:buClr>
            </a:pPr>
            <a:r>
              <a:rPr lang="en-GB" altLang="en-US" sz="2400" dirty="0" smtClean="0">
                <a:ea typeface="Segoe UI" panose="020B0502040204020203" pitchFamily="34" charset="0"/>
                <a:cs typeface="Segoe UI" panose="020B0502040204020203" pitchFamily="34" charset="0"/>
              </a:rPr>
              <a:t>Whether the analysis targets the estimand</a:t>
            </a:r>
          </a:p>
          <a:p>
            <a:pPr marL="0" indent="0">
              <a:buClr>
                <a:srgbClr val="822F5A"/>
              </a:buClr>
              <a:buNone/>
            </a:pPr>
            <a:endParaRPr lang="en-GB" altLang="en-US" sz="2400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rgbClr val="822F5A"/>
              </a:buClr>
              <a:buNone/>
            </a:pPr>
            <a:r>
              <a:rPr lang="en-GB" altLang="en-US" sz="2400" dirty="0" smtClean="0">
                <a:ea typeface="Segoe UI" panose="020B0502040204020203" pitchFamily="34" charset="0"/>
                <a:cs typeface="Segoe UI" panose="020B0502040204020203" pitchFamily="34" charset="0"/>
              </a:rPr>
              <a:t>Note:</a:t>
            </a:r>
          </a:p>
          <a:p>
            <a:pPr marL="0" indent="0">
              <a:buClr>
                <a:srgbClr val="822F5A"/>
              </a:buClr>
              <a:buNone/>
            </a:pPr>
            <a:r>
              <a:rPr lang="en-GB" altLang="en-US" sz="2400" b="1" dirty="0" smtClean="0">
                <a:ea typeface="Segoe UI" panose="020B0502040204020203" pitchFamily="34" charset="0"/>
                <a:cs typeface="Segoe UI" panose="020B0502040204020203" pitchFamily="34" charset="0"/>
              </a:rPr>
              <a:t>Estimator </a:t>
            </a:r>
            <a:r>
              <a:rPr lang="en-GB" altLang="en-US" sz="2400" dirty="0" smtClean="0">
                <a:ea typeface="Segoe UI" panose="020B0502040204020203" pitchFamily="34" charset="0"/>
                <a:cs typeface="Segoe UI" panose="020B0502040204020203" pitchFamily="34" charset="0"/>
              </a:rPr>
              <a:t>– the method for estimating an estimand</a:t>
            </a:r>
          </a:p>
          <a:p>
            <a:pPr marL="0" indent="0">
              <a:buClr>
                <a:srgbClr val="822F5A"/>
              </a:buClr>
              <a:buNone/>
            </a:pPr>
            <a:r>
              <a:rPr lang="en-GB" altLang="en-US" sz="2400" b="1" dirty="0" smtClean="0">
                <a:ea typeface="Segoe UI" panose="020B0502040204020203" pitchFamily="34" charset="0"/>
                <a:cs typeface="Segoe UI" panose="020B0502040204020203" pitchFamily="34" charset="0"/>
              </a:rPr>
              <a:t>Estimate </a:t>
            </a:r>
            <a:r>
              <a:rPr lang="en-GB" altLang="en-US" sz="2400" dirty="0" smtClean="0">
                <a:ea typeface="Segoe UI" panose="020B0502040204020203" pitchFamily="34" charset="0"/>
                <a:cs typeface="Segoe UI" panose="020B0502040204020203" pitchFamily="34" charset="0"/>
              </a:rPr>
              <a:t>– number output by the estimator</a:t>
            </a:r>
            <a:endParaRPr lang="en-GB" altLang="en-US" sz="2400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BEEE-A333-48C9-8D6B-885C265B8B9E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98335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ADMEP: </a:t>
            </a:r>
            <a:r>
              <a:rPr lang="en-GB" u="sng" dirty="0" smtClean="0"/>
              <a:t>P</a:t>
            </a:r>
            <a:r>
              <a:rPr lang="en-GB" dirty="0" smtClean="0"/>
              <a:t>erformance measures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sz="2400" dirty="0"/>
                  <a:t>Let’s call the chosen estimand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/>
                      </a:rPr>
                      <m:t>𝜃</m:t>
                    </m:r>
                  </m:oMath>
                </a14:m>
                <a:endParaRPr lang="en-GB" sz="2400" dirty="0" smtClean="0"/>
              </a:p>
              <a:p>
                <a:pPr lvl="0"/>
                <a:r>
                  <a:rPr lang="en-GB" sz="2400" dirty="0" smtClean="0"/>
                  <a:t>The performance measures may be:</a:t>
                </a:r>
              </a:p>
              <a:p>
                <a:pPr lvl="1"/>
                <a:r>
                  <a:rPr lang="en-GB" sz="1600" dirty="0" smtClean="0"/>
                  <a:t>Properties </a:t>
                </a:r>
                <a:r>
                  <a:rPr lang="en-GB" sz="1600" dirty="0"/>
                  <a:t>of </a:t>
                </a:r>
                <a:r>
                  <a:rPr lang="en-GB" sz="1600" dirty="0" smtClean="0"/>
                  <a:t>estimator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600" i="1">
                            <a:latin typeface="Cambria Math"/>
                          </a:rPr>
                          <m:t>𝜃</m:t>
                        </m:r>
                      </m:e>
                    </m:acc>
                  </m:oMath>
                </a14:m>
                <a:endParaRPr lang="en-GB" sz="1600" dirty="0" smtClean="0"/>
              </a:p>
              <a:p>
                <a:pPr lvl="2"/>
                <a:r>
                  <a:rPr lang="en-GB" sz="1400" dirty="0" smtClean="0"/>
                  <a:t>Bias</a:t>
                </a:r>
              </a:p>
              <a:p>
                <a:pPr lvl="2"/>
                <a:r>
                  <a:rPr lang="en-GB" sz="1400" dirty="0" smtClean="0"/>
                  <a:t>Empirical SE</a:t>
                </a:r>
              </a:p>
              <a:p>
                <a:pPr lvl="2"/>
                <a:r>
                  <a:rPr lang="en-GB" sz="1400" dirty="0" smtClean="0"/>
                  <a:t>MSE</a:t>
                </a:r>
                <a:endParaRPr lang="en-GB" sz="1400" dirty="0"/>
              </a:p>
              <a:p>
                <a:pPr lvl="1"/>
                <a:r>
                  <a:rPr lang="en-GB" sz="1600" dirty="0"/>
                  <a:t>Properties of </a:t>
                </a:r>
                <a:r>
                  <a:rPr lang="en-GB" sz="1600" dirty="0" smtClean="0"/>
                  <a:t>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600" i="1">
                            <a:latin typeface="Cambria Math"/>
                          </a:rPr>
                          <m:t>𝑠</m:t>
                        </m:r>
                        <m:r>
                          <m:rPr>
                            <m:sty m:val="p"/>
                          </m:rPr>
                          <a:rPr lang="en-GB" sz="1600">
                            <a:latin typeface="Cambria Math"/>
                          </a:rPr>
                          <m:t>e</m:t>
                        </m:r>
                      </m:e>
                    </m:acc>
                    <m:r>
                      <a:rPr lang="en-GB" sz="1600">
                        <a:latin typeface="Cambria Math"/>
                      </a:rPr>
                      <m:t>(</m:t>
                    </m:r>
                    <m:acc>
                      <m:accPr>
                        <m:chr m:val="̂"/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600" i="1">
                            <a:latin typeface="Cambria Math"/>
                          </a:rPr>
                          <m:t>𝜃</m:t>
                        </m:r>
                      </m:e>
                    </m:acc>
                    <m:r>
                      <a:rPr lang="en-GB" sz="1600" i="1">
                        <a:latin typeface="Cambria Math"/>
                      </a:rPr>
                      <m:t>)</m:t>
                    </m:r>
                  </m:oMath>
                </a14:m>
                <a:endParaRPr lang="en-GB" sz="1600" dirty="0" smtClean="0"/>
              </a:p>
              <a:p>
                <a:pPr lvl="2"/>
                <a:r>
                  <a:rPr lang="en-GB" sz="1400" dirty="0"/>
                  <a:t>Average model-based SE</a:t>
                </a:r>
              </a:p>
              <a:p>
                <a:pPr lvl="1"/>
                <a:r>
                  <a:rPr lang="en-GB" sz="1600" dirty="0" smtClean="0"/>
                  <a:t>Properties </a:t>
                </a:r>
                <a:r>
                  <a:rPr lang="en-GB" sz="1600" dirty="0"/>
                  <a:t>of confidence interval </a:t>
                </a:r>
                <a14:m>
                  <m:oMath xmlns:m="http://schemas.openxmlformats.org/officeDocument/2006/math">
                    <m:r>
                      <a:rPr lang="en-GB" sz="160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600" i="1">
                                <a:latin typeface="Cambria Math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GB" sz="1600" i="1">
                            <a:latin typeface="Cambria Math"/>
                          </a:rPr>
                          <m:t>𝑙𝑜𝑤</m:t>
                        </m:r>
                      </m:sub>
                    </m:sSub>
                    <m:r>
                      <a:rPr lang="en-GB" sz="16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600" i="1">
                                <a:latin typeface="Cambria Math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GB" sz="1600" i="1">
                            <a:latin typeface="Cambria Math"/>
                          </a:rPr>
                          <m:t>𝑢𝑝𝑝</m:t>
                        </m:r>
                      </m:sub>
                    </m:sSub>
                    <m:r>
                      <a:rPr lang="en-GB" sz="1600" i="1">
                        <a:latin typeface="Cambria Math"/>
                      </a:rPr>
                      <m:t>)</m:t>
                    </m:r>
                  </m:oMath>
                </a14:m>
                <a:endParaRPr lang="en-GB" sz="1600" dirty="0" smtClean="0"/>
              </a:p>
              <a:p>
                <a:pPr lvl="2"/>
                <a:r>
                  <a:rPr lang="en-GB" sz="1400" dirty="0" smtClean="0"/>
                  <a:t>Coverage</a:t>
                </a:r>
              </a:p>
              <a:p>
                <a:pPr lvl="2"/>
                <a:r>
                  <a:rPr lang="en-GB" sz="1400" dirty="0" smtClean="0"/>
                  <a:t>Power</a:t>
                </a:r>
              </a:p>
              <a:p>
                <a:pPr lvl="1"/>
                <a:r>
                  <a:rPr lang="en-GB" sz="1600" dirty="0" smtClean="0"/>
                  <a:t>Computational speed</a:t>
                </a:r>
                <a:endParaRPr lang="en-GB" dirty="0" smtClean="0"/>
              </a:p>
              <a:p>
                <a:r>
                  <a:rPr lang="en-GB" sz="2400" dirty="0"/>
                  <a:t>Choice of performance measures should relate back to </a:t>
                </a:r>
                <a:r>
                  <a:rPr lang="en-GB" sz="2400" dirty="0" smtClean="0"/>
                  <a:t>aims</a:t>
                </a:r>
                <a:endParaRPr lang="en-GB" sz="2400" dirty="0"/>
              </a:p>
              <a:p>
                <a:pPr marL="0" indent="0">
                  <a:buNone/>
                </a:pPr>
                <a:endParaRPr lang="en-GB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90" t="-2000" b="-106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BEEE-A333-48C9-8D6B-885C265B8B9E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36821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 smtClean="0"/>
              <a:t>Sample size for simulation studies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sz="2400" dirty="0" smtClean="0"/>
                  <a:t>Refers to the number </a:t>
                </a:r>
                <a:r>
                  <a:rPr lang="en-GB" sz="2400" dirty="0"/>
                  <a:t>of simulated data </a:t>
                </a:r>
                <a:r>
                  <a:rPr lang="en-GB" sz="2400" dirty="0" smtClean="0"/>
                  <a:t>sets,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GB" sz="2400" smtClean="0">
                            <a:latin typeface="Cambria Math"/>
                          </a:rPr>
                          <m:t>𝑠𝑖𝑚</m:t>
                        </m:r>
                      </m:sub>
                    </m:sSub>
                  </m:oMath>
                </a14:m>
                <a:endParaRPr lang="en-GB" sz="2400" dirty="0" smtClean="0"/>
              </a:p>
              <a:p>
                <a:pPr lvl="1"/>
                <a:r>
                  <a:rPr lang="en-GB" sz="2400" dirty="0" smtClean="0"/>
                  <a:t>not the number of observations in the simulated data,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GB" sz="2400" smtClean="0">
                            <a:latin typeface="Cambria Math"/>
                          </a:rPr>
                          <m:t>𝑜𝑏𝑠</m:t>
                        </m:r>
                      </m:sub>
                    </m:sSub>
                  </m:oMath>
                </a14:m>
                <a:endParaRPr lang="en-GB" sz="24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GB" sz="2400">
                            <a:latin typeface="Cambria Math"/>
                          </a:rPr>
                          <m:t>𝑜𝑏𝑠</m:t>
                        </m:r>
                      </m:sub>
                    </m:sSub>
                  </m:oMath>
                </a14:m>
                <a:r>
                  <a:rPr lang="en-GB" sz="24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GB" sz="2400">
                            <a:latin typeface="Cambria Math"/>
                          </a:rPr>
                          <m:t>𝑠𝑖𝑚</m:t>
                        </m:r>
                      </m:sub>
                    </m:sSub>
                  </m:oMath>
                </a14:m>
                <a:r>
                  <a:rPr lang="en-GB" sz="2400" dirty="0" smtClean="0"/>
                  <a:t> should be reported and justified.</a:t>
                </a:r>
              </a:p>
              <a:p>
                <a:pPr marL="457200" lvl="1" indent="0">
                  <a:buNone/>
                </a:pPr>
                <a:endParaRPr lang="en-GB" sz="2400" dirty="0" smtClean="0"/>
              </a:p>
              <a:p>
                <a:r>
                  <a:rPr lang="es-ES" sz="2400" dirty="0" err="1" smtClean="0"/>
                  <a:t>Select</a:t>
                </a:r>
                <a:r>
                  <a:rPr lang="es-ES" sz="2400" dirty="0" smtClean="0"/>
                  <a:t> </a:t>
                </a:r>
                <a:r>
                  <a:rPr lang="es-ES" sz="2400" dirty="0" err="1" smtClean="0"/>
                  <a:t>the</a:t>
                </a:r>
                <a:r>
                  <a:rPr lang="es-ES" sz="2400" dirty="0" smtClean="0"/>
                  <a:t> </a:t>
                </a:r>
                <a:r>
                  <a:rPr lang="es-ES" sz="2400" dirty="0" err="1" smtClean="0"/>
                  <a:t>sample</a:t>
                </a:r>
                <a:r>
                  <a:rPr lang="es-ES" sz="2400" dirty="0" smtClean="0"/>
                  <a:t> </a:t>
                </a:r>
                <a:r>
                  <a:rPr lang="es-ES" sz="2400" dirty="0" err="1" smtClean="0"/>
                  <a:t>size</a:t>
                </a:r>
                <a:r>
                  <a:rPr lang="es-E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GB" sz="2400">
                            <a:latin typeface="Cambria Math"/>
                          </a:rPr>
                          <m:t>𝑠𝑖𝑚</m:t>
                        </m:r>
                      </m:sub>
                    </m:sSub>
                  </m:oMath>
                </a14:m>
                <a:r>
                  <a:rPr lang="en-GB" sz="2400" dirty="0" smtClean="0"/>
                  <a:t>  depending on the aims.</a:t>
                </a:r>
              </a:p>
              <a:p>
                <a:pPr marL="0" indent="0">
                  <a:buNone/>
                </a:pPr>
                <a:r>
                  <a:rPr lang="en-GB" sz="2400" dirty="0" smtClean="0"/>
                  <a:t> </a:t>
                </a:r>
                <a:endParaRPr lang="en-GB" altLang="en-US" sz="2400" dirty="0" smtClean="0"/>
              </a:p>
              <a:p>
                <a:pPr marL="0" indent="0">
                  <a:buNone/>
                </a:pPr>
                <a:r>
                  <a:rPr lang="en-US" altLang="en-US" sz="2400" dirty="0" smtClean="0"/>
                  <a:t>Note: Start </a:t>
                </a:r>
                <a:r>
                  <a:rPr lang="en-US" altLang="en-US" sz="2400" dirty="0"/>
                  <a:t>small and build up code including plenty of built-in checks.</a:t>
                </a:r>
                <a:endParaRPr lang="en-GB" altLang="en-US" sz="24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90" t="-2000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BEEE-A333-48C9-8D6B-885C265B8B9E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99024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Importance of reporting the plan/protocol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822F5A"/>
              </a:buClr>
            </a:pPr>
            <a:endParaRPr lang="en-US" altLang="en-US" sz="2400" dirty="0" smtClean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rgbClr val="822F5A"/>
              </a:buClr>
            </a:pPr>
            <a:r>
              <a:rPr lang="en-US" altLang="en-US" sz="2400" dirty="0" smtClean="0">
                <a:ea typeface="Segoe UI" panose="020B0502040204020203" pitchFamily="34" charset="0"/>
                <a:cs typeface="Segoe UI" panose="020B0502040204020203" pitchFamily="34" charset="0"/>
              </a:rPr>
              <a:t>Makes </a:t>
            </a:r>
            <a:r>
              <a:rPr lang="en-US" altLang="en-US" sz="2400" dirty="0">
                <a:ea typeface="Segoe UI" panose="020B0502040204020203" pitchFamily="34" charset="0"/>
                <a:cs typeface="Segoe UI" panose="020B0502040204020203" pitchFamily="34" charset="0"/>
              </a:rPr>
              <a:t>life easier in the long run</a:t>
            </a:r>
            <a:r>
              <a:rPr lang="en-US" altLang="en-US" sz="2400" dirty="0" smtClean="0">
                <a:ea typeface="Segoe UI" panose="020B0502040204020203" pitchFamily="34" charset="0"/>
                <a:cs typeface="Segoe UI" panose="020B0502040204020203" pitchFamily="34" charset="0"/>
              </a:rPr>
              <a:t>!</a:t>
            </a:r>
          </a:p>
          <a:p>
            <a:pPr>
              <a:buClr>
                <a:srgbClr val="822F5A"/>
              </a:buClr>
            </a:pPr>
            <a:r>
              <a:rPr lang="en-US" altLang="en-US" sz="2400" dirty="0">
                <a:ea typeface="Segoe UI" panose="020B0502040204020203" pitchFamily="34" charset="0"/>
                <a:cs typeface="Segoe UI" panose="020B0502040204020203" pitchFamily="34" charset="0"/>
              </a:rPr>
              <a:t>Makes reproducibility </a:t>
            </a:r>
            <a:r>
              <a:rPr lang="en-US" altLang="en-US" sz="2400" dirty="0" smtClean="0">
                <a:ea typeface="Segoe UI" panose="020B0502040204020203" pitchFamily="34" charset="0"/>
                <a:cs typeface="Segoe UI" panose="020B0502040204020203" pitchFamily="34" charset="0"/>
              </a:rPr>
              <a:t>possible</a:t>
            </a:r>
          </a:p>
          <a:p>
            <a:pPr>
              <a:buClr>
                <a:srgbClr val="822F5A"/>
              </a:buClr>
            </a:pPr>
            <a:r>
              <a:rPr lang="en-US" altLang="en-US" sz="2400" dirty="0" smtClean="0">
                <a:ea typeface="Segoe UI" panose="020B0502040204020203" pitchFamily="34" charset="0"/>
                <a:cs typeface="Segoe UI" panose="020B0502040204020203" pitchFamily="34" charset="0"/>
              </a:rPr>
              <a:t>Contributes </a:t>
            </a:r>
            <a:r>
              <a:rPr lang="en-US" altLang="en-US" sz="2400" dirty="0">
                <a:ea typeface="Segoe UI" panose="020B0502040204020203" pitchFamily="34" charset="0"/>
                <a:cs typeface="Segoe UI" panose="020B0502040204020203" pitchFamily="34" charset="0"/>
              </a:rPr>
              <a:t>to </a:t>
            </a:r>
            <a:r>
              <a:rPr lang="en-US" altLang="en-US" sz="2400" dirty="0" smtClean="0">
                <a:ea typeface="Segoe UI" panose="020B0502040204020203" pitchFamily="34" charset="0"/>
                <a:cs typeface="Segoe UI" panose="020B0502040204020203" pitchFamily="34" charset="0"/>
              </a:rPr>
              <a:t>increasing our visibility </a:t>
            </a:r>
            <a:r>
              <a:rPr lang="en-US" sz="2400" dirty="0">
                <a:ea typeface="Segoe UI" panose="020B0502040204020203" pitchFamily="34" charset="0"/>
                <a:cs typeface="Segoe UI" panose="020B0502040204020203" pitchFamily="34" charset="0"/>
              </a:rPr>
              <a:t>(e.g. on </a:t>
            </a:r>
            <a:r>
              <a:rPr lang="en-US" sz="2400" dirty="0" smtClean="0">
                <a:ea typeface="Segoe UI" panose="020B0502040204020203" pitchFamily="34" charset="0"/>
                <a:cs typeface="Segoe UI" panose="020B0502040204020203" pitchFamily="34" charset="0"/>
              </a:rPr>
              <a:t>arXiv.org, GitHub)</a:t>
            </a:r>
            <a:endParaRPr lang="en-US" altLang="en-US" sz="2400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rgbClr val="822F5A"/>
              </a:buClr>
              <a:buNone/>
            </a:pPr>
            <a:endParaRPr lang="en-US" dirty="0" smtClean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rgbClr val="822F5A"/>
              </a:buClr>
              <a:buNone/>
            </a:pPr>
            <a:endParaRPr lang="en-US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rgbClr val="822F5A"/>
              </a:buClr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See:</a:t>
            </a:r>
          </a:p>
          <a:p>
            <a:pPr>
              <a:buClr>
                <a:srgbClr val="822F5A"/>
              </a:buClr>
            </a:pPr>
            <a:r>
              <a:rPr lang="es-ES" dirty="0" err="1">
                <a:hlinkClick r:id="rId2"/>
              </a:rPr>
              <a:t>Pustejovsky</a:t>
            </a:r>
            <a:r>
              <a:rPr lang="es-ES" dirty="0">
                <a:hlinkClick r:id="rId2"/>
              </a:rPr>
              <a:t> 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  <a:hlinkClick r:id="rId2"/>
              </a:rPr>
              <a:t>– </a:t>
            </a:r>
            <a:r>
              <a:rPr lang="en-US" dirty="0">
                <a:hlinkClick r:id="rId2"/>
              </a:rPr>
              <a:t>Designing simulation studies in R</a:t>
            </a:r>
            <a:endParaRPr lang="en-US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rgbClr val="822F5A"/>
              </a:buClr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Smith and Marshall (2011) – a view on simulation protocols in drug development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BEEE-A333-48C9-8D6B-885C265B8B9E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46812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Practice!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76872"/>
            <a:ext cx="2662064" cy="2769096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lvl="0" indent="0">
              <a:buClr>
                <a:srgbClr val="822F5A"/>
              </a:buClr>
              <a:buNone/>
            </a:pPr>
            <a:r>
              <a:rPr lang="en-US" altLang="en-US" sz="2800" b="1" i="1" dirty="0">
                <a:solidFill>
                  <a:srgbClr val="822F5A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ADMEP</a:t>
            </a:r>
          </a:p>
          <a:p>
            <a:pPr marL="0" lvl="0" indent="0">
              <a:buClr>
                <a:srgbClr val="822F5A"/>
              </a:buClr>
              <a:buNone/>
            </a:pPr>
            <a:r>
              <a:rPr lang="en-US" altLang="en-US" sz="1800" u="sng" dirty="0">
                <a:solidFill>
                  <a:srgbClr val="1E14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altLang="en-US" sz="1800" dirty="0">
                <a:solidFill>
                  <a:srgbClr val="1E14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im(s)</a:t>
            </a:r>
          </a:p>
          <a:p>
            <a:pPr marL="0" lvl="0" indent="0">
              <a:buClr>
                <a:srgbClr val="822F5A"/>
              </a:buClr>
              <a:buNone/>
            </a:pPr>
            <a:r>
              <a:rPr lang="en-US" altLang="en-US" sz="1800" u="sng" dirty="0">
                <a:solidFill>
                  <a:srgbClr val="1E14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altLang="en-US" sz="1800" dirty="0">
                <a:solidFill>
                  <a:srgbClr val="1E14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ata-generating model(s)</a:t>
            </a:r>
          </a:p>
          <a:p>
            <a:pPr marL="0" lvl="0" indent="0">
              <a:buClr>
                <a:srgbClr val="822F5A"/>
              </a:buClr>
              <a:buNone/>
            </a:pPr>
            <a:r>
              <a:rPr lang="en-US" altLang="en-US" sz="1800" u="sng" dirty="0">
                <a:solidFill>
                  <a:srgbClr val="1E14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altLang="en-US" sz="1800" dirty="0">
                <a:solidFill>
                  <a:srgbClr val="1E14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ethod(s)</a:t>
            </a:r>
          </a:p>
          <a:p>
            <a:pPr marL="0" lvl="0" indent="0">
              <a:buClr>
                <a:srgbClr val="822F5A"/>
              </a:buClr>
              <a:buNone/>
            </a:pPr>
            <a:r>
              <a:rPr lang="en-US" altLang="en-US" sz="1800" u="sng" dirty="0" err="1">
                <a:solidFill>
                  <a:srgbClr val="1E14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US" altLang="en-US" sz="1800" dirty="0" err="1">
                <a:solidFill>
                  <a:srgbClr val="1E14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stimand</a:t>
            </a:r>
            <a:r>
              <a:rPr lang="en-US" altLang="en-US" sz="1800" dirty="0">
                <a:solidFill>
                  <a:srgbClr val="1E14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(s)</a:t>
            </a:r>
          </a:p>
          <a:p>
            <a:pPr marL="0" lvl="0" indent="0">
              <a:buClr>
                <a:srgbClr val="822F5A"/>
              </a:buClr>
              <a:buNone/>
            </a:pPr>
            <a:r>
              <a:rPr lang="en-US" altLang="en-US" sz="1800" u="sng" dirty="0">
                <a:solidFill>
                  <a:srgbClr val="1E14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altLang="en-US" sz="1800" dirty="0">
                <a:solidFill>
                  <a:srgbClr val="1E14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erformance measure(s)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BEEE-A333-48C9-8D6B-885C265B8B9E}" type="slidenum">
              <a:rPr lang="en-GB" smtClean="0"/>
              <a:pPr/>
              <a:t>15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691" y="1844824"/>
            <a:ext cx="5175109" cy="344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2141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Material of this session</a:t>
            </a:r>
            <a:endParaRPr lang="en-GB" altLang="en-US" dirty="0"/>
          </a:p>
        </p:txBody>
      </p:sp>
      <p:sp>
        <p:nvSpPr>
          <p:cNvPr id="48435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76945" y="2852936"/>
            <a:ext cx="7772400" cy="2985120"/>
          </a:xfrm>
        </p:spPr>
        <p:txBody>
          <a:bodyPr/>
          <a:lstStyle/>
          <a:p>
            <a:pPr marL="0" indent="0">
              <a:buClr>
                <a:srgbClr val="822F5A"/>
              </a:buClr>
              <a:buNone/>
            </a:pPr>
            <a:r>
              <a:rPr lang="en-GB" altLang="en-US" sz="2400" b="1" dirty="0" smtClean="0"/>
              <a:t>Review </a:t>
            </a:r>
            <a:r>
              <a:rPr lang="en-GB" altLang="en-US" sz="2400" b="1" dirty="0"/>
              <a:t>of simulation studies</a:t>
            </a:r>
            <a:endParaRPr lang="en-GB" altLang="en-US" sz="2400" b="1" dirty="0" smtClean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rgbClr val="822F5A"/>
              </a:buClr>
              <a:buNone/>
            </a:pPr>
            <a:r>
              <a:rPr lang="en-US" sz="2400" dirty="0" smtClean="0"/>
              <a:t>A </a:t>
            </a:r>
            <a:r>
              <a:rPr lang="en-US" sz="2400" dirty="0"/>
              <a:t>review of practice in articles published in Volume 34 of </a:t>
            </a:r>
            <a:r>
              <a:rPr lang="en-US" sz="2400" i="1" dirty="0"/>
              <a:t>Statistics in Medicine </a:t>
            </a:r>
            <a:r>
              <a:rPr lang="en-US" sz="2400" dirty="0"/>
              <a:t>(2015</a:t>
            </a:r>
            <a:r>
              <a:rPr lang="en-US" sz="2400" dirty="0" smtClean="0"/>
              <a:t>) - </a:t>
            </a:r>
            <a:r>
              <a:rPr lang="es-ES" sz="2400" dirty="0"/>
              <a:t>264 </a:t>
            </a:r>
            <a:r>
              <a:rPr lang="es-ES" sz="2400" dirty="0" err="1"/>
              <a:t>research</a:t>
            </a:r>
            <a:r>
              <a:rPr lang="es-ES" sz="2400" dirty="0"/>
              <a:t> </a:t>
            </a:r>
            <a:r>
              <a:rPr lang="es-ES" sz="2400" dirty="0" err="1" smtClean="0"/>
              <a:t>articles</a:t>
            </a:r>
            <a:r>
              <a:rPr lang="es-ES" sz="2400" dirty="0" smtClean="0"/>
              <a:t>.</a:t>
            </a:r>
            <a:endParaRPr lang="en-US" altLang="en-US" sz="2400" dirty="0" smtClean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rgbClr val="822F5A"/>
              </a:buClr>
              <a:buNone/>
            </a:pPr>
            <a:r>
              <a:rPr lang="en-GB" altLang="en-US" sz="2400" b="1" dirty="0" smtClean="0"/>
              <a:t>Course Tutorial </a:t>
            </a:r>
          </a:p>
          <a:p>
            <a:pPr marL="0" indent="0">
              <a:buClr>
                <a:srgbClr val="822F5A"/>
              </a:buClr>
              <a:buNone/>
            </a:pPr>
            <a:r>
              <a:rPr lang="es-ES" altLang="en-US" sz="2400" dirty="0" smtClean="0"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s-ES" sz="2400" dirty="0" smtClean="0"/>
              <a:t>ntroduce a </a:t>
            </a:r>
            <a:r>
              <a:rPr lang="es-ES" sz="2400" dirty="0" err="1"/>
              <a:t>structured</a:t>
            </a:r>
            <a:r>
              <a:rPr lang="es-ES" sz="2400" dirty="0"/>
              <a:t> </a:t>
            </a:r>
            <a:r>
              <a:rPr lang="en-US" sz="2400" dirty="0" smtClean="0"/>
              <a:t>approach </a:t>
            </a:r>
            <a:r>
              <a:rPr lang="en-US" sz="2400" dirty="0"/>
              <a:t>for planning and reporting simulation </a:t>
            </a:r>
            <a:r>
              <a:rPr lang="en-US" sz="2400" dirty="0" smtClean="0"/>
              <a:t>studies.</a:t>
            </a:r>
          </a:p>
          <a:p>
            <a:pPr marL="0" indent="0">
              <a:buClr>
                <a:srgbClr val="822F5A"/>
              </a:buClr>
              <a:buNone/>
            </a:pPr>
            <a:endParaRPr lang="en-US" altLang="en-US" sz="2400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rgbClr val="822F5A"/>
              </a:buClr>
              <a:buNone/>
            </a:pPr>
            <a:endParaRPr lang="en-GB" altLang="en-US" sz="2400" dirty="0" smtClean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BEEE-A333-48C9-8D6B-885C265B8B9E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88020" y="1578549"/>
            <a:ext cx="8102600" cy="10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 dirty="0" smtClean="0">
                <a:latin typeface="Segoe UI Semibold" panose="020B0702040204020203" pitchFamily="34" charset="0"/>
              </a:rPr>
              <a:t>Tim Morris </a:t>
            </a:r>
            <a:r>
              <a:rPr lang="en-US" alt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and</a:t>
            </a:r>
            <a:r>
              <a:rPr lang="en-US" altLang="en-US" dirty="0" smtClean="0">
                <a:latin typeface="Segoe UI Semibold" panose="020B0702040204020203" pitchFamily="34" charset="0"/>
              </a:rPr>
              <a:t> Ian White</a:t>
            </a:r>
            <a:endParaRPr lang="en-GB" altLang="en-US" dirty="0">
              <a:latin typeface="Segoe UI Semibold" panose="020B0702040204020203" pitchFamily="34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en-US" sz="2000" dirty="0" smtClean="0">
                <a:solidFill>
                  <a:srgbClr val="8A7967"/>
                </a:solidFill>
                <a:latin typeface="Segoe UI" panose="020B0502040204020203" pitchFamily="34" charset="0"/>
              </a:rPr>
              <a:t>MRC Clinical Trials Unit at UCL</a:t>
            </a:r>
            <a:endParaRPr lang="en-GB" altLang="en-US" sz="2000" dirty="0">
              <a:solidFill>
                <a:srgbClr val="8A7967"/>
              </a:solidFill>
              <a:latin typeface="Segoe UI" panose="020B0502040204020203" pitchFamily="34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en-US" sz="1800" dirty="0" smtClean="0">
                <a:solidFill>
                  <a:srgbClr val="8A7967"/>
                </a:solidFill>
                <a:latin typeface="Segoe UI" panose="020B0502040204020203" pitchFamily="34" charset="0"/>
              </a:rPr>
              <a:t>22 May 2017</a:t>
            </a:r>
            <a:endParaRPr lang="en-GB" altLang="en-US" sz="1800" dirty="0">
              <a:solidFill>
                <a:srgbClr val="8A7967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5658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Contents</a:t>
            </a:r>
            <a:endParaRPr lang="en-GB" altLang="en-US" dirty="0"/>
          </a:p>
        </p:txBody>
      </p:sp>
      <p:sp>
        <p:nvSpPr>
          <p:cNvPr id="48435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endParaRPr lang="en-GB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GB" dirty="0" smtClean="0"/>
              <a:t>Aims of simulation studies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GB" dirty="0" smtClean="0"/>
              <a:t>Analogy with RCTs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GB" dirty="0" smtClean="0"/>
              <a:t>Framework for simulation studies:</a:t>
            </a:r>
          </a:p>
          <a:p>
            <a:pPr lvl="1"/>
            <a:r>
              <a:rPr lang="en-GB" dirty="0" smtClean="0"/>
              <a:t>Aims</a:t>
            </a:r>
          </a:p>
          <a:p>
            <a:pPr lvl="1"/>
            <a:r>
              <a:rPr lang="en-GB" dirty="0" smtClean="0"/>
              <a:t>Data generating mechanism</a:t>
            </a:r>
          </a:p>
          <a:p>
            <a:pPr lvl="1"/>
            <a:r>
              <a:rPr lang="en-GB" dirty="0" smtClean="0"/>
              <a:t>Method(s)</a:t>
            </a:r>
          </a:p>
          <a:p>
            <a:pPr lvl="1"/>
            <a:r>
              <a:rPr lang="en-GB" dirty="0" smtClean="0"/>
              <a:t>Estimand</a:t>
            </a:r>
          </a:p>
          <a:p>
            <a:pPr lvl="1"/>
            <a:r>
              <a:rPr lang="en-GB" dirty="0" smtClean="0"/>
              <a:t>Performance measures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GB" dirty="0" smtClean="0"/>
              <a:t>Sample size for </a:t>
            </a:r>
            <a:r>
              <a:rPr lang="en-GB" dirty="0"/>
              <a:t>simulation studies</a:t>
            </a:r>
            <a:endParaRPr lang="en-GB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GB" dirty="0" smtClean="0"/>
              <a:t>Importance </a:t>
            </a:r>
            <a:r>
              <a:rPr lang="en-GB" dirty="0"/>
              <a:t>of reporting </a:t>
            </a:r>
            <a:r>
              <a:rPr lang="en-GB" dirty="0" smtClean="0"/>
              <a:t>the plan/protocol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GB" altLang="en-US" b="1" dirty="0" smtClean="0"/>
              <a:t>PRACTICE</a:t>
            </a:r>
            <a:endParaRPr lang="en-GB" altLang="en-US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BEEE-A333-48C9-8D6B-885C265B8B9E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5895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09772">
            <a:off x="382873" y="1127558"/>
            <a:ext cx="6801800" cy="2724530"/>
          </a:xfrm>
          <a:prstGeom prst="rect">
            <a:avLst/>
          </a:prstGeom>
        </p:spPr>
      </p:pic>
      <p:sp>
        <p:nvSpPr>
          <p:cNvPr id="4843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Where have we used simulation?</a:t>
            </a:r>
            <a:endParaRPr lang="en-GB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BEEE-A333-48C9-8D6B-885C265B8B9E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718">
            <a:off x="2125016" y="3573016"/>
            <a:ext cx="6294388" cy="28986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10683">
            <a:off x="1622458" y="1660729"/>
            <a:ext cx="6428768" cy="39296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0065">
            <a:off x="328618" y="4112379"/>
            <a:ext cx="8040223" cy="22958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313">
            <a:off x="1580406" y="1897687"/>
            <a:ext cx="6754168" cy="28769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96498">
            <a:off x="1397871" y="3015952"/>
            <a:ext cx="7297169" cy="34580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5239">
            <a:off x="497647" y="1565157"/>
            <a:ext cx="6159617" cy="36818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1858">
            <a:off x="273196" y="2916046"/>
            <a:ext cx="7535327" cy="359142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77210">
            <a:off x="1132667" y="2051803"/>
            <a:ext cx="7649643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9073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Aims of simulation studies</a:t>
            </a:r>
            <a:endParaRPr lang="en-GB" altLang="en-US" dirty="0"/>
          </a:p>
        </p:txBody>
      </p:sp>
      <p:sp>
        <p:nvSpPr>
          <p:cNvPr id="48435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Clr>
                <a:srgbClr val="822F5A"/>
              </a:buClr>
              <a:buNone/>
            </a:pPr>
            <a:r>
              <a:rPr lang="en-GB" altLang="en-US" sz="2400" dirty="0" smtClean="0">
                <a:ea typeface="Segoe UI" panose="020B0502040204020203" pitchFamily="34" charset="0"/>
                <a:cs typeface="Segoe UI" panose="020B0502040204020203" pitchFamily="34" charset="0"/>
              </a:rPr>
              <a:t>Simulation studies can be, and have been, used to:</a:t>
            </a:r>
          </a:p>
          <a:p>
            <a:pPr>
              <a:buClr>
                <a:srgbClr val="822F5A"/>
              </a:buClr>
            </a:pPr>
            <a:r>
              <a:rPr lang="en-GB" altLang="en-US" sz="2400" dirty="0" smtClean="0">
                <a:ea typeface="Segoe UI" panose="020B0502040204020203" pitchFamily="34" charset="0"/>
                <a:cs typeface="Segoe UI" panose="020B0502040204020203" pitchFamily="34" charset="0"/>
              </a:rPr>
              <a:t>Check that code does the intended analysis</a:t>
            </a:r>
          </a:p>
          <a:p>
            <a:pPr>
              <a:buClr>
                <a:srgbClr val="822F5A"/>
              </a:buClr>
            </a:pPr>
            <a:r>
              <a:rPr lang="en-GB" altLang="en-US" sz="2400" dirty="0" smtClean="0">
                <a:ea typeface="Segoe UI" panose="020B0502040204020203" pitchFamily="34" charset="0"/>
                <a:cs typeface="Segoe UI" panose="020B0502040204020203" pitchFamily="34" charset="0"/>
              </a:rPr>
              <a:t>Check robustness of programs </a:t>
            </a:r>
          </a:p>
          <a:p>
            <a:pPr>
              <a:buClr>
                <a:srgbClr val="822F5A"/>
              </a:buClr>
            </a:pPr>
            <a:r>
              <a:rPr lang="en-GB" altLang="en-US" sz="2400" dirty="0" smtClean="0">
                <a:ea typeface="Segoe UI" panose="020B0502040204020203" pitchFamily="34" charset="0"/>
                <a:cs typeface="Segoe UI" panose="020B0502040204020203" pitchFamily="34" charset="0"/>
              </a:rPr>
              <a:t>Check algebra</a:t>
            </a:r>
          </a:p>
          <a:p>
            <a:pPr>
              <a:buClr>
                <a:srgbClr val="822F5A"/>
              </a:buClr>
            </a:pPr>
            <a:r>
              <a:rPr lang="en-GB" altLang="en-US" sz="2400" b="1" dirty="0">
                <a:solidFill>
                  <a:srgbClr val="FF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Evaluate new (or existing) statistical methods</a:t>
            </a:r>
          </a:p>
          <a:p>
            <a:pPr>
              <a:buClr>
                <a:srgbClr val="822F5A"/>
              </a:buClr>
            </a:pPr>
            <a:r>
              <a:rPr lang="en-GB" altLang="en-US" sz="2400" b="1" dirty="0">
                <a:solidFill>
                  <a:srgbClr val="FF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Compare two or more methods</a:t>
            </a:r>
          </a:p>
          <a:p>
            <a:pPr>
              <a:buClr>
                <a:srgbClr val="822F5A"/>
              </a:buClr>
            </a:pPr>
            <a:r>
              <a:rPr lang="en-GB" altLang="en-US" sz="2400" b="1" dirty="0">
                <a:ea typeface="Segoe UI" panose="020B0502040204020203" pitchFamily="34" charset="0"/>
                <a:cs typeface="Segoe UI" panose="020B0502040204020203" pitchFamily="34" charset="0"/>
              </a:rPr>
              <a:t>Calculate sample size / power</a:t>
            </a:r>
          </a:p>
          <a:p>
            <a:pPr>
              <a:buClr>
                <a:srgbClr val="822F5A"/>
              </a:buClr>
            </a:pPr>
            <a:r>
              <a:rPr lang="en-GB" altLang="en-US" sz="2400" dirty="0">
                <a:ea typeface="Segoe UI" panose="020B0502040204020203" pitchFamily="34" charset="0"/>
                <a:cs typeface="Segoe UI" panose="020B0502040204020203" pitchFamily="34" charset="0"/>
              </a:rPr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BEEE-A333-48C9-8D6B-885C265B8B9E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8933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i="1" dirty="0">
                <a:solidFill>
                  <a:schemeClr val="accent6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Reproducible research in statistics</a:t>
            </a:r>
            <a:endParaRPr lang="en-GB" altLang="en-US" sz="3200" b="1" i="1" dirty="0">
              <a:solidFill>
                <a:schemeClr val="accent6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435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Clr>
                <a:srgbClr val="822F5A"/>
              </a:buClr>
              <a:buNone/>
            </a:pPr>
            <a:r>
              <a:rPr lang="en-US" altLang="en-US" sz="2800" b="1" i="1" dirty="0" smtClean="0">
                <a:solidFill>
                  <a:schemeClr val="accent6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ADMEP</a:t>
            </a:r>
            <a:r>
              <a:rPr lang="en-US" altLang="en-US" sz="3600" b="1" i="1" dirty="0" smtClean="0">
                <a:solidFill>
                  <a:schemeClr val="accent6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altLang="en-US" sz="2800" dirty="0" smtClean="0"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US" altLang="en-US" sz="2800" dirty="0"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simulation studies</a:t>
            </a:r>
          </a:p>
          <a:p>
            <a:pPr marL="0" indent="0">
              <a:buClr>
                <a:srgbClr val="822F5A"/>
              </a:buClr>
              <a:buNone/>
            </a:pPr>
            <a:endParaRPr lang="en-US" altLang="en-US" sz="2400" u="sng" dirty="0" smtClean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rgbClr val="822F5A"/>
              </a:buClr>
              <a:buNone/>
            </a:pPr>
            <a:r>
              <a:rPr lang="en-US" altLang="en-US" sz="2400" u="sng" dirty="0" smtClean="0">
                <a:ea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altLang="en-US" sz="2400" dirty="0" smtClean="0">
                <a:ea typeface="Segoe UI" panose="020B0502040204020203" pitchFamily="34" charset="0"/>
                <a:cs typeface="Segoe UI" panose="020B0502040204020203" pitchFamily="34" charset="0"/>
              </a:rPr>
              <a:t>im(s)</a:t>
            </a:r>
          </a:p>
          <a:p>
            <a:pPr marL="0" indent="0">
              <a:buClr>
                <a:srgbClr val="822F5A"/>
              </a:buClr>
              <a:buNone/>
            </a:pPr>
            <a:r>
              <a:rPr lang="en-US" altLang="en-US" sz="2400" u="sng" dirty="0" smtClean="0">
                <a:ea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altLang="en-US" sz="2400" dirty="0" smtClean="0">
                <a:ea typeface="Segoe UI" panose="020B0502040204020203" pitchFamily="34" charset="0"/>
                <a:cs typeface="Segoe UI" panose="020B0502040204020203" pitchFamily="34" charset="0"/>
              </a:rPr>
              <a:t>ata-generating mechanism(s)</a:t>
            </a:r>
          </a:p>
          <a:p>
            <a:pPr marL="0" indent="0">
              <a:buClr>
                <a:srgbClr val="822F5A"/>
              </a:buClr>
              <a:buNone/>
            </a:pPr>
            <a:r>
              <a:rPr lang="en-US" altLang="en-US" sz="2400" u="sng" dirty="0" smtClean="0">
                <a:ea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altLang="en-US" sz="2400" dirty="0" smtClean="0">
                <a:ea typeface="Segoe UI" panose="020B0502040204020203" pitchFamily="34" charset="0"/>
                <a:cs typeface="Segoe UI" panose="020B0502040204020203" pitchFamily="34" charset="0"/>
              </a:rPr>
              <a:t>ethod(s)</a:t>
            </a:r>
          </a:p>
          <a:p>
            <a:pPr marL="0" indent="0">
              <a:buClr>
                <a:srgbClr val="822F5A"/>
              </a:buClr>
              <a:buNone/>
            </a:pPr>
            <a:r>
              <a:rPr lang="en-US" altLang="en-US" sz="2400" u="sng" dirty="0" smtClean="0">
                <a:ea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US" altLang="en-US" sz="2400" dirty="0" smtClean="0">
                <a:ea typeface="Segoe UI" panose="020B0502040204020203" pitchFamily="34" charset="0"/>
                <a:cs typeface="Segoe UI" panose="020B0502040204020203" pitchFamily="34" charset="0"/>
              </a:rPr>
              <a:t>stimand(s)</a:t>
            </a:r>
          </a:p>
          <a:p>
            <a:pPr marL="0" indent="0">
              <a:buClr>
                <a:srgbClr val="822F5A"/>
              </a:buClr>
              <a:buNone/>
            </a:pPr>
            <a:r>
              <a:rPr lang="en-US" altLang="en-US" sz="2400" u="sng" dirty="0" smtClean="0">
                <a:ea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altLang="en-US" sz="2400" dirty="0" smtClean="0">
                <a:ea typeface="Segoe UI" panose="020B0502040204020203" pitchFamily="34" charset="0"/>
                <a:cs typeface="Segoe UI" panose="020B0502040204020203" pitchFamily="34" charset="0"/>
              </a:rPr>
              <a:t>erformance measure(s)</a:t>
            </a:r>
          </a:p>
          <a:p>
            <a:pPr marL="0" indent="0">
              <a:buClr>
                <a:srgbClr val="822F5A"/>
              </a:buClr>
              <a:buNone/>
            </a:pPr>
            <a:endParaRPr lang="en-GB" altLang="en-US" sz="2400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BEEE-A333-48C9-8D6B-885C265B8B9E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93492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Analogy with RCTs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BEEE-A333-48C9-8D6B-885C265B8B9E}" type="slidenum">
              <a:rPr lang="en-GB" smtClean="0"/>
              <a:pPr/>
              <a:t>7</a:t>
            </a:fld>
            <a:endParaRPr lang="en-GB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000109"/>
              </p:ext>
            </p:extLst>
          </p:nvPr>
        </p:nvGraphicFramePr>
        <p:xfrm>
          <a:off x="2624138" y="1963738"/>
          <a:ext cx="4008437" cy="422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Acrobat Document" r:id="rId4" imgW="4008049" imgH="4228911" progId="Acrobat.Document.2015">
                  <p:embed/>
                </p:oleObj>
              </mc:Choice>
              <mc:Fallback>
                <p:oleObj name="Acrobat Document" r:id="rId4" imgW="4008049" imgH="4228911" progId="Acrobat.Document.20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24138" y="1963738"/>
                        <a:ext cx="4008437" cy="422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8378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ADMEP: </a:t>
            </a:r>
            <a:r>
              <a:rPr lang="en-GB" altLang="en-US" u="sng" dirty="0" smtClean="0"/>
              <a:t>A</a:t>
            </a:r>
            <a:r>
              <a:rPr lang="en-GB" altLang="en-US" dirty="0" smtClean="0"/>
              <a:t>ims</a:t>
            </a:r>
            <a:endParaRPr lang="en-GB" altLang="en-US" dirty="0"/>
          </a:p>
        </p:txBody>
      </p:sp>
      <p:sp>
        <p:nvSpPr>
          <p:cNvPr id="48435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marL="0" indent="0">
              <a:buClr>
                <a:srgbClr val="822F5A"/>
              </a:buClr>
              <a:buNone/>
            </a:pPr>
            <a:r>
              <a:rPr lang="en-GB" altLang="en-US" sz="2400" dirty="0" smtClean="0">
                <a:ea typeface="Segoe UI" panose="020B0502040204020203" pitchFamily="34" charset="0"/>
                <a:cs typeface="Segoe UI" panose="020B0502040204020203" pitchFamily="34" charset="0"/>
              </a:rPr>
              <a:t>Before starting, we need to…</a:t>
            </a:r>
          </a:p>
          <a:p>
            <a:pPr>
              <a:buClr>
                <a:srgbClr val="822F5A"/>
              </a:buClr>
            </a:pPr>
            <a:r>
              <a:rPr lang="en-GB" altLang="en-US" sz="2400" dirty="0" smtClean="0">
                <a:ea typeface="Segoe UI" panose="020B0502040204020203" pitchFamily="34" charset="0"/>
                <a:cs typeface="Segoe UI" panose="020B0502040204020203" pitchFamily="34" charset="0"/>
              </a:rPr>
              <a:t>Know what we want to learn</a:t>
            </a:r>
          </a:p>
          <a:p>
            <a:pPr>
              <a:buClr>
                <a:srgbClr val="822F5A"/>
              </a:buClr>
            </a:pPr>
            <a:r>
              <a:rPr lang="en-GB" altLang="en-US" sz="2400" dirty="0" smtClean="0">
                <a:ea typeface="Segoe UI" panose="020B0502040204020203" pitchFamily="34" charset="0"/>
                <a:cs typeface="Segoe UI" panose="020B0502040204020203" pitchFamily="34" charset="0"/>
              </a:rPr>
              <a:t>Work out how </a:t>
            </a:r>
            <a:r>
              <a:rPr lang="en-GB" altLang="en-US" sz="2400" dirty="0">
                <a:ea typeface="Segoe UI" panose="020B0502040204020203" pitchFamily="34" charset="0"/>
                <a:cs typeface="Segoe UI" panose="020B0502040204020203" pitchFamily="34" charset="0"/>
              </a:rPr>
              <a:t>we </a:t>
            </a:r>
            <a:r>
              <a:rPr lang="en-GB" altLang="en-US" sz="2400" dirty="0" smtClean="0">
                <a:ea typeface="Segoe UI" panose="020B0502040204020203" pitchFamily="34" charset="0"/>
                <a:cs typeface="Segoe UI" panose="020B0502040204020203" pitchFamily="34" charset="0"/>
              </a:rPr>
              <a:t>can </a:t>
            </a:r>
            <a:r>
              <a:rPr lang="en-GB" altLang="en-US" sz="2400" dirty="0">
                <a:ea typeface="Segoe UI" panose="020B0502040204020203" pitchFamily="34" charset="0"/>
                <a:cs typeface="Segoe UI" panose="020B0502040204020203" pitchFamily="34" charset="0"/>
              </a:rPr>
              <a:t>learn </a:t>
            </a:r>
            <a:r>
              <a:rPr lang="en-GB" altLang="en-US" sz="2400" dirty="0" smtClean="0">
                <a:ea typeface="Segoe UI" panose="020B0502040204020203" pitchFamily="34" charset="0"/>
                <a:cs typeface="Segoe UI" panose="020B0502040204020203" pitchFamily="34" charset="0"/>
              </a:rPr>
              <a:t>it</a:t>
            </a:r>
          </a:p>
          <a:p>
            <a:pPr marL="0" indent="0">
              <a:buClr>
                <a:srgbClr val="822F5A"/>
              </a:buClr>
              <a:buNone/>
            </a:pPr>
            <a:endParaRPr lang="en-GB" altLang="en-US" sz="2400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rgbClr val="822F5A"/>
              </a:buClr>
              <a:buNone/>
            </a:pPr>
            <a:r>
              <a:rPr lang="en-GB" altLang="en-US" sz="2400" dirty="0" smtClean="0">
                <a:ea typeface="Segoe UI" panose="020B0502040204020203" pitchFamily="34" charset="0"/>
                <a:cs typeface="Segoe UI" panose="020B0502040204020203" pitchFamily="34" charset="0"/>
              </a:rPr>
              <a:t>So, are we checking…</a:t>
            </a:r>
          </a:p>
          <a:p>
            <a:pPr>
              <a:buClr>
                <a:srgbClr val="822F5A"/>
              </a:buClr>
            </a:pPr>
            <a:r>
              <a:rPr lang="en-GB" altLang="en-US" sz="2400" dirty="0">
                <a:ea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lang="en-GB" altLang="en-US" sz="2400" dirty="0" smtClean="0">
                <a:ea typeface="Segoe UI" panose="020B0502040204020203" pitchFamily="34" charset="0"/>
                <a:cs typeface="Segoe UI" panose="020B0502040204020203" pitchFamily="34" charset="0"/>
              </a:rPr>
              <a:t>hether/when an estimation procedure converges?</a:t>
            </a:r>
          </a:p>
          <a:p>
            <a:pPr>
              <a:buClr>
                <a:srgbClr val="822F5A"/>
              </a:buClr>
            </a:pPr>
            <a:r>
              <a:rPr lang="en-GB" altLang="en-US" sz="2400" dirty="0" smtClean="0">
                <a:ea typeface="Segoe UI" panose="020B0502040204020203" pitchFamily="34" charset="0"/>
                <a:cs typeface="Segoe UI" panose="020B0502040204020203" pitchFamily="34" charset="0"/>
              </a:rPr>
              <a:t>Consistency?</a:t>
            </a:r>
          </a:p>
          <a:p>
            <a:pPr>
              <a:buClr>
                <a:srgbClr val="822F5A"/>
              </a:buClr>
            </a:pPr>
            <a:r>
              <a:rPr lang="en-GB" altLang="en-US" sz="2400" dirty="0" smtClean="0">
                <a:ea typeface="Segoe UI" panose="020B0502040204020203" pitchFamily="34" charset="0"/>
                <a:cs typeface="Segoe UI" panose="020B0502040204020203" pitchFamily="34" charset="0"/>
              </a:rPr>
              <a:t>Small-sample issues? </a:t>
            </a:r>
          </a:p>
          <a:p>
            <a:pPr>
              <a:buClr>
                <a:srgbClr val="822F5A"/>
              </a:buClr>
            </a:pPr>
            <a:r>
              <a:rPr lang="en-GB" altLang="en-US" sz="2400" dirty="0" smtClean="0">
                <a:ea typeface="Segoe UI" panose="020B0502040204020203" pitchFamily="34" charset="0"/>
                <a:cs typeface="Segoe UI" panose="020B0502040204020203" pitchFamily="34" charset="0"/>
              </a:rPr>
              <a:t>Comparison with other approaches?</a:t>
            </a:r>
          </a:p>
          <a:p>
            <a:pPr>
              <a:buClr>
                <a:srgbClr val="822F5A"/>
              </a:buClr>
            </a:pPr>
            <a:r>
              <a:rPr lang="en-GB" altLang="en-US" sz="2400" dirty="0" smtClean="0">
                <a:ea typeface="Segoe UI" panose="020B0502040204020203" pitchFamily="34" charset="0"/>
                <a:cs typeface="Segoe UI" panose="020B0502040204020203" pitchFamily="34" charset="0"/>
              </a:rPr>
              <a:t>Robustness to model misspecification?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BEEE-A333-48C9-8D6B-885C265B8B9E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24023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ADMEP</a:t>
            </a:r>
            <a:r>
              <a:rPr lang="en-GB" altLang="en-US" dirty="0"/>
              <a:t>: </a:t>
            </a:r>
            <a:r>
              <a:rPr lang="en-GB" altLang="en-US" u="sng" dirty="0"/>
              <a:t>D</a:t>
            </a:r>
            <a:r>
              <a:rPr lang="en-GB" altLang="en-US" dirty="0"/>
              <a:t>ata-generating </a:t>
            </a:r>
            <a:r>
              <a:rPr lang="en-GB" altLang="en-US" dirty="0" smtClean="0"/>
              <a:t>mechanism</a:t>
            </a:r>
            <a:endParaRPr lang="en-GB" altLang="en-US" dirty="0"/>
          </a:p>
        </p:txBody>
      </p:sp>
      <p:sp>
        <p:nvSpPr>
          <p:cNvPr id="48435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marL="0" indent="0">
              <a:buClr>
                <a:srgbClr val="822F5A"/>
              </a:buClr>
              <a:buNone/>
            </a:pPr>
            <a:endParaRPr lang="en-GB" altLang="en-US" sz="2400" dirty="0" smtClean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rgbClr val="822F5A"/>
              </a:buClr>
              <a:buNone/>
            </a:pPr>
            <a:r>
              <a:rPr lang="en-GB" altLang="en-US" sz="2400" dirty="0" smtClean="0">
                <a:ea typeface="Segoe UI" panose="020B0502040204020203" pitchFamily="34" charset="0"/>
                <a:cs typeface="Segoe UI" panose="020B0502040204020203" pitchFamily="34" charset="0"/>
              </a:rPr>
              <a:t>Two choices:</a:t>
            </a:r>
          </a:p>
          <a:p>
            <a:pPr marL="0" indent="0">
              <a:buClr>
                <a:srgbClr val="822F5A"/>
              </a:buClr>
              <a:buNone/>
            </a:pPr>
            <a:endParaRPr lang="en-GB" altLang="en-US" sz="2400" dirty="0" smtClean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Clr>
                <a:srgbClr val="822F5A"/>
              </a:buClr>
              <a:buFont typeface="+mj-lt"/>
              <a:buAutoNum type="arabicPeriod"/>
            </a:pPr>
            <a:r>
              <a:rPr lang="en-GB" altLang="en-US" sz="2400" dirty="0" smtClean="0">
                <a:ea typeface="Segoe UI" panose="020B0502040204020203" pitchFamily="34" charset="0"/>
                <a:cs typeface="Segoe UI" panose="020B0502040204020203" pitchFamily="34" charset="0"/>
              </a:rPr>
              <a:t>Simulate data from a known model (</a:t>
            </a:r>
            <a:r>
              <a:rPr lang="en-GB" altLang="en-US" sz="2400" dirty="0" smtClean="0">
                <a:solidFill>
                  <a:srgbClr val="FF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parametric simulation</a:t>
            </a:r>
            <a:r>
              <a:rPr lang="en-GB" altLang="en-US" sz="2400" dirty="0" smtClean="0">
                <a:ea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457200" indent="-457200">
              <a:buClr>
                <a:srgbClr val="822F5A"/>
              </a:buClr>
              <a:buFont typeface="+mj-lt"/>
              <a:buAutoNum type="arabicPeriod"/>
            </a:pPr>
            <a:r>
              <a:rPr lang="en-GB" altLang="en-US" sz="2400" dirty="0" smtClean="0">
                <a:solidFill>
                  <a:srgbClr val="FF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Resample</a:t>
            </a:r>
            <a:r>
              <a:rPr lang="en-GB" altLang="en-US" sz="2400" dirty="0" smtClean="0">
                <a:ea typeface="Segoe UI" panose="020B0502040204020203" pitchFamily="34" charset="0"/>
                <a:cs typeface="Segoe UI" panose="020B0502040204020203" pitchFamily="34" charset="0"/>
              </a:rPr>
              <a:t> with replacement from a set of data</a:t>
            </a:r>
          </a:p>
          <a:p>
            <a:pPr marL="457200" indent="-457200">
              <a:buClr>
                <a:srgbClr val="822F5A"/>
              </a:buClr>
              <a:buFont typeface="+mj-lt"/>
              <a:buAutoNum type="arabicPeriod"/>
            </a:pPr>
            <a:endParaRPr lang="en-GB" altLang="en-US" sz="2400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rgbClr val="822F5A"/>
              </a:buClr>
              <a:buNone/>
            </a:pPr>
            <a:r>
              <a:rPr lang="en-GB" altLang="en-US" sz="2400" dirty="0" smtClean="0">
                <a:ea typeface="Segoe UI" panose="020B0502040204020203" pitchFamily="34" charset="0"/>
                <a:cs typeface="Segoe UI" panose="020B0502040204020203" pitchFamily="34" charset="0"/>
              </a:rPr>
              <a:t>Factorial designs:</a:t>
            </a:r>
          </a:p>
          <a:p>
            <a:pPr marL="0" indent="0">
              <a:buClr>
                <a:srgbClr val="822F5A"/>
              </a:buClr>
              <a:buNone/>
            </a:pPr>
            <a:r>
              <a:rPr lang="en-US" sz="2400" dirty="0"/>
              <a:t>Determine factors to vary and levels of factors to </a:t>
            </a:r>
            <a:r>
              <a:rPr lang="en-US" sz="2400" dirty="0" smtClean="0"/>
              <a:t>use.</a:t>
            </a:r>
            <a:endParaRPr lang="en-GB" altLang="en-US" sz="2400" dirty="0" smtClean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BEEE-A333-48C9-8D6B-885C265B8B9E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61265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MRC slides template">
  <a:themeElements>
    <a:clrScheme name="_MRC-Colours">
      <a:dk1>
        <a:srgbClr val="1E1400"/>
      </a:dk1>
      <a:lt1>
        <a:srgbClr val="8A7967"/>
      </a:lt1>
      <a:dk2>
        <a:srgbClr val="999828"/>
      </a:dk2>
      <a:lt2>
        <a:srgbClr val="D9A529"/>
      </a:lt2>
      <a:accent1>
        <a:srgbClr val="21677E"/>
      </a:accent1>
      <a:accent2>
        <a:srgbClr val="758B79"/>
      </a:accent2>
      <a:accent3>
        <a:srgbClr val="21677E"/>
      </a:accent3>
      <a:accent4>
        <a:srgbClr val="D07232"/>
      </a:accent4>
      <a:accent5>
        <a:srgbClr val="6A3B77"/>
      </a:accent5>
      <a:accent6>
        <a:srgbClr val="822F5A"/>
      </a:accent6>
      <a:hlink>
        <a:srgbClr val="0000FF"/>
      </a:hlink>
      <a:folHlink>
        <a:srgbClr val="800080"/>
      </a:folHlink>
    </a:clrScheme>
    <a:fontScheme name="MRC slides templat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MRC slides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RC slides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2059</TotalTime>
  <Words>527</Words>
  <Application>Microsoft Office PowerPoint</Application>
  <PresentationFormat>On-screen Show (4:3)</PresentationFormat>
  <Paragraphs>149</Paragraphs>
  <Slides>15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Calibri</vt:lpstr>
      <vt:lpstr>Cambria Math</vt:lpstr>
      <vt:lpstr>Courier New</vt:lpstr>
      <vt:lpstr>Segoe UI</vt:lpstr>
      <vt:lpstr>Segoe UI Semibold</vt:lpstr>
      <vt:lpstr>Symbol</vt:lpstr>
      <vt:lpstr>1_MRC slides template</vt:lpstr>
      <vt:lpstr>Acrobat Document</vt:lpstr>
      <vt:lpstr>PowerPoint Presentation</vt:lpstr>
      <vt:lpstr>Material of this session</vt:lpstr>
      <vt:lpstr>Contents</vt:lpstr>
      <vt:lpstr>Where have we used simulation?</vt:lpstr>
      <vt:lpstr>Aims of simulation studies</vt:lpstr>
      <vt:lpstr>Reproducible research in statistics</vt:lpstr>
      <vt:lpstr>Analogy with RCTs</vt:lpstr>
      <vt:lpstr>ADMEP: Aims</vt:lpstr>
      <vt:lpstr>ADMEP: Data-generating mechanism</vt:lpstr>
      <vt:lpstr>ADMEP: Method/s</vt:lpstr>
      <vt:lpstr>ADMEP: Estimand/s</vt:lpstr>
      <vt:lpstr>ADMEP: Performance measures</vt:lpstr>
      <vt:lpstr>Sample size for simulation studies</vt:lpstr>
      <vt:lpstr>Importance of reporting the plan/protocol</vt:lpstr>
      <vt:lpstr>Practice!</vt:lpstr>
    </vt:vector>
  </TitlesOfParts>
  <Company>MRC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Morris</dc:creator>
  <cp:lastModifiedBy>Windows User</cp:lastModifiedBy>
  <cp:revision>191</cp:revision>
  <cp:lastPrinted>2016-07-12T11:57:25Z</cp:lastPrinted>
  <dcterms:created xsi:type="dcterms:W3CDTF">2015-10-23T15:51:46Z</dcterms:created>
  <dcterms:modified xsi:type="dcterms:W3CDTF">2018-01-31T23:14:28Z</dcterms:modified>
</cp:coreProperties>
</file>