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0"/>
  </p:notesMasterIdLst>
  <p:handoutMasterIdLst>
    <p:handoutMasterId r:id="rId11"/>
  </p:handoutMasterIdLst>
  <p:sldIdLst>
    <p:sldId id="344" r:id="rId2"/>
    <p:sldId id="399" r:id="rId3"/>
    <p:sldId id="364" r:id="rId4"/>
    <p:sldId id="401" r:id="rId5"/>
    <p:sldId id="402" r:id="rId6"/>
    <p:sldId id="403" r:id="rId7"/>
    <p:sldId id="404" r:id="rId8"/>
    <p:sldId id="400" r:id="rId9"/>
  </p:sldIdLst>
  <p:sldSz cx="9144000" cy="6858000" type="screen4x3"/>
  <p:notesSz cx="7099300" cy="10234613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9">
          <p15:clr>
            <a:srgbClr val="A4A3A4"/>
          </p15:clr>
        </p15:guide>
        <p15:guide id="2" orient="horz" pos="3847">
          <p15:clr>
            <a:srgbClr val="A4A3A4"/>
          </p15:clr>
        </p15:guide>
        <p15:guide id="3" pos="5329">
          <p15:clr>
            <a:srgbClr val="A4A3A4"/>
          </p15:clr>
        </p15:guide>
        <p15:guide id="4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  <p:cmAuthor id="1" name="Ian White" initials="IW" lastIdx="14" clrIdx="1"/>
  <p:cmAuthor id="2" name="Tim Morris" initials="TM" lastIdx="3" clrIdx="2"/>
  <p:cmAuthor id="3" name="Michael Crowther" initials="MC" lastIdx="1" clrIdx="3"/>
  <p:cmAuthor id="4" name="Ian" initials="IW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99"/>
    <a:srgbClr val="005C66"/>
    <a:srgbClr val="FFFFFF"/>
    <a:srgbClr val="0000FF"/>
    <a:srgbClr val="822F5A"/>
    <a:srgbClr val="8A7967"/>
    <a:srgbClr val="607869"/>
    <a:srgbClr val="706E00"/>
    <a:srgbClr val="871E69"/>
    <a:srgbClr val="DC8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1" autoAdjust="0"/>
    <p:restoredTop sz="75332" autoAdjust="0"/>
  </p:normalViewPr>
  <p:slideViewPr>
    <p:cSldViewPr snapToObjects="1">
      <p:cViewPr varScale="1">
        <p:scale>
          <a:sx n="81" d="100"/>
          <a:sy n="81" d="100"/>
        </p:scale>
        <p:origin x="1452" y="84"/>
      </p:cViewPr>
      <p:guideLst>
        <p:guide orient="horz" pos="959"/>
        <p:guide orient="horz" pos="3847"/>
        <p:guide pos="5329"/>
        <p:guide pos="4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521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>
            <a:lvl1pPr algn="l" defTabSz="952529">
              <a:defRPr sz="1200"/>
            </a:lvl1pPr>
          </a:lstStyle>
          <a:p>
            <a:endParaRPr lang="en-GB" altLang="en-US" dirty="0">
              <a:latin typeface="Segoe UI" panose="020B0502040204020203" pitchFamily="34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384" y="0"/>
            <a:ext cx="3076916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>
            <a:lvl1pPr algn="r" defTabSz="952529">
              <a:defRPr sz="1200"/>
            </a:lvl1pPr>
          </a:lstStyle>
          <a:p>
            <a:endParaRPr lang="en-GB" altLang="en-US" dirty="0">
              <a:latin typeface="Segoe UI" panose="020B0502040204020203" pitchFamily="34" charset="0"/>
            </a:endParaRP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56"/>
            <a:ext cx="3076917" cy="51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b" anchorCtr="0" compatLnSpc="1">
            <a:prstTxWarp prst="textNoShape">
              <a:avLst/>
            </a:prstTxWarp>
          </a:bodyPr>
          <a:lstStyle>
            <a:lvl1pPr algn="l" defTabSz="952529">
              <a:defRPr sz="1200"/>
            </a:lvl1pPr>
          </a:lstStyle>
          <a:p>
            <a:endParaRPr lang="en-GB" altLang="en-US" dirty="0">
              <a:latin typeface="Segoe UI" panose="020B0502040204020203" pitchFamily="34" charset="0"/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384" y="9722556"/>
            <a:ext cx="3076916" cy="51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b" anchorCtr="0" compatLnSpc="1">
            <a:prstTxWarp prst="textNoShape">
              <a:avLst/>
            </a:prstTxWarp>
          </a:bodyPr>
          <a:lstStyle>
            <a:lvl1pPr algn="r" defTabSz="952529">
              <a:defRPr sz="1200"/>
            </a:lvl1pPr>
          </a:lstStyle>
          <a:p>
            <a:fld id="{39D81425-BC1A-4DD1-A77C-EDF665F4344E}" type="slidenum">
              <a:rPr lang="en-GB" altLang="en-US">
                <a:latin typeface="Segoe UI" panose="020B0502040204020203" pitchFamily="34" charset="0"/>
              </a:rPr>
              <a:pPr/>
              <a:t>‹#›</a:t>
            </a:fld>
            <a:endParaRPr lang="en-GB" altLang="en-US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72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>
            <a:lvl1pPr algn="l" defTabSz="952529">
              <a:defRPr sz="1200">
                <a:latin typeface="Segoe UI" panose="020B0502040204020203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84" y="0"/>
            <a:ext cx="3076916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>
            <a:lvl1pPr algn="r" defTabSz="952529">
              <a:defRPr sz="1200">
                <a:latin typeface="Segoe UI" panose="020B0502040204020203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6512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785" y="4862096"/>
            <a:ext cx="5201730" cy="4605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56"/>
            <a:ext cx="3076917" cy="51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b" anchorCtr="0" compatLnSpc="1">
            <a:prstTxWarp prst="textNoShape">
              <a:avLst/>
            </a:prstTxWarp>
          </a:bodyPr>
          <a:lstStyle>
            <a:lvl1pPr algn="l" defTabSz="952529">
              <a:defRPr sz="1200">
                <a:latin typeface="Segoe UI" panose="020B0502040204020203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84" y="9722556"/>
            <a:ext cx="3076916" cy="51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50" tIns="47625" rIns="95250" bIns="47625" numCol="1" anchor="b" anchorCtr="0" compatLnSpc="1">
            <a:prstTxWarp prst="textNoShape">
              <a:avLst/>
            </a:prstTxWarp>
          </a:bodyPr>
          <a:lstStyle>
            <a:lvl1pPr algn="r" defTabSz="952529">
              <a:defRPr sz="1200">
                <a:latin typeface="Segoe UI" panose="020B0502040204020203" pitchFamily="34" charset="0"/>
              </a:defRPr>
            </a:lvl1pPr>
          </a:lstStyle>
          <a:p>
            <a:fld id="{D6F3B908-F1C3-4888-B3F4-21571D9C8FF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36057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3B908-F1C3-4888-B3F4-21571D9C8FF7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3204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3B908-F1C3-4888-B3F4-21571D9C8FF7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736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3B908-F1C3-4888-B3F4-21571D9C8FF7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646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3B908-F1C3-4888-B3F4-21571D9C8FF7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637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3B908-F1C3-4888-B3F4-21571D9C8FF7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31887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3B908-F1C3-4888-B3F4-21571D9C8FF7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2633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14421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6062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4788" y="458788"/>
            <a:ext cx="1955800" cy="5637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8788"/>
            <a:ext cx="5716588" cy="5637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0609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8925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27190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5416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84883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17904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2588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5649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87890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8788"/>
            <a:ext cx="6910536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 smtClean="0"/>
          </a:p>
        </p:txBody>
      </p:sp>
      <p:sp>
        <p:nvSpPr>
          <p:cNvPr id="421892" name="Line 4"/>
          <p:cNvSpPr>
            <a:spLocks noChangeShapeType="1"/>
          </p:cNvSpPr>
          <p:nvPr/>
        </p:nvSpPr>
        <p:spPr bwMode="auto">
          <a:xfrm>
            <a:off x="304800" y="1371600"/>
            <a:ext cx="853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>
              <a:solidFill>
                <a:srgbClr val="1E1400"/>
              </a:solidFill>
              <a:latin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31" y="232582"/>
            <a:ext cx="1208405" cy="1021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6461531"/>
            <a:ext cx="282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8A7967"/>
                </a:solidFill>
                <a:latin typeface="Segoe UI Semibold" panose="020B0702040204020203" pitchFamily="34" charset="0"/>
              </a:rPr>
              <a:t>Simulation studies</a:t>
            </a:r>
            <a:endParaRPr lang="en-GB" sz="1200" b="1" dirty="0">
              <a:solidFill>
                <a:srgbClr val="8A7967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232EBEEE-A333-48C9-8D6B-885C265B8B9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75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Segoe UI Semibold" panose="020B0702040204020203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20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Segoe UI" panose="020B0502040204020203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Segoe UI" panose="020B0502040204020203" pitchFamily="34" charset="0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>
          <a:solidFill>
            <a:schemeClr val="tx1"/>
          </a:solidFill>
          <a:latin typeface="Segoe UI" panose="020B0502040204020203" pitchFamily="34" charset="0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Segoe UI" panose="020B0502040204020203" pitchFamily="34" charset="0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501973" y="1792086"/>
            <a:ext cx="8102600" cy="394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GB" altLang="en-US" sz="3200" dirty="0" smtClean="0">
              <a:solidFill>
                <a:srgbClr val="822F5A"/>
              </a:solidFill>
              <a:latin typeface="Segoe UI Semibold" panose="020B0702040204020203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GB" altLang="en-US" sz="3200" b="1" dirty="0" smtClean="0">
                <a:solidFill>
                  <a:srgbClr val="822F5A"/>
                </a:solidFill>
                <a:latin typeface="Segoe UI Semibold" panose="020B0702040204020203" pitchFamily="34" charset="0"/>
              </a:rPr>
              <a:t>Planning and designing simulation studies</a:t>
            </a:r>
            <a:endParaRPr lang="en-GB" altLang="en-US" sz="3200" b="1" dirty="0">
              <a:solidFill>
                <a:srgbClr val="822F5A"/>
              </a:solidFill>
              <a:latin typeface="Segoe UI Semibold" panose="020B07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GB" altLang="en-US" sz="1800" dirty="0" smtClean="0">
              <a:solidFill>
                <a:srgbClr val="8A7967"/>
              </a:solidFill>
              <a:latin typeface="Segoe UI" panose="020B05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GB" altLang="en-US" sz="1800" dirty="0">
              <a:solidFill>
                <a:srgbClr val="8A7967"/>
              </a:solidFill>
              <a:latin typeface="Segoe UI" panose="020B05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en-US" u="sng" dirty="0" err="1" smtClean="0">
                <a:latin typeface="Segoe UI Semibold" panose="020B0702040204020203" pitchFamily="34" charset="0"/>
              </a:rPr>
              <a:t>Practica</a:t>
            </a:r>
            <a:r>
              <a:rPr lang="en-US" altLang="en-US" u="sng" dirty="0" smtClean="0">
                <a:latin typeface="Segoe UI Semibold" panose="020B0702040204020203" pitchFamily="34" charset="0"/>
              </a:rPr>
              <a:t> 1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US" altLang="en-US" dirty="0">
              <a:latin typeface="Segoe UI Semibold" panose="020B07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 smtClean="0">
                <a:latin typeface="Segoe UI Semibold" panose="020B0702040204020203" pitchFamily="34" charset="0"/>
              </a:rPr>
              <a:t>Marta </a:t>
            </a:r>
            <a:r>
              <a:rPr lang="en-US" altLang="en-US" dirty="0" err="1" smtClean="0">
                <a:latin typeface="Segoe UI Semibold" panose="020B0702040204020203" pitchFamily="34" charset="0"/>
              </a:rPr>
              <a:t>Bofill</a:t>
            </a:r>
            <a:r>
              <a:rPr lang="en-US" altLang="en-US" dirty="0" smtClean="0">
                <a:latin typeface="Segoe UI Semibold" panose="020B07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altLang="en-US" dirty="0">
                <a:latin typeface="Segoe UI Semibold" panose="020B0702040204020203" pitchFamily="34" charset="0"/>
              </a:rPr>
              <a:t> </a:t>
            </a:r>
            <a:r>
              <a:rPr lang="en-US" altLang="en-US" dirty="0" smtClean="0">
                <a:latin typeface="Segoe UI Semibold" panose="020B0702040204020203" pitchFamily="34" charset="0"/>
              </a:rPr>
              <a:t>Jordi Cortés</a:t>
            </a:r>
            <a:endParaRPr lang="en-GB" altLang="en-US" dirty="0">
              <a:latin typeface="Segoe UI Semibold" panose="020B07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GB" altLang="en-US" sz="1800" dirty="0" smtClean="0">
                <a:solidFill>
                  <a:srgbClr val="8A7967"/>
                </a:solidFill>
                <a:latin typeface="Segoe UI" panose="020B0502040204020203" pitchFamily="34" charset="0"/>
              </a:rPr>
              <a:t>UPC</a:t>
            </a:r>
            <a:endParaRPr lang="en-GB" altLang="en-US" sz="1800" dirty="0">
              <a:solidFill>
                <a:srgbClr val="8A7967"/>
              </a:solidFill>
              <a:latin typeface="Segoe UI" panose="020B05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dirty="0" smtClean="0">
                <a:solidFill>
                  <a:srgbClr val="8A7967"/>
                </a:solidFill>
                <a:latin typeface="Segoe UI" panose="020B0502040204020203" pitchFamily="34" charset="0"/>
              </a:rPr>
              <a:t>01 February 2018</a:t>
            </a:r>
            <a:endParaRPr lang="en-GB" altLang="en-US" sz="1800" dirty="0">
              <a:solidFill>
                <a:srgbClr val="8A7967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615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Purpose</a:t>
            </a:r>
            <a:endParaRPr lang="en-GB" altLang="en-US" dirty="0"/>
          </a:p>
        </p:txBody>
      </p:sp>
      <p:sp>
        <p:nvSpPr>
          <p:cNvPr id="4843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76945" y="1628800"/>
            <a:ext cx="7772400" cy="472755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When we wish to estimate the difference in mean of a quantitative variable </a:t>
            </a:r>
            <a:r>
              <a:rPr lang="en-GB" sz="2400" i="1" dirty="0"/>
              <a:t>Y</a:t>
            </a:r>
            <a:r>
              <a:rPr lang="en-GB" sz="2400" dirty="0"/>
              <a:t> between two groups, we often use a two-sample </a:t>
            </a:r>
            <a:r>
              <a:rPr lang="en-GB" sz="2400" i="1" dirty="0"/>
              <a:t>t</a:t>
            </a:r>
            <a:r>
              <a:rPr lang="en-GB" sz="2400" dirty="0"/>
              <a:t> test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The </a:t>
            </a:r>
            <a:r>
              <a:rPr lang="en-GB" sz="2400" dirty="0"/>
              <a:t>theory of the </a:t>
            </a:r>
            <a:r>
              <a:rPr lang="en-GB" sz="2400" i="1" dirty="0"/>
              <a:t>t</a:t>
            </a:r>
            <a:r>
              <a:rPr lang="en-GB" sz="2400" dirty="0"/>
              <a:t> test is well known for </a:t>
            </a:r>
            <a:r>
              <a:rPr lang="en-GB" sz="2400" b="1" dirty="0"/>
              <a:t>normal data </a:t>
            </a:r>
            <a:r>
              <a:rPr lang="en-GB" sz="2400" dirty="0"/>
              <a:t>with </a:t>
            </a:r>
            <a:r>
              <a:rPr lang="en-GB" sz="2400" b="1" dirty="0"/>
              <a:t>equal variances</a:t>
            </a:r>
            <a:r>
              <a:rPr lang="en-GB" sz="2400" dirty="0"/>
              <a:t>, but what happens if we have skew data and/or different variances? </a:t>
            </a: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Do </a:t>
            </a:r>
            <a:r>
              <a:rPr lang="en-GB" sz="2400" dirty="0"/>
              <a:t>we know if it is unbiased? Do confidence intervals still cover with the claimed frequency? And do the answers to these questions differ when the two group sizes are unequal?</a:t>
            </a:r>
            <a:endParaRPr lang="es-ES" sz="2400" dirty="0"/>
          </a:p>
          <a:p>
            <a:pPr marL="0" indent="0">
              <a:buClr>
                <a:srgbClr val="822F5A"/>
              </a:buClr>
              <a:buNone/>
            </a:pPr>
            <a:endParaRPr lang="en-US" altLang="en-US" sz="2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rgbClr val="822F5A"/>
              </a:buClr>
              <a:buNone/>
            </a:pPr>
            <a:endParaRPr lang="en-GB" altLang="en-US" sz="24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565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GB" altLang="en-US" dirty="0" smtClean="0"/>
              <a:t>DMEP</a:t>
            </a:r>
            <a:endParaRPr lang="en-GB" altLang="en-US" dirty="0"/>
          </a:p>
        </p:txBody>
      </p:sp>
      <p:sp>
        <p:nvSpPr>
          <p:cNvPr id="4843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endParaRPr lang="en-GB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GB" sz="2800" b="1" dirty="0" smtClean="0"/>
              <a:t>Aim(s)</a:t>
            </a:r>
          </a:p>
          <a:p>
            <a:pPr lvl="1">
              <a:lnSpc>
                <a:spcPct val="200000"/>
              </a:lnSpc>
              <a:spcBef>
                <a:spcPts val="600"/>
              </a:spcBef>
            </a:pPr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investigate the performance of the two-sample </a:t>
            </a:r>
            <a:r>
              <a:rPr lang="en-GB" i="1" dirty="0"/>
              <a:t>t</a:t>
            </a:r>
            <a:r>
              <a:rPr lang="en-GB" dirty="0"/>
              <a:t> test </a:t>
            </a:r>
            <a:r>
              <a:rPr lang="en-GB" dirty="0" smtClean="0"/>
              <a:t>when data </a:t>
            </a:r>
            <a:r>
              <a:rPr lang="en-GB" dirty="0"/>
              <a:t>are </a:t>
            </a:r>
            <a:r>
              <a:rPr lang="en-GB" dirty="0" smtClean="0"/>
              <a:t>skew</a:t>
            </a:r>
          </a:p>
          <a:p>
            <a:pPr lvl="1">
              <a:lnSpc>
                <a:spcPct val="200000"/>
              </a:lnSpc>
              <a:spcBef>
                <a:spcPts val="600"/>
              </a:spcBef>
            </a:pPr>
            <a:r>
              <a:rPr lang="en-GB" dirty="0" smtClean="0"/>
              <a:t>To investigate the performance of the two-sample </a:t>
            </a:r>
            <a:r>
              <a:rPr lang="en-GB" i="1" dirty="0" smtClean="0"/>
              <a:t>t</a:t>
            </a:r>
            <a:r>
              <a:rPr lang="en-GB" dirty="0" smtClean="0"/>
              <a:t> test when </a:t>
            </a:r>
            <a:r>
              <a:rPr lang="en-US" dirty="0" smtClean="0"/>
              <a:t>variances </a:t>
            </a:r>
            <a:r>
              <a:rPr lang="en-US" dirty="0"/>
              <a:t>are unequal in the two groups</a:t>
            </a:r>
            <a:endParaRPr lang="es-E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589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</a:t>
            </a:r>
            <a:r>
              <a:rPr lang="en-GB" altLang="en-US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altLang="en-US" dirty="0" smtClean="0"/>
              <a:t>MEP</a:t>
            </a:r>
            <a:endParaRPr lang="en-GB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4359" name="Rectangle 7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396423"/>
                <a:ext cx="7772400" cy="5001344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spcBef>
                    <a:spcPts val="300"/>
                  </a:spcBef>
                </a:pPr>
                <a:r>
                  <a:rPr lang="en-GB" sz="2800" b="1" dirty="0" smtClean="0"/>
                  <a:t>Data </a:t>
                </a:r>
                <a:r>
                  <a:rPr lang="en-GB" sz="2800" b="1" dirty="0"/>
                  <a:t>generating mechanism</a:t>
                </a:r>
                <a:endParaRPr lang="es-ES" sz="2800" b="1" dirty="0"/>
              </a:p>
              <a:p>
                <a:pPr lvl="1">
                  <a:lnSpc>
                    <a:spcPct val="130000"/>
                  </a:lnSpc>
                  <a:spcBef>
                    <a:spcPts val="300"/>
                  </a:spcBef>
                </a:pPr>
                <a:r>
                  <a:rPr lang="en-GB" altLang="en-US" b="1" u="sng" dirty="0" smtClean="0"/>
                  <a:t>Sample size</a:t>
                </a:r>
                <a:r>
                  <a:rPr lang="en-GB" altLang="en-US" dirty="0" smtClean="0"/>
                  <a:t>: </a:t>
                </a:r>
                <a:r>
                  <a:rPr lang="en-GB" i="1" dirty="0" smtClean="0"/>
                  <a:t>n</a:t>
                </a:r>
                <a:r>
                  <a:rPr lang="en-GB" dirty="0" smtClean="0"/>
                  <a:t>=30 </a:t>
                </a:r>
                <a:r>
                  <a:rPr lang="en-GB" dirty="0"/>
                  <a:t>and </a:t>
                </a:r>
                <a:r>
                  <a:rPr lang="en-GB" i="1" dirty="0"/>
                  <a:t>n</a:t>
                </a:r>
                <a:r>
                  <a:rPr lang="en-GB" dirty="0"/>
                  <a:t>=500 </a:t>
                </a:r>
                <a:r>
                  <a:rPr lang="en-GB" dirty="0" smtClean="0"/>
                  <a:t>(CLT </a:t>
                </a:r>
                <a:r>
                  <a:rPr lang="en-GB" dirty="0"/>
                  <a:t>suggests </a:t>
                </a:r>
                <a:r>
                  <a:rPr lang="en-GB" dirty="0" smtClean="0"/>
                  <a:t>skew and unequal variances </a:t>
                </a:r>
                <a:r>
                  <a:rPr lang="en-GB" dirty="0"/>
                  <a:t>may only matter in small </a:t>
                </a:r>
                <a:r>
                  <a:rPr lang="en-GB" dirty="0" smtClean="0"/>
                  <a:t>samples)</a:t>
                </a:r>
                <a:endParaRPr lang="en-GB" b="1" dirty="0"/>
              </a:p>
              <a:p>
                <a:pPr lvl="1">
                  <a:lnSpc>
                    <a:spcPct val="130000"/>
                  </a:lnSpc>
                  <a:spcBef>
                    <a:spcPts val="300"/>
                  </a:spcBef>
                </a:pPr>
                <a:r>
                  <a:rPr lang="en-GB" altLang="en-US" b="1" u="sng" dirty="0" smtClean="0"/>
                  <a:t>Group</a:t>
                </a:r>
                <a:r>
                  <a:rPr lang="en-GB" altLang="en-US" dirty="0" smtClean="0"/>
                  <a:t>: </a:t>
                </a:r>
                <a:r>
                  <a:rPr lang="en-GB" dirty="0"/>
                  <a:t>a variable </a:t>
                </a:r>
                <a:r>
                  <a:rPr lang="en-GB" i="1" dirty="0"/>
                  <a:t>x</a:t>
                </a:r>
                <a:r>
                  <a:rPr lang="en-GB" dirty="0"/>
                  <a:t> which </a:t>
                </a:r>
                <a:r>
                  <a:rPr lang="en-GB" dirty="0" smtClean="0"/>
                  <a:t>splits </a:t>
                </a:r>
                <a:r>
                  <a:rPr lang="en-GB" dirty="0"/>
                  <a:t>the observations into two groups, 0 and </a:t>
                </a:r>
                <a:r>
                  <a:rPr lang="en-GB" dirty="0" smtClean="0"/>
                  <a:t>1. We want unequal </a:t>
                </a:r>
                <a:r>
                  <a:rPr lang="en-GB" dirty="0"/>
                  <a:t>group sizes, so we choose to have </a:t>
                </a:r>
                <a:r>
                  <a:rPr lang="en-GB" dirty="0" smtClean="0"/>
                  <a:t>2</a:t>
                </a:r>
                <a:r>
                  <a:rPr lang="en-GB" i="1" dirty="0" smtClean="0"/>
                  <a:t>n</a:t>
                </a:r>
                <a:r>
                  <a:rPr lang="en-GB" dirty="0" smtClean="0"/>
                  <a:t>/3 </a:t>
                </a:r>
                <a:r>
                  <a:rPr lang="en-GB" dirty="0"/>
                  <a:t>observations in group 1 </a:t>
                </a:r>
                <a:r>
                  <a:rPr lang="en-GB" dirty="0" smtClean="0"/>
                  <a:t>and n/3 </a:t>
                </a:r>
                <a:r>
                  <a:rPr lang="en-GB" dirty="0"/>
                  <a:t>in group </a:t>
                </a:r>
                <a:r>
                  <a:rPr lang="en-GB" dirty="0" smtClean="0"/>
                  <a:t>2.</a:t>
                </a:r>
              </a:p>
              <a:p>
                <a:pPr lvl="1">
                  <a:lnSpc>
                    <a:spcPct val="130000"/>
                  </a:lnSpc>
                  <a:spcBef>
                    <a:spcPts val="300"/>
                  </a:spcBef>
                </a:pPr>
                <a:r>
                  <a:rPr lang="en-GB" altLang="en-US" b="1" u="sng" dirty="0" smtClean="0"/>
                  <a:t>Response (Y)</a:t>
                </a:r>
                <a:r>
                  <a:rPr lang="en-GB" altLang="en-US" dirty="0" smtClean="0"/>
                  <a:t>: We want E(Y|X=1)=1 &amp; E(Y|X=2)=2 and need some distribution depending of the objective:</a:t>
                </a:r>
              </a:p>
              <a:p>
                <a:pPr lvl="2">
                  <a:lnSpc>
                    <a:spcPct val="130000"/>
                  </a:lnSpc>
                  <a:spcBef>
                    <a:spcPts val="300"/>
                  </a:spcBef>
                </a:pPr>
                <a:r>
                  <a:rPr lang="en-GB" altLang="en-US" dirty="0" smtClean="0"/>
                  <a:t>Only different variances: </a:t>
                </a:r>
                <a14:m>
                  <m:oMath xmlns:m="http://schemas.openxmlformats.org/officeDocument/2006/math"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E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alt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altLang="en-US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s-ES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en-US" dirty="0" smtClean="0"/>
              </a:p>
              <a:p>
                <a:pPr lvl="2">
                  <a:lnSpc>
                    <a:spcPct val="130000"/>
                  </a:lnSpc>
                  <a:spcBef>
                    <a:spcPts val="300"/>
                  </a:spcBef>
                </a:pPr>
                <a:r>
                  <a:rPr lang="en-GB" altLang="en-US" dirty="0"/>
                  <a:t>Only s</a:t>
                </a:r>
                <a:r>
                  <a:rPr lang="en-GB" altLang="en-US" dirty="0" smtClean="0"/>
                  <a:t>kew: </a:t>
                </a:r>
                <a14:m>
                  <m:oMath xmlns:m="http://schemas.openxmlformats.org/officeDocument/2006/math">
                    <m:r>
                      <a:rPr lang="es-ES" alt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alt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𝐿𝑜𝑔𝑁𝑜𝑟𝑚𝑎𝑙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𝑊𝑒𝑖𝑏𝑢𝑙𝑙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𝑁𝑜𝑡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𝑒𝑥𝑝𝑜𝑛𝑒𝑛𝑡𝑖𝑎𝑙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en-US" dirty="0"/>
              </a:p>
              <a:p>
                <a:pPr lvl="2">
                  <a:lnSpc>
                    <a:spcPct val="130000"/>
                  </a:lnSpc>
                  <a:spcBef>
                    <a:spcPts val="300"/>
                  </a:spcBef>
                </a:pPr>
                <a:r>
                  <a:rPr lang="en-GB" altLang="en-US" dirty="0" smtClean="0"/>
                  <a:t>Different variances &amp; skew: </a:t>
                </a:r>
                <a14:m>
                  <m:oMath xmlns:m="http://schemas.openxmlformats.org/officeDocument/2006/math">
                    <m:r>
                      <a:rPr lang="es-ES" alt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alt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𝐿𝑜𝑔𝑁𝑜𝑟𝑚𝑎𝑙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𝑊𝑒𝑖𝑏𝑢𝑙𝑙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s-ES" altLang="en-US" b="0" i="1" smtClean="0">
                        <a:latin typeface="Cambria Math" panose="02040503050406030204" pitchFamily="18" charset="0"/>
                      </a:rPr>
                      <m:t>…. </m:t>
                    </m:r>
                  </m:oMath>
                </a14:m>
                <a:endParaRPr lang="en-GB" altLang="en-US" dirty="0"/>
              </a:p>
              <a:p>
                <a:pPr lvl="2">
                  <a:lnSpc>
                    <a:spcPct val="150000"/>
                  </a:lnSpc>
                  <a:spcBef>
                    <a:spcPts val="600"/>
                  </a:spcBef>
                </a:pPr>
                <a:endParaRPr lang="en-GB" altLang="en-US" dirty="0" smtClean="0"/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</a:pPr>
                <a:endParaRPr lang="en-GB" altLang="en-US" dirty="0"/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</a:pPr>
                <a:endParaRPr lang="en-GB" altLang="en-US" dirty="0"/>
              </a:p>
            </p:txBody>
          </p:sp>
        </mc:Choice>
        <mc:Fallback>
          <p:sp>
            <p:nvSpPr>
              <p:cNvPr id="484359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96423"/>
                <a:ext cx="7772400" cy="5001344"/>
              </a:xfrm>
              <a:blipFill rotWithShape="0">
                <a:blip r:embed="rId3"/>
                <a:stretch>
                  <a:fillRect l="-1961" t="-853" r="-1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804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AD</a:t>
            </a:r>
            <a:r>
              <a:rPr lang="en-GB" altLang="en-US" b="1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GB" altLang="en-US" dirty="0" smtClean="0"/>
              <a:t>EP</a:t>
            </a:r>
            <a:endParaRPr lang="en-GB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4359" name="Rectangle 7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buFont typeface="+mj-lt"/>
                  <a:buAutoNum type="arabicPeriod"/>
                </a:pPr>
                <a:endParaRPr lang="en-GB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GB" sz="2800" b="1" dirty="0" smtClean="0"/>
                  <a:t>Method(s)</a:t>
                </a:r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GB" dirty="0" smtClean="0"/>
                  <a:t>T test for independent samples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𝑝𝑜𝑜𝑙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𝑢𝑛𝑑𝑒𝑟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  <a:p>
                <a:pPr marL="457200" lvl="1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𝑝𝑜𝑜𝑙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</a:pPr>
                <a:endParaRPr lang="en-GB" dirty="0"/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</a:pPr>
                <a:endParaRPr lang="es-ES" dirty="0"/>
              </a:p>
            </p:txBody>
          </p:sp>
        </mc:Choice>
        <mc:Fallback>
          <p:sp>
            <p:nvSpPr>
              <p:cNvPr id="484359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850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ADM</a:t>
            </a:r>
            <a:r>
              <a:rPr lang="en-GB" altLang="en-US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GB" altLang="en-US" dirty="0" smtClean="0"/>
              <a:t>P</a:t>
            </a:r>
            <a:endParaRPr lang="en-GB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4359" name="Rectangle 7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buFont typeface="+mj-lt"/>
                  <a:buAutoNum type="arabicPeriod"/>
                </a:pPr>
                <a:endParaRPr lang="en-GB" dirty="0" smtClean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GB" sz="2800" b="1" dirty="0" smtClean="0"/>
                  <a:t>Estimand(s)</a:t>
                </a:r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GB" dirty="0" smtClean="0"/>
                  <a:t>Difference in mean of y for grouping of x:</a:t>
                </a:r>
              </a:p>
              <a:p>
                <a:pPr marL="457200" lvl="1" indent="0" algn="ctr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2400" i="1"/>
                      <m:t>𝜃</m:t>
                    </m:r>
                    <m:r>
                      <a:rPr lang="en-GB" sz="2400" i="1"/>
                      <m:t>=</m:t>
                    </m:r>
                    <m:r>
                      <a:rPr lang="en-GB" sz="2400" i="1"/>
                      <m:t>𝐸</m:t>
                    </m:r>
                    <m:d>
                      <m:dPr>
                        <m:endChr m:val="|"/>
                        <m:ctrlPr>
                          <a:rPr lang="es-ES" sz="2400" i="1"/>
                        </m:ctrlPr>
                      </m:dPr>
                      <m:e>
                        <m:r>
                          <a:rPr lang="en-GB" sz="2400" i="1"/>
                          <m:t>𝑦</m:t>
                        </m:r>
                      </m:e>
                    </m:d>
                    <m:r>
                      <a:rPr lang="en-US" sz="2400" i="1"/>
                      <m:t> </m:t>
                    </m:r>
                    <m:r>
                      <a:rPr lang="en-US" sz="2400" i="1"/>
                      <m:t>𝑥</m:t>
                    </m:r>
                    <m:r>
                      <a:rPr lang="en-US" sz="2400" i="1"/>
                      <m:t>=1)−</m:t>
                    </m:r>
                    <m:r>
                      <a:rPr lang="en-GB" sz="2400" i="1"/>
                      <m:t>𝐸</m:t>
                    </m:r>
                    <m:d>
                      <m:dPr>
                        <m:endChr m:val="|"/>
                        <m:ctrlPr>
                          <a:rPr lang="es-ES" sz="2400" i="1"/>
                        </m:ctrlPr>
                      </m:dPr>
                      <m:e>
                        <m:r>
                          <a:rPr lang="en-GB" sz="2400" i="1"/>
                          <m:t>𝑦</m:t>
                        </m:r>
                      </m:e>
                    </m:d>
                    <m:r>
                      <a:rPr lang="en-US" sz="2400" i="1"/>
                      <m:t> </m:t>
                    </m:r>
                    <m:r>
                      <a:rPr lang="en-US" sz="2400" i="1"/>
                      <m:t>𝑥</m:t>
                    </m:r>
                    <m:r>
                      <a:rPr lang="en-US" sz="2400" i="1"/>
                      <m:t>=0)</m:t>
                    </m:r>
                  </m:oMath>
                </a14:m>
                <a:r>
                  <a:rPr lang="en-US" sz="2400" dirty="0"/>
                  <a:t> </a:t>
                </a:r>
                <a:endParaRPr lang="es-ES" sz="2400" dirty="0"/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</a:pPr>
                <a:endParaRPr lang="es-ES" dirty="0"/>
              </a:p>
            </p:txBody>
          </p:sp>
        </mc:Choice>
        <mc:Fallback>
          <p:sp>
            <p:nvSpPr>
              <p:cNvPr id="484359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69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ADME</a:t>
            </a:r>
            <a:r>
              <a:rPr lang="en-GB" altLang="en-US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endParaRPr lang="en-GB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43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GB" sz="2800" b="1" dirty="0" smtClean="0"/>
              <a:t>Performance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GB" b="1" dirty="0" smtClean="0"/>
              <a:t>Coverage</a:t>
            </a:r>
            <a:r>
              <a:rPr lang="en-GB" dirty="0" smtClean="0"/>
              <a:t> of the confidence interval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GB" dirty="0" smtClean="0"/>
              <a:t>Comparison of the Empirical Standard Error with the Theoretical Standard Error (</a:t>
            </a:r>
            <a:r>
              <a:rPr lang="en-GB" b="1" dirty="0" smtClean="0"/>
              <a:t>Bias</a:t>
            </a:r>
            <a:r>
              <a:rPr lang="en-GB" dirty="0" smtClean="0"/>
              <a:t>)</a:t>
            </a:r>
            <a:endParaRPr lang="en-GB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GB" dirty="0"/>
              <a:t>Comparison of the Empirical </a:t>
            </a:r>
            <a:r>
              <a:rPr lang="en-GB" dirty="0" smtClean="0"/>
              <a:t>Power </a:t>
            </a:r>
            <a:r>
              <a:rPr lang="en-GB" dirty="0"/>
              <a:t>with the Theoretical </a:t>
            </a:r>
            <a:r>
              <a:rPr lang="en-GB" dirty="0" smtClean="0"/>
              <a:t>Power (</a:t>
            </a:r>
            <a:r>
              <a:rPr lang="en-GB" b="1" dirty="0" smtClean="0"/>
              <a:t>Efficiency</a:t>
            </a:r>
            <a:r>
              <a:rPr lang="en-GB" dirty="0" smtClean="0"/>
              <a:t>)</a:t>
            </a:r>
            <a:endParaRPr lang="en-GB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s-E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08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501973" y="1792086"/>
            <a:ext cx="8102600" cy="394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GB" altLang="en-US" sz="3200" dirty="0" smtClean="0">
              <a:solidFill>
                <a:srgbClr val="822F5A"/>
              </a:solidFill>
              <a:latin typeface="Segoe UI Semibold" panose="020B0702040204020203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GB" altLang="en-US" sz="3200" b="1" dirty="0" smtClean="0">
                <a:solidFill>
                  <a:srgbClr val="822F5A"/>
                </a:solidFill>
                <a:latin typeface="Segoe UI Semibold" panose="020B0702040204020203" pitchFamily="34" charset="0"/>
              </a:rPr>
              <a:t>Planning and designing simulation studies</a:t>
            </a:r>
            <a:endParaRPr lang="en-GB" altLang="en-US" sz="3200" b="1" dirty="0">
              <a:solidFill>
                <a:srgbClr val="822F5A"/>
              </a:solidFill>
              <a:latin typeface="Segoe UI Semibold" panose="020B07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GB" altLang="en-US" sz="1800" dirty="0" smtClean="0">
              <a:solidFill>
                <a:srgbClr val="8A7967"/>
              </a:solidFill>
              <a:latin typeface="Segoe UI" panose="020B05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GB" altLang="en-US" sz="1800" dirty="0">
              <a:solidFill>
                <a:srgbClr val="8A7967"/>
              </a:solidFill>
              <a:latin typeface="Segoe UI" panose="020B05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en-US" u="sng" dirty="0" err="1" smtClean="0">
                <a:latin typeface="Segoe UI Semibold" panose="020B0702040204020203" pitchFamily="34" charset="0"/>
              </a:rPr>
              <a:t>Practica</a:t>
            </a:r>
            <a:r>
              <a:rPr lang="en-US" altLang="en-US" u="sng" dirty="0" smtClean="0">
                <a:latin typeface="Segoe UI Semibold" panose="020B0702040204020203" pitchFamily="34" charset="0"/>
              </a:rPr>
              <a:t> 1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US" altLang="en-US" dirty="0">
              <a:latin typeface="Segoe UI Semibold" panose="020B07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 smtClean="0">
                <a:latin typeface="Segoe UI Semibold" panose="020B0702040204020203" pitchFamily="34" charset="0"/>
              </a:rPr>
              <a:t>Marta </a:t>
            </a:r>
            <a:r>
              <a:rPr lang="en-US" altLang="en-US" dirty="0" err="1" smtClean="0">
                <a:latin typeface="Segoe UI Semibold" panose="020B0702040204020203" pitchFamily="34" charset="0"/>
              </a:rPr>
              <a:t>Bofill</a:t>
            </a:r>
            <a:r>
              <a:rPr lang="en-US" altLang="en-US" dirty="0" smtClean="0">
                <a:latin typeface="Segoe UI Semibold" panose="020B07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altLang="en-US" dirty="0">
                <a:latin typeface="Segoe UI Semibold" panose="020B0702040204020203" pitchFamily="34" charset="0"/>
              </a:rPr>
              <a:t> </a:t>
            </a:r>
            <a:r>
              <a:rPr lang="en-US" altLang="en-US" dirty="0" smtClean="0">
                <a:latin typeface="Segoe UI Semibold" panose="020B0702040204020203" pitchFamily="34" charset="0"/>
              </a:rPr>
              <a:t>Jordi Cortés</a:t>
            </a:r>
            <a:endParaRPr lang="en-GB" altLang="en-US" dirty="0">
              <a:latin typeface="Segoe UI Semibold" panose="020B07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GB" altLang="en-US" sz="1800" dirty="0" smtClean="0">
                <a:solidFill>
                  <a:srgbClr val="8A7967"/>
                </a:solidFill>
                <a:latin typeface="Segoe UI" panose="020B0502040204020203" pitchFamily="34" charset="0"/>
              </a:rPr>
              <a:t>UPC</a:t>
            </a:r>
            <a:endParaRPr lang="en-GB" altLang="en-US" sz="1800" dirty="0">
              <a:solidFill>
                <a:srgbClr val="8A7967"/>
              </a:solidFill>
              <a:latin typeface="Segoe UI" panose="020B0502040204020203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dirty="0" smtClean="0">
                <a:solidFill>
                  <a:srgbClr val="8A7967"/>
                </a:solidFill>
                <a:latin typeface="Segoe UI" panose="020B0502040204020203" pitchFamily="34" charset="0"/>
              </a:rPr>
              <a:t>01 February 2018</a:t>
            </a:r>
            <a:endParaRPr lang="en-GB" altLang="en-US" sz="1800" dirty="0">
              <a:solidFill>
                <a:srgbClr val="8A7967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BEEE-A333-48C9-8D6B-885C265B8B9E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701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RC slides template">
  <a:themeElements>
    <a:clrScheme name="_MRC-Colours">
      <a:dk1>
        <a:srgbClr val="1E1400"/>
      </a:dk1>
      <a:lt1>
        <a:srgbClr val="8A7967"/>
      </a:lt1>
      <a:dk2>
        <a:srgbClr val="999828"/>
      </a:dk2>
      <a:lt2>
        <a:srgbClr val="D9A529"/>
      </a:lt2>
      <a:accent1>
        <a:srgbClr val="21677E"/>
      </a:accent1>
      <a:accent2>
        <a:srgbClr val="758B79"/>
      </a:accent2>
      <a:accent3>
        <a:srgbClr val="21677E"/>
      </a:accent3>
      <a:accent4>
        <a:srgbClr val="D07232"/>
      </a:accent4>
      <a:accent5>
        <a:srgbClr val="6A3B77"/>
      </a:accent5>
      <a:accent6>
        <a:srgbClr val="822F5A"/>
      </a:accent6>
      <a:hlink>
        <a:srgbClr val="0000FF"/>
      </a:hlink>
      <a:folHlink>
        <a:srgbClr val="800080"/>
      </a:folHlink>
    </a:clrScheme>
    <a:fontScheme name="MRC slides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</TotalTime>
  <Words>324</Words>
  <Application>Microsoft Office PowerPoint</Application>
  <PresentationFormat>On-screen Show (4:3)</PresentationFormat>
  <Paragraphs>68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Cambria Math</vt:lpstr>
      <vt:lpstr>Courier New</vt:lpstr>
      <vt:lpstr>Segoe UI</vt:lpstr>
      <vt:lpstr>Segoe UI Semibold</vt:lpstr>
      <vt:lpstr>Symbol</vt:lpstr>
      <vt:lpstr>1_MRC slides template</vt:lpstr>
      <vt:lpstr>PowerPoint Presentation</vt:lpstr>
      <vt:lpstr>Purpose</vt:lpstr>
      <vt:lpstr>ADMEP</vt:lpstr>
      <vt:lpstr>ADMEP</vt:lpstr>
      <vt:lpstr>ADMEP</vt:lpstr>
      <vt:lpstr>ADMEP</vt:lpstr>
      <vt:lpstr>ADMEP</vt:lpstr>
      <vt:lpstr>PowerPoint Presentation</vt:lpstr>
    </vt:vector>
  </TitlesOfParts>
  <Company>MRC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Morris</dc:creator>
  <cp:lastModifiedBy>Jordi Cortés Martínez</cp:lastModifiedBy>
  <cp:revision>197</cp:revision>
  <cp:lastPrinted>2016-07-12T11:57:25Z</cp:lastPrinted>
  <dcterms:created xsi:type="dcterms:W3CDTF">2015-10-23T15:51:46Z</dcterms:created>
  <dcterms:modified xsi:type="dcterms:W3CDTF">2018-02-01T07:36:15Z</dcterms:modified>
</cp:coreProperties>
</file>