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36"/>
  </p:notesMasterIdLst>
  <p:handoutMasterIdLst>
    <p:handoutMasterId r:id="rId37"/>
  </p:handoutMasterIdLst>
  <p:sldIdLst>
    <p:sldId id="2147470659" r:id="rId7"/>
    <p:sldId id="2147471611" r:id="rId8"/>
    <p:sldId id="2147471584" r:id="rId9"/>
    <p:sldId id="2147471612" r:id="rId10"/>
    <p:sldId id="2147471613" r:id="rId11"/>
    <p:sldId id="2147470574" r:id="rId12"/>
    <p:sldId id="2147470660" r:id="rId13"/>
    <p:sldId id="2147471583" r:id="rId14"/>
    <p:sldId id="2147471605" r:id="rId15"/>
    <p:sldId id="2147470647" r:id="rId16"/>
    <p:sldId id="2147470584" r:id="rId17"/>
    <p:sldId id="2147471586" r:id="rId18"/>
    <p:sldId id="2147470661" r:id="rId19"/>
    <p:sldId id="2147470587" r:id="rId20"/>
    <p:sldId id="2147470652" r:id="rId21"/>
    <p:sldId id="2147470643" r:id="rId22"/>
    <p:sldId id="2147470594" r:id="rId23"/>
    <p:sldId id="2147471610" r:id="rId24"/>
    <p:sldId id="2147471609" r:id="rId25"/>
    <p:sldId id="2147471607" r:id="rId26"/>
    <p:sldId id="2147471608" r:id="rId27"/>
    <p:sldId id="2147470756" r:id="rId28"/>
    <p:sldId id="2147471614" r:id="rId29"/>
    <p:sldId id="2147471615" r:id="rId30"/>
    <p:sldId id="2147471616" r:id="rId31"/>
    <p:sldId id="2147471617" r:id="rId32"/>
    <p:sldId id="2147471618" r:id="rId33"/>
    <p:sldId id="2147470653" r:id="rId34"/>
    <p:sldId id="2147470642"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Setup development environment" id="{3E228BB5-4946-4D44-855B-A5438AEBFB6D}">
          <p14:sldIdLst>
            <p14:sldId id="2147471611"/>
            <p14:sldId id="2147471584"/>
            <p14:sldId id="2147471612"/>
            <p14:sldId id="2147471613"/>
          </p14:sldIdLst>
        </p14:section>
        <p14:section name="Start working in GitHub" id="{E8E4E757-D298-43DA-8793-F370C1E73CA5}">
          <p14:sldIdLst>
            <p14:sldId id="2147470574"/>
            <p14:sldId id="2147470660"/>
            <p14:sldId id="2147471583"/>
            <p14:sldId id="2147471605"/>
            <p14:sldId id="2147470647"/>
          </p14:sldIdLst>
        </p14:section>
        <p14:section name="Improve and deploy your application" id="{F5F183B8-C5D8-431A-9A1F-028A2933A24D}">
          <p14:sldIdLst>
            <p14:sldId id="2147470584"/>
            <p14:sldId id="2147471586"/>
            <p14:sldId id="2147470661"/>
            <p14:sldId id="2147470587"/>
            <p14:sldId id="2147470652"/>
            <p14:sldId id="2147470643"/>
          </p14:sldIdLst>
        </p14:section>
        <p14:section name="Implement load testing and secure practices" id="{E6A915D0-6F4A-4982-AE77-1617CDE9AA68}">
          <p14:sldIdLst>
            <p14:sldId id="2147470594"/>
            <p14:sldId id="2147471610"/>
            <p14:sldId id="2147471609"/>
            <p14:sldId id="2147471607"/>
            <p14:sldId id="2147471608"/>
            <p14:sldId id="2147470756"/>
          </p14:sldIdLst>
        </p14:section>
        <p14:section name="Make things secure" id="{995FD802-19C9-40DA-83E7-C68CEC136731}">
          <p14:sldIdLst>
            <p14:sldId id="2147471614"/>
            <p14:sldId id="2147471615"/>
            <p14:sldId id="2147471616"/>
            <p14:sldId id="2147471617"/>
            <p14:sldId id="2147471618"/>
            <p14:sldId id="2147470653"/>
            <p14:sldId id="21474706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93" autoAdjust="0"/>
  </p:normalViewPr>
  <p:slideViewPr>
    <p:cSldViewPr snapToGrid="0">
      <p:cViewPr varScale="1">
        <p:scale>
          <a:sx n="109" d="100"/>
          <a:sy n="109" d="100"/>
        </p:scale>
        <p:origin x="126"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10/24/2023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Actions workflows allow you to perform actions on specific events, such as push code into a branch, creating a pull request, creating an issue, or manual execution.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this first workflow, you will create a workflow which executes manually. In it, there will be two jobs. The first job will write statements into logs. The second will use the “</a:t>
            </a:r>
            <a:r>
              <a:rPr lang="en-US" b="0" i="0" dirty="0" err="1">
                <a:solidFill>
                  <a:srgbClr val="000000"/>
                </a:solidFill>
                <a:effectLst/>
                <a:latin typeface="Times New Roman" panose="02020603050405020304" pitchFamily="18" charset="0"/>
              </a:rPr>
              <a:t>cowsays</a:t>
            </a:r>
            <a:r>
              <a:rPr lang="en-US" b="0" i="0" dirty="0">
                <a:solidFill>
                  <a:srgbClr val="000000"/>
                </a:solidFill>
                <a:effectLst/>
                <a:latin typeface="Times New Roman" panose="02020603050405020304" pitchFamily="18" charset="0"/>
              </a:rPr>
              <a:t>” action from the GitHub Marketplace to write a statement into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88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deploying the Munson’s Pickles and Preserves Team Messaging System application into Azure.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a GitHub repository containing application code and a Bicep script. In this lab, you will create resources in an Azure resource group, including an App Service Plan, three App Services, one Application Insights service, and one Container Registry. You will also use GitHub Copilot in Visual Studio Code to assist you with making a change to the Team Messaging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deploying Azure resources, you will create a new GitHub Actions workflow that builds and deploys a Docker container image based on the .NET web application code. Then, whenever the application code changes, you will build a new image, deploy it to the Container Registry, and use that new image in your App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GitHub Copilot and use it to assist with C# code changes</a:t>
            </a:r>
          </a:p>
          <a:p>
            <a:pPr marL="171450" indent="-171450" algn="l">
              <a:buFont typeface="Arial" panose="020B0604020202020204" pitchFamily="34" charset="0"/>
              <a:buChar char="•"/>
            </a:pPr>
            <a:r>
              <a:rPr lang="en-US" b="0" i="0" dirty="0">
                <a:solidFill>
                  <a:srgbClr val="1F2328"/>
                </a:solidFill>
                <a:effectLst/>
                <a:latin typeface="-apple-system"/>
              </a:rPr>
              <a:t>Deploy ARM and Bicep templates via GitHub Actions workflow</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 for deploying .NET web applications</a:t>
            </a:r>
          </a:p>
          <a:p>
            <a:pPr marL="171450" indent="-171450" algn="l">
              <a:buFont typeface="Arial" panose="020B0604020202020204" pitchFamily="34" charset="0"/>
              <a:buChar char="•"/>
            </a:pPr>
            <a:r>
              <a:rPr lang="en-US" b="0" i="0" dirty="0">
                <a:solidFill>
                  <a:srgbClr val="1F2328"/>
                </a:solidFill>
                <a:effectLst/>
                <a:latin typeface="-apple-system"/>
              </a:rPr>
              <a:t>Automatically build and deploy a Docker image as part of the workflow</a:t>
            </a:r>
          </a:p>
          <a:p>
            <a:pPr marL="171450" indent="-171450" algn="l">
              <a:buFont typeface="Arial" panose="020B0604020202020204" pitchFamily="34" charset="0"/>
              <a:buChar char="•"/>
            </a:pPr>
            <a:r>
              <a:rPr lang="en-US" b="0" i="0" dirty="0">
                <a:solidFill>
                  <a:srgbClr val="1F2328"/>
                </a:solidFill>
                <a:effectLst/>
                <a:latin typeface="-apple-system"/>
              </a:rPr>
              <a:t>Update an Azure Web App whenever the GitHub Actions workflow deploys a new Docker image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GitHub flow is a standard process for making code changes in a GitHub repository. There are several steps to the GitHub flow:</a:t>
            </a:r>
          </a:p>
          <a:p>
            <a:pPr algn="l"/>
            <a:endParaRPr lang="en-US" b="0" i="0" dirty="0">
              <a:solidFill>
                <a:srgbClr val="000000"/>
              </a:solidFill>
              <a:effectLst/>
              <a:latin typeface="Times New Roman" panose="02020603050405020304" pitchFamily="18" charset="0"/>
            </a:endParaRPr>
          </a:p>
          <a:p>
            <a:pPr marL="228600" indent="-228600" algn="l">
              <a:buFont typeface="+mj-lt"/>
              <a:buAutoNum type="arabicPeriod"/>
            </a:pPr>
            <a:r>
              <a:rPr lang="en-US" b="0" i="0" dirty="0">
                <a:solidFill>
                  <a:srgbClr val="000000"/>
                </a:solidFill>
                <a:effectLst/>
                <a:latin typeface="Times New Roman" panose="02020603050405020304" pitchFamily="18" charset="0"/>
              </a:rPr>
              <a:t>Create a GitHub Issue describing the problem you would like to solve. This may involve discussion with team members, project managers, issue reporters, and relevant stakeholders. The GitHub Issue should include enough details to prompt a code change.</a:t>
            </a:r>
          </a:p>
          <a:p>
            <a:pPr marL="228600" indent="-228600" algn="l">
              <a:buFont typeface="+mj-lt"/>
              <a:buAutoNum type="arabicPeriod"/>
            </a:pPr>
            <a:r>
              <a:rPr lang="en-US" b="0" i="0" dirty="0">
                <a:solidFill>
                  <a:srgbClr val="000000"/>
                </a:solidFill>
                <a:effectLst/>
                <a:latin typeface="Times New Roman" panose="02020603050405020304" pitchFamily="18" charset="0"/>
              </a:rPr>
              <a:t>Create a new branch. This new branch, called a </a:t>
            </a:r>
            <a:r>
              <a:rPr lang="en-US" b="1" i="0" dirty="0">
                <a:solidFill>
                  <a:srgbClr val="000000"/>
                </a:solidFill>
                <a:effectLst/>
                <a:latin typeface="Times New Roman" panose="02020603050405020304" pitchFamily="18" charset="0"/>
              </a:rPr>
              <a:t>feature branch</a:t>
            </a:r>
            <a:r>
              <a:rPr lang="en-US" b="0" i="0" dirty="0">
                <a:solidFill>
                  <a:srgbClr val="000000"/>
                </a:solidFill>
                <a:effectLst/>
                <a:latin typeface="Times New Roman" panose="02020603050405020304" pitchFamily="18" charset="0"/>
              </a:rPr>
              <a:t>, will allow you to work on your code independent of other developers. It will also allow you to experiment without breaking important code release branches like a development or main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creating the new branch, fetch changes locally and switch to the newly created feature branch. At this point, any changes you make locally will be in the feature branch, isolating your changes from others.</a:t>
            </a:r>
          </a:p>
          <a:p>
            <a:pPr marL="228600" indent="-228600" algn="l">
              <a:buFont typeface="+mj-lt"/>
              <a:buAutoNum type="arabicPeriod"/>
            </a:pPr>
            <a:r>
              <a:rPr lang="en-US" b="0" i="0" dirty="0">
                <a:solidFill>
                  <a:srgbClr val="000000"/>
                </a:solidFill>
                <a:effectLst/>
                <a:latin typeface="Times New Roman" panose="02020603050405020304" pitchFamily="18" charset="0"/>
              </a:rPr>
              <a:t>Make any necessary changes in tools like Visual Studio Code. If you have correctly configured Visual Studio Code and installed the C# extension, you should be able to run the .NET web application locally and try it out in a browser.</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completed all code changes, you can commit these changes locally. Then, when you are ready to complete the task, you can push your changes to the remote feature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pushed your changes, you can create a pull request. In this case, we will pull request directly to the main branch, though some repositories may have a series of branches such as dev, test, and main.</a:t>
            </a:r>
          </a:p>
          <a:p>
            <a:pPr marL="228600" indent="-228600" algn="l">
              <a:buFont typeface="+mj-lt"/>
              <a:buAutoNum type="arabicPeriod"/>
            </a:pPr>
            <a:r>
              <a:rPr lang="en-US" b="0" i="0" dirty="0">
                <a:solidFill>
                  <a:srgbClr val="000000"/>
                </a:solidFill>
                <a:effectLst/>
                <a:latin typeface="Times New Roman" panose="02020603050405020304" pitchFamily="18" charset="0"/>
              </a:rPr>
              <a:t>A teammate should perform a code review of the code in your pull request. This allows a second set of eyes to review the code changes and ensure that these are appropriate and correct changes.</a:t>
            </a:r>
          </a:p>
          <a:p>
            <a:pPr marL="228600" indent="-228600" algn="l">
              <a:buFont typeface="+mj-lt"/>
              <a:buAutoNum type="arabicPeriod"/>
            </a:pPr>
            <a:r>
              <a:rPr lang="en-US" b="0" i="0" dirty="0">
                <a:solidFill>
                  <a:srgbClr val="000000"/>
                </a:solidFill>
                <a:effectLst/>
                <a:latin typeface="Times New Roman" panose="02020603050405020304" pitchFamily="18" charset="0"/>
              </a:rPr>
              <a:t>After the code review completes, completing the pull request is the final step. In this process, you may wish to delete the feature branch and close the originating issue.</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allows you to execute ARM and Bicep templates as part of a GitHub Actions workflow. To do this, you can use the azure/arm-deploy action from the GitHub Marketplace. It needs several parameters, including a subscription ID, a resource group name, the location of the ARM or Bicep template file, and a set of input parameters.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arm-deploy action can work with both ARM and Bicep templates because Bicep is fully translatable into ARM.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create a GitHub Actions workflow to perform this operation. In practice, this would allow you to automate resource changes whenever the Bicep template changes, automating your Infrastructure as Code process.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algn="l"/>
            <a:r>
              <a:rPr lang="en-US" b="0" i="0" dirty="0">
                <a:solidFill>
                  <a:srgbClr val="000000"/>
                </a:solidFill>
                <a:effectLst/>
                <a:latin typeface="Times New Roman" panose="02020603050405020304" pitchFamily="18" charset="0"/>
              </a:rPr>
              <a:t>The final step in this lab is to create a Continuous Integration and Continuous Delivery (CI/CD) process for deploying the .NET website. You will use yet another GitHub Actions workflow, this one based around .NET CI/CD. The core of this workflow includes three commands: dotnet restore to restore any dependencies in NuGet packages, dotnet build to compile the application and create binaries, and dotnet test to run unit tests against the compiled binaries.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addition, you will extend this workflow to build a Docker image from the .NET code and deploy it into an Azure Container Registry. Then, for each newly tagged image, you will update each environment’s Web App with that container image.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extending the current Azure solution to include load testing and Azure Chaos Studio.</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the Team Messaging System website is up and running, it would be beneficial to understand how well the application performs under load. To do this, you will design a load test scenario and then implement it using Apache JMeter, an open source solution for load testing.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running the load test manually, you will create an Azure Load Testing service. The Load Testing service supports importation of JMeter scripts, so you will be able to use the work you’ve created so far and create a performance baseline for the application. You may also be able to observe performance issues in particular actions, which you can remedy.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that, you will extend the load test to become a stress test, attempting to push enough traffic at the website to generate failure. You will also use Azure Chaos Studio to generate a chaos experiment, learning how the application behaves when certain services fail.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Design a load test for a web application</a:t>
            </a:r>
          </a:p>
          <a:p>
            <a:pPr marL="171450" indent="-171450" algn="l">
              <a:buFont typeface="Arial" panose="020B0604020202020204" pitchFamily="34" charset="0"/>
              <a:buChar char="•"/>
            </a:pPr>
            <a:r>
              <a:rPr lang="en-US" b="0" i="0" dirty="0">
                <a:solidFill>
                  <a:srgbClr val="1F2328"/>
                </a:solidFill>
                <a:effectLst/>
                <a:latin typeface="-apple-system"/>
              </a:rPr>
              <a:t>Create a load test using Apache JMeter</a:t>
            </a:r>
          </a:p>
          <a:p>
            <a:pPr marL="171450" indent="-171450" algn="l">
              <a:buFont typeface="Arial" panose="020B0604020202020204" pitchFamily="34" charset="0"/>
              <a:buChar char="•"/>
            </a:pPr>
            <a:r>
              <a:rPr lang="en-US" b="0" i="0" dirty="0">
                <a:solidFill>
                  <a:srgbClr val="1F2328"/>
                </a:solidFill>
                <a:effectLst/>
                <a:latin typeface="-apple-system"/>
              </a:rPr>
              <a:t>Create an Azure Load Testing service and execute the JMeter load test in Azure</a:t>
            </a:r>
          </a:p>
          <a:p>
            <a:pPr marL="171450" indent="-171450" algn="l">
              <a:buFont typeface="Arial" panose="020B0604020202020204" pitchFamily="34" charset="0"/>
              <a:buChar char="•"/>
            </a:pPr>
            <a:r>
              <a:rPr lang="en-US" b="0" i="0" dirty="0">
                <a:solidFill>
                  <a:srgbClr val="1F2328"/>
                </a:solidFill>
                <a:effectLst/>
                <a:latin typeface="-apple-system"/>
              </a:rPr>
              <a:t>Design and create a stress test using the Azure Load Testing service</a:t>
            </a:r>
          </a:p>
          <a:p>
            <a:pPr marL="171450" indent="-171450" algn="l">
              <a:buFont typeface="Arial" panose="020B0604020202020204" pitchFamily="34" charset="0"/>
              <a:buChar char="•"/>
            </a:pPr>
            <a:r>
              <a:rPr lang="en-US" b="0" i="0" dirty="0">
                <a:solidFill>
                  <a:srgbClr val="1F2328"/>
                </a:solidFill>
                <a:effectLst/>
                <a:latin typeface="-apple-system"/>
              </a:rPr>
              <a:t>Design a chaos experiment in Azure Chaos Studio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Apache JMeter is an open source tool for building and running load test scripts. It requires Java 8 or later to be installed and was one of the tools you installed on your Dev Box. You will be able to build a load test using the JMeter GUI, after which you can either run the test in the GUI itself or via command line.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load tests allow us to simulate a certain amount of traffic against an application. You will design the test and specify how many concurrent users will run this workload. The intent is to ensure that the App Service you created will be able to handle a certain amount of traffic without failure.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In addition to running load tests directly via JMeter, you will also create an Azure Load Testing service and run load tests from it. Azure Load Testing accepts JMeter scripts, so you can use the script you have already created as the basis for additional testing. This will provide you with additional information on response times and allow you to link your load test to specific Azure resources and see how the level of load affects those services.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this lab, you will link the load test to your App Service.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rgbClr val="000000"/>
                </a:solidFill>
                <a:effectLst/>
                <a:latin typeface="Times New Roman" panose="02020603050405020304" pitchFamily="18" charset="0"/>
              </a:rPr>
              <a:t>Speaker notes: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Load testing is not the only form of testing you can run in Azure. You can also run chaos experiments to simulate service failures.</a:t>
            </a:r>
          </a:p>
          <a:p>
            <a:pPr algn="l"/>
            <a:endParaRPr lang="en-US" sz="4400"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Azure Chaos Studio allows you to design experiments that disable specific resources for a given amount of time. Azure Chaos Studio is currently in preview and supports a limited number of services, so for this lab, we will stop the App Service for a fixed amount of time, seeing how it impacts a </a:t>
            </a:r>
            <a:r>
              <a:rPr lang="en-US" sz="4400" b="0" i="0">
                <a:solidFill>
                  <a:srgbClr val="000000"/>
                </a:solidFill>
                <a:effectLst/>
                <a:latin typeface="Times New Roman" panose="02020603050405020304" pitchFamily="18" charset="0"/>
              </a:rPr>
              <a:t>running load test.</a:t>
            </a:r>
            <a:endParaRPr lang="en-US" sz="44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56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the following parts of the </a:t>
            </a:r>
            <a:r>
              <a:rPr lang="en-US" b="0" i="0" dirty="0" err="1">
                <a:effectLst/>
                <a:latin typeface="Segoe UI"/>
                <a:cs typeface="Segoe UI"/>
              </a:rPr>
              <a:t>Petclinic</a:t>
            </a:r>
            <a:r>
              <a:rPr lang="en-US" b="0" i="0" dirty="0">
                <a:effectLst/>
                <a:latin typeface="Segoe UI"/>
                <a:cs typeface="Segoe UI"/>
              </a:rPr>
              <a:t> solution: </a:t>
            </a:r>
            <a:r>
              <a:rPr kumimoji="0" lang="en-US" altLang="zh-CN" sz="12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Enable monitoring and end-to-end tracing</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your first Spring Apps service, installed your microservices as applications, and exposed them through the </a:t>
            </a:r>
            <a:r>
              <a:rPr lang="en-US" b="1" i="0" dirty="0" err="1">
                <a:solidFill>
                  <a:srgbClr val="000000"/>
                </a:solidFill>
                <a:effectLst/>
                <a:latin typeface="Times New Roman" panose="02020603050405020304" pitchFamily="18" charset="0"/>
              </a:rPr>
              <a:t>api</a:t>
            </a:r>
            <a:r>
              <a:rPr lang="en-US" b="1" i="0" dirty="0">
                <a:solidFill>
                  <a:srgbClr val="000000"/>
                </a:solidFill>
                <a:effectLst/>
                <a:latin typeface="Times New Roman" panose="02020603050405020304" pitchFamily="18" charset="0"/>
              </a:rPr>
              <a:t>-gateway</a:t>
            </a:r>
            <a:r>
              <a:rPr lang="en-US" b="0" i="0" dirty="0">
                <a:solidFill>
                  <a:srgbClr val="000000"/>
                </a:solidFill>
                <a:effectLst/>
                <a:latin typeface="Times New Roman" panose="02020603050405020304" pitchFamily="18" charset="0"/>
              </a:rPr>
              <a:t>.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Now that everything is up and running, it would be beneficial to monitor your applications availability. Monitoring helps you determine if there are errors or exceptions within your applications.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challenge, you'll add end-to-end monitoring to your applications.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Live stream the logs from your apps</a:t>
            </a:r>
          </a:p>
          <a:p>
            <a:pPr marL="171450" indent="-171450" algn="l">
              <a:buFont typeface="Arial" panose="020B0604020202020204" pitchFamily="34" charset="0"/>
              <a:buChar char="•"/>
            </a:pPr>
            <a:r>
              <a:rPr lang="en-US" b="0" i="0" dirty="0">
                <a:solidFill>
                  <a:srgbClr val="1F2328"/>
                </a:solidFill>
                <a:effectLst/>
                <a:latin typeface="-apple-system"/>
              </a:rPr>
              <a:t>Configure Application Insights to receive monitoring information from your apps</a:t>
            </a:r>
          </a:p>
          <a:p>
            <a:pPr marL="171450" indent="-171450" algn="l">
              <a:buFont typeface="Arial" panose="020B0604020202020204" pitchFamily="34" charset="0"/>
              <a:buChar char="•"/>
            </a:pPr>
            <a:r>
              <a:rPr lang="en-US" b="0" i="0" dirty="0">
                <a:solidFill>
                  <a:srgbClr val="1F2328"/>
                </a:solidFill>
                <a:effectLst/>
                <a:latin typeface="-apple-system"/>
              </a:rPr>
              <a:t>Analyze app-specific monitoring data</a:t>
            </a:r>
          </a:p>
          <a:p>
            <a:pPr marL="171450" indent="-171450" algn="l">
              <a:buFont typeface="Arial" panose="020B0604020202020204" pitchFamily="34" charset="0"/>
              <a:buChar char="•"/>
            </a:pPr>
            <a:r>
              <a:rPr lang="en-US" b="0" i="0" dirty="0">
                <a:solidFill>
                  <a:srgbClr val="1F2328"/>
                </a:solidFill>
                <a:effectLst/>
                <a:latin typeface="-apple-system"/>
              </a:rPr>
              <a:t>Configure diagnostics settings</a:t>
            </a:r>
          </a:p>
          <a:p>
            <a:pPr marL="171450" indent="-171450" algn="l">
              <a:buFont typeface="Arial" panose="020B0604020202020204" pitchFamily="34" charset="0"/>
              <a:buChar char="•"/>
            </a:pPr>
            <a:r>
              <a:rPr lang="en-US" b="0" i="0" dirty="0">
                <a:solidFill>
                  <a:srgbClr val="1F2328"/>
                </a:solidFill>
                <a:effectLst/>
                <a:latin typeface="-apple-system"/>
              </a:rPr>
              <a:t>Analyze logs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Spring Apps enables log streaming using Azure CLI to get real-time application console logs for troubleshooting.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You’ll live stream the logs of the </a:t>
            </a:r>
            <a:r>
              <a:rPr lang="en-US" b="1" i="0" dirty="0">
                <a:solidFill>
                  <a:srgbClr val="000000"/>
                </a:solidFill>
                <a:effectLst/>
                <a:latin typeface="Times New Roman" panose="02020603050405020304" pitchFamily="18" charset="0"/>
              </a:rPr>
              <a:t>customer</a:t>
            </a:r>
            <a:r>
              <a:rPr lang="en-US" b="0" i="0" dirty="0">
                <a:solidFill>
                  <a:srgbClr val="000000"/>
                </a:solidFill>
                <a:effectLst/>
                <a:latin typeface="Times New Roman" panose="02020603050405020304" pitchFamily="18" charset="0"/>
              </a:rPr>
              <a:t> and the </a:t>
            </a:r>
            <a:r>
              <a:rPr lang="en-US" b="1" i="0" dirty="0">
                <a:solidFill>
                  <a:srgbClr val="000000"/>
                </a:solidFill>
                <a:effectLst/>
                <a:latin typeface="Times New Roman" panose="02020603050405020304" pitchFamily="18" charset="0"/>
              </a:rPr>
              <a:t>visits </a:t>
            </a:r>
            <a:r>
              <a:rPr lang="en-US" b="0" i="0" dirty="0">
                <a:solidFill>
                  <a:srgbClr val="000000"/>
                </a:solidFill>
                <a:effectLst/>
                <a:latin typeface="Times New Roman" panose="02020603050405020304" pitchFamily="18" charset="0"/>
              </a:rPr>
              <a:t>services.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live stream the logs for the</a:t>
            </a:r>
            <a:r>
              <a:rPr lang="en-US" b="1" i="0" dirty="0">
                <a:solidFill>
                  <a:srgbClr val="000000"/>
                </a:solidFill>
                <a:effectLst/>
                <a:latin typeface="Times New Roman" panose="02020603050405020304" pitchFamily="18" charset="0"/>
              </a:rPr>
              <a:t> customer</a:t>
            </a:r>
            <a:r>
              <a:rPr lang="en-US" b="0" i="0" dirty="0">
                <a:solidFill>
                  <a:srgbClr val="000000"/>
                </a:solidFill>
                <a:effectLst/>
                <a:latin typeface="Times New Roman" panose="02020603050405020304" pitchFamily="18" charset="0"/>
              </a:rPr>
              <a:t> service, use the following statements:</a:t>
            </a:r>
          </a:p>
          <a:p>
            <a:pPr algn="l"/>
            <a:r>
              <a:rPr lang="en-US" dirty="0" err="1"/>
              <a:t>az</a:t>
            </a:r>
            <a:r>
              <a:rPr lang="en-US" dirty="0"/>
              <a:t> spring app logs \ --name customer-service \ --resource-group $RESOURCE_GROUP \ --service $SPRING_APPS_SERVICE –follow</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action above will stream the </a:t>
            </a:r>
            <a:r>
              <a:rPr lang="en-US" b="1" i="0" dirty="0">
                <a:solidFill>
                  <a:srgbClr val="000000"/>
                </a:solidFill>
                <a:effectLst/>
                <a:latin typeface="Times New Roman" panose="02020603050405020304" pitchFamily="18" charset="0"/>
              </a:rPr>
              <a:t>customer</a:t>
            </a:r>
            <a:r>
              <a:rPr lang="en-US" b="0" i="0" dirty="0">
                <a:solidFill>
                  <a:srgbClr val="000000"/>
                </a:solidFill>
                <a:effectLst/>
                <a:latin typeface="Times New Roman" panose="02020603050405020304" pitchFamily="18" charset="0"/>
              </a:rPr>
              <a:t> service app logs to your console.</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Switch to the web browser displaying the Spring Petclinic application and navigate throughout the interface. Notice that your actions trigger display of new log entries in the console output.</a:t>
            </a:r>
          </a:p>
          <a:p>
            <a:pPr algn="l">
              <a:buFont typeface="+mj-lt"/>
              <a:buAutoNum type="arabicPeriod"/>
            </a:pPr>
            <a:r>
              <a:rPr lang="en-US" b="0" i="0" dirty="0">
                <a:solidFill>
                  <a:srgbClr val="000000"/>
                </a:solidFill>
                <a:effectLst/>
                <a:latin typeface="Times New Roman" panose="02020603050405020304" pitchFamily="18" charset="0"/>
              </a:rPr>
              <a:t>Enter </a:t>
            </a:r>
            <a:r>
              <a:rPr lang="en-US" b="1" i="0" dirty="0" err="1">
                <a:solidFill>
                  <a:srgbClr val="000000"/>
                </a:solidFill>
                <a:effectLst/>
                <a:latin typeface="Times New Roman" panose="02020603050405020304" pitchFamily="18" charset="0"/>
              </a:rPr>
              <a:t>Ctrl+c</a:t>
            </a:r>
            <a:r>
              <a:rPr lang="en-US" b="0" i="0" dirty="0">
                <a:solidFill>
                  <a:srgbClr val="000000"/>
                </a:solidFill>
                <a:effectLst/>
                <a:latin typeface="Times New Roman" panose="02020603050405020304" pitchFamily="18" charset="0"/>
              </a:rPr>
              <a:t> to stop streaming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use Application Insights, you either install a small instrumentation package (SDK) in your app, or enable Application Insights by using the Application Insights agent.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instrument the web app, any background components, and the JavaScript in the web pages themselves. The app and its components don't have to be hosted in Azure.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instrumentation monitors your app and directs the telemetry data to an Application Insights resource by using a unique instrumentation key.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pull in telemetry like performance counters, Azure diagnostics, or Docker logs from host environments. All these telemetry streams are integrated into Azure Monitor.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diagram above shows how Application Insights instrumentation in an app sends telemetry to an Application Insights resource.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Spring Apps Service uses an in-process Java Agent for Application Insights. When you initially created your service, an Application Insights resource was created for you by default.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You'll need to check whether an Application Insights instance is linked to your Spring Apps Service. If the instance isn't linked, then relink Application Insights. </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Application Insights is configured, you can use the service to monitor what's happening in your application.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unit, you'll view the following items: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The Application Map</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Performance data</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Failures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Metrics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Live Metrics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Availability</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Logs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analyze monitoring data, do the procedure.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323232"/>
                </a:solidFill>
                <a:effectLst/>
                <a:latin typeface="adobe-clean"/>
              </a:rPr>
              <a:t>Now that you’ve been collecting log data from your Spring Apps Service, your next step will be to query the log data. </a:t>
            </a:r>
          </a:p>
          <a:p>
            <a:pPr algn="l"/>
            <a:endParaRPr lang="en-US" b="0" i="0" dirty="0">
              <a:solidFill>
                <a:srgbClr val="323232"/>
              </a:solidFill>
              <a:effectLst/>
              <a:latin typeface="adobe-clean"/>
            </a:endParaRPr>
          </a:p>
          <a:p>
            <a:pPr algn="l"/>
            <a:r>
              <a:rPr lang="en-US" b="0" i="0" dirty="0">
                <a:solidFill>
                  <a:srgbClr val="323232"/>
                </a:solidFill>
                <a:effectLst/>
                <a:latin typeface="adobe-clean"/>
              </a:rPr>
              <a:t>In this section, you'll view the following entries:</a:t>
            </a:r>
          </a:p>
          <a:p>
            <a:pPr algn="l">
              <a:buFont typeface="Arial" panose="020B0604020202020204" pitchFamily="34" charset="0"/>
              <a:buNone/>
            </a:pPr>
            <a:r>
              <a:rPr lang="en-US" b="0" i="0" dirty="0">
                <a:solidFill>
                  <a:srgbClr val="323232"/>
                </a:solidFill>
                <a:effectLst/>
                <a:latin typeface="adobe-clean"/>
              </a:rPr>
              <a:t>Log entries containing errors or exceptions</a:t>
            </a:r>
          </a:p>
          <a:p>
            <a:pPr algn="l">
              <a:buFont typeface="Arial" panose="020B0604020202020204" pitchFamily="34" charset="0"/>
              <a:buNone/>
            </a:pPr>
            <a:r>
              <a:rPr lang="en-US" b="0" i="0" dirty="0">
                <a:solidFill>
                  <a:srgbClr val="323232"/>
                </a:solidFill>
                <a:effectLst/>
                <a:latin typeface="adobe-clean"/>
              </a:rPr>
              <a:t>Ingress log entries.</a:t>
            </a:r>
          </a:p>
          <a:p>
            <a:pPr algn="l">
              <a:buFont typeface="Arial" panose="020B0604020202020204" pitchFamily="34" charset="0"/>
              <a:buNone/>
            </a:pPr>
            <a:r>
              <a:rPr lang="en-US" b="0" i="0" dirty="0">
                <a:solidFill>
                  <a:srgbClr val="323232"/>
                </a:solidFill>
                <a:effectLst/>
                <a:latin typeface="adobe-clean"/>
              </a:rPr>
              <a:t>Container log entries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To view the log entries, do the following procedures.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9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Segoe UI"/>
                <a:cs typeface="Segoe UI"/>
              </a:rPr>
              <a:t>The Challenges will focus on the following parts of the </a:t>
            </a:r>
            <a:r>
              <a:rPr lang="en-US" b="0" i="0" err="1">
                <a:effectLst/>
                <a:latin typeface="Segoe UI"/>
                <a:cs typeface="Segoe UI"/>
              </a:rPr>
              <a:t>Petclinic</a:t>
            </a:r>
            <a:r>
              <a:rPr lang="en-US" b="0" i="0">
                <a:effectLst/>
                <a:latin typeface="Segoe UI"/>
                <a:cs typeface="Segoe UI"/>
              </a:rPr>
              <a:t> solution:</a:t>
            </a:r>
            <a:endParaRPr lang="en-US" b="0" i="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
                <a:ea typeface="+mn-ea"/>
                <a:cs typeface="+mn-cs"/>
              </a:rPr>
              <a:t>Challenge 02: </a:t>
            </a:r>
            <a:r>
              <a:rPr lang="en-US">
                <a:solidFill>
                  <a:srgbClr val="FFFFFF"/>
                </a:solidFill>
                <a:latin typeface="Segoe UI "/>
              </a:rPr>
              <a:t>Migrate a Spring Apps microservices application to Azure Kubernetes Service</a:t>
            </a:r>
          </a:p>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Segoe UI"/>
                <a:ea typeface="Calibri" panose="020F0502020204030204" pitchFamily="34" charset="0"/>
                <a:cs typeface="Segoe UI"/>
              </a:rPr>
              <a:t>Speaker notes:</a:t>
            </a:r>
            <a:endParaRPr lang="en-US" sz="1200" b="0" i="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a:solidFill>
                  <a:srgbClr val="000000"/>
                </a:solidFill>
                <a:effectLst/>
                <a:latin typeface="Times New Roman" panose="02020603050405020304" pitchFamily="18" charset="0"/>
              </a:rPr>
              <a:t>In the previous lab, you established a plan for migrating the Spring </a:t>
            </a:r>
            <a:r>
              <a:rPr lang="en-US" b="0" i="0" err="1">
                <a:solidFill>
                  <a:srgbClr val="000000"/>
                </a:solidFill>
                <a:effectLst/>
                <a:latin typeface="Times New Roman" panose="02020603050405020304" pitchFamily="18" charset="0"/>
              </a:rPr>
              <a:t>Petclinic</a:t>
            </a:r>
            <a:r>
              <a:rPr lang="en-US" b="0" i="0">
                <a:solidFill>
                  <a:srgbClr val="000000"/>
                </a:solidFill>
                <a:effectLst/>
                <a:latin typeface="Times New Roman" panose="02020603050405020304" pitchFamily="18" charset="0"/>
              </a:rPr>
              <a:t> application to the Azure platform. It's now time to perform the actual migration of the first Spring </a:t>
            </a:r>
            <a:r>
              <a:rPr lang="en-US" b="0" i="0" err="1">
                <a:solidFill>
                  <a:srgbClr val="000000"/>
                </a:solidFill>
                <a:effectLst/>
                <a:latin typeface="Times New Roman" panose="02020603050405020304" pitchFamily="18" charset="0"/>
              </a:rPr>
              <a:t>Petclinic</a:t>
            </a:r>
            <a:r>
              <a:rPr lang="en-US" b="0" i="0">
                <a:solidFill>
                  <a:srgbClr val="000000"/>
                </a:solidFill>
                <a:effectLst/>
                <a:latin typeface="Times New Roman" panose="02020603050405020304" pitchFamily="18" charset="0"/>
              </a:rPr>
              <a:t> components.</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The Spring Cloud service provides a config server for your sample apps to use.</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In this lab, you'll begin by creating a Git repo. After you've created the Git repo, you'll create a config server for your Spring Cloud instance to connect to your Git repo. You'll then create a MySQL database service. After the MySQL database service in place, you can deploy the microservices to the Azure Spring Apps service. Lastly, you'll test the application through a publicly available endpoint to make sure everything is working. </a:t>
            </a:r>
          </a:p>
          <a:p>
            <a:pPr algn="l"/>
            <a:endParaRPr lang="en-US" b="1" i="0">
              <a:solidFill>
                <a:srgbClr val="204262"/>
              </a:solidFill>
              <a:effectLst/>
              <a:latin typeface="Times New Roman" panose="02020603050405020304" pitchFamily="18" charset="0"/>
            </a:endParaRPr>
          </a:p>
          <a:p>
            <a:pPr algn="l"/>
            <a:r>
              <a:rPr lang="en-US" b="1" i="0">
                <a:solidFill>
                  <a:srgbClr val="204262"/>
                </a:solidFill>
                <a:effectLst/>
                <a:latin typeface="Times New Roman" panose="02020603050405020304" pitchFamily="18" charset="0"/>
              </a:rPr>
              <a:t>Learning objectives</a:t>
            </a:r>
          </a:p>
          <a:p>
            <a:pPr algn="l"/>
            <a:r>
              <a:rPr lang="en-US" b="0" i="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a:solidFill>
                  <a:srgbClr val="1F2328"/>
                </a:solidFill>
                <a:effectLst/>
                <a:latin typeface="-apple-system"/>
              </a:rPr>
              <a:t>Create an Azure Spring Apps Enterprise service</a:t>
            </a:r>
          </a:p>
          <a:p>
            <a:pPr marL="171450" indent="-171450" algn="l">
              <a:buFont typeface="Arial" panose="020B0604020202020204" pitchFamily="34" charset="0"/>
              <a:buChar char="•"/>
            </a:pPr>
            <a:r>
              <a:rPr lang="en-US" b="0" i="0">
                <a:solidFill>
                  <a:srgbClr val="1F2328"/>
                </a:solidFill>
                <a:effectLst/>
                <a:latin typeface="-apple-system"/>
              </a:rPr>
              <a:t>Set up the config repository</a:t>
            </a:r>
          </a:p>
          <a:p>
            <a:pPr marL="171450" indent="-171450" algn="l">
              <a:buFont typeface="Arial" panose="020B0604020202020204" pitchFamily="34" charset="0"/>
              <a:buChar char="•"/>
            </a:pPr>
            <a:r>
              <a:rPr lang="en-US" b="0" i="0">
                <a:solidFill>
                  <a:srgbClr val="1F2328"/>
                </a:solidFill>
                <a:effectLst/>
                <a:latin typeface="-apple-system"/>
              </a:rPr>
              <a:t>Set up the Application Configuration Service for Azure Spring Apps Enterprise</a:t>
            </a:r>
          </a:p>
          <a:p>
            <a:pPr marL="171450" indent="-171450" algn="l">
              <a:buFont typeface="Arial" panose="020B0604020202020204" pitchFamily="34" charset="0"/>
              <a:buChar char="•"/>
            </a:pPr>
            <a:r>
              <a:rPr lang="en-US" b="0" i="0">
                <a:solidFill>
                  <a:srgbClr val="1F2328"/>
                </a:solidFill>
                <a:effectLst/>
                <a:latin typeface="-apple-system"/>
              </a:rPr>
              <a:t>Create an Azure MySQL Database service</a:t>
            </a:r>
          </a:p>
          <a:p>
            <a:pPr marL="171450" indent="-171450" algn="l">
              <a:buFont typeface="Arial" panose="020B0604020202020204" pitchFamily="34" charset="0"/>
              <a:buChar char="•"/>
            </a:pPr>
            <a:r>
              <a:rPr lang="en-US" b="0" i="0">
                <a:solidFill>
                  <a:srgbClr val="1F2328"/>
                </a:solidFill>
                <a:effectLst/>
                <a:latin typeface="-apple-system"/>
              </a:rPr>
              <a:t>Deploy the Spring </a:t>
            </a:r>
            <a:r>
              <a:rPr lang="en-US" b="0" i="0" err="1">
                <a:solidFill>
                  <a:srgbClr val="1F2328"/>
                </a:solidFill>
                <a:effectLst/>
                <a:latin typeface="-apple-system"/>
              </a:rPr>
              <a:t>Petclinic</a:t>
            </a:r>
            <a:r>
              <a:rPr lang="en-US" b="0" i="0">
                <a:solidFill>
                  <a:srgbClr val="1F2328"/>
                </a:solidFill>
                <a:effectLst/>
                <a:latin typeface="-apple-system"/>
              </a:rPr>
              <a:t> app components to the Spring Apps service</a:t>
            </a:r>
          </a:p>
          <a:p>
            <a:pPr marL="171450" indent="-171450" algn="l">
              <a:buFont typeface="Arial" panose="020B0604020202020204" pitchFamily="34" charset="0"/>
              <a:buChar char="•"/>
            </a:pPr>
            <a:r>
              <a:rPr lang="en-US" b="0" i="0">
                <a:solidFill>
                  <a:srgbClr val="1F2328"/>
                </a:solidFill>
                <a:effectLst/>
                <a:latin typeface="-apple-system"/>
              </a:rPr>
              <a:t>Provide a publicly available endpoints for the Spring </a:t>
            </a:r>
            <a:r>
              <a:rPr lang="en-US" b="0" i="0" err="1">
                <a:solidFill>
                  <a:srgbClr val="1F2328"/>
                </a:solidFill>
                <a:effectLst/>
                <a:latin typeface="-apple-system"/>
              </a:rPr>
              <a:t>Petclinic</a:t>
            </a:r>
            <a:r>
              <a:rPr lang="en-US" b="0" i="0">
                <a:solidFill>
                  <a:srgbClr val="1F2328"/>
                </a:solidFill>
                <a:effectLst/>
                <a:latin typeface="-apple-system"/>
              </a:rPr>
              <a:t> application</a:t>
            </a:r>
          </a:p>
          <a:p>
            <a:pPr marL="171450" indent="-171450" algn="l">
              <a:buFont typeface="Arial" panose="020B0604020202020204" pitchFamily="34" charset="0"/>
              <a:buChar char="•"/>
            </a:pPr>
            <a:r>
              <a:rPr lang="en-US" b="0" i="0">
                <a:solidFill>
                  <a:srgbClr val="1F2328"/>
                </a:solidFill>
                <a:effectLst/>
                <a:latin typeface="-apple-system"/>
              </a:rPr>
              <a:t>Test the application through the publicly available endpoints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Spring Apps is a platform as a service (PaaS) for Spring developers. Manage the lifecycle of your Spring Boot applications with comprehensive monitoring and diagnostics, configuration management, service discovery, CI/CD integration, and blue-green deployments.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Use the procedures to deploy an instance of Azure Spring Apps.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previous lab, you create a Dev Box to perform development work.</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 will create a GitHub repository and work through some of the mechanics of </a:t>
            </a:r>
            <a:r>
              <a:rPr lang="en-US" b="0" i="0" dirty="0" err="1">
                <a:solidFill>
                  <a:srgbClr val="000000"/>
                </a:solidFill>
                <a:effectLst/>
                <a:latin typeface="Times New Roman" panose="02020603050405020304" pitchFamily="18" charset="0"/>
              </a:rPr>
              <a:t>GitOps</a:t>
            </a:r>
            <a:r>
              <a:rPr lang="en-US" b="0" i="0" dirty="0">
                <a:solidFill>
                  <a:srgbClr val="000000"/>
                </a:solidFill>
                <a:effectLst/>
                <a:latin typeface="Times New Roman" panose="02020603050405020304" pitchFamily="18" charset="0"/>
              </a:rPr>
              <a:t>, including project board management, issue management, and the creation of a GitHub Actions workflow.</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Create a GitHub repository</a:t>
            </a:r>
          </a:p>
          <a:p>
            <a:pPr marL="171450" indent="-171450" algn="l">
              <a:buFont typeface="Arial" panose="020B0604020202020204" pitchFamily="34" charset="0"/>
              <a:buChar char="•"/>
            </a:pPr>
            <a:r>
              <a:rPr lang="en-US" b="0" i="0" dirty="0">
                <a:solidFill>
                  <a:srgbClr val="1F2328"/>
                </a:solidFill>
                <a:effectLst/>
                <a:latin typeface="-apple-system"/>
              </a:rPr>
              <a:t>Create a GitHub Project</a:t>
            </a:r>
          </a:p>
          <a:p>
            <a:pPr marL="171450" indent="-171450" algn="l">
              <a:buFont typeface="Arial" panose="020B0604020202020204" pitchFamily="34" charset="0"/>
              <a:buChar char="•"/>
            </a:pPr>
            <a:r>
              <a:rPr lang="en-US" b="0" i="0" dirty="0">
                <a:solidFill>
                  <a:srgbClr val="1F2328"/>
                </a:solidFill>
                <a:effectLst/>
                <a:latin typeface="-apple-system"/>
              </a:rPr>
              <a:t>Assign issues to teammates and navigate a project board</a:t>
            </a:r>
          </a:p>
          <a:p>
            <a:pPr marL="171450" indent="-171450" algn="l">
              <a:buFont typeface="Arial" panose="020B0604020202020204" pitchFamily="34" charset="0"/>
              <a:buChar char="•"/>
            </a:pPr>
            <a:r>
              <a:rPr lang="en-US" b="0" i="0" dirty="0">
                <a:solidFill>
                  <a:srgbClr val="1F2328"/>
                </a:solidFill>
                <a:effectLst/>
                <a:latin typeface="-apple-system"/>
              </a:rPr>
              <a:t>Add custom fields to issues</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a:t>
            </a:r>
          </a:p>
          <a:p>
            <a:pPr marL="171450" indent="-171450" algn="l">
              <a:buFont typeface="Arial" panose="020B0604020202020204" pitchFamily="34" charset="0"/>
              <a:buChar char="•"/>
            </a:pPr>
            <a:r>
              <a:rPr lang="en-US" b="0" i="0" dirty="0">
                <a:solidFill>
                  <a:srgbClr val="1F2328"/>
                </a:solidFill>
                <a:effectLst/>
                <a:latin typeface="-apple-system"/>
              </a:rPr>
              <a:t>Extend a GitHub Actions workflow with multiple jobs</a:t>
            </a:r>
          </a:p>
          <a:p>
            <a:pPr marL="171450" indent="-171450" algn="l">
              <a:buFont typeface="Arial" panose="020B0604020202020204" pitchFamily="34" charset="0"/>
              <a:buChar char="•"/>
            </a:pPr>
            <a:r>
              <a:rPr lang="en-US" b="0" i="0" dirty="0">
                <a:solidFill>
                  <a:srgbClr val="1F2328"/>
                </a:solidFill>
                <a:effectLst/>
                <a:latin typeface="-apple-system"/>
              </a:rPr>
              <a:t>Incorporate workflow actions from the GitHub Marketplace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Projects allow development teams and project managers to manage issues, using either a scrum or kanban motif.</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create a series of issues on a project board and see how you can manipulate the board to keep track of the status of issues. You will assign issues to teammates and add a custom field to issues.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2.xml"/><Relationship Id="rId7"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svg"/><Relationship Id="rId3" Type="http://schemas.openxmlformats.org/officeDocument/2006/relationships/notesSlide" Target="../notesSlides/notesSlide18.xml"/><Relationship Id="rId7" Type="http://schemas.openxmlformats.org/officeDocument/2006/relationships/image" Target="../media/image14.svg"/><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2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3.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DevOps practices to accelerate developer productivity</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79AD7-3B63-95BF-0348-69B59460F416}"/>
              </a:ext>
            </a:extLst>
          </p:cNvPr>
          <p:cNvSpPr>
            <a:spLocks noGrp="1"/>
          </p:cNvSpPr>
          <p:nvPr>
            <p:ph type="title"/>
          </p:nvPr>
        </p:nvSpPr>
        <p:spPr>
          <a:xfrm>
            <a:off x="588263" y="457200"/>
            <a:ext cx="11018520" cy="430887"/>
          </a:xfrm>
        </p:spPr>
        <p:txBody>
          <a:bodyPr/>
          <a:lstStyle/>
          <a:p>
            <a:r>
              <a:rPr lang="en-US" noProof="0" dirty="0"/>
              <a:t>Create a GitHub Actions workflow</a:t>
            </a:r>
            <a:endParaRPr lang="en-IN" dirty="0"/>
          </a:p>
        </p:txBody>
      </p:sp>
      <p:sp>
        <p:nvSpPr>
          <p:cNvPr id="8" name="Rectangle: Top Corners Rounded 7">
            <a:extLst>
              <a:ext uri="{FF2B5EF4-FFF2-40B4-BE49-F238E27FC236}">
                <a16:creationId xmlns:a16="http://schemas.microsoft.com/office/drawing/2014/main" id="{AAAFFF89-759B-82E4-1E2D-B9D72E2C4B4E}"/>
              </a:ext>
              <a:ext uri="{C183D7F6-B498-43B3-948B-1728B52AA6E4}">
                <adec:decorative xmlns:adec="http://schemas.microsoft.com/office/drawing/2017/decorative" val="1"/>
              </a:ext>
            </a:extLst>
          </p:cNvPr>
          <p:cNvSpPr/>
          <p:nvPr/>
        </p:nvSpPr>
        <p:spPr bwMode="auto">
          <a:xfrm rot="16200000" flipH="1">
            <a:off x="6373306" y="789408"/>
            <a:ext cx="4616834"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5C2A083B-BB45-9818-F793-6F13F3C96420}"/>
              </a:ext>
            </a:extLst>
          </p:cNvPr>
          <p:cNvSpPr txBox="1"/>
          <p:nvPr/>
        </p:nvSpPr>
        <p:spPr>
          <a:xfrm>
            <a:off x="590868" y="1549662"/>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the first of several GitHub Actions workflows.</a:t>
            </a:r>
          </a:p>
        </p:txBody>
      </p:sp>
      <p:sp>
        <p:nvSpPr>
          <p:cNvPr id="10" name="Rectangle: Rounded Corners 9">
            <a:extLst>
              <a:ext uri="{FF2B5EF4-FFF2-40B4-BE49-F238E27FC236}">
                <a16:creationId xmlns:a16="http://schemas.microsoft.com/office/drawing/2014/main" id="{498924BE-6247-3CE0-0094-F7DCCDCDEA44}"/>
              </a:ext>
              <a:ext uri="{C183D7F6-B498-43B3-948B-1728B52AA6E4}">
                <adec:decorative xmlns:adec="http://schemas.microsoft.com/office/drawing/2017/decorative" val="1"/>
              </a:ext>
            </a:extLst>
          </p:cNvPr>
          <p:cNvSpPr/>
          <p:nvPr/>
        </p:nvSpPr>
        <p:spPr bwMode="auto">
          <a:xfrm>
            <a:off x="5274901" y="2182647"/>
            <a:ext cx="6912021" cy="4314867"/>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name: First Workflow</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workflow_dispatch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issues: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types: [opened]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jobs: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two</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two"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job2:</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needs: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uses: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mscoutermarsh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cowsays-action@master</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text: 'Ready for prod--ship it!'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color: 'magenta'</a:t>
            </a:r>
            <a:endParaRPr kumimoji="0" lang="en-IN"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026B2647-DB4F-2695-9F8D-E63D01317442}"/>
              </a:ext>
              <a:ext uri="{C183D7F6-B498-43B3-948B-1728B52AA6E4}">
                <adec:decorative xmlns:adec="http://schemas.microsoft.com/office/drawing/2017/decorative" val="1"/>
              </a:ext>
            </a:extLst>
          </p:cNvPr>
          <p:cNvSpPr/>
          <p:nvPr/>
        </p:nvSpPr>
        <p:spPr bwMode="auto">
          <a:xfrm>
            <a:off x="0" y="2366139"/>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0" name="TextBox 39">
            <a:extLst>
              <a:ext uri="{FF2B5EF4-FFF2-40B4-BE49-F238E27FC236}">
                <a16:creationId xmlns:a16="http://schemas.microsoft.com/office/drawing/2014/main" id="{F1CEAFEB-D5ED-FB06-9897-A532572E1E91}"/>
              </a:ext>
            </a:extLst>
          </p:cNvPr>
          <p:cNvSpPr txBox="1">
            <a:spLocks/>
          </p:cNvSpPr>
          <p:nvPr/>
        </p:nvSpPr>
        <p:spPr>
          <a:xfrm>
            <a:off x="930867" y="2519174"/>
            <a:ext cx="4082567"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Allow the workflow to run manually.</a:t>
            </a:r>
          </a:p>
        </p:txBody>
      </p:sp>
      <p:sp>
        <p:nvSpPr>
          <p:cNvPr id="43" name="TextBox 42">
            <a:extLst>
              <a:ext uri="{FF2B5EF4-FFF2-40B4-BE49-F238E27FC236}">
                <a16:creationId xmlns:a16="http://schemas.microsoft.com/office/drawing/2014/main" id="{ADDDD5EE-98FB-771F-FFC7-A130268543D0}"/>
              </a:ext>
            </a:extLst>
          </p:cNvPr>
          <p:cNvSpPr txBox="1">
            <a:spLocks/>
          </p:cNvSpPr>
          <p:nvPr/>
        </p:nvSpPr>
        <p:spPr>
          <a:xfrm>
            <a:off x="930866" y="3357941"/>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has one or more jobs. We will create two jobs.</a:t>
            </a:r>
          </a:p>
        </p:txBody>
      </p:sp>
      <p:sp>
        <p:nvSpPr>
          <p:cNvPr id="46" name="TextBox 45">
            <a:extLst>
              <a:ext uri="{FF2B5EF4-FFF2-40B4-BE49-F238E27FC236}">
                <a16:creationId xmlns:a16="http://schemas.microsoft.com/office/drawing/2014/main" id="{22FF6E5F-FF18-E4EB-2DB0-85B82DC1FF55}"/>
              </a:ext>
            </a:extLst>
          </p:cNvPr>
          <p:cNvSpPr txBox="1">
            <a:spLocks/>
          </p:cNvSpPr>
          <p:nvPr/>
        </p:nvSpPr>
        <p:spPr>
          <a:xfrm>
            <a:off x="930866" y="4450708"/>
            <a:ext cx="4092901"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job has one or more steps.</a:t>
            </a:r>
          </a:p>
        </p:txBody>
      </p:sp>
      <p:sp>
        <p:nvSpPr>
          <p:cNvPr id="49" name="TextBox 48">
            <a:extLst>
              <a:ext uri="{FF2B5EF4-FFF2-40B4-BE49-F238E27FC236}">
                <a16:creationId xmlns:a16="http://schemas.microsoft.com/office/drawing/2014/main" id="{07477294-2093-1F49-9B4E-FC48E5CF640D}"/>
              </a:ext>
            </a:extLst>
          </p:cNvPr>
          <p:cNvSpPr txBox="1">
            <a:spLocks/>
          </p:cNvSpPr>
          <p:nvPr/>
        </p:nvSpPr>
        <p:spPr>
          <a:xfrm>
            <a:off x="930866" y="5081608"/>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You’ll include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cowsays</a:t>
            </a:r>
            <a:r>
              <a:rPr kumimoji="0" lang="en-US" sz="1600" b="0" i="0" u="none" strike="noStrike" kern="1200" cap="none" spc="0" normalizeH="0" baseline="0" noProof="0" dirty="0">
                <a:ln>
                  <a:noFill/>
                </a:ln>
                <a:solidFill>
                  <a:srgbClr val="000000"/>
                </a:solidFill>
                <a:effectLst/>
                <a:uLnTx/>
                <a:uFillTx/>
                <a:latin typeface="Segoe UI "/>
                <a:ea typeface="+mn-ea"/>
                <a:cs typeface="+mn-cs"/>
              </a:rPr>
              <a:t> action from the GitHub Marketplace.</a:t>
            </a:r>
          </a:p>
        </p:txBody>
      </p:sp>
      <p:grpSp>
        <p:nvGrpSpPr>
          <p:cNvPr id="2" name="Group 1">
            <a:extLst>
              <a:ext uri="{FF2B5EF4-FFF2-40B4-BE49-F238E27FC236}">
                <a16:creationId xmlns:a16="http://schemas.microsoft.com/office/drawing/2014/main" id="{3CF809F5-2550-BF8E-523A-FCCD3774B9C5}"/>
              </a:ext>
              <a:ext uri="{C183D7F6-B498-43B3-948B-1728B52AA6E4}">
                <adec:decorative xmlns:adec="http://schemas.microsoft.com/office/drawing/2017/decorative" val="1"/>
              </a:ext>
            </a:extLst>
          </p:cNvPr>
          <p:cNvGrpSpPr/>
          <p:nvPr/>
        </p:nvGrpSpPr>
        <p:grpSpPr>
          <a:xfrm>
            <a:off x="588264" y="2582660"/>
            <a:ext cx="120396" cy="2745170"/>
            <a:chOff x="588264" y="2582660"/>
            <a:chExt cx="120396" cy="2745170"/>
          </a:xfrm>
        </p:grpSpPr>
        <p:sp>
          <p:nvSpPr>
            <p:cNvPr id="41" name="Freeform: Shape 11">
              <a:extLst>
                <a:ext uri="{FF2B5EF4-FFF2-40B4-BE49-F238E27FC236}">
                  <a16:creationId xmlns:a16="http://schemas.microsoft.com/office/drawing/2014/main" id="{39C4BF0C-1BAC-B460-9C28-9616F6814A33}"/>
                </a:ext>
              </a:extLst>
            </p:cNvPr>
            <p:cNvSpPr>
              <a:spLocks/>
            </p:cNvSpPr>
            <p:nvPr/>
          </p:nvSpPr>
          <p:spPr bwMode="auto">
            <a:xfrm>
              <a:off x="588264" y="25826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4" name="Freeform: Shape 11">
              <a:extLst>
                <a:ext uri="{FF2B5EF4-FFF2-40B4-BE49-F238E27FC236}">
                  <a16:creationId xmlns:a16="http://schemas.microsoft.com/office/drawing/2014/main" id="{89496162-7614-AA94-3047-31A5272185A6}"/>
                </a:ext>
              </a:extLst>
            </p:cNvPr>
            <p:cNvSpPr>
              <a:spLocks/>
            </p:cNvSpPr>
            <p:nvPr/>
          </p:nvSpPr>
          <p:spPr bwMode="auto">
            <a:xfrm>
              <a:off x="588264" y="3418901"/>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Freeform: Shape 11">
              <a:extLst>
                <a:ext uri="{FF2B5EF4-FFF2-40B4-BE49-F238E27FC236}">
                  <a16:creationId xmlns:a16="http://schemas.microsoft.com/office/drawing/2014/main" id="{D58CE2AD-070D-2791-87A9-D161A52A1229}"/>
                </a:ext>
              </a:extLst>
            </p:cNvPr>
            <p:cNvSpPr>
              <a:spLocks/>
            </p:cNvSpPr>
            <p:nvPr/>
          </p:nvSpPr>
          <p:spPr bwMode="auto">
            <a:xfrm>
              <a:off x="588264" y="4526908"/>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0" name="Freeform: Shape 11">
              <a:extLst>
                <a:ext uri="{FF2B5EF4-FFF2-40B4-BE49-F238E27FC236}">
                  <a16:creationId xmlns:a16="http://schemas.microsoft.com/office/drawing/2014/main" id="{FE654C99-8821-911E-CE37-81E32493087B}"/>
                </a:ext>
              </a:extLst>
            </p:cNvPr>
            <p:cNvSpPr>
              <a:spLocks/>
            </p:cNvSpPr>
            <p:nvPr/>
          </p:nvSpPr>
          <p:spPr bwMode="auto">
            <a:xfrm>
              <a:off x="588264" y="5207434"/>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8115982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Improve and deploy your application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3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9" y="1613949"/>
            <a:ext cx="5961552"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Improve and deploy your application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deploy Azure resources and introduce CI/CD pipelines to your GitHub repo.</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GitHub Copilot and use it to assist with C# code changes.</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Deploy ARM and Bicep templates via GitHub Actions workflow.</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GitHub Actions workflow for deploying .NET web applications.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Automatically build and deploy a Docker image as part of a workflow.</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Update an Azure Web App whenever the GitHub Actions workflow deploys a new Docker image.</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IN" dirty="0"/>
              <a:t>Follow the GitHub Flow</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 GitHub Flow is a common process for managing code changes through GitHub.</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72354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tie issues, branches, and pull requests together, letting GitHub close issues and delete feature branches after code moves to the main branch.</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2" name="Group 1" descr="A diagram showing how Application Insights instrumentation in an app sends telemetry to an Application Insights resource.">
            <a:extLst>
              <a:ext uri="{FF2B5EF4-FFF2-40B4-BE49-F238E27FC236}">
                <a16:creationId xmlns:a16="http://schemas.microsoft.com/office/drawing/2014/main" id="{9DF2D11E-29FB-A588-3BA4-482E6F0BC0B7}"/>
              </a:ext>
            </a:extLst>
          </p:cNvPr>
          <p:cNvGrpSpPr/>
          <p:nvPr/>
        </p:nvGrpSpPr>
        <p:grpSpPr>
          <a:xfrm>
            <a:off x="5207216" y="1853624"/>
            <a:ext cx="2943009" cy="3844133"/>
            <a:chOff x="5207216" y="1853624"/>
            <a:chExt cx="2943009" cy="3844133"/>
          </a:xfrm>
        </p:grpSpPr>
        <p:sp>
          <p:nvSpPr>
            <p:cNvPr id="23" name="Rectangle: Rounded Corners 22">
              <a:extLst>
                <a:ext uri="{FF2B5EF4-FFF2-40B4-BE49-F238E27FC236}">
                  <a16:creationId xmlns:a16="http://schemas.microsoft.com/office/drawing/2014/main" id="{8962F124-346C-FDC1-E38E-C535B3D5CF78}"/>
                </a:ext>
              </a:extLst>
            </p:cNvPr>
            <p:cNvSpPr/>
            <p:nvPr/>
          </p:nvSpPr>
          <p:spPr bwMode="auto">
            <a:xfrm>
              <a:off x="5211596" y="1853624"/>
              <a:ext cx="962025" cy="42994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GitHub Issue</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74A965CA-B0B9-B454-ACF5-EA46E88E5902}"/>
                </a:ext>
              </a:extLst>
            </p:cNvPr>
            <p:cNvSpPr/>
            <p:nvPr/>
          </p:nvSpPr>
          <p:spPr bwMode="auto">
            <a:xfrm>
              <a:off x="5211596" y="2506497"/>
              <a:ext cx="962025" cy="44585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feature branch</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22044B72-7EC8-CA1E-8F23-AE0C63E7CDE2}"/>
                </a:ext>
              </a:extLst>
            </p:cNvPr>
            <p:cNvSpPr/>
            <p:nvPr/>
          </p:nvSpPr>
          <p:spPr bwMode="auto">
            <a:xfrm>
              <a:off x="5207216" y="3152778"/>
              <a:ext cx="962025" cy="42127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Fetch repo changes locally</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8A0B54AA-2610-4984-BC31-F2B26ACD7BEC}"/>
                </a:ext>
              </a:extLst>
            </p:cNvPr>
            <p:cNvSpPr/>
            <p:nvPr/>
          </p:nvSpPr>
          <p:spPr bwMode="auto">
            <a:xfrm>
              <a:off x="5207218" y="3999946"/>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Commit and push changes</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FD43A945-B82C-3785-8E01-8C1055E6059F}"/>
                </a:ext>
              </a:extLst>
            </p:cNvPr>
            <p:cNvSpPr/>
            <p:nvPr/>
          </p:nvSpPr>
          <p:spPr bwMode="auto">
            <a:xfrm>
              <a:off x="6763817" y="3618524"/>
              <a:ext cx="1386408" cy="438912"/>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Segoe UI "/>
                  <a:ea typeface="+mn-ea"/>
                  <a:cs typeface="+mn-cs"/>
                </a:rPr>
                <a:t>VS Code</a:t>
              </a:r>
              <a:endParaRPr kumimoji="0" lang="en-IN" sz="105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cxnSp>
          <p:nvCxnSpPr>
            <p:cNvPr id="56" name="Connector: Elbow 55">
              <a:extLst>
                <a:ext uri="{FF2B5EF4-FFF2-40B4-BE49-F238E27FC236}">
                  <a16:creationId xmlns:a16="http://schemas.microsoft.com/office/drawing/2014/main" id="{EE89B487-4397-E17C-7A32-8AA71703CE2A}"/>
                </a:ext>
              </a:extLst>
            </p:cNvPr>
            <p:cNvCxnSpPr>
              <a:cxnSpLocks/>
              <a:stCxn id="25" idx="3"/>
              <a:endCxn id="30" idx="1"/>
            </p:cNvCxnSpPr>
            <p:nvPr/>
          </p:nvCxnSpPr>
          <p:spPr>
            <a:xfrm>
              <a:off x="6169241" y="3363417"/>
              <a:ext cx="594576" cy="474563"/>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B2F63B-BA77-C7E1-00C1-6A6726D4184B}"/>
                </a:ext>
              </a:extLst>
            </p:cNvPr>
            <p:cNvCxnSpPr>
              <a:cxnSpLocks/>
              <a:stCxn id="85" idx="2"/>
              <a:endCxn id="90" idx="0"/>
            </p:cNvCxnSpPr>
            <p:nvPr/>
          </p:nvCxnSpPr>
          <p:spPr>
            <a:xfrm rot="5400000">
              <a:off x="5584598" y="5594124"/>
              <a:ext cx="207265"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C3B7570-43CD-573E-F014-0EF42B9E2B5A}"/>
                </a:ext>
              </a:extLst>
            </p:cNvPr>
            <p:cNvCxnSpPr>
              <a:cxnSpLocks/>
              <a:stCxn id="82" idx="2"/>
              <a:endCxn id="85" idx="0"/>
            </p:cNvCxnSpPr>
            <p:nvPr/>
          </p:nvCxnSpPr>
          <p:spPr>
            <a:xfrm>
              <a:off x="5688230" y="5012555"/>
              <a:ext cx="0" cy="204850"/>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CED43AA7-BC03-BDEB-1E02-72848C8A0458}"/>
                </a:ext>
              </a:extLst>
            </p:cNvPr>
            <p:cNvCxnSpPr>
              <a:cxnSpLocks/>
              <a:stCxn id="26" idx="2"/>
              <a:endCxn id="82" idx="0"/>
            </p:cNvCxnSpPr>
            <p:nvPr/>
          </p:nvCxnSpPr>
          <p:spPr>
            <a:xfrm rot="5400000">
              <a:off x="5585497" y="4541592"/>
              <a:ext cx="205468"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5A2386-6A34-360D-0150-EE1DB42DE8A1}"/>
                </a:ext>
              </a:extLst>
            </p:cNvPr>
            <p:cNvCxnSpPr>
              <a:cxnSpLocks/>
              <a:stCxn id="24" idx="2"/>
              <a:endCxn id="25" idx="0"/>
            </p:cNvCxnSpPr>
            <p:nvPr/>
          </p:nvCxnSpPr>
          <p:spPr>
            <a:xfrm flipH="1">
              <a:off x="5688229" y="2952352"/>
              <a:ext cx="4380" cy="200426"/>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37E843F-10A3-853E-411C-3FCA9A40A39F}"/>
                </a:ext>
              </a:extLst>
            </p:cNvPr>
            <p:cNvCxnSpPr>
              <a:cxnSpLocks/>
              <a:stCxn id="23" idx="2"/>
              <a:endCxn id="24" idx="0"/>
            </p:cNvCxnSpPr>
            <p:nvPr/>
          </p:nvCxnSpPr>
          <p:spPr>
            <a:xfrm>
              <a:off x="5692609" y="2283569"/>
              <a:ext cx="0" cy="222928"/>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1698F6E-77A5-1B5A-ABB4-69207DA02498}"/>
                </a:ext>
              </a:extLst>
            </p:cNvPr>
            <p:cNvCxnSpPr>
              <a:cxnSpLocks/>
              <a:stCxn id="30" idx="1"/>
              <a:endCxn id="26" idx="3"/>
            </p:cNvCxnSpPr>
            <p:nvPr/>
          </p:nvCxnSpPr>
          <p:spPr>
            <a:xfrm rot="10800000" flipV="1">
              <a:off x="6169243" y="3837980"/>
              <a:ext cx="594574" cy="381422"/>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F89B5E1-6CF8-D624-9F4B-5D76B4E32D1F}"/>
                </a:ext>
              </a:extLst>
            </p:cNvPr>
            <p:cNvSpPr>
              <a:spLocks/>
            </p:cNvSpPr>
            <p:nvPr/>
          </p:nvSpPr>
          <p:spPr bwMode="auto">
            <a:xfrm>
              <a:off x="7721315" y="3649997"/>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1259CEFA-F0FA-42EF-DCDF-26F8E5B5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763" y="3674745"/>
            <a:ext cx="298883" cy="29888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Rounded Corners 81">
            <a:extLst>
              <a:ext uri="{FF2B5EF4-FFF2-40B4-BE49-F238E27FC236}">
                <a16:creationId xmlns:a16="http://schemas.microsoft.com/office/drawing/2014/main" id="{DEAF0573-73BC-68E8-B38C-AB5463DEBE9A}"/>
              </a:ext>
            </a:extLst>
          </p:cNvPr>
          <p:cNvSpPr/>
          <p:nvPr/>
        </p:nvSpPr>
        <p:spPr bwMode="auto">
          <a:xfrm>
            <a:off x="5207217" y="4644326"/>
            <a:ext cx="962025" cy="368229"/>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Pull request to </a:t>
            </a:r>
            <a:r>
              <a:rPr kumimoji="0" lang="en-IN" sz="1000" b="1" i="0" u="none" strike="noStrike" kern="1200" cap="none" spc="0" normalizeH="0" baseline="0" noProof="0" dirty="0">
                <a:ln>
                  <a:noFill/>
                </a:ln>
                <a:solidFill>
                  <a:srgbClr val="000000"/>
                </a:solidFill>
                <a:effectLst/>
                <a:uLnTx/>
                <a:uFillTx/>
                <a:latin typeface="Segoe UI "/>
                <a:ea typeface="+mn-ea"/>
                <a:cs typeface="+mn-cs"/>
              </a:rPr>
              <a:t>main</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85" name="Rectangle: Rounded Corners 84">
            <a:extLst>
              <a:ext uri="{FF2B5EF4-FFF2-40B4-BE49-F238E27FC236}">
                <a16:creationId xmlns:a16="http://schemas.microsoft.com/office/drawing/2014/main" id="{4E417D77-8D6A-A69D-CE60-9109F08B3034}"/>
              </a:ext>
            </a:extLst>
          </p:cNvPr>
          <p:cNvSpPr/>
          <p:nvPr/>
        </p:nvSpPr>
        <p:spPr bwMode="auto">
          <a:xfrm>
            <a:off x="5207217" y="5217405"/>
            <a:ext cx="962025" cy="27308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Code review</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B49744EC-78A1-CCB8-6E16-19EE076961B9}"/>
              </a:ext>
            </a:extLst>
          </p:cNvPr>
          <p:cNvSpPr/>
          <p:nvPr/>
        </p:nvSpPr>
        <p:spPr bwMode="auto">
          <a:xfrm>
            <a:off x="5207216" y="5697757"/>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Complete pull request</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Deploy a Bicep template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GitHub allows you to execute ARM and Bicep templates as part of a GitHub Actions workflow.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To deploy resources, you will need to log into Azure and then use the arm-deploy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actio</a:t>
            </a:r>
            <a:r>
              <a:rPr lang="en-US" dirty="0">
                <a:solidFill>
                  <a:srgbClr val="000000"/>
                </a:solidFill>
                <a:latin typeface="Segoe UI "/>
              </a:rPr>
              <a:t>n.</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862322"/>
          </a:xfrm>
          <a:prstGeom prst="rect">
            <a:avLst/>
          </a:prstGeom>
          <a:noFill/>
        </p:spPr>
        <p:txBody>
          <a:bodyPr wrap="square" lIns="91440" tIns="45720" rIns="91440" bIns="45720" anchor="t">
            <a:spAutoFit/>
          </a:bodyPr>
          <a:lstStyle/>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azure/login@v1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creds: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secrets.AZURE_CREDENTIALS</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name: Run ARM deploy</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azure/arm-deploy@v1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subscriptionId</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secrets.AZURE_SUBSCRIPTION_ID</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resourceGroupName</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secrets.AZURE_RG</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template: ./</a:t>
            </a:r>
            <a:r>
              <a:rPr kumimoji="0" lang="en-US" b="1" i="0" u="none" strike="noStrike" kern="1200" cap="none" spc="0" normalizeH="0" baseline="0" noProof="0" dirty="0" err="1">
                <a:ln>
                  <a:noFill/>
                </a:ln>
                <a:solidFill>
                  <a:srgbClr val="444444"/>
                </a:solidFill>
                <a:effectLst/>
                <a:uLnTx/>
                <a:uFillTx/>
                <a:latin typeface="Courier New"/>
                <a:cs typeface="Courier New"/>
              </a:rPr>
              <a:t>InfrastructureAsCode</a:t>
            </a:r>
            <a:r>
              <a:rPr kumimoji="0" lang="en-US" b="1" i="0" u="none" strike="noStrike" kern="1200" cap="none" spc="0" normalizeH="0" baseline="0" noProof="0" dirty="0">
                <a:ln>
                  <a:noFill/>
                </a:ln>
                <a:solidFill>
                  <a:srgbClr val="444444"/>
                </a:solidFill>
                <a:effectLst/>
                <a:uLnTx/>
                <a:uFillTx/>
                <a:latin typeface="Courier New"/>
                <a:cs typeface="Courier New"/>
              </a:rPr>
              <a:t>/</a:t>
            </a:r>
            <a:r>
              <a:rPr kumimoji="0" lang="en-US" b="1" i="0" u="none" strike="noStrike" kern="1200" cap="none" spc="0" normalizeH="0" baseline="0" noProof="0" dirty="0" err="1">
                <a:ln>
                  <a:noFill/>
                </a:ln>
                <a:solidFill>
                  <a:srgbClr val="444444"/>
                </a:solidFill>
                <a:effectLst/>
                <a:uLnTx/>
                <a:uFillTx/>
                <a:latin typeface="Courier New"/>
                <a:cs typeface="Courier New"/>
              </a:rPr>
              <a:t>main.bicep</a:t>
            </a:r>
            <a:endParaRPr kumimoji="0" lang="en-US" b="1" i="0" u="none" strike="noStrike" kern="1200" cap="none" spc="0" normalizeH="0" baseline="0" noProof="0" dirty="0">
              <a:ln>
                <a:noFill/>
              </a:ln>
              <a:solidFill>
                <a:srgbClr val="444444"/>
              </a:solidFill>
              <a:effectLst/>
              <a:uLnTx/>
              <a:uFillTx/>
              <a:latin typeface="Courier New"/>
              <a:cs typeface="Courier New"/>
            </a:endParaRP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parameters: environment=${{ </a:t>
            </a:r>
            <a:r>
              <a:rPr kumimoji="0" lang="en-US" b="1" i="0" u="none" strike="noStrike" kern="1200" cap="none" spc="0" normalizeH="0" baseline="0" noProof="0" dirty="0" err="1">
                <a:ln>
                  <a:noFill/>
                </a:ln>
                <a:solidFill>
                  <a:srgbClr val="444444"/>
                </a:solidFill>
                <a:effectLst/>
                <a:uLnTx/>
                <a:uFillTx/>
                <a:latin typeface="Courier New"/>
                <a:cs typeface="Courier New"/>
              </a:rPr>
              <a:t>github.event.inputs.appenv</a:t>
            </a:r>
            <a:r>
              <a:rPr kumimoji="0" lang="en-US" b="1" i="0" u="none" strike="noStrike" kern="1200" cap="none" spc="0" normalizeH="0" baseline="0" noProof="0" dirty="0">
                <a:ln>
                  <a:noFill/>
                </a:ln>
                <a:solidFill>
                  <a:srgbClr val="444444"/>
                </a:solidFill>
                <a:effectLst/>
                <a:uLnTx/>
                <a:uFillTx/>
                <a:latin typeface="Courier New"/>
                <a:cs typeface="Courier New"/>
              </a:rPr>
              <a:t> }}</a:t>
            </a:r>
            <a:endParaRPr kumimoji="0" lang="en-US" b="1" i="0" u="none" strike="noStrike" kern="1200" cap="none" spc="0" normalizeH="0" baseline="0" noProof="0" dirty="0">
              <a:ln>
                <a:noFill/>
              </a:ln>
              <a:solidFill>
                <a:srgbClr val="000000"/>
              </a:solidFill>
              <a:effectLst/>
              <a:uLnTx/>
              <a:uFillTx/>
              <a:latin typeface="Courier New"/>
              <a:cs typeface="Courier New"/>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action above will deploy a file called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main.bicep</a:t>
            </a:r>
            <a:r>
              <a:rPr kumimoji="0" lang="en-US" sz="1800" b="0" i="0" u="none" strike="noStrike" kern="1200" cap="none" spc="0" normalizeH="0" baseline="0" noProof="0" dirty="0">
                <a:ln>
                  <a:noFill/>
                </a:ln>
                <a:solidFill>
                  <a:srgbClr val="000000"/>
                </a:solidFill>
                <a:effectLst/>
                <a:uLnTx/>
                <a:uFillTx/>
                <a:latin typeface="Segoe UI"/>
                <a:ea typeface="+mn-ea"/>
                <a:cs typeface="+mn-cs"/>
              </a:rPr>
              <a:t> to Azure whenever the GitHub Actions workflow runs.</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CI/CD for .NET websites with GitHub Actions</a:t>
            </a:r>
          </a:p>
        </p:txBody>
      </p:sp>
      <p:sp>
        <p:nvSpPr>
          <p:cNvPr id="5" name="Rectangle: Top Corners Rounded 4">
            <a:extLst>
              <a:ext uri="{FF2B5EF4-FFF2-40B4-BE49-F238E27FC236}">
                <a16:creationId xmlns:a16="http://schemas.microsoft.com/office/drawing/2014/main" id="{D3517706-4373-BA7B-6BB1-B64F95425AF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68DAF14E-6E2A-1580-2145-8AF21BE42AFD}"/>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Create another GitHub Actions workflow for deploying the website</a:t>
            </a:r>
          </a:p>
        </p:txBody>
      </p:sp>
      <p:sp>
        <p:nvSpPr>
          <p:cNvPr id="18" name="Rectangle: Rounded Corners 17">
            <a:extLst>
              <a:ext uri="{FF2B5EF4-FFF2-40B4-BE49-F238E27FC236}">
                <a16:creationId xmlns:a16="http://schemas.microsoft.com/office/drawing/2014/main" id="{030BC303-59D2-277E-4075-136D740556C3}"/>
              </a:ext>
              <a:ext uri="{C183D7F6-B498-43B3-948B-1728B52AA6E4}">
                <adec:decorative xmlns:adec="http://schemas.microsoft.com/office/drawing/2017/decorative" val="1"/>
              </a:ext>
            </a:extLst>
          </p:cNvPr>
          <p:cNvSpPr/>
          <p:nvPr/>
        </p:nvSpPr>
        <p:spPr bwMode="auto">
          <a:xfrm>
            <a:off x="5401901" y="2039773"/>
            <a:ext cx="6676730"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1" name="Rectangle 20">
            <a:extLst>
              <a:ext uri="{FF2B5EF4-FFF2-40B4-BE49-F238E27FC236}">
                <a16:creationId xmlns:a16="http://schemas.microsoft.com/office/drawing/2014/main" id="{4E0416E0-E3E2-7053-2FCD-A85FD070801F}"/>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2" name="TextBox 21">
            <a:extLst>
              <a:ext uri="{FF2B5EF4-FFF2-40B4-BE49-F238E27FC236}">
                <a16:creationId xmlns:a16="http://schemas.microsoft.com/office/drawing/2014/main" id="{E86C2634-59BF-90C3-0230-E89F333A92F7}"/>
              </a:ext>
            </a:extLst>
          </p:cNvPr>
          <p:cNvSpPr txBox="1">
            <a:spLocks/>
          </p:cNvSpPr>
          <p:nvPr/>
        </p:nvSpPr>
        <p:spPr>
          <a:xfrm>
            <a:off x="930867" y="2513461"/>
            <a:ext cx="38025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Create a GitHub Actions .NET workflow and configure each of the steps.</a:t>
            </a:r>
          </a:p>
        </p:txBody>
      </p:sp>
      <p:sp>
        <p:nvSpPr>
          <p:cNvPr id="23" name="TextBox 22">
            <a:extLst>
              <a:ext uri="{FF2B5EF4-FFF2-40B4-BE49-F238E27FC236}">
                <a16:creationId xmlns:a16="http://schemas.microsoft.com/office/drawing/2014/main" id="{748CB022-6F95-98FC-A9A3-78AE25139BA7}"/>
              </a:ext>
            </a:extLst>
          </p:cNvPr>
          <p:cNvSpPr txBox="1">
            <a:spLocks/>
          </p:cNvSpPr>
          <p:nvPr/>
        </p:nvSpPr>
        <p:spPr>
          <a:xfrm>
            <a:off x="930867" y="3281671"/>
            <a:ext cx="381219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Add environment variables to manage deployment. </a:t>
            </a:r>
          </a:p>
        </p:txBody>
      </p:sp>
      <p:sp>
        <p:nvSpPr>
          <p:cNvPr id="24" name="TextBox 23">
            <a:extLst>
              <a:ext uri="{FF2B5EF4-FFF2-40B4-BE49-F238E27FC236}">
                <a16:creationId xmlns:a16="http://schemas.microsoft.com/office/drawing/2014/main" id="{B5F815C2-F880-64B1-D38D-A83862CCB9DA}"/>
              </a:ext>
            </a:extLst>
          </p:cNvPr>
          <p:cNvSpPr txBox="1">
            <a:spLocks/>
          </p:cNvSpPr>
          <p:nvPr/>
        </p:nvSpPr>
        <p:spPr>
          <a:xfrm>
            <a:off x="930867" y="4296103"/>
            <a:ext cx="3812194"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Build a Docker image from the .NET code and deploy it to Azure Container Registry. Then, update the Web App with that new container image.</a:t>
            </a:r>
          </a:p>
        </p:txBody>
      </p:sp>
      <p:grpSp>
        <p:nvGrpSpPr>
          <p:cNvPr id="2" name="Group 1">
            <a:extLst>
              <a:ext uri="{FF2B5EF4-FFF2-40B4-BE49-F238E27FC236}">
                <a16:creationId xmlns:a16="http://schemas.microsoft.com/office/drawing/2014/main" id="{CFB8F9F7-F3B9-CA9D-4981-020F9883144C}"/>
              </a:ext>
              <a:ext uri="{C183D7F6-B498-43B3-948B-1728B52AA6E4}">
                <adec:decorative xmlns:adec="http://schemas.microsoft.com/office/drawing/2017/decorative" val="1"/>
              </a:ext>
            </a:extLst>
          </p:cNvPr>
          <p:cNvGrpSpPr/>
          <p:nvPr/>
        </p:nvGrpSpPr>
        <p:grpSpPr>
          <a:xfrm>
            <a:off x="588264" y="2577649"/>
            <a:ext cx="120396" cy="1899810"/>
            <a:chOff x="588264" y="2577649"/>
            <a:chExt cx="120396" cy="1899810"/>
          </a:xfrm>
        </p:grpSpPr>
        <p:sp>
          <p:nvSpPr>
            <p:cNvPr id="25" name="Freeform: Shape 11">
              <a:extLst>
                <a:ext uri="{FF2B5EF4-FFF2-40B4-BE49-F238E27FC236}">
                  <a16:creationId xmlns:a16="http://schemas.microsoft.com/office/drawing/2014/main" id="{C0303FB5-6061-016D-7297-8F7E5DEFA06B}"/>
                </a:ext>
              </a:extLst>
            </p:cNvPr>
            <p:cNvSpPr>
              <a:spLocks/>
            </p:cNvSpPr>
            <p:nvPr/>
          </p:nvSpPr>
          <p:spPr bwMode="auto">
            <a:xfrm>
              <a:off x="588264" y="2577649"/>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Freeform: Shape 11">
              <a:extLst>
                <a:ext uri="{FF2B5EF4-FFF2-40B4-BE49-F238E27FC236}">
                  <a16:creationId xmlns:a16="http://schemas.microsoft.com/office/drawing/2014/main" id="{85BBF35D-904C-495A-14E8-EE2509B70E88}"/>
                </a:ext>
              </a:extLst>
            </p:cNvPr>
            <p:cNvSpPr>
              <a:spLocks/>
            </p:cNvSpPr>
            <p:nvPr/>
          </p:nvSpPr>
          <p:spPr bwMode="auto">
            <a:xfrm>
              <a:off x="588264" y="33459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7" name="Freeform: Shape 11">
              <a:extLst>
                <a:ext uri="{FF2B5EF4-FFF2-40B4-BE49-F238E27FC236}">
                  <a16:creationId xmlns:a16="http://schemas.microsoft.com/office/drawing/2014/main" id="{04704533-E4B1-2838-E04A-F00F8A286463}"/>
                </a:ext>
              </a:extLst>
            </p:cNvPr>
            <p:cNvSpPr>
              <a:spLocks/>
            </p:cNvSpPr>
            <p:nvPr/>
          </p:nvSpPr>
          <p:spPr bwMode="auto">
            <a:xfrm>
              <a:off x="588264" y="4357063"/>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 name="TextBox 2">
            <a:extLst>
              <a:ext uri="{FF2B5EF4-FFF2-40B4-BE49-F238E27FC236}">
                <a16:creationId xmlns:a16="http://schemas.microsoft.com/office/drawing/2014/main" id="{1B91A242-9B45-6FC9-8481-2C48F23977BC}"/>
              </a:ext>
            </a:extLst>
          </p:cNvPr>
          <p:cNvSpPr txBox="1"/>
          <p:nvPr/>
        </p:nvSpPr>
        <p:spPr>
          <a:xfrm>
            <a:off x="5563056" y="2110294"/>
            <a:ext cx="6313538" cy="3046988"/>
          </a:xfrm>
          <a:prstGeom prst="rect">
            <a:avLst/>
          </a:prstGeom>
          <a:noFill/>
        </p:spPr>
        <p:txBody>
          <a:bodyPr wrap="square" lIns="91440" tIns="45720" rIns="91440" bIns="4572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steps: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uses: actions/checkout@v3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Setup .NET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uses: actions/setup-dotnet@v3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with: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dotnet-version: 6.0.x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Restore dependencies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Build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build --no-restore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Test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test --no-build</a:t>
            </a:r>
            <a:endParaRPr lang="en-US" sz="1600" b="1" dirty="0">
              <a:solidFill>
                <a:srgbClr val="000000"/>
              </a:solidFill>
              <a:latin typeface="Segoe UI"/>
            </a:endParaRPr>
          </a:p>
        </p:txBody>
      </p:sp>
    </p:spTree>
    <p:custDataLst>
      <p:tags r:id="rId1"/>
    </p:custDataLst>
    <p:extLst>
      <p:ext uri="{BB962C8B-B14F-4D97-AF65-F5344CB8AC3E}">
        <p14:creationId xmlns:p14="http://schemas.microsoft.com/office/powerpoint/2010/main" val="25165332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load testing secure practices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4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7271237"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463A871-DD32-0578-E28B-DC2D6CE2ED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42349" y="1853539"/>
            <a:ext cx="522409" cy="522409"/>
          </a:xfrm>
          <a:prstGeom prst="rect">
            <a:avLst/>
          </a:prstGeom>
        </p:spPr>
      </p:pic>
      <p:sp>
        <p:nvSpPr>
          <p:cNvPr id="18" name="TextBox 17">
            <a:extLst>
              <a:ext uri="{FF2B5EF4-FFF2-40B4-BE49-F238E27FC236}">
                <a16:creationId xmlns:a16="http://schemas.microsoft.com/office/drawing/2014/main" id="{D9868027-9226-7AE3-C6E1-99F0FB8ADFE6}"/>
              </a:ext>
            </a:extLst>
          </p:cNvPr>
          <p:cNvSpPr txBox="1"/>
          <p:nvPr/>
        </p:nvSpPr>
        <p:spPr>
          <a:xfrm>
            <a:off x="9892841" y="2481720"/>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Chaos Experiment</a:t>
            </a:r>
          </a:p>
        </p:txBody>
      </p:sp>
      <p:pic>
        <p:nvPicPr>
          <p:cNvPr id="23" name="Graphic 22">
            <a:extLst>
              <a:ext uri="{FF2B5EF4-FFF2-40B4-BE49-F238E27FC236}">
                <a16:creationId xmlns:a16="http://schemas.microsoft.com/office/drawing/2014/main" id="{B55853A3-0B6B-204C-7555-4A67A038A7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2720" y="3520257"/>
            <a:ext cx="522409" cy="522409"/>
          </a:xfrm>
          <a:prstGeom prst="rect">
            <a:avLst/>
          </a:prstGeom>
        </p:spPr>
      </p:pic>
      <p:sp>
        <p:nvSpPr>
          <p:cNvPr id="25" name="TextBox 24">
            <a:extLst>
              <a:ext uri="{FF2B5EF4-FFF2-40B4-BE49-F238E27FC236}">
                <a16:creationId xmlns:a16="http://schemas.microsoft.com/office/drawing/2014/main" id="{806F72A5-0AC9-D467-BA1E-DD4379D34332}"/>
              </a:ext>
            </a:extLst>
          </p:cNvPr>
          <p:cNvSpPr txBox="1"/>
          <p:nvPr/>
        </p:nvSpPr>
        <p:spPr>
          <a:xfrm>
            <a:off x="9892841" y="4093884"/>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Load Testing</a:t>
            </a:r>
          </a:p>
        </p:txBody>
      </p: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Implement load testing and secure practices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t>
            </a:r>
            <a:r>
              <a:rPr lang="en-US" dirty="0">
                <a:solidFill>
                  <a:srgbClr val="000000"/>
                </a:solidFill>
                <a:latin typeface="Segoe UI "/>
              </a:rPr>
              <a:t>create an Apache JMeter load test, use this load test in an Azure Load Test service, and design a chaos experiment using Azure Chaos Studio.</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 load test for a web application.</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load test using Apache JMeter.</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Load Testing service and execute the JMeter load test in Azure.</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and create a stress test using the Azure Load Testing service.</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Design a chaos experiment in Azure Chaos Studio.</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Setup Development Environment</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Build and run a load test</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
                <a:ea typeface="+mn-ea"/>
                <a:cs typeface="+mn-cs"/>
              </a:rPr>
              <a:t>Apache JMeter</a:t>
            </a:r>
            <a:r>
              <a:rPr kumimoji="0" lang="en-US" sz="1600" b="0" i="0" u="none" strike="noStrike" kern="1200" cap="none" spc="0" normalizeH="0" baseline="0" noProof="0" dirty="0">
                <a:ln>
                  <a:noFill/>
                </a:ln>
                <a:solidFill>
                  <a:srgbClr val="000000"/>
                </a:solidFill>
                <a:effectLst/>
                <a:uLnTx/>
                <a:uFillTx/>
                <a:latin typeface="Segoe UI "/>
                <a:ea typeface="+mn-ea"/>
                <a:cs typeface="+mn-cs"/>
              </a:rPr>
              <a:t> is an open source tool for building and running load test scripts.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a:t>
            </a:r>
            <a:r>
              <a:rPr kumimoji="0" lang="en-US" sz="1600" b="1" i="0" u="none" strike="noStrike" kern="1200" cap="none" spc="0" normalizeH="0" baseline="0" noProof="0" dirty="0">
                <a:ln>
                  <a:noFill/>
                </a:ln>
                <a:solidFill>
                  <a:srgbClr val="000000"/>
                </a:solidFill>
                <a:effectLst/>
                <a:uLnTx/>
                <a:uFillTx/>
                <a:latin typeface="Segoe UI "/>
                <a:ea typeface="+mn-ea"/>
                <a:cs typeface="+mn-cs"/>
              </a:rPr>
              <a:t>load test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allows us to simulate a certain amount of traffic against an application to ensure that the application can handle that level of load.</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37826A00-B515-354C-6D21-BF3FE494675E}"/>
              </a:ext>
            </a:extLst>
          </p:cNvPr>
          <p:cNvPicPr>
            <a:picLocks noChangeAspect="1"/>
          </p:cNvPicPr>
          <p:nvPr/>
        </p:nvPicPr>
        <p:blipFill>
          <a:blip r:embed="rId4"/>
          <a:stretch>
            <a:fillRect/>
          </a:stretch>
        </p:blipFill>
        <p:spPr>
          <a:xfrm>
            <a:off x="4297123" y="2429229"/>
            <a:ext cx="7106500" cy="3532551"/>
          </a:xfrm>
          <a:prstGeom prst="rect">
            <a:avLst/>
          </a:prstGeom>
        </p:spPr>
      </p:pic>
      <p:sp>
        <p:nvSpPr>
          <p:cNvPr id="5" name="TextBox 4">
            <a:extLst>
              <a:ext uri="{FF2B5EF4-FFF2-40B4-BE49-F238E27FC236}">
                <a16:creationId xmlns:a16="http://schemas.microsoft.com/office/drawing/2014/main" id="{BA4CDF79-7A7E-C00A-52D7-2D54C8B59923}"/>
              </a:ext>
            </a:extLst>
          </p:cNvPr>
          <p:cNvSpPr txBox="1"/>
          <p:nvPr/>
        </p:nvSpPr>
        <p:spPr>
          <a:xfrm>
            <a:off x="6069054" y="1937547"/>
            <a:ext cx="4090964"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661C5"/>
                </a:solidFill>
                <a:effectLst/>
                <a:uLnTx/>
                <a:uFillTx/>
                <a:latin typeface="Segoe UI "/>
                <a:ea typeface="+mn-ea"/>
                <a:cs typeface="+mn-cs"/>
              </a:rPr>
              <a:t>Apache JMeter</a:t>
            </a:r>
            <a:endParaRPr kumimoji="0" lang="en-IN" sz="2400" b="1" i="0" u="none" strike="noStrike" kern="1200" cap="none" spc="0" normalizeH="0" baseline="0" noProof="0" dirty="0">
              <a:ln>
                <a:noFill/>
              </a:ln>
              <a:solidFill>
                <a:srgbClr val="8661C5"/>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Working with Azure Load Testing</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7" name="Picture 6">
            <a:extLst>
              <a:ext uri="{FF2B5EF4-FFF2-40B4-BE49-F238E27FC236}">
                <a16:creationId xmlns:a16="http://schemas.microsoft.com/office/drawing/2014/main" id="{A122E798-BEC1-DFF9-BD50-7B3D8EEB383E}"/>
              </a:ext>
            </a:extLst>
          </p:cNvPr>
          <p:cNvPicPr>
            <a:picLocks noChangeAspect="1"/>
          </p:cNvPicPr>
          <p:nvPr/>
        </p:nvPicPr>
        <p:blipFill>
          <a:blip r:embed="rId4"/>
          <a:stretch>
            <a:fillRect/>
          </a:stretch>
        </p:blipFill>
        <p:spPr>
          <a:xfrm>
            <a:off x="798634" y="1766818"/>
            <a:ext cx="10594731" cy="4345095"/>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Single Corner Rounded 106">
            <a:extLst>
              <a:ext uri="{FF2B5EF4-FFF2-40B4-BE49-F238E27FC236}">
                <a16:creationId xmlns:a16="http://schemas.microsoft.com/office/drawing/2014/main" id="{0E74FE64-01A4-8A61-B4B0-49D51E01F669}"/>
              </a:ext>
              <a:ext uri="{C183D7F6-B498-43B3-948B-1728B52AA6E4}">
                <adec:decorative xmlns:adec="http://schemas.microsoft.com/office/drawing/2017/decorative" val="1"/>
              </a:ext>
            </a:extLst>
          </p:cNvPr>
          <p:cNvSpPr/>
          <p:nvPr/>
        </p:nvSpPr>
        <p:spPr bwMode="auto">
          <a:xfrm flipV="1">
            <a:off x="0" y="2019094"/>
            <a:ext cx="4991100" cy="4838906"/>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08" name="Rectangle: Single Corner Rounded 107">
            <a:extLst>
              <a:ext uri="{FF2B5EF4-FFF2-40B4-BE49-F238E27FC236}">
                <a16:creationId xmlns:a16="http://schemas.microsoft.com/office/drawing/2014/main" id="{5115844A-AD14-59C9-35E2-6E99E2D086B2}"/>
              </a:ext>
              <a:ext uri="{C183D7F6-B498-43B3-948B-1728B52AA6E4}">
                <adec:decorative xmlns:adec="http://schemas.microsoft.com/office/drawing/2017/decorative" val="1"/>
              </a:ext>
            </a:extLst>
          </p:cNvPr>
          <p:cNvSpPr/>
          <p:nvPr/>
        </p:nvSpPr>
        <p:spPr bwMode="auto">
          <a:xfrm flipH="1">
            <a:off x="4307414" y="1676401"/>
            <a:ext cx="7884586" cy="51815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E9A725A-2782-B157-3BE0-3F82946B77A5}"/>
              </a:ext>
              <a:ext uri="{C183D7F6-B498-43B3-948B-1728B52AA6E4}">
                <adec:decorative xmlns:adec="http://schemas.microsoft.com/office/drawing/2017/decorative" val="1"/>
              </a:ext>
            </a:extLst>
          </p:cNvPr>
          <p:cNvGrpSpPr/>
          <p:nvPr/>
        </p:nvGrpSpPr>
        <p:grpSpPr>
          <a:xfrm>
            <a:off x="588263" y="2266195"/>
            <a:ext cx="499256" cy="499256"/>
            <a:chOff x="4863419" y="201635"/>
            <a:chExt cx="1828800" cy="1828800"/>
          </a:xfrm>
        </p:grpSpPr>
        <p:sp>
          <p:nvSpPr>
            <p:cNvPr id="110" name="Freeform: Shape 11">
              <a:extLst>
                <a:ext uri="{FF2B5EF4-FFF2-40B4-BE49-F238E27FC236}">
                  <a16:creationId xmlns:a16="http://schemas.microsoft.com/office/drawing/2014/main" id="{C62EC523-E0E5-8EA4-2CAE-6C32DE05CA8E}"/>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1" name="Oval 110">
              <a:extLst>
                <a:ext uri="{FF2B5EF4-FFF2-40B4-BE49-F238E27FC236}">
                  <a16:creationId xmlns:a16="http://schemas.microsoft.com/office/drawing/2014/main" id="{C7C0C2CD-DA60-3781-BB00-B3E408EB27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noAutofit/>
          </a:bodyPr>
          <a:lstStyle/>
          <a:p>
            <a:r>
              <a:rPr lang="en-US" dirty="0"/>
              <a:t>Build an Azure Chaos experiment</a:t>
            </a:r>
          </a:p>
        </p:txBody>
      </p:sp>
      <p:sp>
        <p:nvSpPr>
          <p:cNvPr id="35" name="TextBox 34">
            <a:extLst>
              <a:ext uri="{FF2B5EF4-FFF2-40B4-BE49-F238E27FC236}">
                <a16:creationId xmlns:a16="http://schemas.microsoft.com/office/drawing/2014/main" id="{4B38BD3B-8BFC-3D5F-B301-448996A0D67D}"/>
              </a:ext>
            </a:extLst>
          </p:cNvPr>
          <p:cNvSpPr txBox="1"/>
          <p:nvPr/>
        </p:nvSpPr>
        <p:spPr>
          <a:xfrm>
            <a:off x="480698"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chaos experiment to observe behavior when the App Service stops.</a:t>
            </a:r>
          </a:p>
        </p:txBody>
      </p:sp>
      <p:sp>
        <p:nvSpPr>
          <p:cNvPr id="112" name="TextBox 111">
            <a:extLst>
              <a:ext uri="{FF2B5EF4-FFF2-40B4-BE49-F238E27FC236}">
                <a16:creationId xmlns:a16="http://schemas.microsoft.com/office/drawing/2014/main" id="{5A593E54-09AF-815B-C9D8-632FB3041568}"/>
              </a:ext>
            </a:extLst>
          </p:cNvPr>
          <p:cNvSpPr txBox="1"/>
          <p:nvPr/>
        </p:nvSpPr>
        <p:spPr>
          <a:xfrm>
            <a:off x="1279565" y="2266195"/>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Chaos Studio allows us to design experiments that disable resources and test the resiliency of applications. </a:t>
            </a:r>
          </a:p>
        </p:txBody>
      </p:sp>
      <p:cxnSp>
        <p:nvCxnSpPr>
          <p:cNvPr id="113" name="Straight Connector 112">
            <a:extLst>
              <a:ext uri="{FF2B5EF4-FFF2-40B4-BE49-F238E27FC236}">
                <a16:creationId xmlns:a16="http://schemas.microsoft.com/office/drawing/2014/main" id="{CF070698-5126-4128-0695-B9877EF90D38}"/>
              </a:ext>
              <a:ext uri="{C183D7F6-B498-43B3-948B-1728B52AA6E4}">
                <adec:decorative xmlns:adec="http://schemas.microsoft.com/office/drawing/2017/decorative" val="1"/>
              </a:ext>
            </a:extLst>
          </p:cNvPr>
          <p:cNvCxnSpPr>
            <a:cxnSpLocks/>
          </p:cNvCxnSpPr>
          <p:nvPr/>
        </p:nvCxnSpPr>
        <p:spPr>
          <a:xfrm>
            <a:off x="1279565" y="4008811"/>
            <a:ext cx="2651158"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0434E0E4-523E-D531-4A22-FC993917A9CD}"/>
              </a:ext>
              <a:ext uri="{C183D7F6-B498-43B3-948B-1728B52AA6E4}">
                <adec:decorative xmlns:adec="http://schemas.microsoft.com/office/drawing/2017/decorative" val="1"/>
              </a:ext>
            </a:extLst>
          </p:cNvPr>
          <p:cNvGrpSpPr/>
          <p:nvPr/>
        </p:nvGrpSpPr>
        <p:grpSpPr>
          <a:xfrm>
            <a:off x="588263" y="4366433"/>
            <a:ext cx="499256" cy="499256"/>
            <a:chOff x="4863419" y="201635"/>
            <a:chExt cx="1828800" cy="1828800"/>
          </a:xfrm>
        </p:grpSpPr>
        <p:sp>
          <p:nvSpPr>
            <p:cNvPr id="117" name="Freeform: Shape 11">
              <a:extLst>
                <a:ext uri="{FF2B5EF4-FFF2-40B4-BE49-F238E27FC236}">
                  <a16:creationId xmlns:a16="http://schemas.microsoft.com/office/drawing/2014/main" id="{18AB9D95-C719-AFD9-56CF-19C7D0F1F1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8" name="Oval 117">
              <a:extLst>
                <a:ext uri="{FF2B5EF4-FFF2-40B4-BE49-F238E27FC236}">
                  <a16:creationId xmlns:a16="http://schemas.microsoft.com/office/drawing/2014/main" id="{C4F041EE-07E3-EBC4-ADD1-C3252382370A}"/>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70350A4E-5BF4-F33E-DFCA-4F6A03205603}"/>
              </a:ext>
            </a:extLst>
          </p:cNvPr>
          <p:cNvSpPr txBox="1"/>
          <p:nvPr/>
        </p:nvSpPr>
        <p:spPr>
          <a:xfrm>
            <a:off x="1279565" y="4366433"/>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During the experiment, you will run a load test to simulate activity, observing what happens when a service fails.</a:t>
            </a:r>
          </a:p>
        </p:txBody>
      </p:sp>
      <p:sp>
        <p:nvSpPr>
          <p:cNvPr id="122" name="Shield_EA18">
            <a:extLst>
              <a:ext uri="{FF2B5EF4-FFF2-40B4-BE49-F238E27FC236}">
                <a16:creationId xmlns:a16="http://schemas.microsoft.com/office/drawing/2014/main" id="{82D8AA68-3FD6-DCB3-797D-DBFB81DC0324}"/>
              </a:ext>
              <a:ext uri="{C183D7F6-B498-43B3-948B-1728B52AA6E4}">
                <adec:decorative xmlns:adec="http://schemas.microsoft.com/office/drawing/2017/decorative" val="1"/>
              </a:ext>
            </a:extLst>
          </p:cNvPr>
          <p:cNvSpPr>
            <a:spLocks noChangeAspect="1"/>
          </p:cNvSpPr>
          <p:nvPr/>
        </p:nvSpPr>
        <p:spPr bwMode="auto">
          <a:xfrm>
            <a:off x="742805" y="2414588"/>
            <a:ext cx="190172" cy="2024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123" name="Warning_E7BA">
            <a:extLst>
              <a:ext uri="{FF2B5EF4-FFF2-40B4-BE49-F238E27FC236}">
                <a16:creationId xmlns:a16="http://schemas.microsoft.com/office/drawing/2014/main" id="{85EEB2A8-43CC-437A-9C7E-14A2233D012B}"/>
              </a:ext>
              <a:ext uri="{C183D7F6-B498-43B3-948B-1728B52AA6E4}">
                <adec:decorative xmlns:adec="http://schemas.microsoft.com/office/drawing/2017/decorative" val="1"/>
              </a:ext>
            </a:extLst>
          </p:cNvPr>
          <p:cNvSpPr>
            <a:spLocks noChangeAspect="1" noEditPoints="1"/>
          </p:cNvSpPr>
          <p:nvPr/>
        </p:nvSpPr>
        <p:spPr bwMode="auto">
          <a:xfrm>
            <a:off x="739951" y="4518071"/>
            <a:ext cx="195880" cy="195980"/>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6" name="Picture 5">
            <a:extLst>
              <a:ext uri="{FF2B5EF4-FFF2-40B4-BE49-F238E27FC236}">
                <a16:creationId xmlns:a16="http://schemas.microsoft.com/office/drawing/2014/main" id="{48D2030E-DCEF-4C3A-63D5-DA486530C08D}"/>
              </a:ext>
            </a:extLst>
          </p:cNvPr>
          <p:cNvPicPr>
            <a:picLocks noChangeAspect="1"/>
          </p:cNvPicPr>
          <p:nvPr/>
        </p:nvPicPr>
        <p:blipFill>
          <a:blip r:embed="rId4"/>
          <a:stretch>
            <a:fillRect/>
          </a:stretch>
        </p:blipFill>
        <p:spPr>
          <a:xfrm>
            <a:off x="4537392" y="2247633"/>
            <a:ext cx="7424630" cy="4039133"/>
          </a:xfrm>
          <a:prstGeom prst="rect">
            <a:avLst/>
          </a:prstGeom>
        </p:spPr>
      </p:pic>
    </p:spTree>
    <p:custDataLst>
      <p:tags r:id="rId1"/>
    </p:custDataLst>
    <p:extLst>
      <p:ext uri="{BB962C8B-B14F-4D97-AF65-F5344CB8AC3E}">
        <p14:creationId xmlns:p14="http://schemas.microsoft.com/office/powerpoint/2010/main" val="2772182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Make things secure</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5 Architecture </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542A1CF9-86F8-A65A-74A6-0A0C83D49966}"/>
              </a:ext>
            </a:extLst>
          </p:cNvPr>
          <p:cNvPicPr>
            <a:picLocks noChangeAspect="1"/>
          </p:cNvPicPr>
          <p:nvPr/>
        </p:nvPicPr>
        <p:blipFill>
          <a:blip r:embed="rId4"/>
          <a:stretch>
            <a:fillRect/>
          </a:stretch>
        </p:blipFill>
        <p:spPr>
          <a:xfrm>
            <a:off x="1744807" y="712433"/>
            <a:ext cx="7772400" cy="5433133"/>
          </a:xfrm>
          <a:prstGeom prst="rect">
            <a:avLst/>
          </a:prstGeom>
        </p:spPr>
      </p:pic>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Security &amp; Monitoring</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add security to GitHub and monitoring to you application</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Branch Policies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Branch Policies prevent committing code directly to production without review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841500"/>
            <a:ext cx="11018521" cy="4442049"/>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rule above protect the main branch and require review from Code Owners</a:t>
            </a:r>
          </a:p>
        </p:txBody>
      </p:sp>
      <p:pic>
        <p:nvPicPr>
          <p:cNvPr id="5" name="Picture 4" descr="A screenshot of a computer&#10;&#10;Description automatically generated">
            <a:extLst>
              <a:ext uri="{FF2B5EF4-FFF2-40B4-BE49-F238E27FC236}">
                <a16:creationId xmlns:a16="http://schemas.microsoft.com/office/drawing/2014/main" id="{D6325169-26A9-6908-E422-3A32749A0280}"/>
              </a:ext>
            </a:extLst>
          </p:cNvPr>
          <p:cNvPicPr>
            <a:picLocks noChangeAspect="1"/>
          </p:cNvPicPr>
          <p:nvPr/>
        </p:nvPicPr>
        <p:blipFill>
          <a:blip r:embed="rId4"/>
          <a:stretch>
            <a:fillRect/>
          </a:stretch>
        </p:blipFill>
        <p:spPr>
          <a:xfrm>
            <a:off x="2988727" y="1847804"/>
            <a:ext cx="6214534" cy="3855489"/>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430887"/>
          </a:xfrm>
        </p:spPr>
        <p:txBody>
          <a:bodyPr/>
          <a:lstStyle/>
          <a:p>
            <a:r>
              <a:rPr lang="en-IN" dirty="0"/>
              <a:t>Setup a security policy for a GitHub Repo</a:t>
            </a:r>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write your own security</a:t>
            </a:r>
            <a:r>
              <a:rPr lang="en-US" sz="1600" dirty="0">
                <a:solidFill>
                  <a:srgbClr val="000000"/>
                </a:solidFill>
                <a:latin typeface="Segoe UI "/>
              </a:rPr>
              <a:t>y policy in Markdown and place it into the repo to be surfaced in the security tab.</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security policy enables you to inform those accessing the repo about the security policy as well as how to handle any security issues or vulnerabilities.</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857A2E73-F358-BACE-3AF3-D284BC097814}"/>
              </a:ext>
            </a:extLst>
          </p:cNvPr>
          <p:cNvPicPr>
            <a:picLocks noChangeAspect="1"/>
          </p:cNvPicPr>
          <p:nvPr/>
        </p:nvPicPr>
        <p:blipFill>
          <a:blip r:embed="rId4"/>
          <a:stretch>
            <a:fillRect/>
          </a:stretch>
        </p:blipFill>
        <p:spPr>
          <a:xfrm>
            <a:off x="4312239" y="1835016"/>
            <a:ext cx="7198561" cy="4103527"/>
          </a:xfrm>
          <a:prstGeom prst="rect">
            <a:avLst/>
          </a:prstGeom>
        </p:spPr>
      </p:pic>
    </p:spTree>
    <p:custDataLst>
      <p:tags r:id="rId1"/>
    </p:custDataLst>
    <p:extLst>
      <p:ext uri="{BB962C8B-B14F-4D97-AF65-F5344CB8AC3E}">
        <p14:creationId xmlns:p14="http://schemas.microsoft.com/office/powerpoint/2010/main" val="41239678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Code security and analysis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With code security and analysis, you can look for vulnerabilities. For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CodeQL</a:t>
            </a:r>
            <a:r>
              <a:rPr kumimoji="0" lang="en-US" sz="1800" b="0" i="0" u="none" strike="noStrike" kern="1200" cap="none" spc="0" normalizeH="0" baseline="0" noProof="0" dirty="0">
                <a:ln>
                  <a:noFill/>
                </a:ln>
                <a:solidFill>
                  <a:srgbClr val="000000"/>
                </a:solidFill>
                <a:effectLst/>
                <a:uLnTx/>
                <a:uFillTx/>
                <a:latin typeface="Segoe UI "/>
                <a:ea typeface="+mn-ea"/>
                <a:cs typeface="+mn-cs"/>
              </a:rPr>
              <a:t> the repo must be public. </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you’ll </a:t>
            </a:r>
            <a:r>
              <a:rPr lang="en-US" sz="1600" b="1" dirty="0">
                <a:solidFill>
                  <a:srgbClr val="3B2E58"/>
                </a:solidFill>
                <a:latin typeface="Segoe UI "/>
              </a:rPr>
              <a:t>enable</a:t>
            </a:r>
            <a:r>
              <a:rPr kumimoji="0" lang="en-US" sz="1600" b="1" i="0" u="none" strike="noStrike" kern="1200" cap="none" spc="0" normalizeH="0" baseline="0" noProof="0" dirty="0">
                <a:ln>
                  <a:noFill/>
                </a:ln>
                <a:solidFill>
                  <a:srgbClr val="3B2E58"/>
                </a:solidFill>
                <a:effectLst/>
                <a:uLnTx/>
                <a:uFillTx/>
                <a:latin typeface="Segoe UI "/>
                <a:ea typeface="+mn-ea"/>
                <a:cs typeface="+mn-cs"/>
              </a:rPr>
              <a:t> the following items: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err="1">
                <a:solidFill>
                  <a:srgbClr val="000000"/>
                </a:solidFill>
                <a:latin typeface="Segoe UI "/>
              </a:rPr>
              <a:t>Dependabot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CodeQL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4" name="Picture 3">
            <a:extLst>
              <a:ext uri="{FF2B5EF4-FFF2-40B4-BE49-F238E27FC236}">
                <a16:creationId xmlns:a16="http://schemas.microsoft.com/office/drawing/2014/main" id="{1E5EA668-965F-2627-D35B-7697E4C1DFDB}"/>
              </a:ext>
            </a:extLst>
          </p:cNvPr>
          <p:cNvPicPr>
            <a:picLocks noChangeAspect="1"/>
          </p:cNvPicPr>
          <p:nvPr/>
        </p:nvPicPr>
        <p:blipFill>
          <a:blip r:embed="rId4"/>
          <a:stretch>
            <a:fillRect/>
          </a:stretch>
        </p:blipFill>
        <p:spPr>
          <a:xfrm>
            <a:off x="5675009" y="2575188"/>
            <a:ext cx="4483838" cy="3668594"/>
          </a:xfrm>
          <a:prstGeom prst="rect">
            <a:avLst/>
          </a:prstGeom>
        </p:spPr>
      </p:pic>
      <p:pic>
        <p:nvPicPr>
          <p:cNvPr id="24" name="Picture 23">
            <a:extLst>
              <a:ext uri="{FF2B5EF4-FFF2-40B4-BE49-F238E27FC236}">
                <a16:creationId xmlns:a16="http://schemas.microsoft.com/office/drawing/2014/main" id="{F8741977-4B8A-8466-0662-0421767D7D8B}"/>
              </a:ext>
            </a:extLst>
          </p:cNvPr>
          <p:cNvPicPr>
            <a:picLocks noChangeAspect="1"/>
          </p:cNvPicPr>
          <p:nvPr/>
        </p:nvPicPr>
        <p:blipFill>
          <a:blip r:embed="rId5"/>
          <a:stretch>
            <a:fillRect/>
          </a:stretch>
        </p:blipFill>
        <p:spPr>
          <a:xfrm>
            <a:off x="588263" y="4582559"/>
            <a:ext cx="4735945" cy="1479252"/>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Monitor the Application</a:t>
            </a:r>
          </a:p>
        </p:txBody>
      </p:sp>
      <p:sp>
        <p:nvSpPr>
          <p:cNvPr id="5" name="Rectangle: Top Corners Rounded 4">
            <a:extLst>
              <a:ext uri="{FF2B5EF4-FFF2-40B4-BE49-F238E27FC236}">
                <a16:creationId xmlns:a16="http://schemas.microsoft.com/office/drawing/2014/main" id="{9CF50F0E-D78F-91C1-241A-15B3F2EE3F8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8" name="TextBox 7">
            <a:extLst>
              <a:ext uri="{FF2B5EF4-FFF2-40B4-BE49-F238E27FC236}">
                <a16:creationId xmlns:a16="http://schemas.microsoft.com/office/drawing/2014/main" id="{AC5E09B0-16D5-5146-DA3B-A3F284FEF559}"/>
              </a:ext>
            </a:extLst>
          </p:cNvPr>
          <p:cNvSpPr txBox="1"/>
          <p:nvPr/>
        </p:nvSpPr>
        <p:spPr>
          <a:xfrm>
            <a:off x="588264" y="1079291"/>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With the data from the application being logged to Log Analytics, you can create dashboards and monitoring.</a:t>
            </a:r>
          </a:p>
        </p:txBody>
      </p:sp>
      <p:sp>
        <p:nvSpPr>
          <p:cNvPr id="26" name="Rectangle 25">
            <a:extLst>
              <a:ext uri="{FF2B5EF4-FFF2-40B4-BE49-F238E27FC236}">
                <a16:creationId xmlns:a16="http://schemas.microsoft.com/office/drawing/2014/main" id="{D64F9C50-717A-130C-58E3-C62C6C6C7356}"/>
              </a:ext>
              <a:ext uri="{C183D7F6-B498-43B3-948B-1728B52AA6E4}">
                <adec:decorative xmlns:adec="http://schemas.microsoft.com/office/drawing/2017/decorative" val="1"/>
              </a:ext>
            </a:extLst>
          </p:cNvPr>
          <p:cNvSpPr/>
          <p:nvPr/>
        </p:nvSpPr>
        <p:spPr bwMode="auto">
          <a:xfrm>
            <a:off x="0" y="2223263"/>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sp>
        <p:nvSpPr>
          <p:cNvPr id="27" name="TextBox 26">
            <a:extLst>
              <a:ext uri="{FF2B5EF4-FFF2-40B4-BE49-F238E27FC236}">
                <a16:creationId xmlns:a16="http://schemas.microsoft.com/office/drawing/2014/main" id="{5364CE28-477F-9033-F6E4-8D0CBEC648AA}"/>
              </a:ext>
            </a:extLst>
          </p:cNvPr>
          <p:cNvSpPr txBox="1"/>
          <p:nvPr/>
        </p:nvSpPr>
        <p:spPr>
          <a:xfrm>
            <a:off x="588264" y="2486362"/>
            <a:ext cx="4065502" cy="55399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section, you’ll </a:t>
            </a:r>
            <a:r>
              <a:rPr lang="en-US" dirty="0">
                <a:solidFill>
                  <a:srgbClr val="000000"/>
                </a:solidFill>
                <a:latin typeface="Segoe UI "/>
              </a:rPr>
              <a:t>work with app insights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8" name="TextBox 27">
            <a:extLst>
              <a:ext uri="{FF2B5EF4-FFF2-40B4-BE49-F238E27FC236}">
                <a16:creationId xmlns:a16="http://schemas.microsoft.com/office/drawing/2014/main" id="{C1F44AB8-0831-637B-170F-2BD6E75B459C}"/>
              </a:ext>
            </a:extLst>
          </p:cNvPr>
          <p:cNvSpPr txBox="1"/>
          <p:nvPr/>
        </p:nvSpPr>
        <p:spPr>
          <a:xfrm>
            <a:off x="997934" y="3327063"/>
            <a:ext cx="3802569"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Customize the App Insights Dashboard</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9" name="TextBox 28">
            <a:extLst>
              <a:ext uri="{FF2B5EF4-FFF2-40B4-BE49-F238E27FC236}">
                <a16:creationId xmlns:a16="http://schemas.microsoft.com/office/drawing/2014/main" id="{57033263-8835-551D-5F70-93803C8437F2}"/>
              </a:ext>
            </a:extLst>
          </p:cNvPr>
          <p:cNvSpPr txBox="1"/>
          <p:nvPr/>
        </p:nvSpPr>
        <p:spPr>
          <a:xfrm>
            <a:off x="997934" y="37651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Setup availability monitoring</a:t>
            </a:r>
          </a:p>
        </p:txBody>
      </p:sp>
      <p:sp>
        <p:nvSpPr>
          <p:cNvPr id="30" name="TextBox 29">
            <a:extLst>
              <a:ext uri="{FF2B5EF4-FFF2-40B4-BE49-F238E27FC236}">
                <a16:creationId xmlns:a16="http://schemas.microsoft.com/office/drawing/2014/main" id="{E4DB80F4-4368-E864-60D6-5DC336E0BA1F}"/>
              </a:ext>
            </a:extLst>
          </p:cNvPr>
          <p:cNvSpPr txBox="1"/>
          <p:nvPr/>
        </p:nvSpPr>
        <p:spPr>
          <a:xfrm>
            <a:off x="1007459" y="42032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View a</a:t>
            </a:r>
            <a:r>
              <a:rPr lang="en-US" sz="1600" dirty="0" err="1">
                <a:solidFill>
                  <a:srgbClr val="000000"/>
                </a:solidFill>
                <a:latin typeface="Segoe UI "/>
              </a:rPr>
              <a:t>vailability</a:t>
            </a:r>
            <a:r>
              <a:rPr lang="en-US" sz="1600" dirty="0">
                <a:solidFill>
                  <a:srgbClr val="000000"/>
                </a:solidFill>
                <a:latin typeface="Segoe UI "/>
              </a:rPr>
              <a:t> alerting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31" name="Freeform: Shape 11">
            <a:extLst>
              <a:ext uri="{FF2B5EF4-FFF2-40B4-BE49-F238E27FC236}">
                <a16:creationId xmlns:a16="http://schemas.microsoft.com/office/drawing/2014/main" id="{7B1E4382-BB52-C342-AC12-7482E5174BA2}"/>
              </a:ext>
            </a:extLst>
          </p:cNvPr>
          <p:cNvSpPr>
            <a:spLocks/>
          </p:cNvSpPr>
          <p:nvPr/>
        </p:nvSpPr>
        <p:spPr bwMode="auto">
          <a:xfrm>
            <a:off x="687811" y="3842979"/>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F611E6AF-EFAB-2DA0-414D-5FBEB581CEC5}"/>
              </a:ext>
            </a:extLst>
          </p:cNvPr>
          <p:cNvSpPr>
            <a:spLocks/>
          </p:cNvSpPr>
          <p:nvPr/>
        </p:nvSpPr>
        <p:spPr bwMode="auto">
          <a:xfrm>
            <a:off x="686213" y="3414215"/>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Freeform: Shape 11">
            <a:extLst>
              <a:ext uri="{FF2B5EF4-FFF2-40B4-BE49-F238E27FC236}">
                <a16:creationId xmlns:a16="http://schemas.microsoft.com/office/drawing/2014/main" id="{ED7E149B-2FD5-F082-04D2-FDAF191B09BE}"/>
              </a:ext>
            </a:extLst>
          </p:cNvPr>
          <p:cNvSpPr>
            <a:spLocks/>
          </p:cNvSpPr>
          <p:nvPr/>
        </p:nvSpPr>
        <p:spPr bwMode="auto">
          <a:xfrm>
            <a:off x="687811" y="428430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pic>
        <p:nvPicPr>
          <p:cNvPr id="3" name="Picture 2">
            <a:extLst>
              <a:ext uri="{FF2B5EF4-FFF2-40B4-BE49-F238E27FC236}">
                <a16:creationId xmlns:a16="http://schemas.microsoft.com/office/drawing/2014/main" id="{1EDF51EC-AC64-93C7-1038-9249695798EF}"/>
              </a:ext>
            </a:extLst>
          </p:cNvPr>
          <p:cNvPicPr>
            <a:picLocks noChangeAspect="1"/>
          </p:cNvPicPr>
          <p:nvPr/>
        </p:nvPicPr>
        <p:blipFill>
          <a:blip r:embed="rId4"/>
          <a:stretch>
            <a:fillRect/>
          </a:stretch>
        </p:blipFill>
        <p:spPr>
          <a:xfrm>
            <a:off x="5403617" y="2061524"/>
            <a:ext cx="5417934" cy="3407278"/>
          </a:xfrm>
          <a:prstGeom prst="rect">
            <a:avLst/>
          </a:prstGeom>
        </p:spPr>
      </p:pic>
      <p:pic>
        <p:nvPicPr>
          <p:cNvPr id="4" name="Picture 3">
            <a:extLst>
              <a:ext uri="{FF2B5EF4-FFF2-40B4-BE49-F238E27FC236}">
                <a16:creationId xmlns:a16="http://schemas.microsoft.com/office/drawing/2014/main" id="{D916E4F3-6BDC-CFF2-423B-D64B50BC1463}"/>
              </a:ext>
            </a:extLst>
          </p:cNvPr>
          <p:cNvPicPr>
            <a:picLocks noChangeAspect="1"/>
          </p:cNvPicPr>
          <p:nvPr/>
        </p:nvPicPr>
        <p:blipFill>
          <a:blip r:embed="rId5"/>
          <a:stretch>
            <a:fillRect/>
          </a:stretch>
        </p:blipFill>
        <p:spPr>
          <a:xfrm>
            <a:off x="8239587" y="4011384"/>
            <a:ext cx="3691467" cy="1842390"/>
          </a:xfrm>
          <a:prstGeom prst="rect">
            <a:avLst/>
          </a:prstGeom>
        </p:spPr>
      </p:pic>
    </p:spTree>
    <p:custDataLst>
      <p:tags r:id="rId1"/>
    </p:custDataLst>
    <p:extLst>
      <p:ext uri="{BB962C8B-B14F-4D97-AF65-F5344CB8AC3E}">
        <p14:creationId xmlns:p14="http://schemas.microsoft.com/office/powerpoint/2010/main" val="1930379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Lab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Azure Dev Box</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9E3E1130-03CE-34E4-13E9-89339B18783A}"/>
              </a:ext>
            </a:extLst>
          </p:cNvPr>
          <p:cNvPicPr>
            <a:picLocks noChangeAspect="1"/>
          </p:cNvPicPr>
          <p:nvPr/>
        </p:nvPicPr>
        <p:blipFill>
          <a:blip r:embed="rId4"/>
          <a:stretch>
            <a:fillRect/>
          </a:stretch>
        </p:blipFill>
        <p:spPr>
          <a:xfrm>
            <a:off x="1481666" y="1515916"/>
            <a:ext cx="9584267" cy="4884884"/>
          </a:xfrm>
          <a:prstGeom prst="rect">
            <a:avLst/>
          </a:prstGeom>
        </p:spPr>
      </p:pic>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Introductions: Set up development environment</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setup a development environment</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the necessary infrastructure for an Azure Dev Box</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image for your Dev Box</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 Dev Box</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Grant users permissions to create and access their Dev Box</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Create </a:t>
            </a:r>
            <a:r>
              <a:rPr lang="en-US" sz="2400" dirty="0">
                <a:latin typeface="Segoe UI Semibold"/>
                <a:cs typeface="Segoe UI Semibold"/>
              </a:rPr>
              <a:t>a Dev Box definition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Rounded Corners 7">
            <a:extLst>
              <a:ext uri="{FF2B5EF4-FFF2-40B4-BE49-F238E27FC236}">
                <a16:creationId xmlns:a16="http://schemas.microsoft.com/office/drawing/2014/main" id="{BC0F9E41-CD44-AFD4-0C13-9E597B9D6EA1}"/>
              </a:ext>
              <a:ext uri="{C183D7F6-B498-43B3-948B-1728B52AA6E4}">
                <adec:decorative xmlns:adec="http://schemas.microsoft.com/office/drawing/2017/decorative" val="1"/>
              </a:ext>
            </a:extLst>
          </p:cNvPr>
          <p:cNvSpPr/>
          <p:nvPr/>
        </p:nvSpPr>
        <p:spPr bwMode="auto">
          <a:xfrm>
            <a:off x="3147184" y="5229286"/>
            <a:ext cx="955002" cy="247135"/>
          </a:xfrm>
          <a:prstGeom prst="round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D2F75E8-88EC-6C2E-781C-ABB1831CD0A8}"/>
              </a:ext>
            </a:extLst>
          </p:cNvPr>
          <p:cNvPicPr>
            <a:picLocks noChangeAspect="1"/>
          </p:cNvPicPr>
          <p:nvPr/>
        </p:nvPicPr>
        <p:blipFill>
          <a:blip r:embed="rId7"/>
          <a:stretch>
            <a:fillRect/>
          </a:stretch>
        </p:blipFill>
        <p:spPr>
          <a:xfrm>
            <a:off x="690769" y="1828092"/>
            <a:ext cx="7190960" cy="39058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827A853-7E09-FA4E-F769-B4094AC676C4}"/>
              </a:ext>
            </a:extLst>
          </p:cNvPr>
          <p:cNvPicPr>
            <a:picLocks noChangeAspect="1"/>
          </p:cNvPicPr>
          <p:nvPr/>
        </p:nvPicPr>
        <p:blipFill>
          <a:blip r:embed="rId8"/>
          <a:stretch>
            <a:fillRect/>
          </a:stretch>
        </p:blipFill>
        <p:spPr>
          <a:xfrm>
            <a:off x="7656444" y="2728509"/>
            <a:ext cx="3836504" cy="3438504"/>
          </a:xfrm>
          <a:prstGeom prst="rect">
            <a:avLst/>
          </a:prstGeom>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Start working in GitHub</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 Start working in GitHub</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creating a GitHub repository. From there, you will create a GitHub Project and associate issues with that project. Finally, you will create a simple GitHub Actions workflow.</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repository.</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Project.</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Assign issues to teammates and navigate a project board.</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Add custom fields to issues.</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extBox 39">
            <a:extLst>
              <a:ext uri="{FF2B5EF4-FFF2-40B4-BE49-F238E27FC236}">
                <a16:creationId xmlns:a16="http://schemas.microsoft.com/office/drawing/2014/main" id="{A88F3369-17EB-9EF5-A3F3-A951AC048B83}"/>
              </a:ext>
            </a:extLst>
          </p:cNvPr>
          <p:cNvSpPr txBox="1"/>
          <p:nvPr/>
        </p:nvSpPr>
        <p:spPr>
          <a:xfrm>
            <a:off x="1223358" y="5108819"/>
            <a:ext cx="10319499" cy="307777"/>
          </a:xfrm>
          <a:prstGeom prst="rect">
            <a:avLst/>
          </a:prstGeom>
          <a:noFill/>
        </p:spPr>
        <p:txBody>
          <a:bodyPr wrap="square" lIns="0">
            <a:spAutoFit/>
          </a:bodyPr>
          <a:lstStyle/>
          <a:p>
            <a:pPr algn="l"/>
            <a:r>
              <a:rPr lang="en-US" sz="1400" b="0" i="0" dirty="0">
                <a:solidFill>
                  <a:srgbClr val="1F2328"/>
                </a:solidFill>
                <a:effectLst/>
              </a:rPr>
              <a:t>Create a GitHub Actions workflo</a:t>
            </a:r>
            <a:r>
              <a:rPr lang="en-US" sz="1400" dirty="0">
                <a:solidFill>
                  <a:srgbClr val="1F2328"/>
                </a:solidFill>
              </a:rPr>
              <a:t>w.</a:t>
            </a:r>
            <a:endParaRPr lang="en-US" sz="1400" b="0" i="0" dirty="0">
              <a:solidFill>
                <a:srgbClr val="1F2328"/>
              </a:solidFill>
              <a:effectLst/>
            </a:endParaRPr>
          </a:p>
        </p:txBody>
      </p:sp>
      <p:grpSp>
        <p:nvGrpSpPr>
          <p:cNvPr id="86" name="Group 85">
            <a:extLst>
              <a:ext uri="{FF2B5EF4-FFF2-40B4-BE49-F238E27FC236}">
                <a16:creationId xmlns:a16="http://schemas.microsoft.com/office/drawing/2014/main" id="{84D40719-65F2-4EEC-7410-F77EEA808F61}"/>
              </a:ext>
              <a:ext uri="{C183D7F6-B498-43B3-948B-1728B52AA6E4}">
                <adec:decorative xmlns:adec="http://schemas.microsoft.com/office/drawing/2017/decorative" val="1"/>
              </a:ext>
            </a:extLst>
          </p:cNvPr>
          <p:cNvGrpSpPr/>
          <p:nvPr/>
        </p:nvGrpSpPr>
        <p:grpSpPr>
          <a:xfrm>
            <a:off x="601762" y="5026578"/>
            <a:ext cx="472258" cy="472258"/>
            <a:chOff x="591756" y="5150308"/>
            <a:chExt cx="472258" cy="472258"/>
          </a:xfrm>
        </p:grpSpPr>
        <p:grpSp>
          <p:nvGrpSpPr>
            <p:cNvPr id="41" name="Group 40">
              <a:extLst>
                <a:ext uri="{FF2B5EF4-FFF2-40B4-BE49-F238E27FC236}">
                  <a16:creationId xmlns:a16="http://schemas.microsoft.com/office/drawing/2014/main" id="{9252A0C6-63FA-BA5A-4969-881191D38BC5}"/>
                </a:ext>
                <a:ext uri="{C183D7F6-B498-43B3-948B-1728B52AA6E4}">
                  <adec:decorative xmlns:adec="http://schemas.microsoft.com/office/drawing/2017/decorative" val="1"/>
                </a:ext>
              </a:extLst>
            </p:cNvPr>
            <p:cNvGrpSpPr/>
            <p:nvPr/>
          </p:nvGrpSpPr>
          <p:grpSpPr>
            <a:xfrm>
              <a:off x="591756" y="5150308"/>
              <a:ext cx="472258" cy="472258"/>
              <a:chOff x="4863419" y="201635"/>
              <a:chExt cx="1828800" cy="1828800"/>
            </a:xfrm>
          </p:grpSpPr>
          <p:sp>
            <p:nvSpPr>
              <p:cNvPr id="42" name="Freeform: Shape 11">
                <a:extLst>
                  <a:ext uri="{FF2B5EF4-FFF2-40B4-BE49-F238E27FC236}">
                    <a16:creationId xmlns:a16="http://schemas.microsoft.com/office/drawing/2014/main" id="{A189FD56-D35C-DA34-41F0-A8139AC8559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BC8F3283-6D68-C7FE-838F-5B8C127AFE3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6" name="hand_2">
              <a:extLst>
                <a:ext uri="{FF2B5EF4-FFF2-40B4-BE49-F238E27FC236}">
                  <a16:creationId xmlns:a16="http://schemas.microsoft.com/office/drawing/2014/main" id="{F7B2730C-6398-44C6-A285-D206E7539CB0}"/>
                </a:ext>
                <a:ext uri="{C183D7F6-B498-43B3-948B-1728B52AA6E4}">
                  <adec:decorative xmlns:adec="http://schemas.microsoft.com/office/drawing/2017/decorative" val="1"/>
                </a:ext>
              </a:extLst>
            </p:cNvPr>
            <p:cNvSpPr>
              <a:spLocks noChangeAspect="1"/>
            </p:cNvSpPr>
            <p:nvPr/>
          </p:nvSpPr>
          <p:spPr bwMode="auto">
            <a:xfrm>
              <a:off x="698507" y="5322037"/>
              <a:ext cx="258756" cy="128800"/>
            </a:xfrm>
            <a:custGeom>
              <a:avLst/>
              <a:gdLst>
                <a:gd name="T0" fmla="*/ 76 w 306"/>
                <a:gd name="T1" fmla="*/ 65 h 151"/>
                <a:gd name="T2" fmla="*/ 211 w 306"/>
                <a:gd name="T3" fmla="*/ 66 h 151"/>
                <a:gd name="T4" fmla="*/ 256 w 306"/>
                <a:gd name="T5" fmla="*/ 22 h 151"/>
                <a:gd name="T6" fmla="*/ 306 w 306"/>
                <a:gd name="T7" fmla="*/ 28 h 151"/>
                <a:gd name="T8" fmla="*/ 227 w 306"/>
                <a:gd name="T9" fmla="*/ 106 h 151"/>
                <a:gd name="T10" fmla="*/ 93 w 306"/>
                <a:gd name="T11" fmla="*/ 140 h 151"/>
                <a:gd name="T12" fmla="*/ 19 w 306"/>
                <a:gd name="T13" fmla="*/ 132 h 151"/>
                <a:gd name="T14" fmla="*/ 20 w 306"/>
                <a:gd name="T15" fmla="*/ 63 h 151"/>
                <a:gd name="T16" fmla="*/ 63 w 306"/>
                <a:gd name="T17" fmla="*/ 22 h 151"/>
                <a:gd name="T18" fmla="*/ 168 w 306"/>
                <a:gd name="T19" fmla="*/ 23 h 151"/>
                <a:gd name="T20" fmla="*/ 138 w 30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6" h="151">
                  <a:moveTo>
                    <a:pt x="76" y="65"/>
                  </a:moveTo>
                  <a:cubicBezTo>
                    <a:pt x="211" y="66"/>
                    <a:pt x="211" y="66"/>
                    <a:pt x="211" y="66"/>
                  </a:cubicBezTo>
                  <a:cubicBezTo>
                    <a:pt x="211" y="66"/>
                    <a:pt x="233" y="45"/>
                    <a:pt x="256" y="22"/>
                  </a:cubicBezTo>
                  <a:cubicBezTo>
                    <a:pt x="279" y="0"/>
                    <a:pt x="306" y="28"/>
                    <a:pt x="306" y="28"/>
                  </a:cubicBezTo>
                  <a:cubicBezTo>
                    <a:pt x="227" y="106"/>
                    <a:pt x="227" y="106"/>
                    <a:pt x="227" y="106"/>
                  </a:cubicBezTo>
                  <a:cubicBezTo>
                    <a:pt x="227" y="106"/>
                    <a:pt x="94" y="140"/>
                    <a:pt x="93" y="140"/>
                  </a:cubicBezTo>
                  <a:cubicBezTo>
                    <a:pt x="72" y="147"/>
                    <a:pt x="38" y="151"/>
                    <a:pt x="19" y="132"/>
                  </a:cubicBezTo>
                  <a:cubicBezTo>
                    <a:pt x="0" y="113"/>
                    <a:pt x="0" y="82"/>
                    <a:pt x="20" y="63"/>
                  </a:cubicBezTo>
                  <a:cubicBezTo>
                    <a:pt x="63" y="22"/>
                    <a:pt x="63" y="22"/>
                    <a:pt x="63" y="22"/>
                  </a:cubicBezTo>
                  <a:cubicBezTo>
                    <a:pt x="168" y="23"/>
                    <a:pt x="168" y="23"/>
                    <a:pt x="168" y="23"/>
                  </a:cubicBezTo>
                  <a:cubicBezTo>
                    <a:pt x="168" y="54"/>
                    <a:pt x="138" y="65"/>
                    <a:pt x="138" y="6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6" name="TextBox 55">
            <a:extLst>
              <a:ext uri="{FF2B5EF4-FFF2-40B4-BE49-F238E27FC236}">
                <a16:creationId xmlns:a16="http://schemas.microsoft.com/office/drawing/2014/main" id="{87C697D9-D5F1-EBDD-81F9-D4CB7DC374D4}"/>
              </a:ext>
            </a:extLst>
          </p:cNvPr>
          <p:cNvSpPr txBox="1"/>
          <p:nvPr/>
        </p:nvSpPr>
        <p:spPr>
          <a:xfrm>
            <a:off x="1223358" y="5764863"/>
            <a:ext cx="10319499" cy="307777"/>
          </a:xfrm>
          <a:prstGeom prst="rect">
            <a:avLst/>
          </a:prstGeom>
          <a:noFill/>
        </p:spPr>
        <p:txBody>
          <a:bodyPr wrap="square" lIns="0">
            <a:spAutoFit/>
          </a:bodyPr>
          <a:lstStyle/>
          <a:p>
            <a:pPr algn="l"/>
            <a:r>
              <a:rPr lang="en-US" sz="1400" b="0" i="0" dirty="0">
                <a:solidFill>
                  <a:srgbClr val="1F2328"/>
                </a:solidFill>
                <a:effectLst/>
              </a:rPr>
              <a:t>Extend a GitHub Actions workflow with multiple jobs.</a:t>
            </a:r>
          </a:p>
        </p:txBody>
      </p:sp>
      <p:grpSp>
        <p:nvGrpSpPr>
          <p:cNvPr id="87" name="Group 86">
            <a:extLst>
              <a:ext uri="{FF2B5EF4-FFF2-40B4-BE49-F238E27FC236}">
                <a16:creationId xmlns:a16="http://schemas.microsoft.com/office/drawing/2014/main" id="{1C7385E7-8DC4-81A8-63CF-52C305F40F85}"/>
              </a:ext>
              <a:ext uri="{C183D7F6-B498-43B3-948B-1728B52AA6E4}">
                <adec:decorative xmlns:adec="http://schemas.microsoft.com/office/drawing/2017/decorative" val="1"/>
              </a:ext>
            </a:extLst>
          </p:cNvPr>
          <p:cNvGrpSpPr/>
          <p:nvPr/>
        </p:nvGrpSpPr>
        <p:grpSpPr>
          <a:xfrm>
            <a:off x="601762" y="5682622"/>
            <a:ext cx="472258" cy="472258"/>
            <a:chOff x="591756" y="5806049"/>
            <a:chExt cx="472258" cy="472258"/>
          </a:xfrm>
        </p:grpSpPr>
        <p:grpSp>
          <p:nvGrpSpPr>
            <p:cNvPr id="57" name="Group 56">
              <a:extLst>
                <a:ext uri="{FF2B5EF4-FFF2-40B4-BE49-F238E27FC236}">
                  <a16:creationId xmlns:a16="http://schemas.microsoft.com/office/drawing/2014/main" id="{22EDF683-B51C-3712-6AC1-59A383F3DB66}"/>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5" name="Trackers_EADF_bidi">
              <a:extLst>
                <a:ext uri="{FF2B5EF4-FFF2-40B4-BE49-F238E27FC236}">
                  <a16:creationId xmlns:a16="http://schemas.microsoft.com/office/drawing/2014/main" id="{5FC56D04-6461-7BEE-637B-221EBDD72AB4}"/>
                </a:ext>
                <a:ext uri="{C183D7F6-B498-43B3-948B-1728B52AA6E4}">
                  <adec:decorative xmlns:adec="http://schemas.microsoft.com/office/drawing/2017/decorative" val="1"/>
                </a:ext>
              </a:extLst>
            </p:cNvPr>
            <p:cNvSpPr>
              <a:spLocks noChangeAspect="1" noEditPoints="1"/>
            </p:cNvSpPr>
            <p:nvPr/>
          </p:nvSpPr>
          <p:spPr bwMode="auto">
            <a:xfrm>
              <a:off x="743365" y="5926931"/>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3061E654-F3BE-3765-28BD-C4506424D989}"/>
              </a:ext>
              <a:ext uri="{C183D7F6-B498-43B3-948B-1728B52AA6E4}">
                <adec:decorative xmlns:adec="http://schemas.microsoft.com/office/drawing/2017/decorative" val="1"/>
              </a:ext>
            </a:extLst>
          </p:cNvPr>
          <p:cNvGrpSpPr/>
          <p:nvPr/>
        </p:nvGrpSpPr>
        <p:grpSpPr>
          <a:xfrm>
            <a:off x="588263" y="6297784"/>
            <a:ext cx="499256" cy="499256"/>
            <a:chOff x="2472943" y="4323374"/>
            <a:chExt cx="499256" cy="499256"/>
          </a:xfrm>
        </p:grpSpPr>
        <p:grpSp>
          <p:nvGrpSpPr>
            <p:cNvPr id="52" name="Group 51">
              <a:extLst>
                <a:ext uri="{FF2B5EF4-FFF2-40B4-BE49-F238E27FC236}">
                  <a16:creationId xmlns:a16="http://schemas.microsoft.com/office/drawing/2014/main" id="{DAF368C1-103F-FA9B-F83D-067BC4E16501}"/>
                </a:ext>
              </a:extLst>
            </p:cNvPr>
            <p:cNvGrpSpPr/>
            <p:nvPr/>
          </p:nvGrpSpPr>
          <p:grpSpPr>
            <a:xfrm>
              <a:off x="2472943" y="4323374"/>
              <a:ext cx="499256" cy="499256"/>
              <a:chOff x="4863419" y="201635"/>
              <a:chExt cx="1828800" cy="1828800"/>
            </a:xfrm>
          </p:grpSpPr>
          <p:sp>
            <p:nvSpPr>
              <p:cNvPr id="73" name="Freeform: Shape 11">
                <a:extLst>
                  <a:ext uri="{FF2B5EF4-FFF2-40B4-BE49-F238E27FC236}">
                    <a16:creationId xmlns:a16="http://schemas.microsoft.com/office/drawing/2014/main" id="{8D80EF2F-D7D3-4CEB-AD94-5FCF9DB4911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74" name="Oval 73">
                <a:extLst>
                  <a:ext uri="{FF2B5EF4-FFF2-40B4-BE49-F238E27FC236}">
                    <a16:creationId xmlns:a16="http://schemas.microsoft.com/office/drawing/2014/main" id="{B99191AD-EFB5-53D6-0EC0-1AF74CEED6C3}"/>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62" name="Shield_EA18" title="Icon of a shield">
              <a:extLst>
                <a:ext uri="{FF2B5EF4-FFF2-40B4-BE49-F238E27FC236}">
                  <a16:creationId xmlns:a16="http://schemas.microsoft.com/office/drawing/2014/main" id="{BCA68169-B76B-A4FD-0C44-046B7C9E033C}"/>
                </a:ext>
              </a:extLst>
            </p:cNvPr>
            <p:cNvSpPr>
              <a:spLocks noChangeAspect="1"/>
            </p:cNvSpPr>
            <p:nvPr/>
          </p:nvSpPr>
          <p:spPr bwMode="auto">
            <a:xfrm>
              <a:off x="2616674" y="4460257"/>
              <a:ext cx="211794" cy="22549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sp>
        <p:nvSpPr>
          <p:cNvPr id="93" name="TextBox 92">
            <a:extLst>
              <a:ext uri="{FF2B5EF4-FFF2-40B4-BE49-F238E27FC236}">
                <a16:creationId xmlns:a16="http://schemas.microsoft.com/office/drawing/2014/main" id="{2B1453E2-ACBA-BEB3-B9D0-21B7AFFD153B}"/>
              </a:ext>
            </a:extLst>
          </p:cNvPr>
          <p:cNvSpPr txBox="1"/>
          <p:nvPr/>
        </p:nvSpPr>
        <p:spPr>
          <a:xfrm>
            <a:off x="1223358" y="6393524"/>
            <a:ext cx="10319499" cy="307777"/>
          </a:xfrm>
          <a:prstGeom prst="rect">
            <a:avLst/>
          </a:prstGeom>
          <a:noFill/>
        </p:spPr>
        <p:txBody>
          <a:bodyPr wrap="square" lIns="0">
            <a:spAutoFit/>
          </a:bodyPr>
          <a:lstStyle/>
          <a:p>
            <a:pPr algn="l"/>
            <a:r>
              <a:rPr lang="en-US" sz="1400" b="0" i="0" dirty="0">
                <a:solidFill>
                  <a:srgbClr val="1F2328"/>
                </a:solidFill>
                <a:effectLst/>
              </a:rPr>
              <a:t>Incorporate workflow actions from the GitHub Marketplace.</a:t>
            </a:r>
          </a:p>
        </p:txBody>
      </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Create a GitHub Project</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7316993-B58B-2A6D-153D-2A49AE3A5504}"/>
              </a:ext>
            </a:extLst>
          </p:cNvPr>
          <p:cNvPicPr>
            <a:picLocks noChangeAspect="1"/>
          </p:cNvPicPr>
          <p:nvPr/>
        </p:nvPicPr>
        <p:blipFill>
          <a:blip r:embed="rId7"/>
          <a:stretch>
            <a:fillRect/>
          </a:stretch>
        </p:blipFill>
        <p:spPr>
          <a:xfrm>
            <a:off x="974338" y="2126110"/>
            <a:ext cx="10243312" cy="2996783"/>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Navigate the project board</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F711AB-E07B-AD74-C9E9-40262DF4E182}"/>
              </a:ext>
            </a:extLst>
          </p:cNvPr>
          <p:cNvPicPr>
            <a:picLocks noChangeAspect="1"/>
          </p:cNvPicPr>
          <p:nvPr/>
        </p:nvPicPr>
        <p:blipFill>
          <a:blip r:embed="rId7"/>
          <a:stretch>
            <a:fillRect/>
          </a:stretch>
        </p:blipFill>
        <p:spPr>
          <a:xfrm>
            <a:off x="914394" y="1967443"/>
            <a:ext cx="10363200" cy="3741669"/>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2.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3995</Words>
  <Application>Microsoft Office PowerPoint</Application>
  <PresentationFormat>Widescreen</PresentationFormat>
  <Paragraphs>395</Paragraphs>
  <Slides>29</Slides>
  <Notes>29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47" baseType="lpstr">
      <vt:lpstr>adobe-clean</vt:lpstr>
      <vt:lpstr>-apple-system</vt:lpstr>
      <vt:lpstr>Arial</vt:lpstr>
      <vt:lpstr>Calibri</vt:lpstr>
      <vt:lpstr>Calibri Light</vt:lpstr>
      <vt:lpstr>Courier New</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DevOps practices to accelerate developer productivity</vt:lpstr>
      <vt:lpstr>Setup Development Environment</vt:lpstr>
      <vt:lpstr>Lab 1 Architecture </vt:lpstr>
      <vt:lpstr>Introductions: Set up development environment</vt:lpstr>
      <vt:lpstr>Create a Dev Box definition</vt:lpstr>
      <vt:lpstr>Start working in GitHub</vt:lpstr>
      <vt:lpstr>Introductions: Start working in GitHub</vt:lpstr>
      <vt:lpstr>Create a GitHub Project</vt:lpstr>
      <vt:lpstr>Navigate the project board</vt:lpstr>
      <vt:lpstr>Create a GitHub Actions workflow</vt:lpstr>
      <vt:lpstr>Improve and deploy your application</vt:lpstr>
      <vt:lpstr>Lab 3 Architecture </vt:lpstr>
      <vt:lpstr>Introductions: Improve and deploy your application</vt:lpstr>
      <vt:lpstr>Follow the GitHub Flow </vt:lpstr>
      <vt:lpstr>Deploy a Bicep template</vt:lpstr>
      <vt:lpstr>CI/CD for .NET websites with GitHub Actions</vt:lpstr>
      <vt:lpstr>Implement load testing secure practices</vt:lpstr>
      <vt:lpstr>Lab 4 Architecture </vt:lpstr>
      <vt:lpstr>Introductions: Implement load testing and secure practices</vt:lpstr>
      <vt:lpstr>Build and run a load test </vt:lpstr>
      <vt:lpstr>Working with Azure Load Testing</vt:lpstr>
      <vt:lpstr>Build an Azure Chaos experiment</vt:lpstr>
      <vt:lpstr>Make things secure</vt:lpstr>
      <vt:lpstr>Lab 5 Architecture </vt:lpstr>
      <vt:lpstr>Introductions: Security &amp; Monitoring</vt:lpstr>
      <vt:lpstr>Branch Policies</vt:lpstr>
      <vt:lpstr>Setup a security policy for a GitHub Repo</vt:lpstr>
      <vt:lpstr>Code security and analysis</vt:lpstr>
      <vt:lpstr>Monitor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2023-10-24T18:31:24Z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