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60" r:id="rId2"/>
    <p:sldMasterId id="2147483674" r:id="rId3"/>
  </p:sldMasterIdLst>
  <p:notesMasterIdLst>
    <p:notesMasterId r:id="rId17"/>
  </p:notesMasterIdLst>
  <p:sldIdLst>
    <p:sldId id="296" r:id="rId4"/>
    <p:sldId id="297" r:id="rId5"/>
    <p:sldId id="256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90" r:id="rId16"/>
  </p:sldIdLst>
  <p:sldSz cx="9144000" cy="6858000" type="screen4x3"/>
  <p:notesSz cx="6670675" cy="9820275"/>
  <p:embeddedFontLst>
    <p:embeddedFont>
      <p:font typeface="Arial Unicode MS" panose="020B0604020202020204" pitchFamily="34" charset="-128"/>
      <p:regular r:id="rId18"/>
    </p:embeddedFont>
  </p:embeddedFontLst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670675" cy="9820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6600"/>
            <a:ext cx="4908550" cy="3681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664075"/>
            <a:ext cx="5334000" cy="4418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32815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32815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7D73833-979C-4471-B826-02CD7E4387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550BDF-71D6-46E2-8288-0B45D857E26C}" type="slidenum">
              <a:rPr lang="ru-RU" smtClean="0">
                <a:latin typeface="Arial" pitchFamily="34" charset="0"/>
              </a:rPr>
              <a:pPr/>
              <a:t>3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1464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B77C30-E84C-4746-B020-EC49E6DA55B2}" type="slidenum">
              <a:rPr lang="ru-RU" smtClean="0">
                <a:latin typeface="Arial" pitchFamily="34" charset="0"/>
              </a:rPr>
              <a:pPr/>
              <a:t>12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879475" y="746125"/>
            <a:ext cx="4906963" cy="3681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212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B77C30-E84C-4746-B020-EC49E6DA55B2}" type="slidenum">
              <a:rPr lang="ru-RU" smtClean="0">
                <a:latin typeface="Arial" pitchFamily="34" charset="0"/>
              </a:rPr>
              <a:pPr/>
              <a:t>13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879475" y="746125"/>
            <a:ext cx="4906963" cy="3681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7427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01EF6B9-FA7D-465D-AF64-437F1351EBA2}" type="slidenum">
              <a:rPr lang="ru-RU" smtClean="0">
                <a:latin typeface="Arial" pitchFamily="34" charset="0"/>
              </a:rPr>
              <a:pPr/>
              <a:t>4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800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1DD0E0-457A-4D81-95AA-857B760CDFEF}" type="slidenum">
              <a:rPr lang="ru-RU" smtClean="0">
                <a:latin typeface="Arial" pitchFamily="34" charset="0"/>
              </a:rPr>
              <a:pPr/>
              <a:t>5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947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78DE3F-9ABB-47B9-B978-3946C2B3A5EE}" type="slidenum">
              <a:rPr lang="ru-RU" smtClean="0">
                <a:latin typeface="Arial" pitchFamily="34" charset="0"/>
              </a:rPr>
              <a:pPr/>
              <a:t>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5280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0CB00E-902B-4AA7-9DDE-AF885A0B5E92}" type="slidenum">
              <a:rPr lang="ru-RU" smtClean="0">
                <a:latin typeface="Arial" pitchFamily="34" charset="0"/>
              </a:rPr>
              <a:pPr/>
              <a:t>7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3676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03FC4D-D14F-42CC-9B3B-99D8427AAD65}" type="slidenum">
              <a:rPr lang="ru-RU" smtClean="0">
                <a:latin typeface="Arial" pitchFamily="34" charset="0"/>
              </a:rPr>
              <a:pPr/>
              <a:t>8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808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CBC2EB-BE90-492B-A3B6-2B8FFB24B83A}" type="slidenum">
              <a:rPr lang="ru-RU" smtClean="0">
                <a:latin typeface="Arial" pitchFamily="34" charset="0"/>
              </a:rPr>
              <a:pPr/>
              <a:t>9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279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64996F-3B5D-458F-8BC4-E4C171972338}" type="slidenum">
              <a:rPr lang="ru-RU" smtClean="0">
                <a:latin typeface="Arial" pitchFamily="34" charset="0"/>
              </a:rPr>
              <a:pPr/>
              <a:t>10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584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AE5917-A74C-48DF-B547-7F557DFB5E7B}" type="slidenum">
              <a:rPr lang="ru-RU" smtClean="0">
                <a:latin typeface="Arial" pitchFamily="34" charset="0"/>
              </a:rPr>
              <a:pPr/>
              <a:t>11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156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87E0-591D-44AF-89E6-61320C338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05759-B133-4676-B6E8-954C99B3F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1A81-3D1D-46D1-8287-3C3AFE0B71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C863-4202-4ADC-B65E-25C2D7C1984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1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7F0E-3869-482F-8A83-63A24A38CFA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3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2CBE-8B10-4A6E-99E1-9157DA889B4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55AF4-E10B-4190-A141-6F1A39CF0CB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00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09114-FE2E-4BCB-9A24-5432687872C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9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582BB-51E0-41CD-A9F5-16309CC8609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53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AFDC-FB8F-4692-9B53-B3258436482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53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CDD5A-913C-4187-8569-B45D20C1260C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6234C-7BDE-49E1-B6BA-AB67893D1D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FBEEE-3170-488A-AF45-E8A9943C9E0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AA3F5-3EEA-46CD-9551-53E90F1C561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5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20A3-F547-47A4-BF61-DD84F4A45E87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5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83AB-824A-4E17-B3F5-0D39081A5DF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4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D88E9-0109-4099-B6C9-542FEB7CCC7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77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C863-4202-4ADC-B65E-25C2D7C1984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94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7F0E-3869-482F-8A83-63A24A38CFA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02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2CBE-8B10-4A6E-99E1-9157DA889B4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39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55AF4-E10B-4190-A141-6F1A39CF0CB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17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09114-FE2E-4BCB-9A24-5432687872C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9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48319-98FD-4D0B-90BA-4A9ED5568C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582BB-51E0-41CD-A9F5-16309CC8609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92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AFDC-FB8F-4692-9B53-B3258436482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46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CDD5A-913C-4187-8569-B45D20C1260C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438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FBEEE-3170-488A-AF45-E8A9943C9E0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0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AA3F5-3EEA-46CD-9551-53E90F1C561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20A3-F547-47A4-BF61-DD84F4A45E87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68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83AB-824A-4E17-B3F5-0D39081A5DF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37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D88E9-0109-4099-B6C9-542FEB7CCC7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3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9DAB-C34F-4A6A-846B-91AF38F902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1EEC0-E46C-4379-83A5-B08A7161E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D92ED-6FE9-4ED0-B574-EE69103AAE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5AF62-A87E-440C-979E-490B6F33B6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CB6C-30C4-4B6A-9C3C-5546A65C33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ED19-3413-4BC0-94B3-422772073A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A7DCE1F-3025-46B6-89D7-6360279838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5302E4C1-50AA-422D-BF18-43490507F345}" type="slidenum">
              <a:rPr lang="ru-RU" altLang="ru-RU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3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5302E4C1-50AA-422D-BF18-43490507F345}" type="slidenum">
              <a:rPr lang="ru-RU" altLang="ru-RU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94A99-FDF5-4989-9A7C-E382F7EAB592}" type="slidenum">
              <a:rPr lang="ru-RU" altLang="ru-RU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ru-RU" altLang="ru-RU" sz="4000" smtClean="0"/>
              <a:t>Структура </a:t>
            </a:r>
            <a:r>
              <a:rPr lang="en-US" altLang="ru-RU" sz="4000" smtClean="0"/>
              <a:t>LR-</a:t>
            </a:r>
            <a:r>
              <a:rPr lang="ru-RU" altLang="ru-RU" sz="4000" smtClean="0"/>
              <a:t>анализатора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276600" y="3352800"/>
            <a:ext cx="3200400" cy="1524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Процедура</a:t>
            </a:r>
            <a:br>
              <a:rPr lang="ru-RU" altLang="ru-RU" sz="2400" smtClean="0">
                <a:solidFill>
                  <a:srgbClr val="000000"/>
                </a:solidFill>
              </a:rPr>
            </a:br>
            <a:r>
              <a:rPr lang="ru-RU" altLang="ru-RU" sz="2400" smtClean="0">
                <a:solidFill>
                  <a:srgbClr val="000000"/>
                </a:solidFill>
              </a:rPr>
              <a:t> </a:t>
            </a:r>
            <a:r>
              <a:rPr lang="en-US" altLang="ru-RU" sz="2400" smtClean="0">
                <a:solidFill>
                  <a:srgbClr val="000000"/>
                </a:solidFill>
              </a:rPr>
              <a:t>LR-</a:t>
            </a:r>
            <a:r>
              <a:rPr lang="ru-RU" altLang="ru-RU" sz="2400" smtClean="0">
                <a:solidFill>
                  <a:srgbClr val="000000"/>
                </a:solidFill>
              </a:rPr>
              <a:t>разбора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124200" y="5562600"/>
            <a:ext cx="1447800" cy="914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Таблица </a:t>
            </a:r>
            <a:br>
              <a:rPr lang="ru-RU" altLang="ru-RU" sz="2400" smtClean="0">
                <a:solidFill>
                  <a:srgbClr val="000000"/>
                </a:solidFill>
              </a:rPr>
            </a:br>
            <a:r>
              <a:rPr lang="en-US" altLang="ru-RU" sz="2400" b="1" smtClean="0">
                <a:solidFill>
                  <a:srgbClr val="000000"/>
                </a:solidFill>
              </a:rPr>
              <a:t>action</a:t>
            </a:r>
            <a:endParaRPr lang="ru-RU" altLang="ru-RU" sz="2400" b="1" smtClean="0">
              <a:solidFill>
                <a:srgbClr val="000000"/>
              </a:solidFill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3886200" y="487680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hangingPunct="0">
              <a:buClrTx/>
              <a:buSzTx/>
              <a:buFontTx/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581400" y="2286000"/>
            <a:ext cx="1143000" cy="381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...</a:t>
            </a:r>
            <a:endParaRPr lang="ru-RU" altLang="ru-RU" sz="2400" smtClean="0">
              <a:solidFill>
                <a:srgbClr val="000000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124200" y="2286000"/>
            <a:ext cx="457200" cy="381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a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1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724400" y="2286000"/>
            <a:ext cx="457200" cy="381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a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i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6324600" y="2286000"/>
            <a:ext cx="457200" cy="381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a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n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6781800" y="2286000"/>
            <a:ext cx="457200" cy="381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$</a:t>
            </a:r>
            <a:endParaRPr lang="ru-RU" altLang="ru-RU" sz="2400" smtClean="0">
              <a:solidFill>
                <a:srgbClr val="000000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181600" y="2286000"/>
            <a:ext cx="1143000" cy="381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...</a:t>
            </a:r>
            <a:endParaRPr lang="ru-RU" altLang="ru-RU" sz="2400" smtClean="0">
              <a:solidFill>
                <a:srgbClr val="000000"/>
              </a:solidFill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1219200" y="2286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Вх. буфер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295400" y="3843338"/>
            <a:ext cx="685800" cy="42386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s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m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1295400" y="4300538"/>
            <a:ext cx="685800" cy="42386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X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m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1295400" y="4757738"/>
            <a:ext cx="685800" cy="50006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s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m-1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1295400" y="5291138"/>
            <a:ext cx="685800" cy="50006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X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m-1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>
            <a:off x="1981200" y="40386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hangingPunct="0">
              <a:buClrTx/>
              <a:buSzTx/>
              <a:buFontTx/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1219200" y="3276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Стек</a:t>
            </a:r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H="1" flipV="1">
            <a:off x="4953000" y="266700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hangingPunct="0">
              <a:buClrTx/>
              <a:buSzTx/>
              <a:buFontTx/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5334000" y="1219200"/>
            <a:ext cx="2362200" cy="838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Лексический</a:t>
            </a:r>
            <a:br>
              <a:rPr lang="ru-RU" altLang="ru-RU" sz="2400" smtClean="0">
                <a:solidFill>
                  <a:srgbClr val="000000"/>
                </a:solidFill>
              </a:rPr>
            </a:br>
            <a:r>
              <a:rPr lang="ru-RU" altLang="ru-RU" sz="2400" smtClean="0">
                <a:solidFill>
                  <a:srgbClr val="000000"/>
                </a:solidFill>
              </a:rPr>
              <a:t>анализатор</a:t>
            </a:r>
          </a:p>
        </p:txBody>
      </p:sp>
      <p:sp>
        <p:nvSpPr>
          <p:cNvPr id="20502" name="AutoShape 21"/>
          <p:cNvSpPr>
            <a:spLocks noChangeArrowheads="1"/>
          </p:cNvSpPr>
          <p:nvPr/>
        </p:nvSpPr>
        <p:spPr bwMode="auto">
          <a:xfrm rot="10800000">
            <a:off x="4724400" y="1676400"/>
            <a:ext cx="609600" cy="609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>
            <a:off x="6477000" y="4038600"/>
            <a:ext cx="1524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hangingPunct="0">
              <a:buClrTx/>
              <a:buSzTx/>
              <a:buFontTx/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6705600" y="3505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Выход</a:t>
            </a:r>
          </a:p>
        </p:txBody>
      </p:sp>
      <p:sp>
        <p:nvSpPr>
          <p:cNvPr id="20505" name="Rectangle 26"/>
          <p:cNvSpPr>
            <a:spLocks noChangeArrowheads="1"/>
          </p:cNvSpPr>
          <p:nvPr/>
        </p:nvSpPr>
        <p:spPr bwMode="auto">
          <a:xfrm>
            <a:off x="5257800" y="5562600"/>
            <a:ext cx="1371600" cy="914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>
                <a:solidFill>
                  <a:srgbClr val="000000"/>
                </a:solidFill>
              </a:rPr>
              <a:t>Таблица </a:t>
            </a:r>
            <a:br>
              <a:rPr lang="ru-RU" altLang="ru-RU" sz="2400" smtClean="0">
                <a:solidFill>
                  <a:srgbClr val="000000"/>
                </a:solidFill>
              </a:rPr>
            </a:br>
            <a:r>
              <a:rPr lang="en-US" altLang="ru-RU" sz="2400" b="1" smtClean="0">
                <a:solidFill>
                  <a:srgbClr val="000000"/>
                </a:solidFill>
              </a:rPr>
              <a:t>goto</a:t>
            </a:r>
            <a:endParaRPr lang="ru-RU" altLang="ru-RU" sz="2400" b="1" smtClean="0">
              <a:solidFill>
                <a:srgbClr val="000000"/>
              </a:solidFill>
            </a:endParaRPr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>
            <a:off x="5943600" y="487680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hangingPunct="0">
              <a:buClrTx/>
              <a:buSzTx/>
              <a:buFontTx/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0507" name="Rectangle 28"/>
          <p:cNvSpPr>
            <a:spLocks noChangeArrowheads="1"/>
          </p:cNvSpPr>
          <p:nvPr/>
        </p:nvSpPr>
        <p:spPr bwMode="auto">
          <a:xfrm>
            <a:off x="1295400" y="5791200"/>
            <a:ext cx="685800" cy="457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...</a:t>
            </a:r>
            <a:endParaRPr lang="ru-RU" altLang="ru-RU" sz="2400" smtClean="0">
              <a:solidFill>
                <a:srgbClr val="000000"/>
              </a:solidFill>
            </a:endParaRPr>
          </a:p>
        </p:txBody>
      </p:sp>
      <p:sp>
        <p:nvSpPr>
          <p:cNvPr id="20508" name="Rectangle 31"/>
          <p:cNvSpPr>
            <a:spLocks noChangeArrowheads="1"/>
          </p:cNvSpPr>
          <p:nvPr/>
        </p:nvSpPr>
        <p:spPr bwMode="auto">
          <a:xfrm>
            <a:off x="1295400" y="6248400"/>
            <a:ext cx="685800" cy="457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>
                <a:solidFill>
                  <a:srgbClr val="000000"/>
                </a:solidFill>
              </a:rPr>
              <a:t>s</a:t>
            </a:r>
            <a:r>
              <a:rPr lang="en-US" altLang="ru-RU" sz="2400" baseline="-25000" smtClean="0">
                <a:solidFill>
                  <a:srgbClr val="000000"/>
                </a:solidFill>
              </a:rPr>
              <a:t>0</a:t>
            </a:r>
            <a:endParaRPr lang="ru-RU" altLang="ru-RU" sz="2400" baseline="-250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Пример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1440" tIns="45720" rIns="91440" bIns="45720"/>
          <a:lstStyle/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ru-RU" sz="2800" smtClean="0"/>
              <a:t>Для пополненной грамматики: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800" b="1" smtClean="0">
                <a:latin typeface="Courier New" pitchFamily="49" charset="0"/>
              </a:rPr>
              <a:t>E’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E 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800" b="1" smtClean="0">
                <a:latin typeface="Courier New" pitchFamily="49" charset="0"/>
              </a:rPr>
              <a:t>E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E + T | T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800" b="1" smtClean="0">
                <a:latin typeface="Courier New" pitchFamily="49" charset="0"/>
              </a:rPr>
              <a:t>T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T * F | F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800" b="1" smtClean="0">
                <a:latin typeface="Courier New" pitchFamily="49" charset="0"/>
              </a:rPr>
              <a:t>F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( E ) | id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ru-RU" sz="2800" smtClean="0"/>
              <a:t>построим каноническую совокупность множеств ситуаций.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ru-RU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152400" y="685800"/>
            <a:ext cx="1371600" cy="2133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E’ → • 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• E + 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• 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• T *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• F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•( E 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 id</a:t>
            </a: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52400" y="1017588"/>
            <a:ext cx="1371600" cy="11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438400" y="152400"/>
            <a:ext cx="1447800" cy="9144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E’ → E •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E</a:t>
            </a:r>
            <a:r>
              <a:rPr lang="ru-RU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 • + T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2438400" y="8382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438400" y="1447800"/>
            <a:ext cx="1447800" cy="8382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T •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T • * F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2438400" y="21336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2438400" y="2667000"/>
            <a:ext cx="1066800" cy="609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T → F •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2438400" y="31242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2438400" y="3657600"/>
            <a:ext cx="1447800" cy="2133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(• E 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• E + 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• 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• T *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•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•( E 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 id</a:t>
            </a: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2438400" y="4002088"/>
            <a:ext cx="1447800" cy="11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2438400" y="6096000"/>
            <a:ext cx="1143000" cy="4572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</a:t>
            </a:r>
            <a:r>
              <a:rPr lang="en-US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b="1">
                <a:solidFill>
                  <a:srgbClr val="000000"/>
                </a:solidFill>
              </a:rPr>
              <a:t> id •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2438400" y="64770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1524000" y="760413"/>
            <a:ext cx="914400" cy="460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1524000" y="1446213"/>
            <a:ext cx="914400" cy="79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1524000" y="1828800"/>
            <a:ext cx="914400" cy="838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1524000" y="2209800"/>
            <a:ext cx="914400" cy="1447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752600" y="6096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752600" y="1143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1828800" y="19192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1828800" y="25146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1295400" y="3810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152400" y="1524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1905000" y="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2667000" y="9906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2667000" y="22098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2667000" y="32004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1905000" y="61722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8221" name="Rectangle 28"/>
          <p:cNvSpPr>
            <a:spLocks noChangeArrowheads="1"/>
          </p:cNvSpPr>
          <p:nvPr/>
        </p:nvSpPr>
        <p:spPr bwMode="auto">
          <a:xfrm>
            <a:off x="4876800" y="609600"/>
            <a:ext cx="1371600" cy="15240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E</a:t>
            </a:r>
            <a:r>
              <a:rPr lang="ru-RU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+ • 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• T *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•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•( E 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 id</a:t>
            </a:r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4876800" y="9525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3886200" y="685800"/>
            <a:ext cx="990600" cy="228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4191000" y="4572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4876800" y="1524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226" name="Rectangle 33"/>
          <p:cNvSpPr>
            <a:spLocks noChangeArrowheads="1"/>
          </p:cNvSpPr>
          <p:nvPr/>
        </p:nvSpPr>
        <p:spPr bwMode="auto">
          <a:xfrm>
            <a:off x="4876800" y="2743200"/>
            <a:ext cx="1371600" cy="990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T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b="1">
                <a:solidFill>
                  <a:srgbClr val="000000"/>
                </a:solidFill>
              </a:rPr>
              <a:t> •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•( E 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• id</a:t>
            </a:r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4876800" y="30861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3886200" y="1905000"/>
            <a:ext cx="990600" cy="838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4267200" y="20716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4876800" y="22860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8231" name="Rectangle 38"/>
          <p:cNvSpPr>
            <a:spLocks noChangeArrowheads="1"/>
          </p:cNvSpPr>
          <p:nvPr/>
        </p:nvSpPr>
        <p:spPr bwMode="auto">
          <a:xfrm>
            <a:off x="4876800" y="4343400"/>
            <a:ext cx="1447800" cy="990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( E • 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E  • + T</a:t>
            </a:r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>
            <a:off x="4876800" y="50292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33" name="Line 40"/>
          <p:cNvSpPr>
            <a:spLocks noChangeShapeType="1"/>
          </p:cNvSpPr>
          <p:nvPr/>
        </p:nvSpPr>
        <p:spPr bwMode="auto">
          <a:xfrm>
            <a:off x="3886200" y="4343400"/>
            <a:ext cx="990600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34" name="Text Box 41"/>
          <p:cNvSpPr txBox="1">
            <a:spLocks noChangeArrowheads="1"/>
          </p:cNvSpPr>
          <p:nvPr/>
        </p:nvSpPr>
        <p:spPr bwMode="auto">
          <a:xfrm>
            <a:off x="42672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8235" name="Text Box 42"/>
          <p:cNvSpPr txBox="1">
            <a:spLocks noChangeArrowheads="1"/>
          </p:cNvSpPr>
          <p:nvPr/>
        </p:nvSpPr>
        <p:spPr bwMode="auto">
          <a:xfrm>
            <a:off x="4876800" y="38862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8236" name="Freeform 43"/>
          <p:cNvSpPr>
            <a:spLocks/>
          </p:cNvSpPr>
          <p:nvPr/>
        </p:nvSpPr>
        <p:spPr bwMode="auto">
          <a:xfrm>
            <a:off x="3886200" y="3492500"/>
            <a:ext cx="787400" cy="457200"/>
          </a:xfrm>
          <a:custGeom>
            <a:avLst/>
            <a:gdLst>
              <a:gd name="T0" fmla="*/ 0 w 496"/>
              <a:gd name="T1" fmla="*/ 2147483647 h 288"/>
              <a:gd name="T2" fmla="*/ 2147483647 w 496"/>
              <a:gd name="T3" fmla="*/ 2147483647 h 288"/>
              <a:gd name="T4" fmla="*/ 2147483647 w 496"/>
              <a:gd name="T5" fmla="*/ 2147483647 h 288"/>
              <a:gd name="T6" fmla="*/ 0 w 4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288"/>
              <a:gd name="T14" fmla="*/ 496 w 4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288">
                <a:moveTo>
                  <a:pt x="0" y="200"/>
                </a:moveTo>
                <a:cubicBezTo>
                  <a:pt x="156" y="100"/>
                  <a:pt x="312" y="0"/>
                  <a:pt x="384" y="8"/>
                </a:cubicBezTo>
                <a:cubicBezTo>
                  <a:pt x="456" y="16"/>
                  <a:pt x="496" y="208"/>
                  <a:pt x="432" y="248"/>
                </a:cubicBezTo>
                <a:cubicBezTo>
                  <a:pt x="368" y="288"/>
                  <a:pt x="184" y="268"/>
                  <a:pt x="0" y="24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37" name="Text Box 44"/>
          <p:cNvSpPr txBox="1">
            <a:spLocks noChangeArrowheads="1"/>
          </p:cNvSpPr>
          <p:nvPr/>
        </p:nvSpPr>
        <p:spPr bwMode="auto">
          <a:xfrm>
            <a:off x="4114800" y="31242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3886200" y="5105400"/>
            <a:ext cx="1524000" cy="762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39" name="Text Box 46"/>
          <p:cNvSpPr txBox="1">
            <a:spLocks noChangeArrowheads="1"/>
          </p:cNvSpPr>
          <p:nvPr/>
        </p:nvSpPr>
        <p:spPr bwMode="auto">
          <a:xfrm>
            <a:off x="4114800" y="4953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</p:txBody>
      </p:sp>
      <p:sp>
        <p:nvSpPr>
          <p:cNvPr id="8240" name="Text Box 47"/>
          <p:cNvSpPr txBox="1">
            <a:spLocks noChangeArrowheads="1"/>
          </p:cNvSpPr>
          <p:nvPr/>
        </p:nvSpPr>
        <p:spPr bwMode="auto">
          <a:xfrm>
            <a:off x="5486400" y="56388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8241" name="Line 48"/>
          <p:cNvSpPr>
            <a:spLocks noChangeShapeType="1"/>
          </p:cNvSpPr>
          <p:nvPr/>
        </p:nvSpPr>
        <p:spPr bwMode="auto">
          <a:xfrm>
            <a:off x="3886200" y="5334000"/>
            <a:ext cx="1524000" cy="1066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42" name="Text Box 49"/>
          <p:cNvSpPr txBox="1">
            <a:spLocks noChangeArrowheads="1"/>
          </p:cNvSpPr>
          <p:nvPr/>
        </p:nvSpPr>
        <p:spPr bwMode="auto">
          <a:xfrm>
            <a:off x="4876800" y="58054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8243" name="Text Box 50"/>
          <p:cNvSpPr txBox="1">
            <a:spLocks noChangeArrowheads="1"/>
          </p:cNvSpPr>
          <p:nvPr/>
        </p:nvSpPr>
        <p:spPr bwMode="auto">
          <a:xfrm>
            <a:off x="5486400" y="6172200"/>
            <a:ext cx="9906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8244" name="Freeform 51"/>
          <p:cNvSpPr>
            <a:spLocks/>
          </p:cNvSpPr>
          <p:nvPr/>
        </p:nvSpPr>
        <p:spPr bwMode="auto">
          <a:xfrm rot="1320000">
            <a:off x="3683000" y="5713413"/>
            <a:ext cx="990600" cy="762000"/>
          </a:xfrm>
          <a:custGeom>
            <a:avLst/>
            <a:gdLst>
              <a:gd name="T0" fmla="*/ 0 w 432"/>
              <a:gd name="T1" fmla="*/ 0 h 480"/>
              <a:gd name="T2" fmla="*/ 2147483647 w 432"/>
              <a:gd name="T3" fmla="*/ 2147483647 h 480"/>
              <a:gd name="T4" fmla="*/ 0 w 432"/>
              <a:gd name="T5" fmla="*/ 2147483647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0"/>
                </a:moveTo>
                <a:cubicBezTo>
                  <a:pt x="216" y="152"/>
                  <a:pt x="432" y="304"/>
                  <a:pt x="432" y="384"/>
                </a:cubicBezTo>
                <a:cubicBezTo>
                  <a:pt x="432" y="464"/>
                  <a:pt x="216" y="472"/>
                  <a:pt x="0" y="480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45" name="Text Box 52"/>
          <p:cNvSpPr txBox="1">
            <a:spLocks noChangeArrowheads="1"/>
          </p:cNvSpPr>
          <p:nvPr/>
        </p:nvSpPr>
        <p:spPr bwMode="auto">
          <a:xfrm>
            <a:off x="4508500" y="63246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8246" name="Freeform 53"/>
          <p:cNvSpPr>
            <a:spLocks/>
          </p:cNvSpPr>
          <p:nvPr/>
        </p:nvSpPr>
        <p:spPr bwMode="auto">
          <a:xfrm>
            <a:off x="1295400" y="2819400"/>
            <a:ext cx="1143000" cy="3505200"/>
          </a:xfrm>
          <a:custGeom>
            <a:avLst/>
            <a:gdLst>
              <a:gd name="T0" fmla="*/ 0 w 720"/>
              <a:gd name="T1" fmla="*/ 0 h 2496"/>
              <a:gd name="T2" fmla="*/ 2147483647 w 720"/>
              <a:gd name="T3" fmla="*/ 2147483647 h 2496"/>
              <a:gd name="T4" fmla="*/ 2147483647 w 720"/>
              <a:gd name="T5" fmla="*/ 2147483647 h 2496"/>
              <a:gd name="T6" fmla="*/ 0 60000 65536"/>
              <a:gd name="T7" fmla="*/ 0 60000 65536"/>
              <a:gd name="T8" fmla="*/ 0 60000 65536"/>
              <a:gd name="T9" fmla="*/ 0 w 720"/>
              <a:gd name="T10" fmla="*/ 0 h 2496"/>
              <a:gd name="T11" fmla="*/ 720 w 720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96">
                <a:moveTo>
                  <a:pt x="0" y="0"/>
                </a:moveTo>
                <a:cubicBezTo>
                  <a:pt x="12" y="752"/>
                  <a:pt x="24" y="1504"/>
                  <a:pt x="144" y="1920"/>
                </a:cubicBezTo>
                <a:cubicBezTo>
                  <a:pt x="264" y="2336"/>
                  <a:pt x="492" y="2416"/>
                  <a:pt x="720" y="2496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47" name="Rectangle 54"/>
          <p:cNvSpPr>
            <a:spLocks noChangeArrowheads="1"/>
          </p:cNvSpPr>
          <p:nvPr/>
        </p:nvSpPr>
        <p:spPr bwMode="auto">
          <a:xfrm>
            <a:off x="7315200" y="533400"/>
            <a:ext cx="1371600" cy="990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E → E</a:t>
            </a:r>
            <a:r>
              <a:rPr lang="ru-RU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+ T •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T • * F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248" name="Line 55"/>
          <p:cNvSpPr>
            <a:spLocks noChangeShapeType="1"/>
          </p:cNvSpPr>
          <p:nvPr/>
        </p:nvSpPr>
        <p:spPr bwMode="auto">
          <a:xfrm>
            <a:off x="7315200" y="12954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49" name="Text Box 56"/>
          <p:cNvSpPr txBox="1">
            <a:spLocks noChangeArrowheads="1"/>
          </p:cNvSpPr>
          <p:nvPr/>
        </p:nvSpPr>
        <p:spPr bwMode="auto">
          <a:xfrm>
            <a:off x="7315200" y="76200"/>
            <a:ext cx="53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8250" name="Line 57"/>
          <p:cNvSpPr>
            <a:spLocks noChangeShapeType="1"/>
          </p:cNvSpPr>
          <p:nvPr/>
        </p:nvSpPr>
        <p:spPr bwMode="auto">
          <a:xfrm flipV="1">
            <a:off x="6248400" y="1065213"/>
            <a:ext cx="1066800" cy="155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51" name="Text Box 58"/>
          <p:cNvSpPr txBox="1">
            <a:spLocks noChangeArrowheads="1"/>
          </p:cNvSpPr>
          <p:nvPr/>
        </p:nvSpPr>
        <p:spPr bwMode="auto">
          <a:xfrm>
            <a:off x="6477000" y="762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8252" name="Line 59"/>
          <p:cNvSpPr>
            <a:spLocks noChangeShapeType="1"/>
          </p:cNvSpPr>
          <p:nvPr/>
        </p:nvSpPr>
        <p:spPr bwMode="auto">
          <a:xfrm>
            <a:off x="6248400" y="1676400"/>
            <a:ext cx="1066800" cy="152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53" name="Text Box 60"/>
          <p:cNvSpPr txBox="1">
            <a:spLocks noChangeArrowheads="1"/>
          </p:cNvSpPr>
          <p:nvPr/>
        </p:nvSpPr>
        <p:spPr bwMode="auto">
          <a:xfrm>
            <a:off x="6629400" y="13716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254" name="Text Box 61"/>
          <p:cNvSpPr txBox="1">
            <a:spLocks noChangeArrowheads="1"/>
          </p:cNvSpPr>
          <p:nvPr/>
        </p:nvSpPr>
        <p:spPr bwMode="auto">
          <a:xfrm>
            <a:off x="6629400" y="1828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8255" name="Text Box 62"/>
          <p:cNvSpPr txBox="1">
            <a:spLocks noChangeArrowheads="1"/>
          </p:cNvSpPr>
          <p:nvPr/>
        </p:nvSpPr>
        <p:spPr bwMode="auto">
          <a:xfrm>
            <a:off x="6629400" y="2286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8256" name="Rectangle 63"/>
          <p:cNvSpPr>
            <a:spLocks noChangeArrowheads="1"/>
          </p:cNvSpPr>
          <p:nvPr/>
        </p:nvSpPr>
        <p:spPr bwMode="auto">
          <a:xfrm>
            <a:off x="7315200" y="3276600"/>
            <a:ext cx="1371600" cy="4572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T → T * F •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257" name="Rectangle 64"/>
          <p:cNvSpPr>
            <a:spLocks noChangeArrowheads="1"/>
          </p:cNvSpPr>
          <p:nvPr/>
        </p:nvSpPr>
        <p:spPr bwMode="auto">
          <a:xfrm>
            <a:off x="7696200" y="5257800"/>
            <a:ext cx="1219200" cy="6096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 → (E) •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258" name="Text Box 65"/>
          <p:cNvSpPr txBox="1">
            <a:spLocks noChangeArrowheads="1"/>
          </p:cNvSpPr>
          <p:nvPr/>
        </p:nvSpPr>
        <p:spPr bwMode="auto">
          <a:xfrm>
            <a:off x="7315200" y="1600200"/>
            <a:ext cx="9906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8259" name="Text Box 66"/>
          <p:cNvSpPr txBox="1">
            <a:spLocks noChangeArrowheads="1"/>
          </p:cNvSpPr>
          <p:nvPr/>
        </p:nvSpPr>
        <p:spPr bwMode="auto">
          <a:xfrm>
            <a:off x="7391400" y="20574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260" name="Text Box 67"/>
          <p:cNvSpPr txBox="1">
            <a:spLocks noChangeArrowheads="1"/>
          </p:cNvSpPr>
          <p:nvPr/>
        </p:nvSpPr>
        <p:spPr bwMode="auto">
          <a:xfrm>
            <a:off x="7391400" y="25146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8261" name="Text Box 68"/>
          <p:cNvSpPr txBox="1">
            <a:spLocks noChangeArrowheads="1"/>
          </p:cNvSpPr>
          <p:nvPr/>
        </p:nvSpPr>
        <p:spPr bwMode="auto">
          <a:xfrm>
            <a:off x="7162800" y="2819400"/>
            <a:ext cx="6858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8262" name="Line 69"/>
          <p:cNvSpPr>
            <a:spLocks noChangeShapeType="1"/>
          </p:cNvSpPr>
          <p:nvPr/>
        </p:nvSpPr>
        <p:spPr bwMode="auto">
          <a:xfrm>
            <a:off x="6248400" y="3124200"/>
            <a:ext cx="1066800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63" name="Text Box 70"/>
          <p:cNvSpPr txBox="1">
            <a:spLocks noChangeArrowheads="1"/>
          </p:cNvSpPr>
          <p:nvPr/>
        </p:nvSpPr>
        <p:spPr bwMode="auto">
          <a:xfrm>
            <a:off x="6477000" y="290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264" name="Line 71"/>
          <p:cNvSpPr>
            <a:spLocks noChangeShapeType="1"/>
          </p:cNvSpPr>
          <p:nvPr/>
        </p:nvSpPr>
        <p:spPr bwMode="auto">
          <a:xfrm>
            <a:off x="7696200" y="56388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65" name="Line 72"/>
          <p:cNvSpPr>
            <a:spLocks noChangeShapeType="1"/>
          </p:cNvSpPr>
          <p:nvPr/>
        </p:nvSpPr>
        <p:spPr bwMode="auto">
          <a:xfrm>
            <a:off x="6324600" y="5029200"/>
            <a:ext cx="1371600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266" name="Text Box 73"/>
          <p:cNvSpPr txBox="1">
            <a:spLocks noChangeArrowheads="1"/>
          </p:cNvSpPr>
          <p:nvPr/>
        </p:nvSpPr>
        <p:spPr bwMode="auto">
          <a:xfrm>
            <a:off x="6705600" y="4814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267" name="Text Box 74"/>
          <p:cNvSpPr txBox="1">
            <a:spLocks noChangeArrowheads="1"/>
          </p:cNvSpPr>
          <p:nvPr/>
        </p:nvSpPr>
        <p:spPr bwMode="auto">
          <a:xfrm>
            <a:off x="6858000" y="57292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8268" name="Text Box 75"/>
          <p:cNvSpPr txBox="1">
            <a:spLocks noChangeArrowheads="1"/>
          </p:cNvSpPr>
          <p:nvPr/>
        </p:nvSpPr>
        <p:spPr bwMode="auto">
          <a:xfrm>
            <a:off x="7543800" y="59436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269" name="Text Box 76"/>
          <p:cNvSpPr txBox="1">
            <a:spLocks noChangeArrowheads="1"/>
          </p:cNvSpPr>
          <p:nvPr/>
        </p:nvSpPr>
        <p:spPr bwMode="auto">
          <a:xfrm>
            <a:off x="7543800" y="4800600"/>
            <a:ext cx="8382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8270" name="Freeform 77"/>
          <p:cNvSpPr>
            <a:spLocks/>
          </p:cNvSpPr>
          <p:nvPr/>
        </p:nvSpPr>
        <p:spPr bwMode="auto">
          <a:xfrm>
            <a:off x="6248400" y="1828800"/>
            <a:ext cx="1143000" cy="457200"/>
          </a:xfrm>
          <a:custGeom>
            <a:avLst/>
            <a:gdLst>
              <a:gd name="T0" fmla="*/ 0 w 720"/>
              <a:gd name="T1" fmla="*/ 0 h 288"/>
              <a:gd name="T2" fmla="*/ 2147483647 w 720"/>
              <a:gd name="T3" fmla="*/ 2147483647 h 288"/>
              <a:gd name="T4" fmla="*/ 2147483647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0" y="0"/>
                </a:moveTo>
                <a:cubicBezTo>
                  <a:pt x="36" y="72"/>
                  <a:pt x="72" y="144"/>
                  <a:pt x="192" y="192"/>
                </a:cubicBezTo>
                <a:cubicBezTo>
                  <a:pt x="312" y="240"/>
                  <a:pt x="516" y="264"/>
                  <a:pt x="720" y="28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71" name="Freeform 78"/>
          <p:cNvSpPr>
            <a:spLocks/>
          </p:cNvSpPr>
          <p:nvPr/>
        </p:nvSpPr>
        <p:spPr bwMode="auto">
          <a:xfrm>
            <a:off x="6096000" y="2133600"/>
            <a:ext cx="1295400" cy="609600"/>
          </a:xfrm>
          <a:custGeom>
            <a:avLst/>
            <a:gdLst>
              <a:gd name="T0" fmla="*/ 0 w 720"/>
              <a:gd name="T1" fmla="*/ 0 h 288"/>
              <a:gd name="T2" fmla="*/ 2147483647 w 720"/>
              <a:gd name="T3" fmla="*/ 2147483647 h 288"/>
              <a:gd name="T4" fmla="*/ 2147483647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0" y="0"/>
                </a:moveTo>
                <a:cubicBezTo>
                  <a:pt x="36" y="72"/>
                  <a:pt x="72" y="144"/>
                  <a:pt x="192" y="192"/>
                </a:cubicBezTo>
                <a:cubicBezTo>
                  <a:pt x="312" y="240"/>
                  <a:pt x="516" y="264"/>
                  <a:pt x="720" y="28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72" name="Text Box 79"/>
          <p:cNvSpPr txBox="1">
            <a:spLocks noChangeArrowheads="1"/>
          </p:cNvSpPr>
          <p:nvPr/>
        </p:nvSpPr>
        <p:spPr bwMode="auto">
          <a:xfrm>
            <a:off x="6629400" y="36576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6629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7391400" y="38862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275" name="Text Box 82"/>
          <p:cNvSpPr txBox="1">
            <a:spLocks noChangeArrowheads="1"/>
          </p:cNvSpPr>
          <p:nvPr/>
        </p:nvSpPr>
        <p:spPr bwMode="auto">
          <a:xfrm>
            <a:off x="7391400" y="43434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8276" name="Freeform 83"/>
          <p:cNvSpPr>
            <a:spLocks/>
          </p:cNvSpPr>
          <p:nvPr/>
        </p:nvSpPr>
        <p:spPr bwMode="auto">
          <a:xfrm>
            <a:off x="6248400" y="3581400"/>
            <a:ext cx="1143000" cy="533400"/>
          </a:xfrm>
          <a:custGeom>
            <a:avLst/>
            <a:gdLst>
              <a:gd name="T0" fmla="*/ 0 w 720"/>
              <a:gd name="T1" fmla="*/ 0 h 288"/>
              <a:gd name="T2" fmla="*/ 2147483647 w 720"/>
              <a:gd name="T3" fmla="*/ 2147483647 h 288"/>
              <a:gd name="T4" fmla="*/ 2147483647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0" y="0"/>
                </a:moveTo>
                <a:cubicBezTo>
                  <a:pt x="36" y="72"/>
                  <a:pt x="72" y="144"/>
                  <a:pt x="192" y="192"/>
                </a:cubicBezTo>
                <a:cubicBezTo>
                  <a:pt x="312" y="240"/>
                  <a:pt x="516" y="264"/>
                  <a:pt x="720" y="28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77" name="Freeform 84"/>
          <p:cNvSpPr>
            <a:spLocks/>
          </p:cNvSpPr>
          <p:nvPr/>
        </p:nvSpPr>
        <p:spPr bwMode="auto">
          <a:xfrm>
            <a:off x="6172200" y="3733800"/>
            <a:ext cx="1219200" cy="838200"/>
          </a:xfrm>
          <a:custGeom>
            <a:avLst/>
            <a:gdLst>
              <a:gd name="T0" fmla="*/ 0 w 720"/>
              <a:gd name="T1" fmla="*/ 0 h 288"/>
              <a:gd name="T2" fmla="*/ 2147483647 w 720"/>
              <a:gd name="T3" fmla="*/ 2147483647 h 288"/>
              <a:gd name="T4" fmla="*/ 2147483647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0" y="0"/>
                </a:moveTo>
                <a:cubicBezTo>
                  <a:pt x="36" y="72"/>
                  <a:pt x="72" y="144"/>
                  <a:pt x="192" y="192"/>
                </a:cubicBezTo>
                <a:cubicBezTo>
                  <a:pt x="312" y="240"/>
                  <a:pt x="516" y="264"/>
                  <a:pt x="720" y="28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78" name="Freeform 85"/>
          <p:cNvSpPr>
            <a:spLocks/>
          </p:cNvSpPr>
          <p:nvPr/>
        </p:nvSpPr>
        <p:spPr bwMode="auto">
          <a:xfrm>
            <a:off x="6324600" y="5334000"/>
            <a:ext cx="1219200" cy="838200"/>
          </a:xfrm>
          <a:custGeom>
            <a:avLst/>
            <a:gdLst>
              <a:gd name="T0" fmla="*/ 0 w 720"/>
              <a:gd name="T1" fmla="*/ 0 h 288"/>
              <a:gd name="T2" fmla="*/ 2147483647 w 720"/>
              <a:gd name="T3" fmla="*/ 2147483647 h 288"/>
              <a:gd name="T4" fmla="*/ 2147483647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0" y="0"/>
                </a:moveTo>
                <a:cubicBezTo>
                  <a:pt x="36" y="72"/>
                  <a:pt x="72" y="144"/>
                  <a:pt x="192" y="192"/>
                </a:cubicBezTo>
                <a:cubicBezTo>
                  <a:pt x="312" y="240"/>
                  <a:pt x="516" y="264"/>
                  <a:pt x="720" y="28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79" name="Line 86"/>
          <p:cNvSpPr>
            <a:spLocks noChangeShapeType="1"/>
          </p:cNvSpPr>
          <p:nvPr/>
        </p:nvSpPr>
        <p:spPr bwMode="auto">
          <a:xfrm>
            <a:off x="7315200" y="3657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80" name="Text Box 87"/>
          <p:cNvSpPr txBox="1">
            <a:spLocks noChangeArrowheads="1"/>
          </p:cNvSpPr>
          <p:nvPr/>
        </p:nvSpPr>
        <p:spPr bwMode="auto">
          <a:xfrm>
            <a:off x="8534400" y="1447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8281" name="Text Box 88"/>
          <p:cNvSpPr txBox="1">
            <a:spLocks noChangeArrowheads="1"/>
          </p:cNvSpPr>
          <p:nvPr/>
        </p:nvSpPr>
        <p:spPr bwMode="auto">
          <a:xfrm>
            <a:off x="8305800" y="1905000"/>
            <a:ext cx="914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к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8282" name="Freeform 89"/>
          <p:cNvSpPr>
            <a:spLocks/>
          </p:cNvSpPr>
          <p:nvPr/>
        </p:nvSpPr>
        <p:spPr bwMode="auto">
          <a:xfrm>
            <a:off x="8382000" y="1524000"/>
            <a:ext cx="381000" cy="381000"/>
          </a:xfrm>
          <a:custGeom>
            <a:avLst/>
            <a:gdLst>
              <a:gd name="T0" fmla="*/ 0 w 720"/>
              <a:gd name="T1" fmla="*/ 0 h 288"/>
              <a:gd name="T2" fmla="*/ 2147483647 w 720"/>
              <a:gd name="T3" fmla="*/ 2147483647 h 288"/>
              <a:gd name="T4" fmla="*/ 2147483647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0" y="0"/>
                </a:moveTo>
                <a:cubicBezTo>
                  <a:pt x="36" y="72"/>
                  <a:pt x="72" y="144"/>
                  <a:pt x="192" y="192"/>
                </a:cubicBezTo>
                <a:cubicBezTo>
                  <a:pt x="312" y="240"/>
                  <a:pt x="516" y="264"/>
                  <a:pt x="720" y="288"/>
                </a:cubicBezTo>
              </a:path>
            </a:pathLst>
          </a:custGeom>
          <a:noFill/>
          <a:ln w="3168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32775" cy="1046163"/>
          </a:xfrm>
        </p:spPr>
        <p:txBody>
          <a:bodyPr lIns="81720" tIns="42480" rIns="81720" bIns="424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smtClean="0"/>
              <a:t>Заполнение таблиц SLR-разбора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7191"/>
            <a:ext cx="8315325" cy="4748113"/>
          </a:xfrm>
        </p:spPr>
        <p:txBody>
          <a:bodyPr lIns="82800" tIns="41400" rIns="82800" bIns="41400"/>
          <a:lstStyle/>
          <a:p>
            <a:pPr marL="603250" indent="-603250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Строим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каноническ</a:t>
            </a:r>
            <a:r>
              <a:rPr lang="ru-RU" sz="2800" b="1" dirty="0" err="1" smtClean="0">
                <a:latin typeface="Courier New" pitchFamily="49" charset="0"/>
              </a:rPr>
              <a:t>ое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ru-RU" sz="2800" b="1" dirty="0" smtClean="0">
                <a:latin typeface="Courier New" pitchFamily="49" charset="0"/>
              </a:rPr>
              <a:t>семейство </a:t>
            </a:r>
            <a:r>
              <a:rPr lang="en-US" sz="2800" b="1" dirty="0" err="1" smtClean="0">
                <a:latin typeface="Courier New" pitchFamily="49" charset="0"/>
              </a:rPr>
              <a:t>множеств</a:t>
            </a:r>
            <a:r>
              <a:rPr lang="en-US" sz="2800" b="1" dirty="0" smtClean="0">
                <a:latin typeface="Courier New" pitchFamily="49" charset="0"/>
              </a:rPr>
              <a:t> LR(0)-</a:t>
            </a:r>
            <a:r>
              <a:rPr lang="en-US" sz="2800" b="1" dirty="0" err="1" smtClean="0">
                <a:latin typeface="Courier New" pitchFamily="49" charset="0"/>
              </a:rPr>
              <a:t>ситуаций</a:t>
            </a:r>
            <a:r>
              <a:rPr lang="en-US" sz="2800" b="1" dirty="0" smtClean="0">
                <a:latin typeface="Courier New" pitchFamily="49" charset="0"/>
              </a:rPr>
              <a:t>: C := {I</a:t>
            </a:r>
            <a:r>
              <a:rPr lang="en-US" sz="2800" b="1" baseline="-33000" dirty="0" smtClean="0">
                <a:latin typeface="Courier New" pitchFamily="49" charset="0"/>
              </a:rPr>
              <a:t>0</a:t>
            </a:r>
            <a:r>
              <a:rPr lang="en-US" sz="2800" b="1" dirty="0" smtClean="0">
                <a:latin typeface="Courier New" pitchFamily="49" charset="0"/>
              </a:rPr>
              <a:t>,I</a:t>
            </a:r>
            <a:r>
              <a:rPr lang="en-US" sz="2800" b="1" baseline="-33000" dirty="0" smtClean="0">
                <a:latin typeface="Courier New" pitchFamily="49" charset="0"/>
              </a:rPr>
              <a:t>1</a:t>
            </a:r>
            <a:r>
              <a:rPr lang="en-US" sz="2800" b="1" dirty="0" smtClean="0">
                <a:latin typeface="Courier New" pitchFamily="49" charset="0"/>
              </a:rPr>
              <a:t>,...I</a:t>
            </a:r>
            <a:r>
              <a:rPr lang="en-US" sz="2800" b="1" baseline="-33000" dirty="0" smtClean="0">
                <a:latin typeface="Courier New" pitchFamily="49" charset="0"/>
              </a:rPr>
              <a:t>N</a:t>
            </a: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marL="603250" indent="-603250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Для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i-того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состояния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выбираем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операцию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разбора</a:t>
            </a:r>
            <a:r>
              <a:rPr lang="en-US" sz="2800" b="1" dirty="0" smtClean="0">
                <a:latin typeface="Courier New" pitchFamily="49" charset="0"/>
              </a:rPr>
              <a:t>:</a:t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>а) </a:t>
            </a:r>
            <a:r>
              <a:rPr lang="en-US" sz="2800" b="1" dirty="0" err="1" smtClean="0">
                <a:latin typeface="Courier New" pitchFamily="49" charset="0"/>
              </a:rPr>
              <a:t>если</a:t>
            </a:r>
            <a:r>
              <a:rPr lang="en-US" sz="2800" b="1" dirty="0" smtClean="0">
                <a:latin typeface="Courier New" pitchFamily="49" charset="0"/>
              </a:rPr>
              <a:t> [A 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/>
              <a:t>α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•a</a:t>
            </a:r>
            <a:r>
              <a:rPr lang="en-US" sz="2800" b="1" dirty="0" smtClean="0"/>
              <a:t>β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smtClean="0">
                <a:latin typeface="Courier New" pitchFamily="49" charset="0"/>
              </a:rPr>
              <a:t>I</a:t>
            </a:r>
            <a:r>
              <a:rPr lang="en-US" sz="2800" b="1" baseline="-33000" dirty="0" smtClean="0">
                <a:latin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а </a:t>
            </a:r>
            <a:r>
              <a:rPr lang="en-US" sz="2800" b="1" dirty="0" err="1" smtClean="0">
                <a:latin typeface="Courier New" pitchFamily="49" charset="0"/>
              </a:rPr>
              <a:t>goto</a:t>
            </a:r>
            <a:r>
              <a:rPr lang="en-US" sz="2800" b="1" dirty="0" smtClean="0">
                <a:latin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baseline="-33000" dirty="0" err="1" smtClean="0">
                <a:latin typeface="Courier New" pitchFamily="49" charset="0"/>
              </a:rPr>
              <a:t>i</a:t>
            </a:r>
            <a:r>
              <a:rPr lang="en-US" sz="2800" b="1" dirty="0" err="1" smtClean="0">
                <a:latin typeface="Courier New" pitchFamily="49" charset="0"/>
              </a:rPr>
              <a:t>,a</a:t>
            </a:r>
            <a:r>
              <a:rPr lang="en-US" sz="2800" b="1" dirty="0" smtClean="0">
                <a:latin typeface="Courier New" pitchFamily="49" charset="0"/>
              </a:rPr>
              <a:t>)=I</a:t>
            </a:r>
            <a:r>
              <a:rPr lang="en-US" sz="2800" b="1" baseline="-33000" dirty="0" smtClean="0">
                <a:latin typeface="Courier New" pitchFamily="49" charset="0"/>
              </a:rPr>
              <a:t>J</a:t>
            </a:r>
            <a:r>
              <a:rPr lang="ru-RU" sz="2800" b="1" dirty="0" smtClean="0">
                <a:latin typeface="Courier New" pitchFamily="49" charset="0"/>
              </a:rPr>
              <a:t>, то заносим '</a:t>
            </a:r>
            <a:r>
              <a:rPr lang="ru-RU" sz="2800" b="1" dirty="0" err="1" smtClean="0">
                <a:latin typeface="Courier New" pitchFamily="49" charset="0"/>
              </a:rPr>
              <a:t>shift</a:t>
            </a:r>
            <a:r>
              <a:rPr lang="ru-RU" sz="2800" b="1" dirty="0" smtClean="0">
                <a:latin typeface="Courier New" pitchFamily="49" charset="0"/>
              </a:rPr>
              <a:t> j' в ячейку </a:t>
            </a:r>
            <a:r>
              <a:rPr lang="ru-RU" sz="2800" b="1" dirty="0" err="1" smtClean="0">
                <a:latin typeface="Courier New" pitchFamily="49" charset="0"/>
              </a:rPr>
              <a:t>action</a:t>
            </a:r>
            <a:r>
              <a:rPr lang="ru-RU" sz="2800" b="1" dirty="0" smtClean="0">
                <a:latin typeface="Courier New" pitchFamily="49" charset="0"/>
              </a:rPr>
              <a:t>[</a:t>
            </a:r>
            <a:r>
              <a:rPr lang="ru-RU" sz="2800" b="1" dirty="0" err="1" smtClean="0">
                <a:latin typeface="Courier New" pitchFamily="49" charset="0"/>
              </a:rPr>
              <a:t>i,a</a:t>
            </a:r>
            <a:r>
              <a:rPr lang="ru-RU" sz="2800" b="1" dirty="0" smtClean="0">
                <a:latin typeface="Courier New" pitchFamily="49" charset="0"/>
              </a:rPr>
              <a:t>];</a:t>
            </a:r>
            <a:br>
              <a:rPr lang="ru-RU" sz="2800" b="1" dirty="0" smtClean="0">
                <a:latin typeface="Courier New" pitchFamily="49" charset="0"/>
              </a:rPr>
            </a:br>
            <a:r>
              <a:rPr lang="ru-RU" sz="2800" b="1" dirty="0" smtClean="0">
                <a:latin typeface="Courier New" pitchFamily="49" charset="0"/>
              </a:rPr>
              <a:t>b)</a:t>
            </a:r>
            <a:r>
              <a:rPr lang="en-US" sz="2800" b="1" dirty="0" err="1" smtClean="0">
                <a:latin typeface="Courier New" pitchFamily="49" charset="0"/>
              </a:rPr>
              <a:t>если</a:t>
            </a:r>
            <a:r>
              <a:rPr lang="en-US" sz="2800" b="1" dirty="0" smtClean="0">
                <a:latin typeface="Courier New" pitchFamily="49" charset="0"/>
              </a:rPr>
              <a:t> [A 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/>
              <a:t>α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smtClean="0">
                <a:latin typeface="Courier New" pitchFamily="49" charset="0"/>
              </a:rPr>
              <a:t>I</a:t>
            </a:r>
            <a:r>
              <a:rPr lang="en-US" sz="2800" b="1" baseline="-33000" dirty="0" smtClean="0">
                <a:latin typeface="Courier New" pitchFamily="49" charset="0"/>
              </a:rPr>
              <a:t>i </a:t>
            </a:r>
            <a:r>
              <a:rPr lang="ru-RU" sz="2800" b="1" dirty="0" smtClean="0">
                <a:latin typeface="Courier New" pitchFamily="49" charset="0"/>
              </a:rPr>
              <a:t>то для каждого </a:t>
            </a:r>
            <a:r>
              <a:rPr lang="en-US" sz="2800" b="1" dirty="0" err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800" b="1" dirty="0" err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err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FOLLOW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(A)</a:t>
            </a:r>
            <a:r>
              <a:rPr lang="ru-RU" sz="2800" b="1" dirty="0" smtClean="0">
                <a:latin typeface="Courier New" pitchFamily="49" charset="0"/>
              </a:rPr>
              <a:t> заносим '</a:t>
            </a:r>
            <a:r>
              <a:rPr lang="ru-RU" sz="2800" b="1" dirty="0" err="1" smtClean="0">
                <a:latin typeface="Courier New" pitchFamily="49" charset="0"/>
              </a:rPr>
              <a:t>reduce</a:t>
            </a:r>
            <a:r>
              <a:rPr lang="ru-RU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A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DejaVu Sans"/>
              </a:rPr>
              <a:t>α</a:t>
            </a:r>
            <a:r>
              <a:rPr lang="ru-RU" sz="2800" b="1" dirty="0" smtClean="0">
                <a:latin typeface="Courier New" pitchFamily="49" charset="0"/>
              </a:rPr>
              <a:t>' в ячейку </a:t>
            </a:r>
            <a:r>
              <a:rPr lang="ru-RU" sz="2800" b="1" dirty="0" err="1" smtClean="0">
                <a:latin typeface="Courier New" pitchFamily="49" charset="0"/>
              </a:rPr>
              <a:t>action</a:t>
            </a:r>
            <a:r>
              <a:rPr lang="ru-RU" sz="2800" b="1" dirty="0" smtClean="0">
                <a:latin typeface="Courier New" pitchFamily="49" charset="0"/>
              </a:rPr>
              <a:t>[</a:t>
            </a:r>
            <a:r>
              <a:rPr lang="ru-RU" sz="2800" b="1" dirty="0" err="1" smtClean="0">
                <a:latin typeface="Courier New" pitchFamily="49" charset="0"/>
              </a:rPr>
              <a:t>i,a</a:t>
            </a:r>
            <a:r>
              <a:rPr lang="ru-RU" sz="2800" b="1" dirty="0" smtClean="0">
                <a:latin typeface="Courier New" pitchFamily="49" charset="0"/>
              </a:rPr>
              <a:t>];</a:t>
            </a:r>
            <a:br>
              <a:rPr lang="ru-RU" sz="2800" b="1" dirty="0" smtClean="0">
                <a:latin typeface="Courier New" pitchFamily="49" charset="0"/>
              </a:rPr>
            </a:br>
            <a:r>
              <a:rPr lang="ru-RU" sz="2800" b="1" dirty="0" smtClean="0">
                <a:latin typeface="Courier New" pitchFamily="49" charset="0"/>
              </a:rPr>
              <a:t>c)</a:t>
            </a:r>
            <a:r>
              <a:rPr lang="en-US" sz="2800" b="1" dirty="0" err="1" smtClean="0">
                <a:latin typeface="Courier New" pitchFamily="49" charset="0"/>
              </a:rPr>
              <a:t>если</a:t>
            </a:r>
            <a:r>
              <a:rPr lang="en-US" sz="2800" b="1" dirty="0" smtClean="0">
                <a:latin typeface="Courier New" pitchFamily="49" charset="0"/>
              </a:rPr>
              <a:t> [S' 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Courier New" pitchFamily="49" charset="0"/>
              </a:rPr>
              <a:t> S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smtClean="0">
                <a:latin typeface="Courier New" pitchFamily="49" charset="0"/>
              </a:rPr>
              <a:t>I</a:t>
            </a:r>
            <a:r>
              <a:rPr lang="en-US" sz="2800" b="1" baseline="-33000" dirty="0" smtClean="0">
                <a:latin typeface="Courier New" pitchFamily="49" charset="0"/>
              </a:rPr>
              <a:t>i </a:t>
            </a:r>
            <a:r>
              <a:rPr lang="ru-RU" sz="2800" b="1" dirty="0" smtClean="0">
                <a:latin typeface="Courier New" pitchFamily="49" charset="0"/>
              </a:rPr>
              <a:t>то  заносим '</a:t>
            </a:r>
            <a:r>
              <a:rPr lang="ru-RU" sz="2800" b="1" dirty="0" err="1" smtClean="0">
                <a:latin typeface="Courier New" pitchFamily="49" charset="0"/>
              </a:rPr>
              <a:t>ac</a:t>
            </a:r>
            <a:r>
              <a:rPr lang="en-US" sz="2800" b="1" dirty="0" smtClean="0">
                <a:latin typeface="Courier New" pitchFamily="49" charset="0"/>
              </a:rPr>
              <a:t>c</a:t>
            </a:r>
            <a:r>
              <a:rPr lang="ru-RU" sz="2800" b="1" dirty="0" err="1" smtClean="0">
                <a:latin typeface="Courier New" pitchFamily="49" charset="0"/>
              </a:rPr>
              <a:t>ept</a:t>
            </a:r>
            <a:r>
              <a:rPr lang="ru-RU" sz="2800" b="1" dirty="0" smtClean="0">
                <a:latin typeface="Courier New" pitchFamily="49" charset="0"/>
              </a:rPr>
              <a:t>' в ячейку </a:t>
            </a:r>
            <a:r>
              <a:rPr lang="ru-RU" sz="2800" b="1" dirty="0" err="1" smtClean="0">
                <a:latin typeface="Courier New" pitchFamily="49" charset="0"/>
              </a:rPr>
              <a:t>action</a:t>
            </a:r>
            <a:r>
              <a:rPr lang="ru-RU" sz="2800" b="1" dirty="0" smtClean="0">
                <a:latin typeface="Courier New" pitchFamily="49" charset="0"/>
              </a:rPr>
              <a:t>[i,$];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32775" cy="1448966"/>
          </a:xfrm>
        </p:spPr>
        <p:txBody>
          <a:bodyPr lIns="81720" tIns="42480" rIns="81720" bIns="424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 smtClean="0"/>
              <a:t>Заполнение таблиц SLR-разбора</a:t>
            </a:r>
            <a:br>
              <a:rPr lang="ru-RU" sz="4000" dirty="0" smtClean="0"/>
            </a:br>
            <a:r>
              <a:rPr lang="ru-RU" sz="4000" dirty="0" smtClean="0"/>
              <a:t>(продолжение)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276871"/>
            <a:ext cx="8315325" cy="4247753"/>
          </a:xfrm>
        </p:spPr>
        <p:txBody>
          <a:bodyPr lIns="82800" tIns="41400" rIns="82800" bIns="41400"/>
          <a:lstStyle/>
          <a:p>
            <a:pPr marL="603250" indent="-603250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ru-RU" sz="2800" dirty="0" smtClean="0"/>
              <a:t>Если</a:t>
            </a:r>
            <a:r>
              <a:rPr lang="ru-RU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goto</a:t>
            </a:r>
            <a:r>
              <a:rPr lang="en-US" sz="2800" b="1" dirty="0" smtClean="0">
                <a:latin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baseline="-33000" dirty="0" err="1" smtClean="0">
                <a:latin typeface="Courier New" pitchFamily="49" charset="0"/>
              </a:rPr>
              <a:t>i</a:t>
            </a:r>
            <a:r>
              <a:rPr lang="en-US" sz="2800" b="1" dirty="0" err="1" smtClean="0">
                <a:latin typeface="Courier New" pitchFamily="49" charset="0"/>
              </a:rPr>
              <a:t>,A</a:t>
            </a:r>
            <a:r>
              <a:rPr lang="en-US" sz="2800" b="1" dirty="0" smtClean="0">
                <a:latin typeface="Courier New" pitchFamily="49" charset="0"/>
              </a:rPr>
              <a:t>)=I</a:t>
            </a:r>
            <a:r>
              <a:rPr lang="en-US" sz="2800" b="1" baseline="-33000" dirty="0" smtClean="0">
                <a:latin typeface="Courier New" pitchFamily="49" charset="0"/>
              </a:rPr>
              <a:t>J</a:t>
            </a:r>
            <a:r>
              <a:rPr lang="ru-RU" sz="2800" dirty="0" smtClean="0"/>
              <a:t>,</a:t>
            </a:r>
            <a:r>
              <a:rPr lang="ru-RU" sz="2800" dirty="0" smtClean="0">
                <a:latin typeface="Courier New" pitchFamily="49" charset="0"/>
              </a:rPr>
              <a:t> </a:t>
            </a:r>
            <a:r>
              <a:rPr lang="ru-RU" sz="2800" dirty="0" smtClean="0"/>
              <a:t>то в ячейку </a:t>
            </a:r>
            <a:r>
              <a:rPr lang="en-US" sz="2800" b="1" dirty="0" err="1" smtClean="0">
                <a:latin typeface="Courier New" pitchFamily="49" charset="0"/>
              </a:rPr>
              <a:t>goto</a:t>
            </a:r>
            <a:r>
              <a:rPr lang="ru-RU" sz="2800" b="1" dirty="0" smtClean="0">
                <a:latin typeface="Courier New" pitchFamily="49" charset="0"/>
              </a:rPr>
              <a:t>[</a:t>
            </a:r>
            <a:r>
              <a:rPr lang="ru-RU" sz="2800" b="1" dirty="0" err="1" smtClean="0">
                <a:latin typeface="Courier New" pitchFamily="49" charset="0"/>
              </a:rPr>
              <a:t>i,A</a:t>
            </a:r>
            <a:r>
              <a:rPr lang="ru-RU" sz="2800" b="1" dirty="0" smtClean="0">
                <a:latin typeface="Courier New" pitchFamily="49" charset="0"/>
              </a:rPr>
              <a:t>]</a:t>
            </a:r>
            <a:r>
              <a:rPr lang="ru-RU" sz="2800" dirty="0" smtClean="0"/>
              <a:t>заносим</a:t>
            </a:r>
            <a:r>
              <a:rPr lang="ru-RU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j.</a:t>
            </a:r>
          </a:p>
          <a:p>
            <a:pPr marL="603250" indent="-603250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ru-RU" sz="2800" dirty="0"/>
              <a:t>Если </a:t>
            </a:r>
            <a:r>
              <a:rPr lang="ru-RU" sz="2800" dirty="0" smtClean="0"/>
              <a:t>ячейка осталась незаполненной, то в неё заносим признак ошибки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None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ru-RU" sz="2800" b="1" dirty="0" smtClean="0">
              <a:latin typeface="Courier New" pitchFamily="49" charset="0"/>
            </a:endParaRPr>
          </a:p>
          <a:p>
            <a:pPr marL="603250" indent="-603250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28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BD163-8F73-4409-B203-514B5F3EFB50}" type="slidenum">
              <a:rPr lang="ru-RU" altLang="ru-RU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mtClean="0"/>
              <a:t>Алгоритм </a:t>
            </a:r>
            <a:r>
              <a:rPr lang="en-US" altLang="ru-RU" smtClean="0"/>
              <a:t>LR-</a:t>
            </a:r>
            <a:r>
              <a:rPr lang="ru-RU" altLang="ru-RU" smtClean="0"/>
              <a:t>разбора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400" b="1" dirty="0" smtClean="0">
                <a:latin typeface="Courier New" panose="02070309020205020404" pitchFamily="49" charset="0"/>
              </a:rPr>
              <a:t>Повторять бесконечно:</a:t>
            </a:r>
            <a:endParaRPr lang="en-US" altLang="ru-RU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пусть 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s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m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–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состояние в вершине стека,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ru-RU" altLang="ru-RU" sz="24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a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–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текущий символ входной </a:t>
            </a:r>
            <a:r>
              <a:rPr lang="ru-RU" altLang="ru-RU" sz="2400" b="1" dirty="0" err="1" smtClean="0">
                <a:latin typeface="Courier New" panose="02070309020205020404" pitchFamily="49" charset="0"/>
              </a:rPr>
              <a:t>посл-ти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.</a:t>
            </a:r>
            <a:endParaRPr lang="en-US" altLang="ru-RU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ru-RU" altLang="ru-RU" sz="2400" b="1" dirty="0" smtClean="0">
                <a:latin typeface="Courier New" panose="02070309020205020404" pitchFamily="49" charset="0"/>
              </a:rPr>
              <a:t>  если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action[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s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m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,a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] = shift s,</a:t>
            </a: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то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push 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a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; push s; a</a:t>
            </a:r>
            <a:r>
              <a:rPr lang="en-US" altLang="ru-RU" sz="2400" b="1" baseline="-25000" dirty="0" smtClean="0">
                <a:latin typeface="Courier New" panose="02070309020205020404" pitchFamily="49" charset="0"/>
              </a:rPr>
              <a:t>i+1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–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тек. символ.</a:t>
            </a:r>
            <a:endParaRPr lang="en-US" altLang="ru-RU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если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action[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s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m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,a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] = reduce A </a:t>
            </a:r>
            <a:r>
              <a:rPr lang="en-US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</a:t>
            </a:r>
            <a:r>
              <a:rPr lang="el-GR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</a:t>
            </a:r>
            <a:r>
              <a:rPr lang="en-US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endParaRPr lang="el-GR" altLang="ru-RU" sz="24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то пусть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r –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длина </a:t>
            </a:r>
            <a:r>
              <a:rPr lang="ru-RU" altLang="ru-RU" sz="2400" b="1" dirty="0" err="1" smtClean="0">
                <a:latin typeface="Courier New" panose="02070309020205020404" pitchFamily="49" charset="0"/>
              </a:rPr>
              <a:t>посл-ти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 </a:t>
            </a:r>
            <a:r>
              <a:rPr lang="el-GR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ru-RU" altLang="ru-RU" sz="2400" b="1" dirty="0" smtClean="0">
                <a:latin typeface="Courier New" panose="02070309020205020404" pitchFamily="49" charset="0"/>
              </a:rPr>
              <a:t>     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1) делаем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pop 2*r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раз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;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/>
            </a:r>
            <a:br>
              <a:rPr lang="ru-RU" altLang="ru-RU" sz="2400" b="1" dirty="0" smtClean="0">
                <a:latin typeface="Courier New" panose="02070309020205020404" pitchFamily="49" charset="0"/>
              </a:rPr>
            </a:br>
            <a:r>
              <a:rPr lang="ru-RU" altLang="ru-RU" sz="2400" b="1" dirty="0" smtClean="0">
                <a:latin typeface="Courier New" panose="02070309020205020404" pitchFamily="49" charset="0"/>
              </a:rPr>
              <a:t>     2) находим в таблице переходов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/>
            </a:r>
            <a:br>
              <a:rPr lang="en-US" altLang="ru-RU" sz="2400" b="1" dirty="0" smtClean="0">
                <a:latin typeface="Courier New" panose="02070309020205020404" pitchFamily="49" charset="0"/>
              </a:rPr>
            </a:br>
            <a:r>
              <a:rPr lang="en-US" altLang="ru-RU" sz="2400" b="1" dirty="0" smtClean="0">
                <a:latin typeface="Courier New" panose="02070309020205020404" pitchFamily="49" charset="0"/>
              </a:rPr>
              <a:t>     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 новое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состояние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 s = 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goto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[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s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m-r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,A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]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.</a:t>
            </a:r>
            <a:br>
              <a:rPr lang="ru-RU" altLang="ru-RU" sz="2400" b="1" dirty="0" smtClean="0">
                <a:latin typeface="Courier New" panose="02070309020205020404" pitchFamily="49" charset="0"/>
              </a:rPr>
            </a:br>
            <a:r>
              <a:rPr lang="en-US" altLang="ru-RU" sz="2400" b="1" dirty="0" smtClean="0">
                <a:latin typeface="Courier New" panose="02070309020205020404" pitchFamily="49" charset="0"/>
              </a:rPr>
              <a:t>     3) push A; push s; </a:t>
            </a: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если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action[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s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m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,a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] = accept</a:t>
            </a:r>
            <a:r>
              <a:rPr lang="en-US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 </a:t>
            </a:r>
            <a:r>
              <a:rPr lang="ru-RU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</a:t>
            </a:r>
            <a:r>
              <a:rPr lang="en-US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успешный выход.</a:t>
            </a:r>
            <a:endParaRPr lang="el-GR" altLang="ru-RU" sz="24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400" b="1" dirty="0" smtClean="0">
                <a:latin typeface="Courier New" panose="02070309020205020404" pitchFamily="49" charset="0"/>
              </a:rPr>
              <a:t>если 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action[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s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m</a:t>
            </a:r>
            <a:r>
              <a:rPr lang="en-US" altLang="ru-RU" sz="2400" b="1" dirty="0" err="1" smtClean="0">
                <a:latin typeface="Courier New" panose="02070309020205020404" pitchFamily="49" charset="0"/>
              </a:rPr>
              <a:t>,a</a:t>
            </a:r>
            <a:r>
              <a:rPr lang="en-US" altLang="ru-RU" sz="2400" b="1" baseline="-25000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] = error</a:t>
            </a:r>
            <a:r>
              <a:rPr lang="en-US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ru-RU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 </a:t>
            </a:r>
            <a:r>
              <a:rPr lang="ru-RU" altLang="ru-RU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обраб</a:t>
            </a:r>
            <a:r>
              <a:rPr lang="ru-RU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altLang="ru-RU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ош</a:t>
            </a:r>
            <a:r>
              <a:rPr lang="ru-RU" alt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ситуации.</a:t>
            </a:r>
            <a:endParaRPr lang="ru-RU" altLang="ru-RU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SLR(1) </a:t>
            </a:r>
            <a:r>
              <a:rPr lang="ru-RU" smtClean="0"/>
              <a:t>разбор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pPr marL="608013" indent="-608013" algn="ctr" eaLnBrk="1" hangingPunct="1"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u="sng" dirty="0" smtClean="0">
                <a:latin typeface="Courier New" pitchFamily="49" charset="0"/>
              </a:rPr>
              <a:t>LR(0)-</a:t>
            </a:r>
            <a:r>
              <a:rPr lang="ru-RU" b="1" u="sng" dirty="0" smtClean="0">
                <a:latin typeface="Courier New" pitchFamily="49" charset="0"/>
              </a:rPr>
              <a:t>ситуации</a:t>
            </a:r>
          </a:p>
          <a:p>
            <a:pPr marL="608013" indent="-608013" eaLnBrk="1" hangingPunct="1"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ru-RU" dirty="0" smtClean="0"/>
              <a:t>Для продукции </a:t>
            </a:r>
            <a:r>
              <a:rPr lang="en-US" dirty="0" smtClean="0"/>
              <a:t>A → XYZ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возможны 4 ситуации:</a:t>
            </a:r>
          </a:p>
          <a:p>
            <a:pPr marL="608013" indent="-608013" eaLnBrk="1" hangingPunct="1">
              <a:buFont typeface="Times New Roman" pitchFamily="18" charset="0"/>
              <a:buAutoNum type="arabicParenR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 smtClean="0">
                <a:latin typeface="Courier New" pitchFamily="49" charset="0"/>
              </a:rPr>
              <a:t>[A →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  </a:t>
            </a:r>
            <a:r>
              <a:rPr lang="en-US" b="1" dirty="0" smtClean="0">
                <a:latin typeface="Courier New" pitchFamily="49" charset="0"/>
              </a:rPr>
              <a:t>X Y Z]</a:t>
            </a:r>
          </a:p>
          <a:p>
            <a:pPr marL="608013" indent="-608013" eaLnBrk="1" hangingPunct="1">
              <a:buFont typeface="Times New Roman" pitchFamily="18" charset="0"/>
              <a:buAutoNum type="arabicParenR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 smtClean="0">
                <a:latin typeface="Courier New" pitchFamily="49" charset="0"/>
              </a:rPr>
              <a:t>[A → X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b="1" dirty="0" smtClean="0">
                <a:latin typeface="Courier New" pitchFamily="49" charset="0"/>
              </a:rPr>
              <a:t> Y Z]</a:t>
            </a:r>
          </a:p>
          <a:p>
            <a:pPr marL="608013" indent="-608013" eaLnBrk="1" hangingPunct="1">
              <a:buFont typeface="Times New Roman" pitchFamily="18" charset="0"/>
              <a:buAutoNum type="arabicParenR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 smtClean="0">
                <a:latin typeface="Courier New" pitchFamily="49" charset="0"/>
              </a:rPr>
              <a:t>[A → X Y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b="1" dirty="0" smtClean="0">
                <a:latin typeface="Courier New" pitchFamily="49" charset="0"/>
              </a:rPr>
              <a:t> Z]</a:t>
            </a:r>
          </a:p>
          <a:p>
            <a:pPr marL="608013" indent="-608013" eaLnBrk="1" hangingPunct="1">
              <a:buFont typeface="Times New Roman" pitchFamily="18" charset="0"/>
              <a:buAutoNum type="arabicParenR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 smtClean="0">
                <a:latin typeface="Courier New" pitchFamily="49" charset="0"/>
              </a:rPr>
              <a:t>[A → X Y Z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b="1" dirty="0" smtClean="0"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32775" cy="1071563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Допустимая ситуация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2775" cy="4527550"/>
          </a:xfrm>
        </p:spPr>
        <p:txBody>
          <a:bodyPr lIns="0" tIns="0" rIns="0" bIns="0"/>
          <a:lstStyle/>
          <a:p>
            <a:pPr marL="603250" indent="-603250" eaLnBrk="1" hangingPunct="1">
              <a:lnSpc>
                <a:spcPct val="11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600" b="1" dirty="0" err="1" smtClean="0">
                <a:latin typeface="Courier New" pitchFamily="49" charset="0"/>
              </a:rPr>
              <a:t>Ситуация</a:t>
            </a:r>
            <a:r>
              <a:rPr lang="en-US" sz="2600" b="1" dirty="0" smtClean="0">
                <a:latin typeface="Courier New" pitchFamily="49" charset="0"/>
              </a:rPr>
              <a:t> [A </a:t>
            </a:r>
            <a:r>
              <a:rPr lang="en-US" sz="2600" b="1" dirty="0" smtClean="0">
                <a:latin typeface="Arial Unicode MS" pitchFamily="34" charset="-128"/>
              </a:rPr>
              <a:t>→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smtClean="0"/>
              <a:t>β</a:t>
            </a:r>
            <a:r>
              <a:rPr lang="en-US" sz="2600" b="1" baseline="-33000" dirty="0" smtClean="0"/>
              <a:t>1</a:t>
            </a:r>
            <a:r>
              <a:rPr lang="en-US" sz="26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 </a:t>
            </a:r>
            <a:r>
              <a:rPr lang="en-US" sz="2600" b="1" dirty="0" smtClean="0"/>
              <a:t>β</a:t>
            </a:r>
            <a:r>
              <a:rPr lang="en-US" sz="2600" b="1" baseline="-33000" dirty="0" smtClean="0"/>
              <a:t>2</a:t>
            </a:r>
            <a:r>
              <a:rPr lang="en-US" sz="2600" b="1" dirty="0" smtClean="0">
                <a:latin typeface="Courier New" pitchFamily="49" charset="0"/>
              </a:rPr>
              <a:t>] </a:t>
            </a:r>
            <a:r>
              <a:rPr lang="en-US" sz="2600" b="1" dirty="0" err="1" smtClean="0">
                <a:latin typeface="Courier New" pitchFamily="49" charset="0"/>
              </a:rPr>
              <a:t>называется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i="1" dirty="0" err="1" smtClean="0">
                <a:latin typeface="Courier New" pitchFamily="49" charset="0"/>
              </a:rPr>
              <a:t>допустимой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для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активного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префикса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smtClean="0"/>
              <a:t>αβ</a:t>
            </a:r>
            <a:r>
              <a:rPr lang="en-US" sz="2600" b="1" baseline="-33000" dirty="0" smtClean="0"/>
              <a:t>1 </a:t>
            </a:r>
            <a:r>
              <a:rPr lang="en-US" sz="2600" b="1" dirty="0" err="1" smtClean="0">
                <a:latin typeface="Courier New" pitchFamily="49" charset="0"/>
              </a:rPr>
              <a:t>если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есть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вывод</a:t>
            </a:r>
            <a:r>
              <a:rPr lang="en-US" sz="2600" b="1" dirty="0" smtClean="0">
                <a:latin typeface="Courier New" pitchFamily="49" charset="0"/>
              </a:rPr>
              <a:t>: </a:t>
            </a:r>
            <a:r>
              <a:rPr lang="en-US" sz="2400" b="1" dirty="0" smtClean="0">
                <a:latin typeface="Courier New" pitchFamily="49" charset="0"/>
              </a:rPr>
              <a:t>S'</a:t>
            </a:r>
            <a:r>
              <a:rPr lang="ru-RU" sz="2400" b="1" dirty="0" smtClean="0">
                <a:latin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ru-RU" sz="2400" b="1" baseline="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/>
              <a:t>αAw</a:t>
            </a:r>
            <a:r>
              <a:rPr lang="en-US" sz="2400" b="1" dirty="0" smtClean="0">
                <a:latin typeface="DejaVu Sans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/>
              <a:t>αβ</a:t>
            </a:r>
            <a:r>
              <a:rPr lang="en-US" sz="2400" b="1" baseline="-33000" dirty="0" smtClean="0"/>
              <a:t>1</a:t>
            </a:r>
            <a:r>
              <a:rPr lang="en-US" sz="2400" b="1" dirty="0" smtClean="0"/>
              <a:t>β</a:t>
            </a:r>
            <a:r>
              <a:rPr lang="en-US" sz="2400" b="1" baseline="-33000" dirty="0" smtClean="0"/>
              <a:t>2</a:t>
            </a:r>
            <a:r>
              <a:rPr lang="en-US" sz="2400" b="1" dirty="0" smtClean="0"/>
              <a:t>w.</a:t>
            </a:r>
          </a:p>
          <a:p>
            <a:pPr marL="603250" indent="-603250" eaLnBrk="1" hangingPunct="1">
              <a:lnSpc>
                <a:spcPct val="11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400" b="1" dirty="0" err="1" smtClean="0"/>
              <a:t>Пример</a:t>
            </a:r>
            <a:r>
              <a:rPr lang="en-US" sz="2400" b="1" dirty="0" smtClean="0"/>
              <a:t>.</a:t>
            </a:r>
            <a:r>
              <a:rPr lang="en-US" sz="2400" b="1" dirty="0" smtClean="0">
                <a:latin typeface="DejaVu Sans"/>
              </a:rPr>
              <a:t/>
            </a:r>
            <a:br>
              <a:rPr lang="en-US" sz="2400" b="1" dirty="0" smtClean="0">
                <a:latin typeface="DejaVu Sans"/>
              </a:rPr>
            </a:br>
            <a:r>
              <a:rPr lang="en-US" sz="2400" b="1" dirty="0" err="1" smtClean="0"/>
              <a:t>А</a:t>
            </a:r>
            <a:r>
              <a:rPr lang="en-US" sz="2600" b="1" dirty="0" err="1" smtClean="0">
                <a:latin typeface="Courier New" pitchFamily="49" charset="0"/>
              </a:rPr>
              <a:t>ктивный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префикс</a:t>
            </a:r>
            <a:r>
              <a:rPr lang="en-US" sz="2600" b="1" dirty="0" smtClean="0">
                <a:latin typeface="Courier New" pitchFamily="49" charset="0"/>
              </a:rPr>
              <a:t> E+T*</a:t>
            </a:r>
            <a:r>
              <a:rPr lang="ru-RU" sz="2600" b="1" dirty="0" smtClean="0">
                <a:latin typeface="Courier New" pitchFamily="49" charset="0"/>
              </a:rPr>
              <a:t>.</a:t>
            </a:r>
            <a:r>
              <a:rPr lang="en-US" sz="2600" b="1" dirty="0" smtClean="0">
                <a:latin typeface="Courier New" pitchFamily="49" charset="0"/>
              </a:rPr>
              <a:t/>
            </a:r>
            <a:br>
              <a:rPr lang="en-US" sz="2600" b="1" dirty="0" smtClean="0">
                <a:latin typeface="Courier New" pitchFamily="49" charset="0"/>
              </a:rPr>
            </a:br>
            <a:r>
              <a:rPr lang="en-US" sz="2600" b="1" dirty="0" err="1" smtClean="0">
                <a:latin typeface="Courier New" pitchFamily="49" charset="0"/>
              </a:rPr>
              <a:t>Состояние</a:t>
            </a:r>
            <a:r>
              <a:rPr lang="en-US" sz="2600" b="1" dirty="0" smtClean="0">
                <a:latin typeface="Courier New" pitchFamily="49" charset="0"/>
              </a:rPr>
              <a:t> I</a:t>
            </a:r>
            <a:r>
              <a:rPr lang="en-US" sz="2600" b="1" baseline="-33000" dirty="0" smtClean="0">
                <a:latin typeface="Courier New" pitchFamily="49" charset="0"/>
              </a:rPr>
              <a:t>7 </a:t>
            </a:r>
            <a:r>
              <a:rPr lang="ru-RU" sz="2600" b="1" dirty="0" smtClean="0">
                <a:latin typeface="Courier New" pitchFamily="49" charset="0"/>
              </a:rPr>
              <a:t>:</a:t>
            </a:r>
            <a:r>
              <a:rPr lang="en-US" sz="2600" b="1" baseline="-33000" dirty="0" smtClean="0">
                <a:latin typeface="Courier New" pitchFamily="49" charset="0"/>
              </a:rPr>
              <a:t/>
            </a:r>
            <a:br>
              <a:rPr lang="en-US" sz="2600" b="1" baseline="-33000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[T → T * • F]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[F → •(E)] 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[F → •id]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32775" cy="1071563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smtClean="0"/>
              <a:t>Возможны три вывода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2775" cy="2260848"/>
          </a:xfrm>
        </p:spPr>
        <p:txBody>
          <a:bodyPr lIns="0" tIns="0" rIns="0" bIns="0"/>
          <a:lstStyle/>
          <a:p>
            <a:pPr marL="603250" indent="-603250" eaLnBrk="1" hangingPunct="1">
              <a:lnSpc>
                <a:spcPct val="11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400" b="1" dirty="0" smtClean="0">
                <a:latin typeface="Courier New" pitchFamily="49" charset="0"/>
              </a:rPr>
              <a:t>E'</a:t>
            </a:r>
            <a:r>
              <a:rPr lang="ru-RU" sz="2400" b="1" dirty="0" smtClean="0">
                <a:latin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sz="2400" b="1" dirty="0" smtClean="0">
                <a:latin typeface="DejaVu Sans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E+T*F</a:t>
            </a:r>
          </a:p>
          <a:p>
            <a:pPr marL="603250" indent="-603250" eaLnBrk="1" hangingPunct="1">
              <a:lnSpc>
                <a:spcPct val="11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400" b="1" dirty="0" smtClean="0">
                <a:latin typeface="Courier New" pitchFamily="49" charset="0"/>
              </a:rPr>
              <a:t>E'</a:t>
            </a:r>
            <a:r>
              <a:rPr lang="ru-RU" sz="2400" b="1" dirty="0" smtClean="0">
                <a:latin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sz="2400" b="1" dirty="0" smtClean="0">
                <a:latin typeface="DejaVu Sans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E+T*F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E+T*(E)‏</a:t>
            </a:r>
            <a:endParaRPr lang="ru-RU" sz="2400" b="1" dirty="0" smtClean="0">
              <a:latin typeface="Courier New" pitchFamily="49" charset="0"/>
            </a:endParaRPr>
          </a:p>
          <a:p>
            <a:pPr marL="603250" indent="-603250" eaLnBrk="1" hangingPunct="1">
              <a:lnSpc>
                <a:spcPct val="11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400" b="1" dirty="0" smtClean="0">
                <a:latin typeface="Courier New" pitchFamily="49" charset="0"/>
              </a:rPr>
              <a:t>E'</a:t>
            </a:r>
            <a:r>
              <a:rPr lang="ru-RU" sz="2400" b="1" dirty="0" smtClean="0">
                <a:latin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sz="2400" b="1" dirty="0" smtClean="0">
                <a:latin typeface="DejaVu Sans"/>
              </a:rPr>
              <a:t>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E+T*F 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E+T*id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342900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Соответственно для каждой ситуаци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RU" sz="2400" dirty="0" smtClean="0">
                <a:solidFill>
                  <a:schemeClr val="tx1"/>
                </a:solidFill>
              </a:rPr>
              <a:t> из множества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ru-RU" sz="24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smtClean="0"/>
              <a:t>Замыкание множества ситуаций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400" smtClean="0"/>
              <a:t>Замыкание множества ситуаций </a:t>
            </a:r>
            <a:r>
              <a:rPr lang="en-US" sz="2400" b="1" smtClean="0">
                <a:latin typeface="Courier New" pitchFamily="49" charset="0"/>
              </a:rPr>
              <a:t>closure(I)</a:t>
            </a:r>
            <a:r>
              <a:rPr lang="en-US" sz="2400" smtClean="0"/>
              <a:t> </a:t>
            </a:r>
            <a:r>
              <a:rPr lang="ru-RU" sz="2400" smtClean="0"/>
              <a:t>определяется индуктивно</a:t>
            </a:r>
            <a:r>
              <a:rPr lang="en-US" sz="2400" smtClean="0"/>
              <a:t>.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400" u="sng" smtClean="0"/>
              <a:t>Базовый случай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 smtClean="0">
                <a:latin typeface="Courier New" pitchFamily="49" charset="0"/>
              </a:rPr>
              <a:t>I </a:t>
            </a:r>
            <a:r>
              <a:rPr lang="en-US" sz="28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</a:t>
            </a:r>
            <a:r>
              <a:rPr lang="en-US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smtClean="0">
                <a:latin typeface="Courier New" pitchFamily="49" charset="0"/>
              </a:rPr>
              <a:t>closure(I) 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400" u="sng" smtClean="0"/>
              <a:t>Шаг индукции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400" smtClean="0"/>
              <a:t>Если </a:t>
            </a:r>
            <a:r>
              <a:rPr lang="en-US" sz="2400" smtClean="0"/>
              <a:t> </a:t>
            </a:r>
            <a:r>
              <a:rPr lang="en-US" sz="2400" smtClean="0">
                <a:latin typeface="Arial Unicode MS" pitchFamily="34" charset="-128"/>
              </a:rPr>
              <a:t>[</a:t>
            </a:r>
            <a:r>
              <a:rPr lang="ru-RU" sz="2400" smtClean="0"/>
              <a:t> </a:t>
            </a:r>
            <a:r>
              <a:rPr lang="en-US" sz="2400" b="1" smtClean="0">
                <a:latin typeface="Courier New" pitchFamily="49" charset="0"/>
              </a:rPr>
              <a:t>A 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l-GR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• </a:t>
            </a:r>
            <a:r>
              <a:rPr lang="en-US" sz="2400" b="1" smtClean="0">
                <a:latin typeface="Arial Unicode MS" pitchFamily="34" charset="-128"/>
              </a:rPr>
              <a:t>B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l-GR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ru-RU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smtClean="0">
                <a:latin typeface="Courier New" pitchFamily="49" charset="0"/>
              </a:rPr>
              <a:t>closure(I)</a:t>
            </a:r>
            <a:br>
              <a:rPr lang="en-US" sz="2400" b="1" smtClean="0">
                <a:latin typeface="Courier New" pitchFamily="49" charset="0"/>
              </a:rPr>
            </a:br>
            <a:r>
              <a:rPr lang="ru-RU" sz="2400" smtClean="0"/>
              <a:t>и существует продукция </a:t>
            </a:r>
            <a:r>
              <a:rPr lang="en-US" sz="2400" b="1" smtClean="0">
                <a:latin typeface="Arial Unicode MS" pitchFamily="34" charset="-128"/>
              </a:rPr>
              <a:t>B →</a:t>
            </a:r>
            <a:r>
              <a:rPr lang="ru-RU" sz="2400" b="1" smtClean="0"/>
              <a:t> </a:t>
            </a:r>
            <a:r>
              <a:rPr lang="el-GR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l-GR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smtClean="0"/>
              <a:t>,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ru-RU" sz="2400" smtClean="0"/>
              <a:t>тогда </a:t>
            </a:r>
            <a:r>
              <a:rPr lang="en-US" sz="2400" smtClean="0">
                <a:latin typeface="Arial Unicode MS" pitchFamily="34" charset="-128"/>
              </a:rPr>
              <a:t>[</a:t>
            </a:r>
            <a:r>
              <a:rPr lang="ru-RU" sz="2400" smtClean="0"/>
              <a:t> </a:t>
            </a:r>
            <a:r>
              <a:rPr lang="en-US" sz="2400" b="1" smtClean="0">
                <a:latin typeface="Arial Unicode MS" pitchFamily="34" charset="-128"/>
              </a:rPr>
              <a:t>B →</a:t>
            </a:r>
            <a:r>
              <a:rPr lang="ru-RU" sz="2400" b="1" smtClean="0"/>
              <a:t> </a:t>
            </a:r>
            <a:r>
              <a:rPr lang="en-US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/>
              <a:t> </a:t>
            </a:r>
            <a:r>
              <a:rPr lang="el-GR" sz="24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l-GR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l-GR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smtClean="0">
                <a:latin typeface="Courier New" pitchFamily="49" charset="0"/>
              </a:rPr>
              <a:t>closure(I)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Пример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24200" cy="2667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400" smtClean="0"/>
              <a:t>Для пополненной грамматики: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 smtClean="0">
                <a:latin typeface="Courier New" pitchFamily="49" charset="0"/>
              </a:rPr>
              <a:t>E’ 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 E 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 smtClean="0">
                <a:latin typeface="Courier New" pitchFamily="49" charset="0"/>
              </a:rPr>
              <a:t>E 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 E + T | T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 smtClean="0">
                <a:latin typeface="Courier New" pitchFamily="49" charset="0"/>
              </a:rPr>
              <a:t>T 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 T * F | F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 smtClean="0">
                <a:latin typeface="Courier New" pitchFamily="49" charset="0"/>
              </a:rPr>
              <a:t>F 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 ( E ) | id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400" b="1" smtClean="0"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400" b="1" smtClean="0">
              <a:latin typeface="Courier New" pitchFamily="49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67200" y="1524000"/>
            <a:ext cx="46482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ru-RU" sz="2400">
                <a:solidFill>
                  <a:srgbClr val="000000"/>
                </a:solidFill>
              </a:rPr>
              <a:t>Построим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closure(I)</a:t>
            </a:r>
            <a:r>
              <a:rPr lang="ru-RU" sz="2400">
                <a:solidFill>
                  <a:srgbClr val="000000"/>
                </a:solidFill>
              </a:rPr>
              <a:t>,</a:t>
            </a:r>
            <a:r>
              <a:rPr lang="en-US" sz="2400">
                <a:solidFill>
                  <a:srgbClr val="000000"/>
                </a:solidFill>
              </a:rPr>
              <a:t/>
            </a:r>
            <a:br>
              <a:rPr lang="en-US" sz="2400">
                <a:solidFill>
                  <a:srgbClr val="000000"/>
                </a:solidFill>
              </a:rPr>
            </a:br>
            <a:r>
              <a:rPr lang="ru-RU" sz="2400">
                <a:solidFill>
                  <a:srgbClr val="000000"/>
                </a:solidFill>
              </a:rPr>
              <a:t> где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{[E’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E]}</a:t>
            </a:r>
            <a:r>
              <a:rPr lang="ru-RU" sz="2400">
                <a:solidFill>
                  <a:srgbClr val="000000"/>
                </a:solidFill>
              </a:rPr>
              <a:t> :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[E’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E]</a:t>
            </a:r>
            <a:r>
              <a:rPr lang="ru-RU" sz="240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[E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E + T]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[E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T] 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[T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T * F]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[T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F] 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[F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( E )]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[F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id]</a:t>
            </a:r>
          </a:p>
          <a:p>
            <a:pPr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ru-RU" sz="24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Определение переходов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800" u="sng" smtClean="0"/>
              <a:t>Функция </a:t>
            </a:r>
            <a:r>
              <a:rPr lang="en-US" sz="2800" b="1" u="sng" smtClean="0">
                <a:latin typeface="Courier New" pitchFamily="49" charset="0"/>
              </a:rPr>
              <a:t>goto(I,X)</a:t>
            </a:r>
            <a:r>
              <a:rPr lang="en-US" sz="2800" smtClean="0"/>
              <a:t> </a:t>
            </a:r>
            <a:r>
              <a:rPr lang="ru-RU" sz="2800" smtClean="0"/>
              <a:t>строит </a:t>
            </a:r>
            <a:r>
              <a:rPr lang="en-US" sz="2800" smtClean="0"/>
              <a:t> </a:t>
            </a:r>
            <a:r>
              <a:rPr lang="ru-RU" sz="2800" smtClean="0"/>
              <a:t>замыкание всех ситуаций вида </a:t>
            </a:r>
            <a:r>
              <a:rPr lang="en-US" sz="2800" smtClean="0">
                <a:latin typeface="Arial Unicode MS" pitchFamily="34" charset="-128"/>
              </a:rPr>
              <a:t>[</a:t>
            </a:r>
            <a:r>
              <a:rPr lang="ru-RU" sz="2800" smtClean="0"/>
              <a:t> </a:t>
            </a:r>
            <a:r>
              <a:rPr lang="en-US" sz="2800" b="1" smtClean="0">
                <a:latin typeface="Courier New" pitchFamily="49" charset="0"/>
              </a:rPr>
              <a:t>A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smtClean="0">
                <a:latin typeface="Arial Unicode MS" pitchFamily="34" charset="-128"/>
              </a:rPr>
              <a:t>X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ru-RU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ru-RU" sz="280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800" smtClean="0"/>
              <a:t>если ситуация </a:t>
            </a:r>
            <a:r>
              <a:rPr lang="en-US" sz="2800" smtClean="0">
                <a:latin typeface="Arial Unicode MS" pitchFamily="34" charset="-128"/>
              </a:rPr>
              <a:t>[</a:t>
            </a:r>
            <a:r>
              <a:rPr lang="ru-RU" sz="2800" smtClean="0"/>
              <a:t> </a:t>
            </a:r>
            <a:r>
              <a:rPr lang="en-US" sz="2800" b="1" smtClean="0">
                <a:latin typeface="Courier New" pitchFamily="49" charset="0"/>
              </a:rPr>
              <a:t>A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• </a:t>
            </a:r>
            <a:r>
              <a:rPr lang="en-US" sz="2800" b="1" smtClean="0">
                <a:latin typeface="Arial Unicode MS" pitchFamily="34" charset="-128"/>
              </a:rPr>
              <a:t>X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ru-RU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 </a:t>
            </a:r>
            <a:r>
              <a:rPr lang="en-US" sz="28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smtClean="0">
                <a:latin typeface="Courier New" pitchFamily="49" charset="0"/>
              </a:rPr>
              <a:t>closure(I)</a:t>
            </a:r>
            <a:r>
              <a:rPr lang="en-US" sz="2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smtClean="0"/>
              <a:t>Каноническое семейство множеств ситуаций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function Items (G’): C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  C := {closure({[S’ </a:t>
            </a:r>
            <a:r>
              <a:rPr lang="en-US" sz="2600" b="1" smtClean="0">
                <a:latin typeface="Arial Unicode MS" pitchFamily="34" charset="-128"/>
              </a:rPr>
              <a:t>→</a:t>
            </a:r>
            <a:r>
              <a:rPr lang="en-US" sz="2600" b="1" smtClean="0">
                <a:latin typeface="Courier New" pitchFamily="49" charset="0"/>
              </a:rPr>
              <a:t> </a:t>
            </a:r>
            <a:r>
              <a:rPr lang="en-US" sz="26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 </a:t>
            </a:r>
            <a:r>
              <a:rPr lang="en-US" sz="2600" b="1" smtClean="0">
                <a:latin typeface="Courier New" pitchFamily="49" charset="0"/>
              </a:rPr>
              <a:t>S]})}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smtClean="0">
                <a:latin typeface="Courier New" pitchFamily="49" charset="0"/>
              </a:rPr>
              <a:t>  </a:t>
            </a:r>
            <a:r>
              <a:rPr lang="en-US" sz="2600" b="1" smtClean="0">
                <a:latin typeface="Courier New" pitchFamily="49" charset="0"/>
              </a:rPr>
              <a:t>repeat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ru-RU" sz="2600" b="1" smtClean="0">
                <a:latin typeface="Courier New" pitchFamily="49" charset="0"/>
              </a:rPr>
              <a:t>    Для каждого мн-ва ситуаций </a:t>
            </a:r>
            <a:r>
              <a:rPr lang="en-US" sz="2600" b="1" smtClean="0">
                <a:latin typeface="Courier New" pitchFamily="49" charset="0"/>
              </a:rPr>
              <a:t>I </a:t>
            </a:r>
            <a:r>
              <a:rPr lang="en-US" sz="24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600" b="1" smtClean="0">
                <a:latin typeface="Courier New" pitchFamily="49" charset="0"/>
              </a:rPr>
              <a:t> C</a:t>
            </a:r>
            <a:r>
              <a:rPr lang="ru-RU" sz="2600" b="1" smtClean="0">
                <a:latin typeface="Courier New" pitchFamily="49" charset="0"/>
              </a:rPr>
              <a:t/>
            </a:r>
            <a:br>
              <a:rPr lang="ru-RU" sz="2600" b="1" smtClean="0">
                <a:latin typeface="Courier New" pitchFamily="49" charset="0"/>
              </a:rPr>
            </a:br>
            <a:r>
              <a:rPr lang="ru-RU" sz="2600" b="1" smtClean="0">
                <a:latin typeface="Courier New" pitchFamily="49" charset="0"/>
              </a:rPr>
              <a:t>                </a:t>
            </a:r>
            <a:r>
              <a:rPr lang="en-US" sz="2600" b="1" smtClean="0">
                <a:latin typeface="Courier New" pitchFamily="49" charset="0"/>
              </a:rPr>
              <a:t> </a:t>
            </a:r>
            <a:r>
              <a:rPr lang="ru-RU" sz="2600" b="1" smtClean="0">
                <a:latin typeface="Courier New" pitchFamily="49" charset="0"/>
              </a:rPr>
              <a:t>           выполнить:</a:t>
            </a:r>
            <a:br>
              <a:rPr lang="ru-RU" sz="2600" b="1" smtClean="0">
                <a:latin typeface="Courier New" pitchFamily="49" charset="0"/>
              </a:rPr>
            </a:br>
            <a:r>
              <a:rPr lang="en-US" sz="2600" b="1" smtClean="0">
                <a:latin typeface="Courier New" pitchFamily="49" charset="0"/>
              </a:rPr>
              <a:t>  </a:t>
            </a:r>
            <a:r>
              <a:rPr lang="ru-RU" sz="2600" b="1" smtClean="0">
                <a:latin typeface="Courier New" pitchFamily="49" charset="0"/>
              </a:rPr>
              <a:t>Для каждого грамматического символа </a:t>
            </a:r>
            <a:r>
              <a:rPr lang="en-US" sz="2600" b="1" smtClean="0">
                <a:latin typeface="Courier New" pitchFamily="49" charset="0"/>
              </a:rPr>
              <a:t>X</a:t>
            </a:r>
            <a:r>
              <a:rPr lang="ru-RU" sz="2600" b="1" smtClean="0">
                <a:latin typeface="Courier New" pitchFamily="49" charset="0"/>
              </a:rPr>
              <a:t/>
            </a:r>
            <a:br>
              <a:rPr lang="ru-RU" sz="2600" b="1" smtClean="0">
                <a:latin typeface="Courier New" pitchFamily="49" charset="0"/>
              </a:rPr>
            </a:br>
            <a:r>
              <a:rPr lang="ru-RU" sz="2600" b="1" smtClean="0">
                <a:latin typeface="Courier New" pitchFamily="49" charset="0"/>
              </a:rPr>
              <a:t>                           </a:t>
            </a:r>
            <a:r>
              <a:rPr lang="en-US" sz="2600" b="1" smtClean="0">
                <a:latin typeface="Courier New" pitchFamily="49" charset="0"/>
              </a:rPr>
              <a:t> </a:t>
            </a:r>
            <a:r>
              <a:rPr lang="ru-RU" sz="2600" b="1" smtClean="0">
                <a:latin typeface="Courier New" pitchFamily="49" charset="0"/>
              </a:rPr>
              <a:t>выполнить: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       </a:t>
            </a:r>
            <a:r>
              <a:rPr lang="ru-RU" sz="2600" b="1" smtClean="0">
                <a:latin typeface="Courier New" pitchFamily="49" charset="0"/>
              </a:rPr>
              <a:t>если </a:t>
            </a:r>
            <a:r>
              <a:rPr lang="en-US" sz="2600" b="1" smtClean="0">
                <a:latin typeface="Courier New" pitchFamily="49" charset="0"/>
              </a:rPr>
              <a:t>goto(I,X) </a:t>
            </a:r>
            <a:r>
              <a:rPr lang="en-US" sz="26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≠ </a:t>
            </a:r>
            <a:r>
              <a:rPr lang="en-US" sz="26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</a:t>
            </a:r>
            <a:r>
              <a:rPr lang="en-US" sz="26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600" b="1" smtClean="0">
                <a:latin typeface="Courier New" pitchFamily="49" charset="0"/>
              </a:rPr>
              <a:t>и </a:t>
            </a:r>
            <a:r>
              <a:rPr lang="en-US" sz="2600" b="1" smtClean="0">
                <a:latin typeface="Courier New" pitchFamily="49" charset="0"/>
              </a:rPr>
              <a:t>goto(I,X) </a:t>
            </a:r>
            <a:r>
              <a:rPr lang="en-US" sz="24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</a:t>
            </a:r>
            <a:r>
              <a:rPr lang="en-US" sz="26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  </a:t>
            </a:r>
            <a:r>
              <a:rPr lang="ru-RU" sz="2600" b="1" smtClean="0">
                <a:latin typeface="Courier New" pitchFamily="49" charset="0"/>
              </a:rPr>
              <a:t>то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         </a:t>
            </a:r>
            <a:r>
              <a:rPr lang="ru-RU" sz="2600" b="1" smtClean="0">
                <a:latin typeface="Courier New" pitchFamily="49" charset="0"/>
              </a:rPr>
              <a:t>добавить </a:t>
            </a:r>
            <a:r>
              <a:rPr lang="en-US" sz="2600" b="1" smtClean="0">
                <a:latin typeface="Courier New" pitchFamily="49" charset="0"/>
              </a:rPr>
              <a:t>goto(I,X) </a:t>
            </a:r>
            <a:r>
              <a:rPr lang="ru-RU" sz="2600" b="1" smtClean="0">
                <a:latin typeface="Courier New" pitchFamily="49" charset="0"/>
              </a:rPr>
              <a:t>в </a:t>
            </a:r>
            <a:r>
              <a:rPr lang="en-US" sz="26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ru-RU" sz="2600" b="1" smtClean="0">
                <a:latin typeface="Courier New" pitchFamily="49" charset="0"/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  until C – </a:t>
            </a:r>
            <a:r>
              <a:rPr lang="ru-RU" sz="2600" b="1" smtClean="0">
                <a:latin typeface="Courier New" pitchFamily="49" charset="0"/>
              </a:rPr>
              <a:t>не пополняется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Font typeface="Times New Roman" pitchFamily="18" charset="0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sz="2600" b="1" smtClean="0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650</Words>
  <Application>Microsoft Office PowerPoint</Application>
  <PresentationFormat>Экран (4:3)</PresentationFormat>
  <Paragraphs>181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Courier New</vt:lpstr>
      <vt:lpstr>DejaVu Sans</vt:lpstr>
      <vt:lpstr>Arial</vt:lpstr>
      <vt:lpstr>Arial Unicode MS</vt:lpstr>
      <vt:lpstr>Times New Roman</vt:lpstr>
      <vt:lpstr>Symbol</vt:lpstr>
      <vt:lpstr>Оформление по умолчанию</vt:lpstr>
      <vt:lpstr>1_Оформление по умолчанию</vt:lpstr>
      <vt:lpstr>2_Оформление по умолчанию</vt:lpstr>
      <vt:lpstr>Структура LR-анализатора</vt:lpstr>
      <vt:lpstr>Алгоритм LR-разбора</vt:lpstr>
      <vt:lpstr>SLR(1) разбор</vt:lpstr>
      <vt:lpstr>Допустимая ситуация</vt:lpstr>
      <vt:lpstr>Возможны три вывода</vt:lpstr>
      <vt:lpstr>Замыкание множества ситуаций</vt:lpstr>
      <vt:lpstr>Пример</vt:lpstr>
      <vt:lpstr>Определение переходов</vt:lpstr>
      <vt:lpstr>Каноническое семейство множеств ситуаций</vt:lpstr>
      <vt:lpstr>Пример</vt:lpstr>
      <vt:lpstr>Презентация PowerPoint</vt:lpstr>
      <vt:lpstr>Заполнение таблиц SLR-разбора</vt:lpstr>
      <vt:lpstr>Заполнение таблиц SLR-разбора (продолжение)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Gordienko</dc:creator>
  <cp:lastModifiedBy>Alexandr Gordienko</cp:lastModifiedBy>
  <cp:revision>107</cp:revision>
  <cp:lastPrinted>1601-01-01T00:00:00Z</cp:lastPrinted>
  <dcterms:created xsi:type="dcterms:W3CDTF">1601-01-01T00:00:00Z</dcterms:created>
  <dcterms:modified xsi:type="dcterms:W3CDTF">2016-10-21T05:49:04Z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