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28"/>
  </p:notesMasterIdLst>
  <p:sldIdLst>
    <p:sldId id="266" r:id="rId2"/>
    <p:sldId id="267" r:id="rId3"/>
    <p:sldId id="268" r:id="rId4"/>
    <p:sldId id="269" r:id="rId5"/>
    <p:sldId id="288" r:id="rId6"/>
    <p:sldId id="270" r:id="rId7"/>
    <p:sldId id="271" r:id="rId8"/>
    <p:sldId id="295" r:id="rId9"/>
    <p:sldId id="276" r:id="rId10"/>
    <p:sldId id="277" r:id="rId11"/>
    <p:sldId id="280" r:id="rId12"/>
    <p:sldId id="278" r:id="rId13"/>
    <p:sldId id="281" r:id="rId14"/>
    <p:sldId id="283" r:id="rId15"/>
    <p:sldId id="284" r:id="rId16"/>
    <p:sldId id="289" r:id="rId17"/>
    <p:sldId id="286" r:id="rId18"/>
    <p:sldId id="287" r:id="rId19"/>
    <p:sldId id="291" r:id="rId20"/>
    <p:sldId id="292" r:id="rId21"/>
    <p:sldId id="293" r:id="rId22"/>
    <p:sldId id="294" r:id="rId23"/>
    <p:sldId id="272" r:id="rId24"/>
    <p:sldId id="273" r:id="rId25"/>
    <p:sldId id="274" r:id="rId26"/>
    <p:sldId id="282" r:id="rId27"/>
  </p:sldIdLst>
  <p:sldSz cx="9144000" cy="6858000" type="screen4x3"/>
  <p:notesSz cx="6670675" cy="9820275"/>
  <p:embeddedFontLst>
    <p:embeddedFont>
      <p:font typeface="MS PGothic" panose="020B0600070205080204" pitchFamily="34" charset="-128"/>
      <p:regular r:id="rId29"/>
    </p:embeddedFont>
    <p:embeddedFont>
      <p:font typeface="Times" panose="02020603050405020304" pitchFamily="18" charset="0"/>
      <p:regular r:id="rId30"/>
      <p:bold r:id="rId31"/>
      <p:italic r:id="rId32"/>
      <p:boldItalic r:id="rId33"/>
    </p:embeddedFont>
    <p:embeddedFont>
      <p:font typeface="Arial Unicode MS" panose="020B0604020202020204" pitchFamily="34" charset="-128"/>
      <p:regular r:id="rId34"/>
    </p:embeddedFont>
    <p:embeddedFont>
      <p:font typeface="MS PGothic" panose="020B0600070205080204" pitchFamily="34" charset="-128"/>
      <p:regular r:id="rId29"/>
    </p:embeddedFont>
  </p:embeddedFontLst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670675" cy="9820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87663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87663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9475" y="736600"/>
            <a:ext cx="4908550" cy="3681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664075"/>
            <a:ext cx="5334000" cy="4418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328150"/>
            <a:ext cx="2887663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328150"/>
            <a:ext cx="2887663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7D73833-979C-4471-B826-02CD7E4387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89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E5D340-3967-481C-ACA3-5428C6450099}" type="slidenum">
              <a:rPr lang="ru-RU" smtClean="0">
                <a:latin typeface="Arial" pitchFamily="34" charset="0"/>
              </a:rPr>
              <a:pPr/>
              <a:t>1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879475" y="736600"/>
            <a:ext cx="4908550" cy="36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311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B7AF7A-54AC-4795-B8AC-4E07BBFA26C7}" type="slidenum">
              <a:rPr lang="ru-RU" smtClean="0">
                <a:latin typeface="Arial" pitchFamily="34" charset="0"/>
              </a:rPr>
              <a:pPr/>
              <a:t>24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879475" y="736600"/>
            <a:ext cx="4908550" cy="36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714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75D425C-30C3-4CFE-B86A-1C9951D7C6B3}" type="slidenum">
              <a:rPr lang="ru-RU" smtClean="0">
                <a:latin typeface="Arial" pitchFamily="34" charset="0"/>
              </a:rPr>
              <a:pPr/>
              <a:t>2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879475" y="736600"/>
            <a:ext cx="4908550" cy="36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343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F2BCB8-A678-4B4D-9F9D-22537BDBDD6E}" type="slidenum">
              <a:rPr lang="ru-RU" smtClean="0">
                <a:latin typeface="Arial" pitchFamily="34" charset="0"/>
              </a:rPr>
              <a:pPr/>
              <a:t>3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664075"/>
            <a:ext cx="5335588" cy="4422775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6685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7691E5-5E8A-4994-9785-8876E918BF5B}" type="slidenum">
              <a:rPr lang="ru-RU" smtClean="0">
                <a:latin typeface="Arial" pitchFamily="34" charset="0"/>
              </a:rPr>
              <a:pPr/>
              <a:t>4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879475" y="736600"/>
            <a:ext cx="4908550" cy="36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211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0FC44A-45C7-4B1F-90E2-E7DE00F8A1E8}" type="slidenum">
              <a:rPr lang="ru-RU" smtClean="0">
                <a:latin typeface="Arial" pitchFamily="34" charset="0"/>
              </a:rPr>
              <a:pPr/>
              <a:t>5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879475" y="736600"/>
            <a:ext cx="4908550" cy="36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522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CEFCBE-82C3-474E-A787-BA9167A284F2}" type="slidenum">
              <a:rPr lang="ru-RU" smtClean="0">
                <a:latin typeface="Arial" pitchFamily="34" charset="0"/>
              </a:rPr>
              <a:pPr/>
              <a:t>6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879475" y="736600"/>
            <a:ext cx="4908550" cy="36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1131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0A71FC-199A-4936-8D65-7FACA3738350}" type="slidenum">
              <a:rPr lang="ru-RU" smtClean="0">
                <a:latin typeface="Arial" pitchFamily="34" charset="0"/>
              </a:rPr>
              <a:pPr/>
              <a:t>7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879475" y="746125"/>
            <a:ext cx="4906963" cy="3681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758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F0454A-AA48-4F6C-8BED-854103A3C266}" type="slidenum">
              <a:rPr lang="ru-RU" smtClean="0">
                <a:latin typeface="Arial" pitchFamily="34" charset="0"/>
              </a:rPr>
              <a:pPr/>
              <a:t>16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879475" y="736600"/>
            <a:ext cx="4908550" cy="36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666750" y="4664075"/>
            <a:ext cx="5335588" cy="4513263"/>
          </a:xfrm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1855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</a:t>
            </a:r>
            <a:r>
              <a:rPr lang="en-US" baseline="0" dirty="0" smtClean="0"/>
              <a:t>I – </a:t>
            </a:r>
            <a:r>
              <a:rPr lang="ru-RU" baseline="0" dirty="0" smtClean="0"/>
              <a:t>множество  ситуаций, а </a:t>
            </a:r>
            <a:r>
              <a:rPr lang="en-US" baseline="0" dirty="0" smtClean="0"/>
              <a:t>K </a:t>
            </a:r>
            <a:r>
              <a:rPr lang="ru-RU" baseline="0" dirty="0" smtClean="0"/>
              <a:t>– его ядро.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7D73833-979C-4471-B826-02CD7E43879D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887E0-591D-44AF-89E6-61320C3389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05759-B133-4676-B6E8-954C99B3F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1A81-3D1D-46D1-8287-3C3AFE0B71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6234C-7BDE-49E1-B6BA-AB67893D1D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48319-98FD-4D0B-90BA-4A9ED5568C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9DAB-C34F-4A6A-846B-91AF38F902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1EEC0-E46C-4379-83A5-B08A7161E1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D92ED-6FE9-4ED0-B574-EE69103AAE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5AF62-A87E-440C-979E-490B6F33B6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CB6C-30C4-4B6A-9C3C-5546A65C33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ED19-3413-4BC0-94B3-422772073A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Четвертый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A7DCE1F-3025-46B6-89D7-6360279838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90525"/>
            <a:ext cx="8232775" cy="9112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LR(1) - </a:t>
            </a:r>
            <a:r>
              <a:rPr lang="ru-RU" smtClean="0"/>
              <a:t>анализ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600" y="1828800"/>
            <a:ext cx="4267200" cy="4525963"/>
          </a:xfrm>
        </p:spPr>
        <p:txBody>
          <a:bodyPr/>
          <a:lstStyle/>
          <a:p>
            <a:pPr marL="609600" indent="-609600" algn="ctr" eaLnBrk="1" hangingPunct="1"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ru-RU" dirty="0" smtClean="0"/>
              <a:t>Пример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dirty="0" smtClean="0">
                <a:latin typeface="Courier New" pitchFamily="49" charset="0"/>
              </a:rPr>
              <a:t>S’ </a:t>
            </a:r>
            <a:r>
              <a:rPr lang="en-US" b="1" dirty="0" smtClean="0">
                <a:latin typeface="Arial Unicode MS" pitchFamily="34" charset="-128"/>
              </a:rPr>
              <a:t>→</a:t>
            </a:r>
            <a:r>
              <a:rPr lang="en-US" b="1" dirty="0" smtClean="0">
                <a:latin typeface="Courier New" pitchFamily="49" charset="0"/>
              </a:rPr>
              <a:t> S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dirty="0" smtClean="0">
                <a:latin typeface="Courier New" pitchFamily="49" charset="0"/>
              </a:rPr>
              <a:t>S </a:t>
            </a:r>
            <a:r>
              <a:rPr lang="en-US" b="1" dirty="0" smtClean="0">
                <a:latin typeface="Arial Unicode MS" pitchFamily="34" charset="-128"/>
              </a:rPr>
              <a:t>→</a:t>
            </a:r>
            <a:r>
              <a:rPr lang="en-US" b="1" dirty="0" smtClean="0">
                <a:latin typeface="Courier New" pitchFamily="49" charset="0"/>
              </a:rPr>
              <a:t> L = R  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dirty="0" smtClean="0">
                <a:latin typeface="Courier New" pitchFamily="49" charset="0"/>
              </a:rPr>
              <a:t>  | R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dirty="0" smtClean="0">
                <a:latin typeface="Courier New" pitchFamily="49" charset="0"/>
              </a:rPr>
              <a:t>L </a:t>
            </a:r>
            <a:r>
              <a:rPr lang="en-US" b="1" dirty="0" smtClean="0">
                <a:latin typeface="Arial Unicode MS" pitchFamily="34" charset="-128"/>
              </a:rPr>
              <a:t>→</a:t>
            </a:r>
            <a:r>
              <a:rPr lang="en-US" b="1" dirty="0" smtClean="0">
                <a:latin typeface="Courier New" pitchFamily="49" charset="0"/>
              </a:rPr>
              <a:t> * R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dirty="0" smtClean="0">
                <a:latin typeface="Courier New" pitchFamily="49" charset="0"/>
              </a:rPr>
              <a:t>  | id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dirty="0" smtClean="0">
                <a:latin typeface="Courier New" pitchFamily="49" charset="0"/>
              </a:rPr>
              <a:t>R </a:t>
            </a:r>
            <a:r>
              <a:rPr lang="en-US" b="1" dirty="0" smtClean="0">
                <a:latin typeface="Arial Unicode MS" pitchFamily="34" charset="-128"/>
              </a:rPr>
              <a:t>→</a:t>
            </a:r>
            <a:r>
              <a:rPr lang="en-US" b="1" dirty="0" smtClean="0">
                <a:latin typeface="Courier New" pitchFamily="49" charset="0"/>
              </a:rPr>
              <a:t> L</a:t>
            </a:r>
          </a:p>
          <a:p>
            <a:pPr marL="609600" indent="-609600" eaLnBrk="1" hangingPunct="1"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626841" y="1844824"/>
            <a:ext cx="3889375" cy="3049588"/>
            <a:chOff x="1692275" y="1412875"/>
            <a:chExt cx="3889375" cy="3049588"/>
          </a:xfrm>
        </p:grpSpPr>
        <p:sp>
          <p:nvSpPr>
            <p:cNvPr id="21506" name="Text Box 4"/>
            <p:cNvSpPr txBox="1">
              <a:spLocks noChangeArrowheads="1"/>
            </p:cNvSpPr>
            <p:nvPr/>
          </p:nvSpPr>
          <p:spPr bwMode="auto">
            <a:xfrm>
              <a:off x="2268538" y="1412875"/>
              <a:ext cx="3313112" cy="3046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*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=/$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7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L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=/$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8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*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=/$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4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id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=/$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5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endPara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endParaRPr>
            </a:p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id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=/$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</a:p>
          </p:txBody>
        </p:sp>
        <p:sp>
          <p:nvSpPr>
            <p:cNvPr id="21507" name="Text Box 9"/>
            <p:cNvSpPr txBox="1">
              <a:spLocks noChangeArrowheads="1"/>
            </p:cNvSpPr>
            <p:nvPr/>
          </p:nvSpPr>
          <p:spPr bwMode="auto">
            <a:xfrm>
              <a:off x="1692275" y="1484313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3</a:t>
              </a:r>
              <a:r>
                <a:rPr lang="en-US" sz="24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1508" name="Text Box 10"/>
            <p:cNvSpPr txBox="1">
              <a:spLocks noChangeArrowheads="1"/>
            </p:cNvSpPr>
            <p:nvPr/>
          </p:nvSpPr>
          <p:spPr bwMode="auto">
            <a:xfrm>
              <a:off x="1692275" y="2133600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4</a:t>
              </a:r>
              <a:r>
                <a:rPr lang="en-US" sz="24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1509" name="Text Box 11"/>
            <p:cNvSpPr txBox="1">
              <a:spLocks noChangeArrowheads="1"/>
            </p:cNvSpPr>
            <p:nvPr/>
          </p:nvSpPr>
          <p:spPr bwMode="auto">
            <a:xfrm>
              <a:off x="1692275" y="4005263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5</a:t>
              </a:r>
              <a:r>
                <a:rPr lang="en-US" sz="24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</p:grp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457200" y="323850"/>
            <a:ext cx="8232775" cy="758825"/>
          </a:xfrm>
          <a:prstGeom prst="rect">
            <a:avLst/>
          </a:prstGeom>
        </p:spPr>
        <p:txBody>
          <a:bodyPr lIns="81720" tIns="42480" rIns="81720" bIns="42480"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dirty="0" smtClean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748954" y="1481138"/>
            <a:ext cx="3551238" cy="4154487"/>
            <a:chOff x="2124075" y="1481138"/>
            <a:chExt cx="3551238" cy="4154487"/>
          </a:xfrm>
        </p:grpSpPr>
        <p:sp>
          <p:nvSpPr>
            <p:cNvPr id="22530" name="Text Box 5"/>
            <p:cNvSpPr txBox="1">
              <a:spLocks noChangeArrowheads="1"/>
            </p:cNvSpPr>
            <p:nvPr/>
          </p:nvSpPr>
          <p:spPr bwMode="auto">
            <a:xfrm>
              <a:off x="2513013" y="1481138"/>
              <a:ext cx="3162300" cy="4154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L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=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9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L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10</a:t>
              </a:r>
              <a:endPara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endParaRPr>
            </a:p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*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11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id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12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*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   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=/$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endPara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endParaRPr>
            </a:p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L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    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=/$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endPara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endParaRPr>
            </a:p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L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=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endPara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endParaRPr>
            </a:p>
          </p:txBody>
        </p:sp>
        <p:sp>
          <p:nvSpPr>
            <p:cNvPr id="22531" name="Text Box 12"/>
            <p:cNvSpPr txBox="1">
              <a:spLocks noChangeArrowheads="1"/>
            </p:cNvSpPr>
            <p:nvPr/>
          </p:nvSpPr>
          <p:spPr bwMode="auto">
            <a:xfrm>
              <a:off x="2124075" y="1481138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6</a:t>
              </a:r>
              <a:r>
                <a:rPr lang="en-US" sz="24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2532" name="Text Box 13"/>
            <p:cNvSpPr txBox="1">
              <a:spLocks noChangeArrowheads="1"/>
            </p:cNvSpPr>
            <p:nvPr/>
          </p:nvSpPr>
          <p:spPr bwMode="auto">
            <a:xfrm>
              <a:off x="2124075" y="3331840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7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2533" name="Text Box 14"/>
            <p:cNvSpPr txBox="1">
              <a:spLocks noChangeArrowheads="1"/>
            </p:cNvSpPr>
            <p:nvPr/>
          </p:nvSpPr>
          <p:spPr bwMode="auto">
            <a:xfrm>
              <a:off x="2124075" y="4077072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8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2534" name="Text Box 15"/>
            <p:cNvSpPr txBox="1">
              <a:spLocks noChangeArrowheads="1"/>
            </p:cNvSpPr>
            <p:nvPr/>
          </p:nvSpPr>
          <p:spPr bwMode="auto">
            <a:xfrm>
              <a:off x="2124075" y="4808538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9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</p:grp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457200" y="323850"/>
            <a:ext cx="8232775" cy="758825"/>
          </a:xfrm>
          <a:prstGeom prst="rect">
            <a:avLst/>
          </a:prstGeom>
        </p:spPr>
        <p:txBody>
          <a:bodyPr lIns="81720" tIns="42480" rIns="81720" bIns="42480"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dirty="0" smtClean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646338" y="1556866"/>
            <a:ext cx="3725862" cy="3816350"/>
            <a:chOff x="2411413" y="1268413"/>
            <a:chExt cx="3725862" cy="3816350"/>
          </a:xfrm>
        </p:grpSpPr>
        <p:sp>
          <p:nvSpPr>
            <p:cNvPr id="23554" name="Text Box 5"/>
            <p:cNvSpPr txBox="1">
              <a:spLocks noChangeArrowheads="1"/>
            </p:cNvSpPr>
            <p:nvPr/>
          </p:nvSpPr>
          <p:spPr bwMode="auto">
            <a:xfrm>
              <a:off x="3059113" y="1268413"/>
              <a:ext cx="3078162" cy="3786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L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*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13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L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10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*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11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id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12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id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*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</a:p>
          </p:txBody>
        </p:sp>
        <p:sp>
          <p:nvSpPr>
            <p:cNvPr id="23555" name="Text Box 16"/>
            <p:cNvSpPr txBox="1">
              <a:spLocks noChangeArrowheads="1"/>
            </p:cNvSpPr>
            <p:nvPr/>
          </p:nvSpPr>
          <p:spPr bwMode="auto">
            <a:xfrm>
              <a:off x="2411413" y="1316038"/>
              <a:ext cx="5730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10</a:t>
              </a:r>
              <a:r>
                <a:rPr lang="en-US" sz="24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3556" name="Text Box 17"/>
            <p:cNvSpPr txBox="1">
              <a:spLocks noChangeArrowheads="1"/>
            </p:cNvSpPr>
            <p:nvPr/>
          </p:nvSpPr>
          <p:spPr bwMode="auto">
            <a:xfrm>
              <a:off x="2411413" y="3835400"/>
              <a:ext cx="5730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12</a:t>
              </a:r>
              <a:r>
                <a:rPr lang="en-US" sz="24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3557" name="Text Box 18"/>
            <p:cNvSpPr txBox="1">
              <a:spLocks noChangeArrowheads="1"/>
            </p:cNvSpPr>
            <p:nvPr/>
          </p:nvSpPr>
          <p:spPr bwMode="auto">
            <a:xfrm>
              <a:off x="2411413" y="2038350"/>
              <a:ext cx="5730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11</a:t>
              </a:r>
              <a:r>
                <a:rPr lang="en-US" sz="24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3558" name="Text Box 19"/>
            <p:cNvSpPr txBox="1">
              <a:spLocks noChangeArrowheads="1"/>
            </p:cNvSpPr>
            <p:nvPr/>
          </p:nvSpPr>
          <p:spPr bwMode="auto">
            <a:xfrm>
              <a:off x="2457450" y="4627563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13</a:t>
              </a:r>
              <a:r>
                <a:rPr lang="en-US" sz="24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</p:grp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457200" y="323850"/>
            <a:ext cx="8232775" cy="758825"/>
          </a:xfrm>
          <a:prstGeom prst="rect">
            <a:avLst/>
          </a:prstGeom>
        </p:spPr>
        <p:txBody>
          <a:bodyPr lIns="81720" tIns="42480" rIns="81720" bIns="42480"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dirty="0" smtClean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836613"/>
          </a:xfrm>
        </p:spPr>
        <p:txBody>
          <a:bodyPr lIns="91440" tIns="45720" rIns="91440" bIns="45720"/>
          <a:lstStyle/>
          <a:p>
            <a:pPr defTabSz="914400" eaLnBrk="1" hangingPunct="1"/>
            <a:r>
              <a:rPr lang="en-US" dirty="0" smtClean="0"/>
              <a:t>LR(1) </a:t>
            </a:r>
            <a:r>
              <a:rPr lang="ru-RU" dirty="0" smtClean="0"/>
              <a:t>– таблицы разбора</a:t>
            </a:r>
            <a:endParaRPr lang="en-US" dirty="0" smtClean="0"/>
          </a:p>
        </p:txBody>
      </p:sp>
      <p:graphicFrame>
        <p:nvGraphicFramePr>
          <p:cNvPr id="48284" name="Group 156"/>
          <p:cNvGraphicFramePr>
            <a:graphicFrameLocks noGrp="1"/>
          </p:cNvGraphicFramePr>
          <p:nvPr/>
        </p:nvGraphicFramePr>
        <p:xfrm>
          <a:off x="4114800" y="1247775"/>
          <a:ext cx="2286000" cy="55473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283" name="Group 155"/>
          <p:cNvGraphicFramePr>
            <a:graphicFrameLocks noGrp="1"/>
          </p:cNvGraphicFramePr>
          <p:nvPr/>
        </p:nvGraphicFramePr>
        <p:xfrm>
          <a:off x="4114800" y="866775"/>
          <a:ext cx="2286000" cy="39624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279" name="Group 151"/>
          <p:cNvGraphicFramePr>
            <a:graphicFrameLocks noGrp="1"/>
          </p:cNvGraphicFramePr>
          <p:nvPr/>
        </p:nvGraphicFramePr>
        <p:xfrm>
          <a:off x="3419475" y="1247775"/>
          <a:ext cx="695325" cy="5551170"/>
        </p:xfrm>
        <a:graphic>
          <a:graphicData uri="http://schemas.openxmlformats.org/drawingml/2006/table">
            <a:tbl>
              <a:tblPr/>
              <a:tblGrid>
                <a:gridCol w="6953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282" name="Group 154"/>
          <p:cNvGraphicFramePr>
            <a:graphicFrameLocks noGrp="1"/>
          </p:cNvGraphicFramePr>
          <p:nvPr/>
        </p:nvGraphicFramePr>
        <p:xfrm>
          <a:off x="6400800" y="866775"/>
          <a:ext cx="1524000" cy="396240"/>
        </p:xfrm>
        <a:graphic>
          <a:graphicData uri="http://schemas.openxmlformats.org/drawingml/2006/table">
            <a:tbl>
              <a:tblPr/>
              <a:tblGrid>
                <a:gridCol w="531813"/>
                <a:gridCol w="530225"/>
                <a:gridCol w="46196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281" name="Group 153"/>
          <p:cNvGraphicFramePr>
            <a:graphicFrameLocks noGrp="1"/>
          </p:cNvGraphicFramePr>
          <p:nvPr/>
        </p:nvGraphicFramePr>
        <p:xfrm>
          <a:off x="6400800" y="1247775"/>
          <a:ext cx="1524000" cy="55473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25" name="Rectangle 149"/>
          <p:cNvSpPr>
            <a:spLocks noChangeArrowheads="1"/>
          </p:cNvSpPr>
          <p:nvPr/>
        </p:nvSpPr>
        <p:spPr bwMode="auto">
          <a:xfrm>
            <a:off x="990600" y="2514600"/>
            <a:ext cx="17748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1. S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ea typeface="ＭＳ Ｐゴシック"/>
                <a:cs typeface="ＭＳ Ｐゴシック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2.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=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b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3.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/>
            </a:r>
            <a:b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4.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 </a:t>
            </a:r>
            <a:r>
              <a:rPr lang="en-US" sz="24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b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5.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 </a:t>
            </a:r>
            <a:r>
              <a:rPr lang="en-US" sz="24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/>
            </a:r>
            <a:b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6.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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defTabSz="914400" eaLnBrk="1" hangingPunct="1"/>
            <a:r>
              <a:rPr lang="en-US" dirty="0" smtClean="0"/>
              <a:t>LALR(1) </a:t>
            </a:r>
            <a:r>
              <a:rPr lang="ru-RU" dirty="0" smtClean="0"/>
              <a:t>– разбор </a:t>
            </a:r>
            <a:endParaRPr lang="en-US" dirty="0" smtClean="0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713788" cy="4524375"/>
          </a:xfrm>
        </p:spPr>
        <p:txBody>
          <a:bodyPr lIns="91440" tIns="45720" rIns="91440" bIns="45720"/>
          <a:lstStyle/>
          <a:p>
            <a:pPr defTabSz="914400" eaLnBrk="1" hangingPunct="1">
              <a:buFont typeface="Times New Roman" pitchFamily="18" charset="0"/>
              <a:buNone/>
            </a:pPr>
            <a:r>
              <a:rPr lang="en-US" sz="2400" smtClean="0"/>
              <a:t>LR(1) </a:t>
            </a:r>
            <a:r>
              <a:rPr lang="ru-RU" sz="2400" smtClean="0"/>
              <a:t>– таблицы разбора имеют слишком много состояний.</a:t>
            </a:r>
          </a:p>
          <a:p>
            <a:pPr defTabSz="914400" eaLnBrk="1" hangingPunct="1">
              <a:buFont typeface="Times New Roman" pitchFamily="18" charset="0"/>
              <a:buNone/>
            </a:pPr>
            <a:r>
              <a:rPr lang="en-US" sz="2400" smtClean="0"/>
              <a:t>LALR(1) </a:t>
            </a:r>
            <a:r>
              <a:rPr lang="ru-RU" sz="2400" smtClean="0"/>
              <a:t>разбор</a:t>
            </a:r>
            <a:r>
              <a:rPr lang="en-US" sz="2400" smtClean="0"/>
              <a:t> (Look-Ahead </a:t>
            </a:r>
            <a:r>
              <a:rPr lang="ru-RU" sz="2400" smtClean="0"/>
              <a:t>– с предпросмотром</a:t>
            </a:r>
            <a:r>
              <a:rPr lang="en-US" sz="2400" smtClean="0"/>
              <a:t>) </a:t>
            </a:r>
            <a:r>
              <a:rPr lang="ru-RU" sz="2400" smtClean="0"/>
              <a:t>использует объединение</a:t>
            </a:r>
            <a:r>
              <a:rPr lang="en-US" sz="2400" smtClean="0"/>
              <a:t> LR(1)</a:t>
            </a:r>
            <a:r>
              <a:rPr lang="ru-RU" sz="2400" smtClean="0"/>
              <a:t>-множеств и таким образом сокращается объём таблиц.</a:t>
            </a:r>
            <a:r>
              <a:rPr lang="en-US" sz="2400" smtClean="0"/>
              <a:t> </a:t>
            </a:r>
            <a:endParaRPr lang="ru-RU" sz="2400" smtClean="0"/>
          </a:p>
          <a:p>
            <a:pPr defTabSz="914400" eaLnBrk="1" hangingPunct="1">
              <a:buFont typeface="Times New Roman" pitchFamily="18" charset="0"/>
              <a:buNone/>
            </a:pPr>
            <a:r>
              <a:rPr lang="en-US" sz="2400" smtClean="0"/>
              <a:t>LALR(1) </a:t>
            </a:r>
            <a:r>
              <a:rPr lang="ru-RU" sz="2400" smtClean="0"/>
              <a:t>слабее чем</a:t>
            </a:r>
            <a:r>
              <a:rPr lang="en-US" sz="2400" smtClean="0"/>
              <a:t> LR(1)</a:t>
            </a:r>
            <a:r>
              <a:rPr lang="ru-RU" sz="2400" smtClean="0"/>
              <a:t>.</a:t>
            </a:r>
          </a:p>
          <a:p>
            <a:pPr defTabSz="914400" eaLnBrk="1" hangingPunct="1">
              <a:buFont typeface="Times New Roman" pitchFamily="18" charset="0"/>
              <a:buNone/>
            </a:pPr>
            <a:r>
              <a:rPr lang="ru-RU" sz="2400" smtClean="0"/>
              <a:t>В нём не может возникнуть конфликт сдвига со свёрткой, поскольку команда сдвига включается не зависимо от предпросмотра.</a:t>
            </a:r>
          </a:p>
          <a:p>
            <a:pPr defTabSz="914400" eaLnBrk="1" hangingPunct="1">
              <a:buFont typeface="Times New Roman" pitchFamily="18" charset="0"/>
              <a:buNone/>
            </a:pPr>
            <a:r>
              <a:rPr lang="ru-RU" sz="2400" smtClean="0"/>
              <a:t>Может возникнуть конфликт свёрток, но это бывает очень редко.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defTabSz="914400" eaLnBrk="1" hangingPunct="1"/>
            <a:r>
              <a:rPr lang="ru-RU" smtClean="0"/>
              <a:t>Построение</a:t>
            </a:r>
            <a:br>
              <a:rPr lang="ru-RU" smtClean="0"/>
            </a:br>
            <a:r>
              <a:rPr lang="en-US" smtClean="0"/>
              <a:t>LALR(1) </a:t>
            </a:r>
            <a:r>
              <a:rPr lang="ru-RU" smtClean="0"/>
              <a:t>– таблиц разбора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marL="609600" indent="-609600" defTabSz="914400" eaLnBrk="1" hangingPunct="1">
              <a:buFontTx/>
              <a:buNone/>
            </a:pPr>
            <a:r>
              <a:rPr lang="ru-RU" sz="2400" dirty="0" smtClean="0"/>
              <a:t>Строим</a:t>
            </a:r>
            <a:r>
              <a:rPr lang="en-US" sz="2400" dirty="0" smtClean="0"/>
              <a:t> </a:t>
            </a:r>
            <a:r>
              <a:rPr lang="ru-RU" sz="2400" dirty="0" smtClean="0"/>
              <a:t>множества</a:t>
            </a:r>
            <a:r>
              <a:rPr lang="en-US" sz="2400" dirty="0" smtClean="0"/>
              <a:t> LR(1) </a:t>
            </a:r>
            <a:r>
              <a:rPr lang="ru-RU" sz="2400" dirty="0" smtClean="0"/>
              <a:t>ситуаций.</a:t>
            </a:r>
            <a:endParaRPr lang="en-US" sz="2400" dirty="0" smtClean="0"/>
          </a:p>
          <a:p>
            <a:pPr marL="609600" indent="-609600" defTabSz="914400" eaLnBrk="1" hangingPunct="1">
              <a:buFontTx/>
              <a:buNone/>
            </a:pPr>
            <a:r>
              <a:rPr lang="ru-RU" sz="2400" dirty="0" smtClean="0"/>
              <a:t>Объединяем</a:t>
            </a:r>
            <a:r>
              <a:rPr lang="en-US" sz="2400" dirty="0" smtClean="0"/>
              <a:t> </a:t>
            </a:r>
            <a:r>
              <a:rPr lang="ru-RU" sz="2400" dirty="0" smtClean="0"/>
              <a:t>множества, отличающиеся только символами </a:t>
            </a:r>
            <a:r>
              <a:rPr lang="ru-RU" sz="2400" dirty="0" err="1" smtClean="0"/>
              <a:t>предпросмотра</a:t>
            </a:r>
            <a:r>
              <a:rPr lang="ru-RU" sz="2400" dirty="0" smtClean="0"/>
              <a:t>:</a:t>
            </a:r>
            <a:endParaRPr lang="en-US" sz="2400" dirty="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95350" y="2997200"/>
            <a:ext cx="25352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=/$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=/$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=/$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=/$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5350" y="4537075"/>
            <a:ext cx="22240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50863" y="2997200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4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68313" y="4521200"/>
            <a:ext cx="50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11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6632" name="AutoShape 8"/>
          <p:cNvSpPr>
            <a:spLocks/>
          </p:cNvSpPr>
          <p:nvPr/>
        </p:nvSpPr>
        <p:spPr bwMode="auto">
          <a:xfrm>
            <a:off x="3181350" y="3013075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hangingPunct="0">
              <a:buClrTx/>
              <a:buSzTx/>
              <a:buFontTx/>
              <a:buNone/>
            </a:pPr>
            <a:endParaRPr lang="ru-RU" sz="240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790950" y="3775075"/>
            <a:ext cx="2463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	</a:t>
            </a:r>
            <a:r>
              <a:rPr lang="en-US" sz="2000" b="1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543550" y="3698875"/>
            <a:ext cx="7620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hangingPunct="0">
              <a:buClrTx/>
              <a:buSzTx/>
              <a:buFontTx/>
              <a:buNone/>
            </a:pPr>
            <a:endParaRPr lang="ru-RU" sz="240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6305550" y="3927475"/>
            <a:ext cx="57150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877050" y="3357563"/>
            <a:ext cx="21494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ru-RU">
                <a:solidFill>
                  <a:schemeClr val="tx1"/>
                </a:solidFill>
              </a:rPr>
              <a:t>Объединение предпросмотров двух ситуаций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90525"/>
            <a:ext cx="8232775" cy="9112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mtClean="0"/>
              <a:t>Пример </a:t>
            </a:r>
            <a:r>
              <a:rPr lang="en-US" smtClean="0"/>
              <a:t>LALR(1) - </a:t>
            </a:r>
            <a:r>
              <a:rPr lang="ru-RU" smtClean="0"/>
              <a:t>грамматики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600" y="1828800"/>
            <a:ext cx="4267200" cy="4525963"/>
          </a:xfrm>
        </p:spPr>
        <p:txBody>
          <a:bodyPr/>
          <a:lstStyle/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smtClean="0">
                <a:latin typeface="Courier New" pitchFamily="49" charset="0"/>
              </a:rPr>
              <a:t>S’ </a:t>
            </a:r>
            <a:r>
              <a:rPr lang="en-US" b="1" smtClean="0">
                <a:latin typeface="Arial Unicode MS" pitchFamily="34" charset="-128"/>
              </a:rPr>
              <a:t>→</a:t>
            </a:r>
            <a:r>
              <a:rPr lang="en-US" b="1" smtClean="0">
                <a:latin typeface="Courier New" pitchFamily="49" charset="0"/>
              </a:rPr>
              <a:t> S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smtClean="0">
                <a:latin typeface="Courier New" pitchFamily="49" charset="0"/>
              </a:rPr>
              <a:t>S </a:t>
            </a:r>
            <a:r>
              <a:rPr lang="en-US" b="1" smtClean="0">
                <a:latin typeface="Arial Unicode MS" pitchFamily="34" charset="-128"/>
              </a:rPr>
              <a:t>→</a:t>
            </a:r>
            <a:r>
              <a:rPr lang="en-US" b="1" smtClean="0">
                <a:latin typeface="Courier New" pitchFamily="49" charset="0"/>
              </a:rPr>
              <a:t> L = R  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smtClean="0">
                <a:latin typeface="Courier New" pitchFamily="49" charset="0"/>
              </a:rPr>
              <a:t>  | R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smtClean="0">
                <a:latin typeface="Courier New" pitchFamily="49" charset="0"/>
              </a:rPr>
              <a:t>L </a:t>
            </a:r>
            <a:r>
              <a:rPr lang="en-US" b="1" smtClean="0">
                <a:latin typeface="Arial Unicode MS" pitchFamily="34" charset="-128"/>
              </a:rPr>
              <a:t>→</a:t>
            </a:r>
            <a:r>
              <a:rPr lang="en-US" b="1" smtClean="0">
                <a:latin typeface="Courier New" pitchFamily="49" charset="0"/>
              </a:rPr>
              <a:t> * R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smtClean="0">
                <a:latin typeface="Courier New" pitchFamily="49" charset="0"/>
              </a:rPr>
              <a:t>  | id</a:t>
            </a:r>
          </a:p>
          <a:p>
            <a:pPr marL="609600" indent="-609600" eaLnBrk="1" hangingPunct="1">
              <a:buFont typeface="Times New Roman" pitchFamily="18" charset="0"/>
              <a:buAutoNum type="arabicParenR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b="1" smtClean="0">
                <a:latin typeface="Courier New" pitchFamily="49" charset="0"/>
              </a:rPr>
              <a:t>R </a:t>
            </a:r>
            <a:r>
              <a:rPr lang="en-US" b="1" smtClean="0">
                <a:latin typeface="Arial Unicode MS" pitchFamily="34" charset="-128"/>
              </a:rPr>
              <a:t>→</a:t>
            </a:r>
            <a:r>
              <a:rPr lang="en-US" b="1" smtClean="0">
                <a:latin typeface="Courier New" pitchFamily="49" charset="0"/>
              </a:rPr>
              <a:t> L</a:t>
            </a:r>
          </a:p>
          <a:p>
            <a:pPr marL="609600" indent="-609600" eaLnBrk="1" hangingPunct="1"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365125"/>
            <a:ext cx="26638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’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 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 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	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	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	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5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	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’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6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7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9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</a:t>
            </a:r>
            <a:r>
              <a:rPr lang="en-US" sz="2000" dirty="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5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endParaRPr lang="en-US" sz="2000" dirty="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  <a:p>
            <a:pPr defTabSz="914400" eaLnBrk="0" hangingPunct="0"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105400" y="365125"/>
            <a:ext cx="259397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</a:t>
            </a:r>
            <a:r>
              <a:rPr lang="en-US" sz="200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8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</a:t>
            </a:r>
            <a:r>
              <a:rPr lang="en-US" sz="200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9</a:t>
            </a:r>
            <a:endParaRPr lang="en-US" sz="200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  <a:p>
            <a:pPr defTabSz="914400" eaLnBrk="0" hangingPunct="0"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</a:t>
            </a:r>
            <a:r>
              <a:rPr lang="en-US" sz="200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4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	</a:t>
            </a:r>
            <a:r>
              <a:rPr lang="en-US" sz="2000">
                <a:solidFill>
                  <a:schemeClr val="tx1"/>
                </a:solidFill>
                <a:ea typeface="ＭＳ Ｐゴシック"/>
                <a:cs typeface="ＭＳ Ｐゴシック"/>
              </a:rPr>
              <a:t>→ 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5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endParaRPr lang="en-US" sz="200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  <a:p>
            <a:pPr defTabSz="914400" eaLnBrk="0" hangingPunct="0"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=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65113" y="3651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0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5113" y="24987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1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65113" y="31083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2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65113" y="40227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3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65113" y="46323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4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65113" y="61563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5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760913" y="3651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6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760913" y="18891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7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760913" y="24987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8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760913" y="3108325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000" baseline="-25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9</a:t>
            </a:r>
            <a:r>
              <a:rPr lang="en-US" sz="20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</a:t>
            </a:r>
          </a:p>
        </p:txBody>
      </p:sp>
      <p:sp>
        <p:nvSpPr>
          <p:cNvPr id="28686" name="Oval 18"/>
          <p:cNvSpPr>
            <a:spLocks noChangeArrowheads="1"/>
          </p:cNvSpPr>
          <p:nvPr/>
        </p:nvSpPr>
        <p:spPr bwMode="auto">
          <a:xfrm>
            <a:off x="6116638" y="3048000"/>
            <a:ext cx="762000" cy="457200"/>
          </a:xfrm>
          <a:prstGeom prst="ellipse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hangingPunct="0">
              <a:buClrTx/>
              <a:buSzTx/>
              <a:buFontTx/>
              <a:buNone/>
            </a:pPr>
            <a:endParaRPr lang="ru-RU" sz="240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 flipV="1">
            <a:off x="6497638" y="35052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8" name="Text Box 20"/>
          <p:cNvSpPr txBox="1">
            <a:spLocks noChangeArrowheads="1"/>
          </p:cNvSpPr>
          <p:nvPr/>
        </p:nvSpPr>
        <p:spPr bwMode="auto">
          <a:xfrm>
            <a:off x="6494463" y="3789363"/>
            <a:ext cx="1584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ru-RU" sz="1600" dirty="0" err="1" smtClean="0">
                <a:solidFill>
                  <a:schemeClr val="tx1"/>
                </a:solidFill>
              </a:rPr>
              <a:t>Объединениеситуаций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5715000" y="4724400"/>
            <a:ext cx="159851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/</a:t>
            </a:r>
            <a:r>
              <a:rPr lang="en-US" sz="2000" b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0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 lIns="91440" tIns="45720" rIns="91440" bIns="45720"/>
          <a:lstStyle/>
          <a:p>
            <a:pPr defTabSz="914400" eaLnBrk="1" hangingPunct="1"/>
            <a:r>
              <a:rPr lang="en-US" smtClean="0"/>
              <a:t>LALR(1) </a:t>
            </a:r>
            <a:r>
              <a:rPr lang="ru-RU" smtClean="0"/>
              <a:t>таблицы разбора</a:t>
            </a:r>
            <a:endParaRPr lang="en-US" smtClean="0"/>
          </a:p>
        </p:txBody>
      </p:sp>
      <p:graphicFrame>
        <p:nvGraphicFramePr>
          <p:cNvPr id="54393" name="Group 121"/>
          <p:cNvGraphicFramePr>
            <a:graphicFrameLocks noGrp="1"/>
          </p:cNvGraphicFramePr>
          <p:nvPr/>
        </p:nvGraphicFramePr>
        <p:xfrm>
          <a:off x="4114800" y="2057400"/>
          <a:ext cx="2286000" cy="396240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92" name="Group 120"/>
          <p:cNvGraphicFramePr>
            <a:graphicFrameLocks noGrp="1"/>
          </p:cNvGraphicFramePr>
          <p:nvPr/>
        </p:nvGraphicFramePr>
        <p:xfrm>
          <a:off x="4114800" y="1676400"/>
          <a:ext cx="2286000" cy="39624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91" name="Group 119"/>
          <p:cNvGraphicFramePr>
            <a:graphicFrameLocks noGrp="1"/>
          </p:cNvGraphicFramePr>
          <p:nvPr/>
        </p:nvGraphicFramePr>
        <p:xfrm>
          <a:off x="3657600" y="2057400"/>
          <a:ext cx="457200" cy="39624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90" name="Group 118"/>
          <p:cNvGraphicFramePr>
            <a:graphicFrameLocks noGrp="1"/>
          </p:cNvGraphicFramePr>
          <p:nvPr/>
        </p:nvGraphicFramePr>
        <p:xfrm>
          <a:off x="6400800" y="1676400"/>
          <a:ext cx="1524000" cy="396240"/>
        </p:xfrm>
        <a:graphic>
          <a:graphicData uri="http://schemas.openxmlformats.org/drawingml/2006/table">
            <a:tbl>
              <a:tblPr/>
              <a:tblGrid>
                <a:gridCol w="531813"/>
                <a:gridCol w="530225"/>
                <a:gridCol w="46196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89" name="Group 117"/>
          <p:cNvGraphicFramePr>
            <a:graphicFrameLocks noGrp="1"/>
          </p:cNvGraphicFramePr>
          <p:nvPr/>
        </p:nvGraphicFramePr>
        <p:xfrm>
          <a:off x="6400800" y="2057400"/>
          <a:ext cx="1524000" cy="396240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11" name="Rectangle 149"/>
          <p:cNvSpPr>
            <a:spLocks noChangeArrowheads="1"/>
          </p:cNvSpPr>
          <p:nvPr/>
        </p:nvSpPr>
        <p:spPr bwMode="auto">
          <a:xfrm>
            <a:off x="990600" y="2514600"/>
            <a:ext cx="17907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1.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ea typeface="ＭＳ Ｐゴシック"/>
                <a:cs typeface="ＭＳ Ｐゴシック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2.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=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b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3.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/>
            </a:r>
            <a:b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4.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 </a:t>
            </a:r>
            <a:r>
              <a:rPr lang="en-US" sz="24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b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5.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 </a:t>
            </a:r>
            <a:r>
              <a:rPr lang="en-US" sz="2400" b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/>
            </a:r>
            <a:b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6.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  </a:t>
            </a:r>
            <a:r>
              <a:rPr lang="en-US" sz="2400" i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331640" y="1938312"/>
            <a:ext cx="188064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</a:pP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’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•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ＭＳ Ｐゴシック"/>
                <a:cs typeface="ＭＳ Ｐゴシック"/>
              </a:rPr>
              <a:t>’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4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=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</a:t>
            </a:r>
          </a:p>
          <a:p>
            <a:pPr defTabSz="914400" eaLnBrk="0" hangingPunct="0">
              <a:buClrTx/>
              <a:buSzTx/>
            </a:pP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    R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 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</a:p>
          <a:p>
            <a:pPr defTabSz="914400" eaLnBrk="0" hangingPunct="0">
              <a:buClrTx/>
              <a:buSzTx/>
            </a:pPr>
            <a:endParaRPr lang="en-US" sz="2400" dirty="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873923" y="1949896"/>
            <a:ext cx="203453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</a:pP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endParaRPr lang="en-US" sz="2400" dirty="0" smtClean="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  <a:p>
            <a:pPr defTabSz="914400" eaLnBrk="0" hangingPunct="0">
              <a:buClrTx/>
              <a:buSzTx/>
              <a:buFontTx/>
              <a:buNone/>
            </a:pPr>
            <a:endParaRPr lang="en-US" sz="2400" dirty="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  <a:p>
            <a:pPr defTabSz="914400" eaLnBrk="0" hangingPunct="0">
              <a:buClrTx/>
              <a:buSzTx/>
            </a:pP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endParaRPr lang="en-US" sz="2400" dirty="0" smtClean="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  <a:p>
            <a:pPr defTabSz="914400" eaLnBrk="0" hangingPunct="0">
              <a:buClrTx/>
              <a:buSzTx/>
            </a:pP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7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*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</a:br>
            <a:endParaRPr lang="en-US" sz="2400" dirty="0" smtClean="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  <a:p>
            <a:pPr defTabSz="914400" eaLnBrk="0" hangingPunct="0">
              <a:buClrTx/>
              <a:buSzTx/>
            </a:pP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8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R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endParaRPr lang="en-US" sz="2400" dirty="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  <a:p>
            <a:pPr defTabSz="914400" eaLnBrk="0" hangingPunct="0">
              <a:buClrTx/>
              <a:buSzTx/>
            </a:pPr>
            <a:endParaRPr lang="en-US" sz="2400" dirty="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  <a:p>
            <a:pPr defTabSz="914400" eaLnBrk="0" hangingPunct="0">
              <a:buClrTx/>
              <a:buSzTx/>
            </a:pP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en-US" sz="2400" baseline="-250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9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:   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L</a:t>
            </a:r>
            <a:r>
              <a:rPr lang="en-US" sz="24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=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endParaRPr lang="en-US" sz="2400" dirty="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>
          <a:xfrm>
            <a:off x="457200" y="188640"/>
            <a:ext cx="8232775" cy="1547787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smtClean="0"/>
              <a:t>Ядра канонической совокупности </a:t>
            </a:r>
            <a:r>
              <a:rPr lang="en-US" dirty="0" smtClean="0"/>
              <a:t>LR(0)-</a:t>
            </a:r>
            <a:r>
              <a:rPr lang="ru-RU" dirty="0" smtClean="0"/>
              <a:t>ситуаций</a:t>
            </a:r>
          </a:p>
        </p:txBody>
      </p:sp>
    </p:spTree>
    <p:extLst>
      <p:ext uri="{BB962C8B-B14F-4D97-AF65-F5344CB8AC3E}">
        <p14:creationId xmlns:p14="http://schemas.microsoft.com/office/powerpoint/2010/main" val="1428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90525"/>
            <a:ext cx="8232775" cy="8747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smtClean="0"/>
              <a:t>Каноническая совокупность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2895600" cy="4981575"/>
          </a:xfrm>
          <a:ln w="9360">
            <a:solidFill>
              <a:srgbClr val="FF00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I</a:t>
            </a:r>
            <a:r>
              <a:rPr lang="en-US" sz="2400" b="1" baseline="-25000" smtClean="0">
                <a:latin typeface="Courier New" pitchFamily="49" charset="0"/>
              </a:rPr>
              <a:t>0</a:t>
            </a:r>
            <a:r>
              <a:rPr lang="en-US" sz="2400" b="1" smtClean="0">
                <a:latin typeface="Courier New" pitchFamily="49" charset="0"/>
              </a:rPr>
              <a:t>: [S’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S]</a:t>
            </a:r>
          </a:p>
          <a:p>
            <a:pPr lvl="1"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 [S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L=R]</a:t>
            </a:r>
          </a:p>
          <a:p>
            <a:pPr lvl="1"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 [S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R] </a:t>
            </a:r>
          </a:p>
          <a:p>
            <a:pPr lvl="1"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 [L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*R]</a:t>
            </a:r>
          </a:p>
          <a:p>
            <a:pPr lvl="1"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 [L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id]</a:t>
            </a:r>
          </a:p>
          <a:p>
            <a:pPr lvl="1"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 [R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L]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I</a:t>
            </a:r>
            <a:r>
              <a:rPr lang="en-US" sz="2400" b="1" baseline="-25000" smtClean="0">
                <a:latin typeface="Courier New" pitchFamily="49" charset="0"/>
              </a:rPr>
              <a:t>1</a:t>
            </a:r>
            <a:r>
              <a:rPr lang="en-US" sz="2400" b="1" smtClean="0">
                <a:latin typeface="Courier New" pitchFamily="49" charset="0"/>
              </a:rPr>
              <a:t>: [S’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Courier New" pitchFamily="49" charset="0"/>
              </a:rPr>
              <a:t>S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] 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I</a:t>
            </a:r>
            <a:r>
              <a:rPr lang="en-US" sz="2400" b="1" baseline="-25000" smtClean="0">
                <a:latin typeface="Courier New" pitchFamily="49" charset="0"/>
              </a:rPr>
              <a:t>2</a:t>
            </a:r>
            <a:r>
              <a:rPr lang="en-US" sz="2400" b="1" smtClean="0">
                <a:latin typeface="Courier New" pitchFamily="49" charset="0"/>
              </a:rPr>
              <a:t>: [S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Courier New" pitchFamily="49" charset="0"/>
              </a:rPr>
              <a:t>L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=R]</a:t>
            </a:r>
          </a:p>
          <a:p>
            <a:pPr lvl="1"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</a:rPr>
              <a:t>[R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Courier New" pitchFamily="49" charset="0"/>
              </a:rPr>
              <a:t>L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048000" y="1447800"/>
            <a:ext cx="2895600" cy="4876800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	[S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	[L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R] 		[R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L]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		[L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*R]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		[L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id]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5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	[L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id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943600" y="1447800"/>
            <a:ext cx="2895600" cy="4876800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6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	[S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L=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R] 		[R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L]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		[L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*R]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		[L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id]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7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	[L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*R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8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	[R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9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	[S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L=R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8013" cy="1716236"/>
          </a:xfrm>
        </p:spPr>
        <p:txBody>
          <a:bodyPr/>
          <a:lstStyle/>
          <a:p>
            <a:r>
              <a:rPr lang="ru-RU" sz="3600" dirty="0" smtClean="0"/>
              <a:t>Алгоритм определения локальных и распространяемых символов </a:t>
            </a:r>
            <a:r>
              <a:rPr lang="ru-RU" sz="3600" dirty="0" err="1" smtClean="0"/>
              <a:t>предпросмотра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204864"/>
            <a:ext cx="8100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Для каждой ситуации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ru-RU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А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α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l-GR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β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</a:t>
            </a:r>
            <a:r>
              <a:rPr lang="en-US" sz="2400" b="1" dirty="0" smtClean="0">
                <a:solidFill>
                  <a:schemeClr val="tx1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4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K</a:t>
            </a:r>
            <a:r>
              <a:rPr lang="ru-RU" sz="2400" dirty="0" smtClean="0">
                <a:solidFill>
                  <a:schemeClr val="tx1"/>
                </a:solidFill>
              </a:rPr>
              <a:t> выполнить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J </a:t>
            </a:r>
            <a:r>
              <a:rPr lang="en-US" sz="2400" dirty="0" smtClean="0">
                <a:solidFill>
                  <a:schemeClr val="tx1"/>
                </a:solidFill>
              </a:rPr>
              <a:t>:= closure({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ru-RU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А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α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β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#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]});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если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B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γ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•X</a:t>
            </a:r>
            <a:r>
              <a:rPr lang="el-GR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δ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</a:t>
            </a:r>
            <a:r>
              <a:rPr lang="en-US" sz="2400" b="1" dirty="0">
                <a:solidFill>
                  <a:schemeClr val="tx1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400" b="1" dirty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J </a:t>
            </a:r>
            <a:r>
              <a:rPr lang="ru-RU" sz="2400" dirty="0" smtClean="0">
                <a:solidFill>
                  <a:schemeClr val="tx1"/>
                </a:solidFill>
              </a:rPr>
              <a:t> и </a:t>
            </a:r>
            <a:r>
              <a:rPr lang="en-US" sz="2400" dirty="0" smtClean="0">
                <a:solidFill>
                  <a:schemeClr val="tx1"/>
                </a:solidFill>
              </a:rPr>
              <a:t>a ≠ # </a:t>
            </a:r>
            <a:r>
              <a:rPr lang="ru-RU" sz="2400" dirty="0" smtClean="0">
                <a:solidFill>
                  <a:schemeClr val="tx1"/>
                </a:solidFill>
              </a:rPr>
              <a:t>то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ru-RU" sz="2400" dirty="0" smtClean="0">
                <a:solidFill>
                  <a:schemeClr val="tx1"/>
                </a:solidFill>
              </a:rPr>
              <a:t>символ </a:t>
            </a:r>
            <a:r>
              <a:rPr lang="ru-RU" sz="2400" dirty="0" err="1" smtClean="0">
                <a:solidFill>
                  <a:schemeClr val="tx1"/>
                </a:solidFill>
              </a:rPr>
              <a:t>предпросмотра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r>
              <a:rPr lang="ru-RU" sz="2400" dirty="0" smtClean="0">
                <a:solidFill>
                  <a:schemeClr val="tx1"/>
                </a:solidFill>
              </a:rPr>
              <a:t> назначается локально </a:t>
            </a:r>
          </a:p>
          <a:p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    для ситуации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[B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l-GR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γ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l-GR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δ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</a:t>
            </a:r>
            <a:r>
              <a:rPr lang="en-US" sz="2400" b="1" dirty="0" smtClean="0">
                <a:solidFill>
                  <a:schemeClr val="tx1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4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(I,X);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  если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[B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γ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•X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δ</a:t>
            </a:r>
            <a:r>
              <a:rPr lang="en-US" sz="2400" i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#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</a:t>
            </a:r>
            <a:r>
              <a:rPr lang="en-US" sz="2400" b="1" dirty="0">
                <a:solidFill>
                  <a:schemeClr val="tx1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400" b="1" dirty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J</a:t>
            </a:r>
            <a:r>
              <a:rPr lang="ru-RU" sz="2400" dirty="0" smtClean="0">
                <a:solidFill>
                  <a:schemeClr val="tx1"/>
                </a:solidFill>
              </a:rPr>
              <a:t> то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ru-RU" sz="2400" dirty="0">
                <a:solidFill>
                  <a:schemeClr val="tx1"/>
                </a:solidFill>
              </a:rPr>
              <a:t>символ </a:t>
            </a:r>
            <a:r>
              <a:rPr lang="ru-RU" sz="2400" dirty="0" err="1">
                <a:solidFill>
                  <a:schemeClr val="tx1"/>
                </a:solidFill>
              </a:rPr>
              <a:t>предпросмотра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распространяется</a:t>
            </a:r>
          </a:p>
          <a:p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        из </a:t>
            </a:r>
            <a:r>
              <a:rPr lang="ru-RU" sz="2400" dirty="0">
                <a:solidFill>
                  <a:schemeClr val="tx1"/>
                </a:solidFill>
              </a:rPr>
              <a:t>ситуации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</a:t>
            </a:r>
            <a:r>
              <a:rPr lang="ru-RU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А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α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β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</a:t>
            </a:r>
            <a:r>
              <a:rPr lang="en-US" sz="2400" b="1" dirty="0">
                <a:solidFill>
                  <a:schemeClr val="tx1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400" b="1" dirty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I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     </a:t>
            </a:r>
            <a:r>
              <a:rPr lang="ru-RU" sz="2400" dirty="0" smtClean="0">
                <a:solidFill>
                  <a:schemeClr val="tx1"/>
                </a:solidFill>
              </a:rPr>
              <a:t>    в ситуацию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[B</a:t>
            </a:r>
            <a:r>
              <a:rPr lang="en-US" sz="2400" i="1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 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γ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  <a:sym typeface="Symbol" pitchFamily="18" charset="2"/>
              </a:rPr>
              <a:t>•X</a:t>
            </a:r>
            <a:r>
              <a:rPr lang="el-GR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δ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] </a:t>
            </a:r>
            <a:r>
              <a:rPr lang="en-US" sz="2400" b="1" dirty="0">
                <a:solidFill>
                  <a:schemeClr val="tx1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400" b="1" dirty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(I,X</a:t>
            </a:r>
            <a:r>
              <a:rPr lang="en-US" sz="2400" dirty="0" smtClean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);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"/>
                <a:ea typeface="ＭＳ Ｐゴシック"/>
              </a:rPr>
              <a:t>конец цикла.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9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>
          <a:xfrm>
            <a:off x="457200" y="-99392"/>
            <a:ext cx="8232775" cy="1547787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smtClean="0"/>
              <a:t>Распространение символов </a:t>
            </a:r>
            <a:r>
              <a:rPr lang="ru-RU" dirty="0" err="1" smtClean="0"/>
              <a:t>предпросмотра</a:t>
            </a:r>
            <a:endParaRPr lang="ru-RU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18604"/>
              </p:ext>
            </p:extLst>
          </p:nvPr>
        </p:nvGraphicFramePr>
        <p:xfrm>
          <a:off x="1525587" y="1412776"/>
          <a:ext cx="60960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От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ＭＳ Ｐゴシック"/>
                          <a:cs typeface="Courier New" pitchFamily="49" charset="0"/>
                        </a:rPr>
                        <a:t>’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•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/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</a:b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 eaLnBrk="0" hangingPunct="0">
                        <a:buClrTx/>
                        <a:buSzTx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ＭＳ Ｐゴシック"/>
                          <a:cs typeface="ＭＳ Ｐゴシック"/>
                        </a:rPr>
                        <a:t>’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/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</a:b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=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R</a:t>
                      </a:r>
                    </a:p>
                    <a:p>
                      <a:pPr defTabSz="914400" eaLnBrk="0" hangingPunct="0">
                        <a:buClrTx/>
                        <a:buSzTx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  R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/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</a:b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3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R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/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</a:b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4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*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endParaRPr lang="ru-RU" sz="2000" i="1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  <a:sym typeface="Symbol" pitchFamily="18" charset="2"/>
                      </a:endParaRPr>
                    </a:p>
                    <a:p>
                      <a:pPr marL="0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5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id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=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6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4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*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endParaRPr lang="ru-RU" sz="2000" i="1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4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*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endParaRPr lang="ru-RU" sz="2000" i="1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  <a:sym typeface="Symbol" pitchFamily="18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5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id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</a:endParaRPr>
                    </a:p>
                    <a:p>
                      <a:pPr defTabSz="914400" eaLnBrk="0" hangingPunct="0">
                        <a:buClrTx/>
                        <a:buSzTx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7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*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/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</a:b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8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R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6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=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 </a:t>
                      </a:r>
                      <a:endParaRPr lang="ru-RU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4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*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endParaRPr lang="ru-RU" sz="2000" i="1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  <a:sym typeface="Symbol" pitchFamily="18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5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id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/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</a:b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8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R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  <a:sym typeface="Symbol" pitchFamily="18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9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=</a:t>
                      </a:r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457200" y="116633"/>
            <a:ext cx="8232775" cy="864095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200" dirty="0" smtClean="0"/>
              <a:t>Простановка символов </a:t>
            </a:r>
            <a:r>
              <a:rPr lang="ru-RU" sz="3200" dirty="0" err="1" smtClean="0"/>
              <a:t>предпросмотра</a:t>
            </a:r>
            <a:endParaRPr lang="ru-RU" sz="32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41161"/>
              </p:ext>
            </p:extLst>
          </p:nvPr>
        </p:nvGraphicFramePr>
        <p:xfrm>
          <a:off x="827584" y="980728"/>
          <a:ext cx="756084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2"/>
                <a:gridCol w="1584176"/>
                <a:gridCol w="1296144"/>
                <a:gridCol w="1224136"/>
                <a:gridCol w="129614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Ситуации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Вначале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Шаг 1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Шаг 2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Шаг 3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0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ＭＳ Ｐゴシック"/>
                          <a:cs typeface="Courier New" pitchFamily="49" charset="0"/>
                        </a:rPr>
                        <a:t>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•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</a:t>
                      </a:r>
                      <a:endParaRPr lang="ru-RU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defTabSz="914400" eaLnBrk="0" hangingPunct="0">
                        <a:buClrTx/>
                        <a:buSzTx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ＭＳ Ｐゴシック"/>
                          <a:cs typeface="ＭＳ Ｐゴシック"/>
                        </a:rPr>
                        <a:t>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ru-RU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defTabSz="914400" eaLnBrk="0" hangingPunct="0">
                        <a:buClrTx/>
                        <a:buSzTx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=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defTabSz="914400" eaLnBrk="0" hangingPunct="0">
                        <a:buClrTx/>
                        <a:buSzTx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  R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ru-RU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defTabSz="914400" eaLnBrk="0" hangingPunct="0">
                        <a:buClrTx/>
                        <a:buSzTx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3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ru-RU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defTabSz="914400" eaLnBrk="0" hangingPunct="0">
                        <a:buClrTx/>
                        <a:buSzTx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4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*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endParaRPr lang="ru-RU" sz="2400" i="1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=/$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=/$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=/$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5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id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ru-RU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=/$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=/$</a:t>
                      </a: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=/$</a:t>
                      </a: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6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=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 </a:t>
                      </a:r>
                      <a:endParaRPr lang="ru-RU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</a:t>
                      </a: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</a:t>
                      </a: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7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L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*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ru-RU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=/$</a:t>
                      </a: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=/$</a:t>
                      </a: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8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R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  <a:sym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=/$</a:t>
                      </a: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=/$</a:t>
                      </a: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I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9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: 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</a:rPr>
                        <a:t>S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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L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=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"/>
                          <a:ea typeface="ＭＳ Ｐゴシック"/>
                          <a:cs typeface="ＭＳ Ｐゴシック"/>
                          <a:sym typeface="Symbol" pitchFamily="18" charset="2"/>
                        </a:rPr>
                        <a:t>•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Times"/>
                        <a:ea typeface="ＭＳ Ｐゴシック"/>
                        <a:cs typeface="ＭＳ Ｐゴシック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</a:t>
                      </a:r>
                      <a:endParaRPr lang="ru-RU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12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LR-</a:t>
            </a:r>
            <a:r>
              <a:rPr lang="ru-RU" smtClean="0"/>
              <a:t>разбор для неоднозначных грамматик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 New Roman" pitchFamily="18" charset="0"/>
              <a:buNone/>
            </a:pPr>
            <a:r>
              <a:rPr lang="ru-RU" smtClean="0"/>
              <a:t>Пример грамматики:</a:t>
            </a:r>
          </a:p>
          <a:p>
            <a:pPr marL="609600" indent="-609600" eaLnBrk="1" hangingPunct="1">
              <a:spcBef>
                <a:spcPts val="700"/>
              </a:spcBef>
              <a:buFont typeface="Times New Roman" pitchFamily="18" charset="0"/>
              <a:buNone/>
            </a:pPr>
            <a:r>
              <a:rPr lang="en-US" b="1" smtClean="0">
                <a:latin typeface="Courier New" pitchFamily="49" charset="0"/>
              </a:rPr>
              <a:t>0) E’ </a:t>
            </a:r>
            <a:r>
              <a:rPr lang="en-US" b="1" smtClean="0">
                <a:latin typeface="Arial Unicode MS" pitchFamily="34" charset="-128"/>
              </a:rPr>
              <a:t>→</a:t>
            </a:r>
            <a:r>
              <a:rPr lang="en-US" b="1" smtClean="0">
                <a:latin typeface="Courier New" pitchFamily="49" charset="0"/>
              </a:rPr>
              <a:t> E </a:t>
            </a:r>
          </a:p>
          <a:p>
            <a:pPr marL="609600" indent="-609600" eaLnBrk="1" hangingPunct="1">
              <a:spcBef>
                <a:spcPts val="700"/>
              </a:spcBef>
              <a:buFont typeface="Times New Roman" pitchFamily="18" charset="0"/>
              <a:buNone/>
            </a:pPr>
            <a:r>
              <a:rPr lang="en-US" b="1" smtClean="0">
                <a:latin typeface="Courier New" pitchFamily="49" charset="0"/>
              </a:rPr>
              <a:t>1) E </a:t>
            </a:r>
            <a:r>
              <a:rPr lang="en-US" b="1" smtClean="0">
                <a:latin typeface="Arial Unicode MS" pitchFamily="34" charset="-128"/>
              </a:rPr>
              <a:t>→</a:t>
            </a:r>
            <a:r>
              <a:rPr lang="en-US" b="1" smtClean="0">
                <a:latin typeface="Courier New" pitchFamily="49" charset="0"/>
              </a:rPr>
              <a:t> E + </a:t>
            </a:r>
            <a:r>
              <a:rPr lang="ru-RU" b="1" smtClean="0">
                <a:latin typeface="Courier New" pitchFamily="49" charset="0"/>
              </a:rPr>
              <a:t>Е</a:t>
            </a:r>
            <a:endParaRPr lang="en-US" b="1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ts val="700"/>
              </a:spcBef>
              <a:buFont typeface="Times New Roman" pitchFamily="18" charset="0"/>
              <a:buNone/>
            </a:pPr>
            <a:r>
              <a:rPr lang="en-US" b="1" smtClean="0">
                <a:latin typeface="Courier New" pitchFamily="49" charset="0"/>
              </a:rPr>
              <a:t>2) E </a:t>
            </a:r>
            <a:r>
              <a:rPr lang="en-US" b="1" smtClean="0">
                <a:latin typeface="Arial Unicode MS" pitchFamily="34" charset="-128"/>
              </a:rPr>
              <a:t>→</a:t>
            </a:r>
            <a:r>
              <a:rPr lang="en-US" b="1" smtClean="0">
                <a:latin typeface="Courier New" pitchFamily="49" charset="0"/>
              </a:rPr>
              <a:t> E </a:t>
            </a:r>
            <a:r>
              <a:rPr lang="ru-RU" b="1" smtClean="0">
                <a:latin typeface="Courier New" pitchFamily="49" charset="0"/>
              </a:rPr>
              <a:t>*</a:t>
            </a:r>
            <a:r>
              <a:rPr lang="en-US" b="1" smtClean="0">
                <a:latin typeface="Courier New" pitchFamily="49" charset="0"/>
              </a:rPr>
              <a:t> </a:t>
            </a:r>
            <a:r>
              <a:rPr lang="ru-RU" b="1" smtClean="0">
                <a:latin typeface="Courier New" pitchFamily="49" charset="0"/>
              </a:rPr>
              <a:t>Е</a:t>
            </a:r>
            <a:endParaRPr lang="en-US" b="1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ts val="700"/>
              </a:spcBef>
              <a:buFont typeface="Times New Roman" pitchFamily="18" charset="0"/>
              <a:buNone/>
            </a:pPr>
            <a:r>
              <a:rPr lang="en-US" b="1" smtClean="0">
                <a:latin typeface="Courier New" pitchFamily="49" charset="0"/>
              </a:rPr>
              <a:t>3) </a:t>
            </a:r>
            <a:r>
              <a:rPr lang="ru-RU" b="1" smtClean="0">
                <a:latin typeface="Courier New" pitchFamily="49" charset="0"/>
              </a:rPr>
              <a:t>Е</a:t>
            </a:r>
            <a:r>
              <a:rPr lang="en-US" b="1" smtClean="0">
                <a:latin typeface="Courier New" pitchFamily="49" charset="0"/>
              </a:rPr>
              <a:t> </a:t>
            </a:r>
            <a:r>
              <a:rPr lang="en-US" b="1" smtClean="0">
                <a:latin typeface="Arial Unicode MS" pitchFamily="34" charset="-128"/>
              </a:rPr>
              <a:t>→</a:t>
            </a:r>
            <a:r>
              <a:rPr lang="en-US" b="1" smtClean="0">
                <a:latin typeface="Courier New" pitchFamily="49" charset="0"/>
              </a:rPr>
              <a:t> ( E )</a:t>
            </a:r>
            <a:endParaRPr lang="ru-RU" b="1" smtClean="0">
              <a:latin typeface="Courier New" pitchFamily="49" charset="0"/>
            </a:endParaRPr>
          </a:p>
          <a:p>
            <a:pPr marL="609600" indent="-609600" eaLnBrk="1" hangingPunct="1">
              <a:spcBef>
                <a:spcPts val="700"/>
              </a:spcBef>
              <a:buFont typeface="Times New Roman" pitchFamily="18" charset="0"/>
              <a:buNone/>
            </a:pPr>
            <a:r>
              <a:rPr lang="en-US" b="1" smtClean="0">
                <a:latin typeface="Courier New" pitchFamily="49" charset="0"/>
              </a:rPr>
              <a:t>4) </a:t>
            </a:r>
            <a:r>
              <a:rPr lang="ru-RU" b="1" smtClean="0">
                <a:latin typeface="Courier New" pitchFamily="49" charset="0"/>
              </a:rPr>
              <a:t>Е</a:t>
            </a:r>
            <a:r>
              <a:rPr lang="en-US" b="1" smtClean="0">
                <a:latin typeface="Courier New" pitchFamily="49" charset="0"/>
              </a:rPr>
              <a:t> </a:t>
            </a:r>
            <a:r>
              <a:rPr lang="en-US" b="1" smtClean="0">
                <a:latin typeface="Arial Unicode MS" pitchFamily="34" charset="-128"/>
              </a:rPr>
              <a:t>→</a:t>
            </a:r>
            <a:r>
              <a:rPr lang="en-US" b="1" smtClean="0">
                <a:latin typeface="Courier New" pitchFamily="49" charset="0"/>
              </a:rPr>
              <a:t> id</a:t>
            </a:r>
          </a:p>
          <a:p>
            <a:pPr marL="609600" indent="-609600" eaLnBrk="1" hangingPunct="1">
              <a:buFont typeface="Times New Roman" pitchFamily="18" charset="0"/>
              <a:buNone/>
            </a:pPr>
            <a:endParaRPr lang="ru-RU" smtClean="0"/>
          </a:p>
          <a:p>
            <a:pPr marL="609600" indent="-609600" eaLnBrk="1" hangingPunct="1">
              <a:buFont typeface="Times New Roman" pitchFamily="18" charset="0"/>
              <a:buNone/>
            </a:pPr>
            <a:endParaRPr lang="ru-RU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32775" cy="8747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mtClean="0"/>
              <a:t>Каноническая совокупность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2895600" cy="5761038"/>
          </a:xfrm>
          <a:ln w="9360">
            <a:solidFill>
              <a:srgbClr val="FF00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I</a:t>
            </a:r>
            <a:r>
              <a:rPr lang="en-US" sz="2400" b="1" baseline="-25000" smtClean="0">
                <a:latin typeface="Courier New" pitchFamily="49" charset="0"/>
              </a:rPr>
              <a:t>0</a:t>
            </a:r>
            <a:r>
              <a:rPr lang="en-US" sz="2400" b="1" smtClean="0">
                <a:latin typeface="Courier New" pitchFamily="49" charset="0"/>
              </a:rPr>
              <a:t>:[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Courier New" pitchFamily="49" charset="0"/>
              </a:rPr>
              <a:t>’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	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Е+Е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 	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Е*Е</a:t>
            </a:r>
            <a:r>
              <a:rPr lang="en-US" sz="2400" b="1" smtClean="0">
                <a:latin typeface="Courier New" pitchFamily="49" charset="0"/>
              </a:rPr>
              <a:t>]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	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(Е)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	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id]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I</a:t>
            </a:r>
            <a:r>
              <a:rPr lang="en-US" sz="2400" b="1" baseline="-25000" smtClean="0">
                <a:latin typeface="Courier New" pitchFamily="49" charset="0"/>
              </a:rPr>
              <a:t>1</a:t>
            </a:r>
            <a:r>
              <a:rPr lang="en-US" sz="2400" b="1" smtClean="0">
                <a:latin typeface="Courier New" pitchFamily="49" charset="0"/>
              </a:rPr>
              <a:t>:[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Courier New" pitchFamily="49" charset="0"/>
              </a:rPr>
              <a:t>’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	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+Е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 	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*Е</a:t>
            </a:r>
            <a:r>
              <a:rPr lang="en-US" sz="2400" b="1" smtClean="0">
                <a:latin typeface="Courier New" pitchFamily="49" charset="0"/>
              </a:rPr>
              <a:t>]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I</a:t>
            </a:r>
            <a:r>
              <a:rPr lang="en-US" sz="2400" b="1" baseline="-25000" smtClean="0">
                <a:latin typeface="Courier New" pitchFamily="49" charset="0"/>
              </a:rPr>
              <a:t>2</a:t>
            </a:r>
            <a:r>
              <a:rPr lang="en-US" sz="2400" b="1" smtClean="0">
                <a:latin typeface="Courier New" pitchFamily="49" charset="0"/>
              </a:rPr>
              <a:t>:[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ru-RU" sz="2400" b="1" smtClean="0">
                <a:latin typeface="Courier New" pitchFamily="49" charset="0"/>
              </a:rPr>
              <a:t>(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Е)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 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Е+Е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 	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Е*Е</a:t>
            </a:r>
            <a:r>
              <a:rPr lang="en-US" sz="2400" b="1" smtClean="0">
                <a:latin typeface="Courier New" pitchFamily="49" charset="0"/>
              </a:rPr>
              <a:t>]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	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smtClean="0">
                <a:latin typeface="Courier New" pitchFamily="49" charset="0"/>
              </a:rPr>
              <a:t>(Е)</a:t>
            </a:r>
            <a:r>
              <a:rPr lang="en-US" sz="2400" b="1" smtClean="0"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None/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 smtClean="0">
                <a:latin typeface="Courier New" pitchFamily="49" charset="0"/>
              </a:rPr>
              <a:t>		[</a:t>
            </a:r>
            <a:r>
              <a:rPr lang="ru-RU" sz="2400" b="1" smtClean="0">
                <a:latin typeface="Courier New" pitchFamily="49" charset="0"/>
              </a:rPr>
              <a:t>Е</a:t>
            </a:r>
            <a:r>
              <a:rPr lang="en-US" sz="2400" b="1" smtClean="0">
                <a:latin typeface="Arial Unicode MS" pitchFamily="34" charset="-128"/>
              </a:rPr>
              <a:t>→</a:t>
            </a:r>
            <a:r>
              <a:rPr lang="en-US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smtClean="0">
                <a:latin typeface="Courier New" pitchFamily="49" charset="0"/>
              </a:rPr>
              <a:t>id]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059113" y="1196975"/>
            <a:ext cx="2895600" cy="5545138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3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id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Е+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		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Е+Е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 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Е*Е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 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(Е)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id]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5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Е*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2400" b="1">
                <a:solidFill>
                  <a:srgbClr val="000000"/>
                </a:solidFill>
              </a:rPr>
              <a:t>	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Е+Е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 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Е*Е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2400" b="1">
                <a:solidFill>
                  <a:srgbClr val="000000"/>
                </a:solidFill>
              </a:rPr>
              <a:t> 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(Е)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id]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943600" y="1252538"/>
            <a:ext cx="2895600" cy="5272087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6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(Е</a:t>
            </a:r>
            <a:r>
              <a:rPr lang="ru-RU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 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+Е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 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*Е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2400"/>
              <a:t> </a:t>
            </a: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7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Е+Е</a:t>
            </a:r>
            <a:r>
              <a:rPr lang="ru-RU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 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     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+Е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 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*Е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2400"/>
              <a:t> </a:t>
            </a: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8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Е*Е</a:t>
            </a:r>
            <a:r>
              <a:rPr lang="ru-RU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 </a:t>
            </a:r>
            <a:r>
              <a:rPr lang="ru-RU" sz="2400" b="1">
                <a:solidFill>
                  <a:srgbClr val="000000"/>
                </a:solidFill>
              </a:rPr>
              <a:t>     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+Е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</a:rPr>
              <a:t> 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*Е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2400"/>
              <a:t> </a:t>
            </a:r>
            <a:endParaRPr lang="en-US" sz="2400" b="1">
              <a:solidFill>
                <a:srgbClr val="000000"/>
              </a:solidFill>
            </a:endParaRPr>
          </a:p>
          <a:p>
            <a:pPr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  <a:tabLst>
                <a:tab pos="33972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400" b="1" baseline="-25000">
                <a:solidFill>
                  <a:srgbClr val="000000"/>
                </a:solidFill>
                <a:latin typeface="Courier New" pitchFamily="49" charset="0"/>
              </a:rPr>
              <a:t>9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:[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Е</a:t>
            </a:r>
            <a:r>
              <a:rPr lang="en-US" sz="2400" b="1">
                <a:solidFill>
                  <a:srgbClr val="000000"/>
                </a:solidFill>
              </a:rPr>
              <a:t>→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</a:rPr>
              <a:t>(Е)</a:t>
            </a:r>
            <a:r>
              <a:rPr lang="en-US" sz="2400" b="1">
                <a:solidFill>
                  <a:srgbClr val="000000"/>
                </a:solidFill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8013" cy="779462"/>
          </a:xfrm>
        </p:spPr>
        <p:txBody>
          <a:bodyPr/>
          <a:lstStyle/>
          <a:p>
            <a:pPr eaLnBrk="1" hangingPunct="1"/>
            <a:r>
              <a:rPr lang="ru-RU" smtClean="0"/>
              <a:t>Таблицы разбора</a:t>
            </a:r>
          </a:p>
        </p:txBody>
      </p:sp>
      <p:graphicFrame>
        <p:nvGraphicFramePr>
          <p:cNvPr id="39063" name="Group 15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1173932"/>
              </p:ext>
            </p:extLst>
          </p:nvPr>
        </p:nvGraphicFramePr>
        <p:xfrm>
          <a:off x="1968500" y="1600200"/>
          <a:ext cx="4037013" cy="5029200"/>
        </p:xfrm>
        <a:graphic>
          <a:graphicData uri="http://schemas.openxmlformats.org/drawingml/2006/table">
            <a:tbl>
              <a:tblPr/>
              <a:tblGrid>
                <a:gridCol w="576263"/>
                <a:gridCol w="577850"/>
                <a:gridCol w="576262"/>
                <a:gridCol w="576263"/>
                <a:gridCol w="576262"/>
                <a:gridCol w="577850"/>
                <a:gridCol w="576263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acc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s9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067" name="Group 155"/>
          <p:cNvGraphicFramePr>
            <a:graphicFrameLocks noGrp="1"/>
          </p:cNvGraphicFramePr>
          <p:nvPr>
            <p:ph sz="half" idx="2"/>
          </p:nvPr>
        </p:nvGraphicFramePr>
        <p:xfrm>
          <a:off x="6446838" y="1600200"/>
          <a:ext cx="788987" cy="5029200"/>
        </p:xfrm>
        <a:graphic>
          <a:graphicData uri="http://schemas.openxmlformats.org/drawingml/2006/table">
            <a:tbl>
              <a:tblPr/>
              <a:tblGrid>
                <a:gridCol w="788987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919" name="Text Box 157"/>
          <p:cNvSpPr txBox="1">
            <a:spLocks noChangeArrowheads="1"/>
          </p:cNvSpPr>
          <p:nvPr/>
        </p:nvSpPr>
        <p:spPr bwMode="auto">
          <a:xfrm>
            <a:off x="6300788" y="1052513"/>
            <a:ext cx="115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goto</a:t>
            </a:r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33920" name="Text Box 158"/>
          <p:cNvSpPr txBox="1">
            <a:spLocks noChangeArrowheads="1"/>
          </p:cNvSpPr>
          <p:nvPr/>
        </p:nvSpPr>
        <p:spPr bwMode="auto">
          <a:xfrm>
            <a:off x="3563938" y="1052513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action</a:t>
            </a:r>
            <a:endParaRPr lang="ru-RU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28588"/>
            <a:ext cx="8569325" cy="1433512"/>
          </a:xfrm>
        </p:spPr>
        <p:txBody>
          <a:bodyPr lIns="91440" tIns="45720" rIns="91440" bIns="45720"/>
          <a:lstStyle/>
          <a:p>
            <a:pPr defTabSz="914400" eaLnBrk="1" hangingPunct="1"/>
            <a:r>
              <a:rPr lang="en-US" smtClean="0"/>
              <a:t>LL, SLR, LR, LALR </a:t>
            </a:r>
            <a:r>
              <a:rPr lang="ru-RU" smtClean="0"/>
              <a:t>- грамматики</a:t>
            </a:r>
            <a:endParaRPr lang="en-US" smtClean="0"/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3352800" y="2590800"/>
            <a:ext cx="838200" cy="2438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LL(1)</a:t>
            </a:r>
          </a:p>
          <a:p>
            <a:pPr algn="ctr" defTabSz="914400" eaLnBrk="0" hangingPunct="0">
              <a:buClrTx/>
              <a:buSzTx/>
              <a:buFontTx/>
              <a:buNone/>
            </a:pPr>
            <a:endParaRPr lang="en-US" sz="240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352800" y="3657600"/>
            <a:ext cx="2514600" cy="1828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buClrTx/>
              <a:buSzTx/>
              <a:buFontTx/>
              <a:buNone/>
            </a:pPr>
            <a:endParaRPr lang="ru-RU" sz="240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590800" y="2286000"/>
            <a:ext cx="4038600" cy="3657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buClrTx/>
              <a:buSzTx/>
              <a:buFontTx/>
              <a:buNone/>
            </a:pPr>
            <a:endParaRPr lang="ru-RU" sz="240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971800" y="2971800"/>
            <a:ext cx="3276600" cy="274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buClrTx/>
              <a:buSzTx/>
              <a:buFontTx/>
              <a:buNone/>
            </a:pPr>
            <a:endParaRPr lang="ru-RU" sz="2400">
              <a:solidFill>
                <a:schemeClr val="tx1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114800" y="243840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LR(1)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4133850" y="37338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SLR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4114800" y="312420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rPr>
              <a:t>LALR(1)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14382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mtClean="0"/>
              <a:t>LR(1)-ситуация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 smtClean="0"/>
              <a:t>В описание ситуации добавляется информация о том, какие символы могут быть текущими во время свёртки:</a:t>
            </a:r>
            <a:br>
              <a:rPr lang="ru-RU" sz="2400" dirty="0" smtClean="0"/>
            </a:br>
            <a:r>
              <a:rPr lang="en-US" sz="2400" b="1" dirty="0" smtClean="0">
                <a:latin typeface="Courier New" pitchFamily="49" charset="0"/>
              </a:rPr>
              <a:t>[A </a:t>
            </a:r>
            <a:r>
              <a:rPr lang="en-US" sz="2400" b="1" dirty="0" smtClean="0">
                <a:latin typeface="Arial Unicode MS" pitchFamily="34" charset="-128"/>
              </a:rPr>
              <a:t>→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Times" charset="0"/>
              </a:rPr>
              <a:t>α</a:t>
            </a:r>
            <a:r>
              <a:rPr lang="en-US" sz="2400" b="1" dirty="0" err="1" smtClean="0">
                <a:latin typeface="Times" charset="0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en-US" sz="2400" b="1" dirty="0" err="1" smtClean="0">
                <a:latin typeface="Times" charset="0"/>
              </a:rPr>
              <a:t>β,a</a:t>
            </a:r>
            <a:r>
              <a:rPr lang="en-US" sz="2400" b="1" dirty="0" smtClean="0">
                <a:latin typeface="Courier New" pitchFamily="49" charset="0"/>
              </a:rPr>
              <a:t>].</a:t>
            </a:r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 smtClean="0"/>
              <a:t>Такая с</a:t>
            </a:r>
            <a:r>
              <a:rPr lang="en-US" sz="2400" dirty="0" err="1" smtClean="0"/>
              <a:t>итуация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2400" dirty="0" err="1" smtClean="0"/>
              <a:t>считается</a:t>
            </a:r>
            <a:r>
              <a:rPr lang="en-US" sz="2400" dirty="0" smtClean="0"/>
              <a:t> </a:t>
            </a:r>
            <a:r>
              <a:rPr lang="en-US" sz="2400" dirty="0" err="1" smtClean="0"/>
              <a:t>допустимой</a:t>
            </a:r>
            <a:r>
              <a:rPr lang="en-US" sz="2400" dirty="0" smtClean="0"/>
              <a:t> </a:t>
            </a:r>
            <a:r>
              <a:rPr lang="en-US" sz="2400" dirty="0" err="1" smtClean="0"/>
              <a:t>для</a:t>
            </a:r>
            <a:r>
              <a:rPr lang="en-US" sz="2400" dirty="0" smtClean="0"/>
              <a:t> </a:t>
            </a:r>
            <a:r>
              <a:rPr lang="en-US" sz="2400" dirty="0" err="1" smtClean="0"/>
              <a:t>активного</a:t>
            </a:r>
            <a:r>
              <a:rPr lang="en-US" sz="2400" dirty="0" smtClean="0"/>
              <a:t> </a:t>
            </a:r>
            <a:r>
              <a:rPr lang="en-US" sz="2400" dirty="0" err="1" smtClean="0"/>
              <a:t>префикса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en-US" sz="2400" dirty="0" err="1" smtClean="0"/>
              <a:t>если</a:t>
            </a:r>
            <a:r>
              <a:rPr lang="en-US" sz="2400" dirty="0" smtClean="0"/>
              <a:t> </a:t>
            </a:r>
            <a:r>
              <a:rPr lang="en-US" sz="2400" dirty="0" err="1" smtClean="0"/>
              <a:t>существует</a:t>
            </a:r>
            <a:r>
              <a:rPr lang="en-US" sz="2400" dirty="0" smtClean="0"/>
              <a:t> </a:t>
            </a:r>
            <a:r>
              <a:rPr lang="en-US" sz="2400" dirty="0" err="1" smtClean="0"/>
              <a:t>вывод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3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ru-RU" sz="2400" b="1" baseline="-3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δAw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δαβw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 ,</a:t>
            </a:r>
            <a:b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</a:br>
            <a:r>
              <a:rPr lang="en-US" sz="2400" dirty="0" err="1" smtClean="0"/>
              <a:t>где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γ=δα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,</a:t>
            </a:r>
            <a:b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   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 – </a:t>
            </a:r>
            <a:r>
              <a:rPr lang="en-US" sz="2400" dirty="0" err="1" smtClean="0"/>
              <a:t>начинается</a:t>
            </a:r>
            <a:r>
              <a:rPr lang="en-US" sz="2400" dirty="0" smtClean="0"/>
              <a:t> с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а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либо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w=ε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2400" dirty="0" smtClean="0"/>
              <a:t>и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a=$.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90525"/>
            <a:ext cx="8232775" cy="9112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smtClean="0"/>
              <a:t>Замыкание множества ситуаций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2775" cy="4529138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ru-RU" sz="2400" dirty="0" smtClean="0"/>
              <a:t>Замыкание множества ситуаций </a:t>
            </a:r>
            <a:r>
              <a:rPr lang="en-US" sz="2400" b="1" dirty="0" smtClean="0">
                <a:latin typeface="Courier New" pitchFamily="49" charset="0"/>
              </a:rPr>
              <a:t>closure(I)</a:t>
            </a:r>
            <a:r>
              <a:rPr lang="en-US" sz="2400" dirty="0" smtClean="0"/>
              <a:t> </a:t>
            </a:r>
            <a:r>
              <a:rPr lang="ru-RU" sz="2400" dirty="0" smtClean="0"/>
              <a:t>определяется индуктивно</a:t>
            </a:r>
            <a:r>
              <a:rPr lang="en-US" sz="2400" dirty="0" smtClean="0"/>
              <a:t>.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ru-RU" sz="2400" u="sng" dirty="0" smtClean="0"/>
              <a:t>Базовый случай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 b="1" dirty="0" smtClean="0">
                <a:latin typeface="Courier New" pitchFamily="49" charset="0"/>
              </a:rPr>
              <a:t>I 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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closure(I) 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ru-RU" sz="2400" u="sng" dirty="0" smtClean="0"/>
              <a:t>Шаг индукции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ru-RU" sz="2400" dirty="0" smtClean="0"/>
              <a:t>Если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</a:rPr>
              <a:t>[</a:t>
            </a:r>
            <a:r>
              <a:rPr lang="ru-RU" sz="2400" dirty="0" smtClean="0"/>
              <a:t> </a:t>
            </a:r>
            <a:r>
              <a:rPr lang="en-US" sz="2400" b="1" dirty="0" smtClean="0">
                <a:latin typeface="Courier New" pitchFamily="49" charset="0"/>
              </a:rPr>
              <a:t>A </a:t>
            </a:r>
            <a:r>
              <a:rPr lang="en-US" sz="2400" b="1" dirty="0" smtClean="0">
                <a:latin typeface="Arial Unicode MS" pitchFamily="34" charset="-128"/>
              </a:rPr>
              <a:t>→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l-GR" sz="2400" b="1" dirty="0" smtClean="0">
                <a:latin typeface="Times"/>
                <a:ea typeface="Arial Unicode MS" pitchFamily="34" charset="-128"/>
                <a:cs typeface="Arial Unicode MS" pitchFamily="34" charset="-128"/>
              </a:rPr>
              <a:t>α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• </a:t>
            </a:r>
            <a:r>
              <a:rPr lang="en-US" sz="2400" b="1" dirty="0" smtClean="0">
                <a:latin typeface="Arial Unicode MS" pitchFamily="34" charset="-128"/>
              </a:rPr>
              <a:t>B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l-GR" sz="2400" b="1" dirty="0" smtClean="0">
                <a:latin typeface="Times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, a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closure(I)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ru-RU" sz="2400" dirty="0" smtClean="0"/>
              <a:t>и существует продукция </a:t>
            </a:r>
            <a:r>
              <a:rPr lang="en-US" sz="2400" b="1" dirty="0" smtClean="0">
                <a:latin typeface="Arial Unicode MS" pitchFamily="34" charset="-128"/>
              </a:rPr>
              <a:t>B →</a:t>
            </a:r>
            <a:r>
              <a:rPr lang="ru-RU" sz="2400" b="1" dirty="0" smtClean="0"/>
              <a:t> </a:t>
            </a:r>
            <a:r>
              <a:rPr lang="el-GR" sz="2400" b="1" dirty="0" smtClean="0">
                <a:latin typeface="Times"/>
                <a:ea typeface="Arial Unicode MS" pitchFamily="34" charset="-128"/>
                <a:cs typeface="Arial Unicode MS" pitchFamily="34" charset="-128"/>
              </a:rPr>
              <a:t>γ</a:t>
            </a:r>
            <a:r>
              <a:rPr lang="el-G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400" dirty="0" smtClean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тогда </a:t>
            </a:r>
            <a:r>
              <a:rPr lang="en-US" sz="2400" dirty="0" smtClean="0">
                <a:latin typeface="Arial Unicode MS" pitchFamily="34" charset="-128"/>
              </a:rPr>
              <a:t>[</a:t>
            </a:r>
            <a:r>
              <a:rPr lang="ru-RU" sz="2400" dirty="0" smtClean="0"/>
              <a:t> </a:t>
            </a:r>
            <a:r>
              <a:rPr lang="en-US" sz="2400" b="1" dirty="0" smtClean="0">
                <a:latin typeface="Arial Unicode MS" pitchFamily="34" charset="-128"/>
              </a:rPr>
              <a:t>B →</a:t>
            </a:r>
            <a:r>
              <a:rPr lang="ru-RU" sz="2400" b="1" dirty="0" smtClean="0"/>
              <a:t> </a:t>
            </a:r>
            <a:r>
              <a:rPr lang="en-US" sz="2400" b="1" dirty="0" smtClean="0">
                <a:latin typeface="Times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dirty="0" smtClean="0">
                <a:latin typeface="Times"/>
              </a:rPr>
              <a:t> </a:t>
            </a:r>
            <a:r>
              <a:rPr lang="el-GR" sz="2400" b="1" dirty="0" smtClean="0">
                <a:latin typeface="Times"/>
                <a:ea typeface="Arial Unicode MS" pitchFamily="34" charset="-128"/>
                <a:cs typeface="Arial Unicode MS" pitchFamily="34" charset="-128"/>
              </a:rPr>
              <a:t>γ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 b</a:t>
            </a:r>
            <a:r>
              <a:rPr lang="el-G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l-G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closure(I)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ru-RU" sz="2400" dirty="0" smtClean="0"/>
              <a:t>для всех  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l-G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FIRST(</a:t>
            </a:r>
            <a:r>
              <a:rPr lang="el-GR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a)‏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90525"/>
            <a:ext cx="8232775" cy="1181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smtClean="0"/>
              <a:t>Почему символ предпросмотра </a:t>
            </a:r>
            <a:r>
              <a:rPr lang="en-US" sz="4000" b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4000" smtClean="0"/>
              <a:t> нужно брать из </a:t>
            </a:r>
            <a:r>
              <a:rPr lang="en-US" sz="4000" b="1" smtClean="0">
                <a:latin typeface="Courier New" pitchFamily="49" charset="0"/>
              </a:rPr>
              <a:t>FIRST(</a:t>
            </a:r>
            <a:r>
              <a:rPr lang="el-GR" sz="40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40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a)</a:t>
            </a:r>
            <a:r>
              <a:rPr lang="ru-RU" sz="4000" smtClean="0">
                <a:ea typeface="Arial Unicode MS" pitchFamily="34" charset="-128"/>
                <a:cs typeface="Arial Unicode MS" pitchFamily="34" charset="-128"/>
              </a:rPr>
              <a:t>?</a:t>
            </a:r>
            <a:endParaRPr lang="ru-RU" sz="40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2775" cy="51149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ru-RU" sz="2400" dirty="0" smtClean="0"/>
              <a:t>Ситуация </a:t>
            </a:r>
            <a:r>
              <a:rPr lang="en-US" sz="2400" dirty="0" smtClean="0">
                <a:latin typeface="Arial Unicode MS" pitchFamily="34" charset="-128"/>
              </a:rPr>
              <a:t>[</a:t>
            </a:r>
            <a:r>
              <a:rPr lang="ru-RU" sz="2400" dirty="0" smtClean="0"/>
              <a:t> </a:t>
            </a:r>
            <a:r>
              <a:rPr lang="en-US" sz="2400" b="1" dirty="0" smtClean="0">
                <a:latin typeface="Courier New" pitchFamily="49" charset="0"/>
              </a:rPr>
              <a:t>A </a:t>
            </a:r>
            <a:r>
              <a:rPr lang="en-US" sz="2400" b="1" dirty="0" smtClean="0">
                <a:latin typeface="Arial Unicode MS" pitchFamily="34" charset="-128"/>
              </a:rPr>
              <a:t>→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l-GR" sz="2400" b="1" dirty="0" smtClean="0">
                <a:latin typeface="Times" charset="0"/>
                <a:ea typeface="Arial Unicode MS" pitchFamily="34" charset="-128"/>
                <a:cs typeface="Arial Unicode MS" pitchFamily="34" charset="-128"/>
              </a:rPr>
              <a:t>α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• </a:t>
            </a:r>
            <a:r>
              <a:rPr lang="en-US" sz="2400" b="1" dirty="0" smtClean="0">
                <a:latin typeface="Arial Unicode MS" pitchFamily="34" charset="-128"/>
              </a:rPr>
              <a:t>B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l-GR" sz="2400" b="1" dirty="0" smtClean="0">
                <a:latin typeface="Times" charset="0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b="1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ru-RU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400" dirty="0" smtClean="0"/>
              <a:t>предполагает существование правого вывода:</a:t>
            </a:r>
            <a:br>
              <a:rPr lang="ru-RU" sz="2400" dirty="0" smtClean="0"/>
            </a:br>
            <a:r>
              <a:rPr lang="ru-RU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3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ru-RU" sz="2400" b="1" baseline="-3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δAaw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δαBβaw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 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где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δα</a:t>
            </a:r>
            <a:r>
              <a:rPr lang="en-US" sz="2400" b="1" dirty="0" smtClean="0">
                <a:latin typeface="Arial Unicode MS" pitchFamily="34" charset="-128"/>
              </a:rPr>
              <a:t> </a:t>
            </a:r>
            <a:r>
              <a:rPr lang="ru-RU" sz="2400" b="1" dirty="0" smtClean="0">
                <a:latin typeface="Arial Unicode MS" pitchFamily="34" charset="-128"/>
              </a:rPr>
              <a:t>–</a:t>
            </a:r>
            <a:r>
              <a:rPr lang="ru-RU" sz="2400" b="1" dirty="0" smtClean="0"/>
              <a:t> </a:t>
            </a:r>
            <a:r>
              <a:rPr lang="ru-RU" sz="2400" dirty="0" smtClean="0"/>
              <a:t>активный префикс.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ru-RU" sz="2400" dirty="0" smtClean="0"/>
              <a:t>Пусть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βaw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ru-RU" sz="2400" dirty="0" smtClean="0"/>
              <a:t>порождает </a:t>
            </a:r>
            <a:r>
              <a:rPr lang="en-US" sz="24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bv</a:t>
            </a:r>
            <a:r>
              <a:rPr lang="el-G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строку терминалов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)‏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Тогда для каждой продукции </a:t>
            </a:r>
            <a:r>
              <a:rPr lang="en-US" sz="2400" b="1" dirty="0" smtClean="0">
                <a:latin typeface="Arial Unicode MS" pitchFamily="34" charset="-128"/>
              </a:rPr>
              <a:t>B →</a:t>
            </a:r>
            <a:r>
              <a:rPr lang="ru-RU" sz="2400" b="1" dirty="0" smtClean="0"/>
              <a:t> </a:t>
            </a:r>
            <a:r>
              <a:rPr lang="el-GR" sz="2400" b="1" dirty="0" smtClean="0">
                <a:latin typeface="Times" charset="0"/>
                <a:ea typeface="Arial Unicode MS" pitchFamily="34" charset="-128"/>
                <a:cs typeface="Arial Unicode MS" pitchFamily="34" charset="-128"/>
              </a:rPr>
              <a:t>γ</a:t>
            </a:r>
            <a:r>
              <a:rPr lang="el-G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получится вывод: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S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3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*</a:t>
            </a:r>
            <a:r>
              <a:rPr lang="ru-RU" sz="2400" b="1" baseline="-3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δαBbv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ans" charset="0"/>
              </a:rPr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ru-RU" sz="2400" b="1" baseline="-3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δα</a:t>
            </a:r>
            <a:r>
              <a:rPr lang="el-GR" sz="2400" b="1" dirty="0" smtClean="0">
                <a:latin typeface="Times" charset="0"/>
                <a:ea typeface="Arial Unicode MS" pitchFamily="34" charset="-128"/>
                <a:cs typeface="Arial Unicode MS" pitchFamily="34" charset="-128"/>
              </a:rPr>
              <a:t>γ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bv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 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DejaVu Serif" pitchFamily="16" charset="0"/>
              </a:rPr>
              <a:t>.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DejaVu Serif" pitchFamily="16" charset="0"/>
            </a:endParaRP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ru-RU" sz="2400" dirty="0" smtClean="0"/>
              <a:t>Таким образом, ситуация </a:t>
            </a:r>
            <a:r>
              <a:rPr lang="en-US" sz="2400" dirty="0" smtClean="0">
                <a:latin typeface="Arial Unicode MS" pitchFamily="34" charset="-128"/>
              </a:rPr>
              <a:t>[</a:t>
            </a:r>
            <a:r>
              <a:rPr lang="ru-RU" sz="2400" dirty="0" smtClean="0"/>
              <a:t> </a:t>
            </a:r>
            <a:r>
              <a:rPr lang="en-US" sz="2400" b="1" dirty="0" smtClean="0">
                <a:latin typeface="Arial Unicode MS" pitchFamily="34" charset="-128"/>
              </a:rPr>
              <a:t>B →</a:t>
            </a:r>
            <a:r>
              <a:rPr lang="ru-RU" sz="2400" b="1" dirty="0" smtClean="0"/>
              <a:t> </a:t>
            </a:r>
            <a:r>
              <a:rPr lang="en-US" sz="2400" b="1" dirty="0" smtClean="0">
                <a:latin typeface="Times" charset="0"/>
                <a:ea typeface="Arial Unicode MS" pitchFamily="34" charset="-128"/>
                <a:cs typeface="Arial Unicode MS" pitchFamily="34" charset="-128"/>
              </a:rPr>
              <a:t>•</a:t>
            </a:r>
            <a:r>
              <a:rPr lang="ru-RU" sz="2400" b="1" dirty="0" smtClean="0">
                <a:latin typeface="Times" charset="0"/>
              </a:rPr>
              <a:t> </a:t>
            </a:r>
            <a:r>
              <a:rPr lang="el-GR" sz="2400" b="1" dirty="0" smtClean="0">
                <a:latin typeface="Times" charset="0"/>
                <a:ea typeface="Arial Unicode MS" pitchFamily="34" charset="-128"/>
                <a:cs typeface="Arial Unicode MS" pitchFamily="34" charset="-128"/>
              </a:rPr>
              <a:t>γ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 b</a:t>
            </a:r>
            <a:r>
              <a:rPr lang="el-G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l-G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400" dirty="0" smtClean="0"/>
              <a:t>допустима для активного префикса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δα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‏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Отметим, что 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ru-RU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– 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первый терминал строки, выводимой из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β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. Если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β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порождает пустую строку, то 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ru-RU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– это </a:t>
            </a:r>
            <a:r>
              <a:rPr lang="en-US" sz="2400" b="1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ru-RU" sz="2400" dirty="0" smtClean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2400" dirty="0" smtClean="0">
                <a:latin typeface="Arial Unicode MS" pitchFamily="34" charset="-128"/>
              </a:rPr>
              <a:t>B</a:t>
            </a:r>
            <a:r>
              <a:rPr lang="ru-RU" sz="2400" dirty="0" smtClean="0">
                <a:latin typeface="Arial Unicode MS" pitchFamily="34" charset="-128"/>
              </a:rPr>
              <a:t> обоих случаях</a:t>
            </a:r>
            <a:r>
              <a:rPr lang="ru-RU" sz="2400" b="1" dirty="0" smtClean="0">
                <a:latin typeface="Arial Unicode MS" pitchFamily="34" charset="-128"/>
              </a:rPr>
              <a:t> 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l-G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FIRST(</a:t>
            </a:r>
            <a:r>
              <a:rPr lang="el-GR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a)‏</a:t>
            </a:r>
            <a:r>
              <a:rPr lang="ru-RU" sz="2400" b="1" dirty="0" smtClean="0">
                <a:latin typeface="Arial Unicode MS" pitchFamily="34" charset="-128"/>
              </a:rPr>
              <a:t>.</a:t>
            </a:r>
            <a:endParaRPr lang="ru-RU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ts val="6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90525"/>
            <a:ext cx="8232775" cy="9112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mtClean="0"/>
              <a:t>Определение переходов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5175" cy="4529138"/>
          </a:xfrm>
        </p:spPr>
        <p:txBody>
          <a:bodyPr/>
          <a:lstStyle/>
          <a:p>
            <a:pPr eaLnBrk="1" hangingPunct="1">
              <a:spcBef>
                <a:spcPts val="700"/>
              </a:spcBef>
              <a:buFont typeface="Times New Roman" pitchFamily="18" charset="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ru-RU" sz="2800" u="sng" smtClean="0"/>
              <a:t>Функция </a:t>
            </a:r>
            <a:r>
              <a:rPr lang="en-US" sz="2800" b="1" u="sng" smtClean="0">
                <a:latin typeface="Courier New" pitchFamily="49" charset="0"/>
              </a:rPr>
              <a:t>goto(I,X)</a:t>
            </a:r>
            <a:r>
              <a:rPr lang="en-US" sz="2800" smtClean="0"/>
              <a:t> </a:t>
            </a:r>
            <a:r>
              <a:rPr lang="ru-RU" sz="2800" smtClean="0"/>
              <a:t>строит </a:t>
            </a:r>
            <a:r>
              <a:rPr lang="en-US" sz="2800" smtClean="0"/>
              <a:t> </a:t>
            </a:r>
            <a:r>
              <a:rPr lang="ru-RU" sz="2800" smtClean="0"/>
              <a:t>замыкание всех ситуаций вида </a:t>
            </a:r>
            <a:r>
              <a:rPr lang="en-US" sz="2800" smtClean="0">
                <a:latin typeface="Arial Unicode MS" pitchFamily="34" charset="-128"/>
              </a:rPr>
              <a:t>[</a:t>
            </a:r>
            <a:r>
              <a:rPr lang="ru-RU" sz="2800" smtClean="0"/>
              <a:t> </a:t>
            </a:r>
            <a:r>
              <a:rPr lang="en-US" sz="2800" b="1" smtClean="0">
                <a:latin typeface="Courier New" pitchFamily="49" charset="0"/>
              </a:rPr>
              <a:t>A </a:t>
            </a:r>
            <a:r>
              <a:rPr lang="en-US" sz="2800" b="1" smtClean="0">
                <a:latin typeface="Arial Unicode MS" pitchFamily="34" charset="-128"/>
              </a:rPr>
              <a:t>→</a:t>
            </a:r>
            <a:r>
              <a:rPr lang="en-US" sz="2800" b="1" smtClean="0">
                <a:latin typeface="Courier New" pitchFamily="49" charset="0"/>
              </a:rPr>
              <a:t> </a:t>
            </a:r>
            <a:r>
              <a:rPr lang="el-GR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α</a:t>
            </a:r>
            <a:r>
              <a:rPr lang="en-US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smtClean="0">
                <a:latin typeface="Courier New" pitchFamily="49" charset="0"/>
              </a:rPr>
              <a:t> </a:t>
            </a:r>
            <a:r>
              <a:rPr lang="en-US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 </a:t>
            </a:r>
            <a:r>
              <a:rPr lang="el-GR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, a</a:t>
            </a:r>
            <a:r>
              <a:rPr lang="en-US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ru-RU" sz="280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8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800" smtClean="0"/>
              <a:t>если ситуация </a:t>
            </a:r>
            <a:r>
              <a:rPr lang="en-US" sz="2800" smtClean="0">
                <a:latin typeface="Arial Unicode MS" pitchFamily="34" charset="-128"/>
              </a:rPr>
              <a:t>[</a:t>
            </a:r>
            <a:r>
              <a:rPr lang="ru-RU" sz="2800" smtClean="0"/>
              <a:t> </a:t>
            </a:r>
            <a:r>
              <a:rPr lang="en-US" sz="2800" b="1" smtClean="0">
                <a:latin typeface="Courier New" pitchFamily="49" charset="0"/>
              </a:rPr>
              <a:t>A </a:t>
            </a:r>
            <a:r>
              <a:rPr lang="en-US" sz="2800" b="1" smtClean="0">
                <a:latin typeface="Arial Unicode MS" pitchFamily="34" charset="-128"/>
              </a:rPr>
              <a:t>→</a:t>
            </a:r>
            <a:r>
              <a:rPr lang="en-US" sz="2800" b="1" smtClean="0">
                <a:latin typeface="Courier New" pitchFamily="49" charset="0"/>
              </a:rPr>
              <a:t> </a:t>
            </a:r>
            <a:r>
              <a:rPr lang="el-GR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α</a:t>
            </a:r>
            <a:r>
              <a:rPr lang="en-US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• </a:t>
            </a:r>
            <a:r>
              <a:rPr lang="en-US" sz="2800" b="1" smtClean="0">
                <a:latin typeface="Arial Unicode MS" pitchFamily="34" charset="-128"/>
              </a:rPr>
              <a:t>X</a:t>
            </a:r>
            <a:r>
              <a:rPr lang="en-US" sz="2800" b="1" smtClean="0">
                <a:latin typeface="Courier New" pitchFamily="49" charset="0"/>
              </a:rPr>
              <a:t> </a:t>
            </a:r>
            <a:r>
              <a:rPr lang="el-GR" sz="2800" b="1" smtClean="0">
                <a:latin typeface="Times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, a</a:t>
            </a:r>
            <a:r>
              <a:rPr lang="en-US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 </a:t>
            </a:r>
            <a:r>
              <a:rPr lang="en-US" sz="2800" b="1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8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b="1" smtClean="0">
                <a:latin typeface="Courier New" pitchFamily="49" charset="0"/>
              </a:rPr>
              <a:t>closure(I)</a:t>
            </a:r>
            <a:r>
              <a:rPr lang="en-US" sz="28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800" b="1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32775" cy="758825"/>
          </a:xfrm>
        </p:spPr>
        <p:txBody>
          <a:bodyPr lIns="81720" tIns="42480" rIns="81720" bIns="4248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dirty="0" smtClean="0"/>
              <a:t>Заполнение таблиц LR-разбора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39850"/>
            <a:ext cx="9001125" cy="5402263"/>
          </a:xfrm>
        </p:spPr>
        <p:txBody>
          <a:bodyPr lIns="82800" tIns="41400" rIns="82800" bIns="41400"/>
          <a:lstStyle/>
          <a:p>
            <a:pPr marL="603250" indent="-603250" eaLnBrk="1" hangingPunct="1">
              <a:lnSpc>
                <a:spcPct val="9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 b="1" dirty="0" err="1" smtClean="0">
                <a:latin typeface="Courier New" pitchFamily="49" charset="0"/>
              </a:rPr>
              <a:t>Строим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каноническ</a:t>
            </a:r>
            <a:r>
              <a:rPr lang="ru-RU" sz="2800" b="1" dirty="0" err="1" smtClean="0">
                <a:latin typeface="Courier New" pitchFamily="49" charset="0"/>
              </a:rPr>
              <a:t>ое</a:t>
            </a:r>
            <a:r>
              <a:rPr lang="ru-RU" sz="2800" b="1" dirty="0" smtClean="0">
                <a:latin typeface="Courier New" pitchFamily="49" charset="0"/>
              </a:rPr>
              <a:t> семейство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множеств</a:t>
            </a:r>
            <a:r>
              <a:rPr lang="en-US" sz="2800" b="1" dirty="0" smtClean="0">
                <a:latin typeface="Courier New" pitchFamily="49" charset="0"/>
              </a:rPr>
              <a:t> LR(1)-</a:t>
            </a:r>
            <a:r>
              <a:rPr lang="en-US" sz="2800" b="1" dirty="0" err="1" smtClean="0">
                <a:latin typeface="Courier New" pitchFamily="49" charset="0"/>
              </a:rPr>
              <a:t>ситуаций</a:t>
            </a:r>
            <a:r>
              <a:rPr lang="en-US" sz="2800" b="1" dirty="0" smtClean="0">
                <a:latin typeface="Courier New" pitchFamily="49" charset="0"/>
              </a:rPr>
              <a:t>: C:={I</a:t>
            </a:r>
            <a:r>
              <a:rPr lang="en-US" sz="2800" b="1" baseline="-33000" dirty="0" smtClean="0">
                <a:latin typeface="Courier New" pitchFamily="49" charset="0"/>
              </a:rPr>
              <a:t>0</a:t>
            </a:r>
            <a:r>
              <a:rPr lang="en-US" sz="2800" b="1" dirty="0" smtClean="0">
                <a:latin typeface="Courier New" pitchFamily="49" charset="0"/>
              </a:rPr>
              <a:t>,I</a:t>
            </a:r>
            <a:r>
              <a:rPr lang="en-US" sz="2800" b="1" baseline="-33000" dirty="0" smtClean="0">
                <a:latin typeface="Courier New" pitchFamily="49" charset="0"/>
              </a:rPr>
              <a:t>1</a:t>
            </a:r>
            <a:r>
              <a:rPr lang="en-US" sz="2800" b="1" dirty="0" smtClean="0">
                <a:latin typeface="Courier New" pitchFamily="49" charset="0"/>
              </a:rPr>
              <a:t>,...I</a:t>
            </a:r>
            <a:r>
              <a:rPr lang="en-US" sz="2800" b="1" baseline="-33000" dirty="0" smtClean="0">
                <a:latin typeface="Courier New" pitchFamily="49" charset="0"/>
              </a:rPr>
              <a:t>N</a:t>
            </a: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marL="603250" indent="-603250" eaLnBrk="1" hangingPunct="1">
              <a:lnSpc>
                <a:spcPct val="9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 b="1" dirty="0" err="1" smtClean="0">
                <a:latin typeface="Courier New" pitchFamily="49" charset="0"/>
              </a:rPr>
              <a:t>Для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i-того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состояния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выбираем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операцию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</a:rPr>
              <a:t>разбора</a:t>
            </a:r>
            <a:r>
              <a:rPr lang="en-US" sz="2800" b="1" dirty="0" smtClean="0">
                <a:latin typeface="Courier New" pitchFamily="49" charset="0"/>
              </a:rPr>
              <a:t>:</a:t>
            </a:r>
            <a:br>
              <a:rPr lang="en-US" sz="2800" b="1" dirty="0" smtClean="0">
                <a:latin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</a:rPr>
              <a:t>а) </a:t>
            </a:r>
            <a:r>
              <a:rPr lang="en-US" sz="2800" b="1" dirty="0" err="1" smtClean="0">
                <a:latin typeface="Courier New" pitchFamily="49" charset="0"/>
              </a:rPr>
              <a:t>если</a:t>
            </a:r>
            <a:r>
              <a:rPr lang="en-US" sz="2800" b="1" dirty="0" smtClean="0">
                <a:latin typeface="Courier New" pitchFamily="49" charset="0"/>
              </a:rPr>
              <a:t> [A </a:t>
            </a:r>
            <a:r>
              <a:rPr lang="en-US" sz="2800" b="1" dirty="0" smtClean="0">
                <a:latin typeface="Arial Unicode MS" pitchFamily="34" charset="-128"/>
              </a:rPr>
              <a:t>→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DejaVu Sans"/>
              </a:rPr>
              <a:t>α</a:t>
            </a:r>
            <a:r>
              <a:rPr lang="en-US" sz="28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•a</a:t>
            </a:r>
            <a:r>
              <a:rPr lang="en-US" sz="2800" b="1" dirty="0" smtClean="0"/>
              <a:t>β,b</a:t>
            </a:r>
            <a:r>
              <a:rPr lang="en-US" sz="2800" b="1" dirty="0" smtClean="0">
                <a:latin typeface="Courier New" pitchFamily="49" charset="0"/>
              </a:rPr>
              <a:t>]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800" b="1" dirty="0" smtClean="0">
                <a:latin typeface="Courier New" pitchFamily="49" charset="0"/>
              </a:rPr>
              <a:t>I</a:t>
            </a:r>
            <a:r>
              <a:rPr lang="en-US" sz="2800" b="1" baseline="-33000" dirty="0" smtClean="0">
                <a:latin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а </a:t>
            </a:r>
            <a:r>
              <a:rPr lang="en-US" sz="2800" b="1" dirty="0" err="1" smtClean="0">
                <a:latin typeface="Courier New" pitchFamily="49" charset="0"/>
              </a:rPr>
              <a:t>goto</a:t>
            </a:r>
            <a:r>
              <a:rPr lang="en-US" sz="2800" b="1" dirty="0" smtClean="0">
                <a:latin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baseline="-33000" dirty="0" err="1" smtClean="0">
                <a:latin typeface="Courier New" pitchFamily="49" charset="0"/>
              </a:rPr>
              <a:t>i</a:t>
            </a:r>
            <a:r>
              <a:rPr lang="en-US" sz="2800" b="1" dirty="0" err="1" smtClean="0">
                <a:latin typeface="Courier New" pitchFamily="49" charset="0"/>
              </a:rPr>
              <a:t>,a</a:t>
            </a:r>
            <a:r>
              <a:rPr lang="en-US" sz="2800" b="1" dirty="0" smtClean="0">
                <a:latin typeface="Courier New" pitchFamily="49" charset="0"/>
              </a:rPr>
              <a:t>)=I</a:t>
            </a:r>
            <a:r>
              <a:rPr lang="en-US" sz="2800" b="1" baseline="-33000" dirty="0" smtClean="0">
                <a:latin typeface="Courier New" pitchFamily="49" charset="0"/>
              </a:rPr>
              <a:t>J</a:t>
            </a:r>
            <a:r>
              <a:rPr lang="ru-RU" sz="2800" b="1" dirty="0" smtClean="0">
                <a:latin typeface="Courier New" pitchFamily="49" charset="0"/>
              </a:rPr>
              <a:t>, то заносим '</a:t>
            </a:r>
            <a:r>
              <a:rPr lang="ru-RU" sz="2800" b="1" dirty="0" err="1" smtClean="0">
                <a:latin typeface="Courier New" pitchFamily="49" charset="0"/>
              </a:rPr>
              <a:t>shift</a:t>
            </a:r>
            <a:r>
              <a:rPr lang="ru-RU" sz="2800" b="1" dirty="0" smtClean="0">
                <a:latin typeface="Courier New" pitchFamily="49" charset="0"/>
              </a:rPr>
              <a:t> j' в ячейку </a:t>
            </a:r>
            <a:r>
              <a:rPr lang="ru-RU" sz="2800" b="1" dirty="0" err="1" smtClean="0">
                <a:latin typeface="Courier New" pitchFamily="49" charset="0"/>
              </a:rPr>
              <a:t>action</a:t>
            </a:r>
            <a:r>
              <a:rPr lang="ru-RU" sz="2800" b="1" dirty="0" smtClean="0">
                <a:latin typeface="Courier New" pitchFamily="49" charset="0"/>
              </a:rPr>
              <a:t>[</a:t>
            </a:r>
            <a:r>
              <a:rPr lang="ru-RU" sz="2800" b="1" dirty="0" err="1" smtClean="0">
                <a:latin typeface="Courier New" pitchFamily="49" charset="0"/>
              </a:rPr>
              <a:t>i,a</a:t>
            </a:r>
            <a:r>
              <a:rPr lang="ru-RU" sz="2800" b="1" dirty="0" smtClean="0">
                <a:latin typeface="Courier New" pitchFamily="49" charset="0"/>
              </a:rPr>
              <a:t>];</a:t>
            </a:r>
            <a:br>
              <a:rPr lang="ru-RU" sz="2800" b="1" dirty="0" smtClean="0">
                <a:latin typeface="Courier New" pitchFamily="49" charset="0"/>
              </a:rPr>
            </a:br>
            <a:r>
              <a:rPr lang="ru-RU" sz="2800" b="1" dirty="0" smtClean="0">
                <a:latin typeface="Courier New" pitchFamily="49" charset="0"/>
              </a:rPr>
              <a:t>b)</a:t>
            </a:r>
            <a:r>
              <a:rPr lang="en-US" sz="2800" b="1" dirty="0" err="1" smtClean="0">
                <a:latin typeface="Courier New" pitchFamily="49" charset="0"/>
              </a:rPr>
              <a:t>если</a:t>
            </a:r>
            <a:r>
              <a:rPr lang="en-US" sz="2800" b="1" dirty="0" smtClean="0">
                <a:latin typeface="Courier New" pitchFamily="49" charset="0"/>
              </a:rPr>
              <a:t> [A </a:t>
            </a:r>
            <a:r>
              <a:rPr lang="en-US" sz="2800" b="1" dirty="0" smtClean="0">
                <a:latin typeface="Arial Unicode MS" pitchFamily="34" charset="-128"/>
              </a:rPr>
              <a:t>→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/>
              <a:t>α</a:t>
            </a:r>
            <a:r>
              <a:rPr lang="en-US" sz="28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•,a</a:t>
            </a:r>
            <a:r>
              <a:rPr lang="en-US" sz="2800" b="1" dirty="0" smtClean="0">
                <a:latin typeface="Courier New" pitchFamily="49" charset="0"/>
              </a:rPr>
              <a:t>]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800" b="1" dirty="0" smtClean="0">
                <a:latin typeface="Courier New" pitchFamily="49" charset="0"/>
              </a:rPr>
              <a:t>I</a:t>
            </a:r>
            <a:r>
              <a:rPr lang="en-US" sz="2800" b="1" baseline="-33000" dirty="0" smtClean="0">
                <a:latin typeface="Courier New" pitchFamily="49" charset="0"/>
              </a:rPr>
              <a:t>i </a:t>
            </a:r>
            <a:r>
              <a:rPr lang="ru-RU" sz="2800" b="1" dirty="0" smtClean="0">
                <a:latin typeface="Courier New" pitchFamily="49" charset="0"/>
              </a:rPr>
              <a:t>то заносим '</a:t>
            </a:r>
            <a:r>
              <a:rPr lang="ru-RU" sz="2800" b="1" dirty="0" err="1" smtClean="0">
                <a:latin typeface="Courier New" pitchFamily="49" charset="0"/>
              </a:rPr>
              <a:t>reduce</a:t>
            </a:r>
            <a:r>
              <a:rPr lang="ru-RU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A</a:t>
            </a:r>
            <a:r>
              <a:rPr lang="en-US" sz="2800" b="1" dirty="0" smtClean="0">
                <a:latin typeface="Arial Unicode MS" pitchFamily="34" charset="-128"/>
              </a:rPr>
              <a:t>→</a:t>
            </a:r>
            <a:r>
              <a:rPr lang="en-US" sz="2800" b="1" dirty="0" smtClean="0">
                <a:latin typeface="DejaVu Sans"/>
              </a:rPr>
              <a:t>α</a:t>
            </a:r>
            <a:r>
              <a:rPr lang="ru-RU" sz="2800" b="1" dirty="0" smtClean="0">
                <a:latin typeface="Courier New" pitchFamily="49" charset="0"/>
              </a:rPr>
              <a:t>' в ячейку </a:t>
            </a:r>
            <a:r>
              <a:rPr lang="ru-RU" sz="2800" b="1" dirty="0" err="1" smtClean="0">
                <a:latin typeface="Courier New" pitchFamily="49" charset="0"/>
              </a:rPr>
              <a:t>action</a:t>
            </a:r>
            <a:r>
              <a:rPr lang="ru-RU" sz="2800" b="1" dirty="0" smtClean="0">
                <a:latin typeface="Courier New" pitchFamily="49" charset="0"/>
              </a:rPr>
              <a:t>[</a:t>
            </a:r>
            <a:r>
              <a:rPr lang="ru-RU" sz="2800" b="1" dirty="0" err="1" smtClean="0">
                <a:latin typeface="Courier New" pitchFamily="49" charset="0"/>
              </a:rPr>
              <a:t>i,a</a:t>
            </a:r>
            <a:r>
              <a:rPr lang="ru-RU" sz="2800" b="1" dirty="0" smtClean="0">
                <a:latin typeface="Courier New" pitchFamily="49" charset="0"/>
              </a:rPr>
              <a:t>];</a:t>
            </a:r>
            <a:br>
              <a:rPr lang="ru-RU" sz="2800" b="1" dirty="0" smtClean="0">
                <a:latin typeface="Courier New" pitchFamily="49" charset="0"/>
              </a:rPr>
            </a:br>
            <a:r>
              <a:rPr lang="ru-RU" sz="2800" b="1" dirty="0" smtClean="0">
                <a:latin typeface="Courier New" pitchFamily="49" charset="0"/>
              </a:rPr>
              <a:t>c)</a:t>
            </a:r>
            <a:r>
              <a:rPr lang="en-US" sz="2800" b="1" dirty="0" err="1" smtClean="0">
                <a:latin typeface="Courier New" pitchFamily="49" charset="0"/>
              </a:rPr>
              <a:t>если</a:t>
            </a:r>
            <a:r>
              <a:rPr lang="en-US" sz="2800" b="1" dirty="0" smtClean="0">
                <a:latin typeface="Courier New" pitchFamily="49" charset="0"/>
              </a:rPr>
              <a:t> [S' </a:t>
            </a:r>
            <a:r>
              <a:rPr lang="en-US" sz="2800" b="1" dirty="0" smtClean="0">
                <a:latin typeface="Arial Unicode MS" pitchFamily="34" charset="-128"/>
              </a:rPr>
              <a:t>→</a:t>
            </a:r>
            <a:r>
              <a:rPr lang="en-US" sz="2800" b="1" dirty="0" smtClean="0">
                <a:latin typeface="Courier New" pitchFamily="49" charset="0"/>
              </a:rPr>
              <a:t> S</a:t>
            </a:r>
            <a:r>
              <a:rPr lang="en-US" sz="2800" b="1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•,$</a:t>
            </a:r>
            <a:r>
              <a:rPr lang="en-US" sz="2800" b="1" dirty="0" smtClean="0">
                <a:latin typeface="Courier New" pitchFamily="49" charset="0"/>
              </a:rPr>
              <a:t>]</a:t>
            </a:r>
            <a:r>
              <a:rPr lang="en-US" sz="28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</a:t>
            </a:r>
            <a:r>
              <a:rPr lang="en-US" sz="2800" b="1" dirty="0" smtClean="0">
                <a:latin typeface="Courier New" pitchFamily="49" charset="0"/>
              </a:rPr>
              <a:t>I</a:t>
            </a:r>
            <a:r>
              <a:rPr lang="en-US" sz="2800" b="1" baseline="-33000" dirty="0" smtClean="0">
                <a:latin typeface="Courier New" pitchFamily="49" charset="0"/>
              </a:rPr>
              <a:t>i </a:t>
            </a:r>
            <a:r>
              <a:rPr lang="ru-RU" sz="2800" b="1" dirty="0" smtClean="0">
                <a:latin typeface="Courier New" pitchFamily="49" charset="0"/>
              </a:rPr>
              <a:t>то  заносим '</a:t>
            </a:r>
            <a:r>
              <a:rPr lang="ru-RU" sz="2800" b="1" dirty="0" err="1" smtClean="0">
                <a:latin typeface="Courier New" pitchFamily="49" charset="0"/>
              </a:rPr>
              <a:t>accept</a:t>
            </a:r>
            <a:r>
              <a:rPr lang="ru-RU" sz="2800" b="1" dirty="0" smtClean="0">
                <a:latin typeface="Courier New" pitchFamily="49" charset="0"/>
              </a:rPr>
              <a:t>' в ячейку </a:t>
            </a:r>
            <a:r>
              <a:rPr lang="ru-RU" sz="2800" b="1" dirty="0" err="1" smtClean="0">
                <a:latin typeface="Courier New" pitchFamily="49" charset="0"/>
              </a:rPr>
              <a:t>action</a:t>
            </a:r>
            <a:r>
              <a:rPr lang="ru-RU" sz="2800" b="1" dirty="0" smtClean="0">
                <a:latin typeface="Courier New" pitchFamily="49" charset="0"/>
              </a:rPr>
              <a:t>[i,$];</a:t>
            </a:r>
          </a:p>
          <a:p>
            <a:pPr marL="603250" indent="-603250" eaLnBrk="1" hangingPunct="1">
              <a:lnSpc>
                <a:spcPct val="90000"/>
              </a:lnSpc>
              <a:spcBef>
                <a:spcPts val="700"/>
              </a:spcBef>
              <a:buFont typeface="Courier New" pitchFamily="49" charset="0"/>
              <a:buChar char="•"/>
              <a:tabLst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ru-RU" sz="2800" b="1" dirty="0" smtClean="0">
                <a:latin typeface="Courier New" pitchFamily="49" charset="0"/>
              </a:rPr>
              <a:t>Если </a:t>
            </a:r>
            <a:r>
              <a:rPr lang="en-US" sz="2800" b="1" dirty="0" err="1" smtClean="0">
                <a:latin typeface="Courier New" pitchFamily="49" charset="0"/>
              </a:rPr>
              <a:t>goto</a:t>
            </a:r>
            <a:r>
              <a:rPr lang="en-US" sz="2800" b="1" dirty="0" smtClean="0">
                <a:latin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baseline="-33000" dirty="0" err="1" smtClean="0">
                <a:latin typeface="Courier New" pitchFamily="49" charset="0"/>
              </a:rPr>
              <a:t>i</a:t>
            </a:r>
            <a:r>
              <a:rPr lang="en-US" sz="2800" b="1" dirty="0" err="1" smtClean="0">
                <a:latin typeface="Courier New" pitchFamily="49" charset="0"/>
              </a:rPr>
              <a:t>,A</a:t>
            </a:r>
            <a:r>
              <a:rPr lang="en-US" sz="2800" b="1" dirty="0" smtClean="0">
                <a:latin typeface="Courier New" pitchFamily="49" charset="0"/>
              </a:rPr>
              <a:t>)=I</a:t>
            </a:r>
            <a:r>
              <a:rPr lang="en-US" sz="2800" b="1" baseline="-33000" dirty="0" smtClean="0">
                <a:latin typeface="Courier New" pitchFamily="49" charset="0"/>
              </a:rPr>
              <a:t>J</a:t>
            </a:r>
            <a:r>
              <a:rPr lang="ru-RU" sz="2800" b="1" dirty="0" smtClean="0">
                <a:latin typeface="Courier New" pitchFamily="49" charset="0"/>
              </a:rPr>
              <a:t>, то в ячейку </a:t>
            </a:r>
            <a:r>
              <a:rPr lang="en-US" sz="2800" b="1" dirty="0" err="1" smtClean="0">
                <a:latin typeface="Courier New" pitchFamily="49" charset="0"/>
              </a:rPr>
              <a:t>goto</a:t>
            </a:r>
            <a:r>
              <a:rPr lang="ru-RU" sz="2800" b="1" dirty="0" smtClean="0">
                <a:latin typeface="Courier New" pitchFamily="49" charset="0"/>
              </a:rPr>
              <a:t>[</a:t>
            </a:r>
            <a:r>
              <a:rPr lang="ru-RU" sz="2800" b="1" dirty="0" err="1" smtClean="0">
                <a:latin typeface="Courier New" pitchFamily="49" charset="0"/>
              </a:rPr>
              <a:t>i,A</a:t>
            </a:r>
            <a:r>
              <a:rPr lang="ru-RU" sz="2800" b="1" dirty="0" smtClean="0">
                <a:latin typeface="Courier New" pitchFamily="49" charset="0"/>
              </a:rPr>
              <a:t>]заносим j</a:t>
            </a:r>
            <a:r>
              <a:rPr lang="en-US" sz="2800" b="1" dirty="0" smtClean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85812" y="365125"/>
            <a:ext cx="2650084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</a:t>
            </a:r>
            <a:r>
              <a:rPr lang="en-US" altLang="ru-RU" sz="2000" dirty="0">
                <a:solidFill>
                  <a:schemeClr val="tx1"/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’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</a:t>
            </a:r>
            <a:r>
              <a:rPr lang="en-US" altLang="ru-RU" sz="2000" i="1" dirty="0" smtClean="0">
                <a:solidFill>
                  <a:schemeClr val="tx1"/>
                </a:solidFill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 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1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=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2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R,	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3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*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=/$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4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id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=/$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5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L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,	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2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</a:t>
            </a:r>
            <a:r>
              <a:rPr lang="en-US" altLang="ru-RU" sz="2000" dirty="0">
                <a:solidFill>
                  <a:schemeClr val="tx1"/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’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=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6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L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,	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*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=/$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7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L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=/$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8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*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=/$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4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id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=/$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5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endParaRPr lang="en-US" altLang="ru-RU" sz="2000" dirty="0">
              <a:solidFill>
                <a:schemeClr val="tx1"/>
              </a:solidFill>
              <a:latin typeface="Times"/>
              <a:ea typeface="MS PGothic" pitchFamily="34" charset="-128"/>
            </a:endParaRPr>
          </a:p>
          <a:p>
            <a:pPr defTabSz="914400">
              <a:buClrTx/>
              <a:buSzTx/>
              <a:buFontTx/>
              <a:buNone/>
            </a:pP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id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=/$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endParaRPr lang="en-US" altLang="ru-RU" sz="2000" dirty="0">
              <a:solidFill>
                <a:schemeClr val="tx1"/>
              </a:solidFill>
              <a:latin typeface="Times"/>
              <a:ea typeface="MS PGothic" pitchFamily="34" charset="-128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5105400" y="214313"/>
            <a:ext cx="2664576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L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=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9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L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,	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10</a:t>
            </a:r>
            <a:endParaRPr lang="en-US" altLang="ru-RU" sz="2000" dirty="0">
              <a:solidFill>
                <a:schemeClr val="tx1"/>
              </a:solidFill>
              <a:latin typeface="Times"/>
              <a:ea typeface="MS PGothic" pitchFamily="34" charset="-128"/>
            </a:endParaRPr>
          </a:p>
          <a:p>
            <a:pPr defTabSz="914400">
              <a:buClrTx/>
              <a:buSzTx/>
              <a:buFontTx/>
              <a:buNone/>
            </a:pP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*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11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id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12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*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=/$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endParaRPr lang="en-US" altLang="ru-RU" sz="2000" dirty="0">
              <a:solidFill>
                <a:schemeClr val="tx1"/>
              </a:solidFill>
              <a:latin typeface="Times"/>
              <a:ea typeface="MS PGothic" pitchFamily="34" charset="-128"/>
            </a:endParaRPr>
          </a:p>
          <a:p>
            <a:pPr defTabSz="914400">
              <a:buClrTx/>
              <a:buSzTx/>
              <a:buFontTx/>
              <a:buNone/>
            </a:pP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L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,	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=/$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endParaRPr lang="en-US" altLang="ru-RU" sz="2000" dirty="0">
              <a:solidFill>
                <a:schemeClr val="tx1"/>
              </a:solidFill>
              <a:latin typeface="Times"/>
              <a:ea typeface="MS PGothic" pitchFamily="34" charset="-128"/>
            </a:endParaRPr>
          </a:p>
          <a:p>
            <a:pPr defTabSz="914400">
              <a:buClrTx/>
              <a:buSzTx/>
              <a:buFontTx/>
              <a:buNone/>
            </a:pP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S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L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=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endParaRPr lang="en-US" altLang="ru-RU" sz="2000" dirty="0">
              <a:solidFill>
                <a:schemeClr val="tx1"/>
              </a:solidFill>
              <a:latin typeface="Times"/>
              <a:ea typeface="MS PGothic" pitchFamily="34" charset="-128"/>
            </a:endParaRPr>
          </a:p>
          <a:p>
            <a:pPr defTabSz="914400">
              <a:buClrTx/>
              <a:buSzTx/>
              <a:buFontTx/>
              <a:buNone/>
            </a:pP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L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,	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*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13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R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L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,	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10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*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11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•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id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	→ 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12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id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/>
            </a:r>
            <a:b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</a:b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 [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</a:rPr>
              <a:t>L </a:t>
            </a:r>
            <a:r>
              <a:rPr lang="en-US" altLang="ru-RU" sz="2000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ru-RU" sz="2000" b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*</a:t>
            </a:r>
            <a:r>
              <a:rPr lang="en-US" altLang="ru-RU" sz="2000" i="1" dirty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R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  <a:sym typeface="Symbol" pitchFamily="18" charset="2"/>
              </a:rPr>
              <a:t>•</a:t>
            </a:r>
            <a:r>
              <a:rPr lang="en-US" altLang="ru-RU" sz="2000" i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, </a:t>
            </a:r>
            <a:r>
              <a:rPr lang="en-US" altLang="ru-RU" sz="2000" b="1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$</a:t>
            </a:r>
            <a:r>
              <a:rPr lang="en-US" altLang="ru-RU" sz="2000" dirty="0" smtClean="0">
                <a:solidFill>
                  <a:schemeClr val="tx1"/>
                </a:solidFill>
                <a:latin typeface="Times"/>
                <a:ea typeface="MS PGothic" pitchFamily="34" charset="-128"/>
              </a:rPr>
              <a:t>]</a:t>
            </a:r>
            <a:endParaRPr lang="en-US" altLang="ru-RU" sz="2000" dirty="0">
              <a:solidFill>
                <a:schemeClr val="tx1"/>
              </a:solidFill>
              <a:latin typeface="Times"/>
              <a:ea typeface="MS PGothic" pitchFamily="34" charset="-128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41325" y="3651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0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41325" y="24987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1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641325" y="3108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2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641325" y="40227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3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641325" y="4632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4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641325" y="6156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5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4760913" y="214313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6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4760913" y="1738313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7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4760913" y="2347913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8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4760913" y="2957513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9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4678363" y="356711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10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71" name="Text Box 17"/>
          <p:cNvSpPr txBox="1">
            <a:spLocks noChangeArrowheads="1"/>
          </p:cNvSpPr>
          <p:nvPr/>
        </p:nvSpPr>
        <p:spPr bwMode="auto">
          <a:xfrm>
            <a:off x="4678363" y="570071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12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72" name="Text Box 18"/>
          <p:cNvSpPr txBox="1">
            <a:spLocks noChangeArrowheads="1"/>
          </p:cNvSpPr>
          <p:nvPr/>
        </p:nvSpPr>
        <p:spPr bwMode="auto">
          <a:xfrm>
            <a:off x="4678363" y="4192588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11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4724400" y="631031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altLang="ru-RU" sz="2000" i="1">
                <a:solidFill>
                  <a:schemeClr val="tx1"/>
                </a:solidFill>
                <a:latin typeface="Times"/>
                <a:ea typeface="MS PGothic" pitchFamily="34" charset="-128"/>
              </a:rPr>
              <a:t>I</a:t>
            </a:r>
            <a:r>
              <a:rPr lang="en-US" altLang="ru-RU" sz="2000" baseline="-25000">
                <a:solidFill>
                  <a:schemeClr val="tx1"/>
                </a:solidFill>
                <a:latin typeface="Times"/>
                <a:ea typeface="MS PGothic" pitchFamily="34" charset="-128"/>
              </a:rPr>
              <a:t>13</a:t>
            </a:r>
            <a:r>
              <a:rPr lang="en-US" altLang="ru-RU" sz="2000">
                <a:solidFill>
                  <a:schemeClr val="tx1"/>
                </a:solidFill>
                <a:latin typeface="Times"/>
                <a:ea typeface="MS PGothic" pitchFamily="34" charset="-128"/>
              </a:rPr>
              <a:t>: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 bwMode="auto">
          <a:xfrm>
            <a:off x="4427984" y="365125"/>
            <a:ext cx="0" cy="61880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1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408039" y="1547813"/>
            <a:ext cx="3964161" cy="4524375"/>
            <a:chOff x="1831975" y="1547813"/>
            <a:chExt cx="3964161" cy="4524375"/>
          </a:xfrm>
        </p:grpSpPr>
        <p:sp>
          <p:nvSpPr>
            <p:cNvPr id="20482" name="Text Box 4"/>
            <p:cNvSpPr txBox="1">
              <a:spLocks noChangeArrowheads="1"/>
            </p:cNvSpPr>
            <p:nvPr/>
          </p:nvSpPr>
          <p:spPr bwMode="auto">
            <a:xfrm>
              <a:off x="2262188" y="1547813"/>
              <a:ext cx="3533948" cy="452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’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S,</a:t>
              </a:r>
              <a:r>
                <a:rPr lang="ru-RU" sz="2400" i="1" dirty="0">
                  <a:solidFill>
                    <a:schemeClr val="tx1"/>
                  </a:solidFill>
                </a:rPr>
                <a:t>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2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3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*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R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   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=/$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4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id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     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=/$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5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L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2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’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/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S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L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=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 </a:t>
              </a:r>
              <a:r>
                <a:rPr lang="en-US" sz="2400" dirty="0">
                  <a:solidFill>
                    <a:schemeClr val="tx1"/>
                  </a:solidFill>
                  <a:ea typeface="ＭＳ Ｐゴシック"/>
                  <a:cs typeface="ＭＳ Ｐゴシック"/>
                </a:rPr>
                <a:t>→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6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[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R 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 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L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  <a:sym typeface="Symbol" pitchFamily="18" charset="2"/>
                </a:rPr>
                <a:t>•</a:t>
              </a: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,	</a:t>
              </a:r>
              <a:r>
                <a:rPr lang="en-US" sz="2400" b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$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]</a:t>
              </a:r>
              <a:b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</a:br>
              <a:endParaRPr lang="en-US" sz="2400" dirty="0">
                <a:solidFill>
                  <a:schemeClr val="tx1"/>
                </a:solidFill>
                <a:latin typeface="Times"/>
                <a:ea typeface="ＭＳ Ｐゴシック"/>
                <a:cs typeface="ＭＳ Ｐゴシック"/>
              </a:endParaRPr>
            </a:p>
          </p:txBody>
        </p:sp>
        <p:sp>
          <p:nvSpPr>
            <p:cNvPr id="20483" name="Text Box 6"/>
            <p:cNvSpPr txBox="1">
              <a:spLocks noChangeArrowheads="1"/>
            </p:cNvSpPr>
            <p:nvPr/>
          </p:nvSpPr>
          <p:spPr bwMode="auto">
            <a:xfrm>
              <a:off x="1917700" y="1547813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0</a:t>
              </a:r>
              <a:r>
                <a:rPr lang="en-US" sz="240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0484" name="Text Box 7"/>
            <p:cNvSpPr txBox="1">
              <a:spLocks noChangeArrowheads="1"/>
            </p:cNvSpPr>
            <p:nvPr/>
          </p:nvSpPr>
          <p:spPr bwMode="auto">
            <a:xfrm>
              <a:off x="1831975" y="4149080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  <p:sp>
          <p:nvSpPr>
            <p:cNvPr id="20485" name="Text Box 8"/>
            <p:cNvSpPr txBox="1">
              <a:spLocks noChangeArrowheads="1"/>
            </p:cNvSpPr>
            <p:nvPr/>
          </p:nvSpPr>
          <p:spPr bwMode="auto">
            <a:xfrm>
              <a:off x="1831975" y="4844008"/>
              <a:ext cx="471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I</a:t>
              </a:r>
              <a:r>
                <a:rPr lang="en-US" sz="2400" baseline="-250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2</a:t>
              </a:r>
              <a:r>
                <a:rPr lang="en-US" sz="2400" dirty="0">
                  <a:solidFill>
                    <a:schemeClr val="tx1"/>
                  </a:solidFill>
                  <a:latin typeface="Times"/>
                  <a:ea typeface="ＭＳ Ｐゴシック"/>
                  <a:cs typeface="ＭＳ Ｐゴシック"/>
                </a:rPr>
                <a:t>:</a:t>
              </a:r>
            </a:p>
          </p:txBody>
        </p:sp>
      </p:grp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457200" y="323850"/>
            <a:ext cx="8232775" cy="758825"/>
          </a:xfrm>
          <a:prstGeom prst="rect">
            <a:avLst/>
          </a:prstGeom>
        </p:spPr>
        <p:txBody>
          <a:bodyPr lIns="81720" tIns="42480" rIns="81720" bIns="42480"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000" dirty="0" smtClean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1143</Words>
  <Application>Microsoft Office PowerPoint</Application>
  <PresentationFormat>Экран (4:3)</PresentationFormat>
  <Paragraphs>442</Paragraphs>
  <Slides>26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7" baseType="lpstr">
      <vt:lpstr>Courier New</vt:lpstr>
      <vt:lpstr>MS PGothic</vt:lpstr>
      <vt:lpstr>DejaVu Sans</vt:lpstr>
      <vt:lpstr>Arial</vt:lpstr>
      <vt:lpstr>Times</vt:lpstr>
      <vt:lpstr>Arial Unicode MS</vt:lpstr>
      <vt:lpstr>Times New Roman</vt:lpstr>
      <vt:lpstr>MS PGothic</vt:lpstr>
      <vt:lpstr>DejaVu Serif</vt:lpstr>
      <vt:lpstr>Symbol</vt:lpstr>
      <vt:lpstr>Оформление по умолчанию</vt:lpstr>
      <vt:lpstr>LR(1) - анализ</vt:lpstr>
      <vt:lpstr>Каноническая совокупность</vt:lpstr>
      <vt:lpstr>LR(1)-ситуация</vt:lpstr>
      <vt:lpstr>Замыкание множества ситуаций</vt:lpstr>
      <vt:lpstr>Почему символ предпросмотра b нужно брать из FIRST(βa)?</vt:lpstr>
      <vt:lpstr>Определение переходов</vt:lpstr>
      <vt:lpstr>Заполнение таблиц LR-разбора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LR(1) – таблицы разбора</vt:lpstr>
      <vt:lpstr>LALR(1) – разбор </vt:lpstr>
      <vt:lpstr>Построение LALR(1) – таблиц разбора</vt:lpstr>
      <vt:lpstr>Пример LALR(1) - грамматики</vt:lpstr>
      <vt:lpstr>Презентация PowerPoint</vt:lpstr>
      <vt:lpstr>LALR(1) таблицы разбора</vt:lpstr>
      <vt:lpstr>Презентация PowerPoint</vt:lpstr>
      <vt:lpstr>Алгоритм определения локальных и распространяемых символов предпросмотра</vt:lpstr>
      <vt:lpstr>Презентация PowerPoint</vt:lpstr>
      <vt:lpstr>Презентация PowerPoint</vt:lpstr>
      <vt:lpstr>LR-разбор для неоднозначных грамматик</vt:lpstr>
      <vt:lpstr>Каноническая совокупность</vt:lpstr>
      <vt:lpstr>Таблицы разбора</vt:lpstr>
      <vt:lpstr>LL, SLR, LR, LALR - грамматики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Gordienko</dc:creator>
  <cp:lastModifiedBy>Alexandr Gordienko</cp:lastModifiedBy>
  <cp:revision>106</cp:revision>
  <cp:lastPrinted>1601-01-01T00:00:00Z</cp:lastPrinted>
  <dcterms:created xsi:type="dcterms:W3CDTF">1601-01-01T00:00:00Z</dcterms:created>
  <dcterms:modified xsi:type="dcterms:W3CDTF">2016-10-21T05:46:23Z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