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7" r:id="rId4"/>
    <p:sldId id="258" r:id="rId5"/>
    <p:sldId id="259" r:id="rId6"/>
    <p:sldId id="261" r:id="rId7"/>
    <p:sldId id="268" r:id="rId8"/>
    <p:sldId id="262" r:id="rId9"/>
    <p:sldId id="263" r:id="rId10"/>
    <p:sldId id="265" r:id="rId11"/>
    <p:sldId id="264" r:id="rId12"/>
    <p:sldId id="266" r:id="rId13"/>
    <p:sldId id="274" r:id="rId14"/>
    <p:sldId id="275" r:id="rId15"/>
    <p:sldId id="273" r:id="rId16"/>
    <p:sldId id="270" r:id="rId17"/>
    <p:sldId id="272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70" autoAdjust="0"/>
  </p:normalViewPr>
  <p:slideViewPr>
    <p:cSldViewPr snapToGrid="0" snapToObjects="1">
      <p:cViewPr varScale="1">
        <p:scale>
          <a:sx n="114" d="100"/>
          <a:sy n="114" d="100"/>
        </p:scale>
        <p:origin x="-2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7D0-A026-B74A-9264-FE5B49C7338E}" type="datetimeFigureOut">
              <a:rPr lang="en-US" smtClean="0"/>
              <a:t>11/3/12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D78F1-2A25-D84D-99E8-7F5CAC3C8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SDNs defines a clear layering of control and data plane which help</a:t>
            </a:r>
            <a:r>
              <a:rPr lang="en-US" baseline="0" dirty="0" smtClean="0"/>
              <a:t> us to debug the networks.</a:t>
            </a:r>
            <a:endParaRPr lang="en-US" dirty="0" smtClean="0"/>
          </a:p>
          <a:p>
            <a:r>
              <a:rPr lang="en-US" dirty="0" smtClean="0"/>
              <a:t>The interface code of Each layer translates data from the higher layer to the lower layer. It also presents some  data from lower layer to higher layer.</a:t>
            </a:r>
          </a:p>
          <a:p>
            <a:r>
              <a:rPr lang="en-US" dirty="0" smtClean="0"/>
              <a:t>Review the layering structure</a:t>
            </a:r>
          </a:p>
          <a:p>
            <a:r>
              <a:rPr lang="en-US" dirty="0" smtClean="0"/>
              <a:t>At any point in time the observable behavior of hardware should match the policy. </a:t>
            </a:r>
            <a:br>
              <a:rPr lang="en-US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BF89A2-F655-DF41-963B-922961DD45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3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CCA7-9201-D347-85B6-0E1B1ED2F3C8}" type="datetimeFigureOut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FE12-26AE-1F4C-AB43-A54C44C1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Troubleshooting SDNs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Peyman Kazemian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2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SDNs</a:t>
            </a:r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6757216" y="3745739"/>
            <a:ext cx="0" cy="642800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82880" y="2533442"/>
            <a:ext cx="251811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[Operator Intent]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8090" y="358995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Logical View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7730" y="484650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Device State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72752" y="325273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“Apps”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1846" y="392754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NetHypervisor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71846" y="518562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Firmware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152295" y="3052219"/>
            <a:ext cx="7044596" cy="15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29389" y="3740499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916074" y="3067050"/>
            <a:ext cx="5780251" cy="112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141978" y="3745739"/>
            <a:ext cx="2563873" cy="7111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529389" y="4999573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721915" y="4991101"/>
            <a:ext cx="5002985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3721915" y="5008024"/>
            <a:ext cx="1430" cy="90521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52881" y="546262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Hardware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1284951" y="5634134"/>
            <a:ext cx="6911940" cy="451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916074" y="5638800"/>
            <a:ext cx="5780251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783422" y="4365127"/>
            <a:ext cx="7863" cy="637882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562588" y="4384727"/>
            <a:ext cx="6634127" cy="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258074" y="4381500"/>
            <a:ext cx="3447776" cy="3227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74182" y="4540065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NetOS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51963" y="4230704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Physical View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3745117" y="3062244"/>
            <a:ext cx="0" cy="193140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60668" y="290369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Policy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0040" y="5712175"/>
            <a:ext cx="229392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[Actual Behavior]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529829" y="3868497"/>
            <a:ext cx="434333" cy="417598"/>
            <a:chOff x="5192023" y="3925687"/>
            <a:chExt cx="482592" cy="463998"/>
          </a:xfrm>
        </p:grpSpPr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27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2" name="Group 231"/>
          <p:cNvGrpSpPr/>
          <p:nvPr/>
        </p:nvGrpSpPr>
        <p:grpSpPr>
          <a:xfrm>
            <a:off x="5584392" y="4498691"/>
            <a:ext cx="434333" cy="417598"/>
            <a:chOff x="5192023" y="3925687"/>
            <a:chExt cx="482592" cy="463998"/>
          </a:xfrm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4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7" name="Group 236"/>
          <p:cNvGrpSpPr/>
          <p:nvPr/>
        </p:nvGrpSpPr>
        <p:grpSpPr>
          <a:xfrm>
            <a:off x="3506893" y="5133169"/>
            <a:ext cx="434333" cy="417598"/>
            <a:chOff x="5192023" y="3925687"/>
            <a:chExt cx="482592" cy="463998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9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59" name="Group 258"/>
          <p:cNvGrpSpPr/>
          <p:nvPr/>
        </p:nvGrpSpPr>
        <p:grpSpPr>
          <a:xfrm>
            <a:off x="6542867" y="3857581"/>
            <a:ext cx="434333" cy="417598"/>
            <a:chOff x="5192023" y="3925687"/>
            <a:chExt cx="482592" cy="463998"/>
          </a:xfrm>
        </p:grpSpPr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61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87" name="Straight Arrow Connector 86"/>
          <p:cNvCxnSpPr/>
          <p:nvPr/>
        </p:nvCxnSpPr>
        <p:spPr>
          <a:xfrm rot="5400000">
            <a:off x="4399485" y="5317789"/>
            <a:ext cx="640296" cy="1429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03896" y="5123501"/>
            <a:ext cx="434333" cy="417598"/>
            <a:chOff x="5192023" y="3925687"/>
            <a:chExt cx="482592" cy="463998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71" name="Straight Arrow Connector 70"/>
          <p:cNvCxnSpPr/>
          <p:nvPr/>
        </p:nvCxnSpPr>
        <p:spPr>
          <a:xfrm flipH="1">
            <a:off x="2916074" y="3063674"/>
            <a:ext cx="1430" cy="2849567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698907" y="4294641"/>
            <a:ext cx="434333" cy="417598"/>
            <a:chOff x="5192023" y="3925687"/>
            <a:chExt cx="482592" cy="463998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10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332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err="1" smtClean="0"/>
              <a:t>OFRewind</a:t>
            </a:r>
            <a:r>
              <a:rPr lang="en-US" sz="2200" dirty="0" smtClean="0"/>
              <a:t> (Enabling record and replay troubleshooting for networks, ATC’11)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NICE (a NICE way to test OpenFlow applications, NSDI’12)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5469720" y="4381500"/>
            <a:ext cx="643130" cy="60960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SDNs</a:t>
            </a:r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6757216" y="3745739"/>
            <a:ext cx="0" cy="642800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82880" y="2533442"/>
            <a:ext cx="251811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[Operator Intent]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8090" y="358995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Logical View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7730" y="484650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Device State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72752" y="325273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“Apps”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1846" y="392754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NetHypervisor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71846" y="518562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Firmware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152295" y="3052219"/>
            <a:ext cx="7044596" cy="15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29389" y="3740499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916074" y="3067050"/>
            <a:ext cx="5780251" cy="112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141978" y="3745739"/>
            <a:ext cx="2563873" cy="7111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529389" y="4999573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721915" y="4991101"/>
            <a:ext cx="5002985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3721915" y="5008024"/>
            <a:ext cx="1430" cy="90521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52881" y="546262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Hardware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1284951" y="5634134"/>
            <a:ext cx="6911940" cy="451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916074" y="5638800"/>
            <a:ext cx="5780251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783422" y="4365127"/>
            <a:ext cx="7863" cy="637882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562588" y="4384727"/>
            <a:ext cx="6634127" cy="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258074" y="4381500"/>
            <a:ext cx="3447776" cy="3227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74182" y="4540065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NetOS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51963" y="4230704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Physical View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3745117" y="3062244"/>
            <a:ext cx="0" cy="193140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60668" y="290369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Policy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0040" y="5712175"/>
            <a:ext cx="229392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[Actual Behavior]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529829" y="3868497"/>
            <a:ext cx="434333" cy="417598"/>
            <a:chOff x="5192023" y="3925687"/>
            <a:chExt cx="482592" cy="463998"/>
          </a:xfrm>
        </p:grpSpPr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27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2" name="Group 231"/>
          <p:cNvGrpSpPr/>
          <p:nvPr/>
        </p:nvGrpSpPr>
        <p:grpSpPr>
          <a:xfrm>
            <a:off x="5584392" y="4498691"/>
            <a:ext cx="434333" cy="417598"/>
            <a:chOff x="5192023" y="3925687"/>
            <a:chExt cx="482592" cy="463998"/>
          </a:xfrm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4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7" name="Group 236"/>
          <p:cNvGrpSpPr/>
          <p:nvPr/>
        </p:nvGrpSpPr>
        <p:grpSpPr>
          <a:xfrm>
            <a:off x="3506893" y="5133169"/>
            <a:ext cx="434333" cy="417598"/>
            <a:chOff x="5192023" y="3925687"/>
            <a:chExt cx="482592" cy="463998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9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59" name="Group 258"/>
          <p:cNvGrpSpPr/>
          <p:nvPr/>
        </p:nvGrpSpPr>
        <p:grpSpPr>
          <a:xfrm>
            <a:off x="6542867" y="3857581"/>
            <a:ext cx="434333" cy="417598"/>
            <a:chOff x="5192023" y="3925687"/>
            <a:chExt cx="482592" cy="463998"/>
          </a:xfrm>
        </p:grpSpPr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61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87" name="Straight Arrow Connector 86"/>
          <p:cNvCxnSpPr/>
          <p:nvPr/>
        </p:nvCxnSpPr>
        <p:spPr>
          <a:xfrm rot="5400000">
            <a:off x="4399485" y="5317789"/>
            <a:ext cx="640296" cy="1429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03896" y="5123501"/>
            <a:ext cx="434333" cy="417598"/>
            <a:chOff x="5192023" y="3925687"/>
            <a:chExt cx="482592" cy="463998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71" name="Straight Arrow Connector 70"/>
          <p:cNvCxnSpPr/>
          <p:nvPr/>
        </p:nvCxnSpPr>
        <p:spPr>
          <a:xfrm flipH="1">
            <a:off x="2916074" y="3063674"/>
            <a:ext cx="1430" cy="2849567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698907" y="4294641"/>
            <a:ext cx="434333" cy="417598"/>
            <a:chOff x="5192023" y="3925687"/>
            <a:chExt cx="482592" cy="463998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10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33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Bi-Simulation (What, Where and When: Software Fault localization for SNDs, UC Berkeley tech report)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6445425" y="3739292"/>
            <a:ext cx="623582" cy="64924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SDNs</a:t>
            </a:r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6757216" y="3745739"/>
            <a:ext cx="0" cy="642800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82880" y="2533442"/>
            <a:ext cx="251811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[Operator Intent]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8090" y="358995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Logical View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7730" y="484650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Device State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72752" y="325273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“Apps”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1846" y="392754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NetHypervisor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71846" y="518562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Firmware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152295" y="3052219"/>
            <a:ext cx="7044596" cy="15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29389" y="3740499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916074" y="3067050"/>
            <a:ext cx="5780251" cy="112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141978" y="3745739"/>
            <a:ext cx="2563873" cy="7111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529389" y="4999573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721915" y="4991101"/>
            <a:ext cx="5002985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3721915" y="5008024"/>
            <a:ext cx="1430" cy="90521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52881" y="546262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Hardware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1284951" y="5634134"/>
            <a:ext cx="6911940" cy="451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916074" y="5638800"/>
            <a:ext cx="5780251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783422" y="4365127"/>
            <a:ext cx="7863" cy="637882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562588" y="4384727"/>
            <a:ext cx="6634127" cy="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258074" y="4381500"/>
            <a:ext cx="3447776" cy="3227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74182" y="4540065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NetOS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51963" y="4230704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Physical View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3745117" y="3062244"/>
            <a:ext cx="0" cy="193140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60668" y="290369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Policy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0040" y="5712175"/>
            <a:ext cx="229392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[Actual Behavior]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529829" y="3868497"/>
            <a:ext cx="434333" cy="417598"/>
            <a:chOff x="5192023" y="3925687"/>
            <a:chExt cx="482592" cy="463998"/>
          </a:xfrm>
        </p:grpSpPr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27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2" name="Group 231"/>
          <p:cNvGrpSpPr/>
          <p:nvPr/>
        </p:nvGrpSpPr>
        <p:grpSpPr>
          <a:xfrm>
            <a:off x="5584392" y="4498691"/>
            <a:ext cx="434333" cy="417598"/>
            <a:chOff x="5192023" y="3925687"/>
            <a:chExt cx="482592" cy="463998"/>
          </a:xfrm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4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7" name="Group 236"/>
          <p:cNvGrpSpPr/>
          <p:nvPr/>
        </p:nvGrpSpPr>
        <p:grpSpPr>
          <a:xfrm>
            <a:off x="3506893" y="5133169"/>
            <a:ext cx="434333" cy="417598"/>
            <a:chOff x="5192023" y="3925687"/>
            <a:chExt cx="482592" cy="463998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9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59" name="Group 258"/>
          <p:cNvGrpSpPr/>
          <p:nvPr/>
        </p:nvGrpSpPr>
        <p:grpSpPr>
          <a:xfrm>
            <a:off x="6542867" y="3857581"/>
            <a:ext cx="434333" cy="417598"/>
            <a:chOff x="5192023" y="3925687"/>
            <a:chExt cx="482592" cy="463998"/>
          </a:xfrm>
        </p:grpSpPr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61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87" name="Straight Arrow Connector 86"/>
          <p:cNvCxnSpPr/>
          <p:nvPr/>
        </p:nvCxnSpPr>
        <p:spPr>
          <a:xfrm rot="5400000">
            <a:off x="4399485" y="5317789"/>
            <a:ext cx="640296" cy="1429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03896" y="5123501"/>
            <a:ext cx="434333" cy="417598"/>
            <a:chOff x="5192023" y="3925687"/>
            <a:chExt cx="482592" cy="463998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71" name="Straight Arrow Connector 70"/>
          <p:cNvCxnSpPr/>
          <p:nvPr/>
        </p:nvCxnSpPr>
        <p:spPr>
          <a:xfrm flipH="1">
            <a:off x="2916074" y="3063674"/>
            <a:ext cx="1430" cy="2849567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698907" y="4294641"/>
            <a:ext cx="434333" cy="417598"/>
            <a:chOff x="5192023" y="3925687"/>
            <a:chExt cx="482592" cy="463998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10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33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RIB == FIB? </a:t>
            </a:r>
            <a:r>
              <a:rPr lang="en-US" sz="2200" dirty="0" smtClean="0"/>
              <a:t>Compare device state as reported by against the actual bits and bytes in TCAMs, etc.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4407127" y="5008936"/>
            <a:ext cx="623582" cy="64924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  <a:ln>
            <a:solidFill>
              <a:srgbClr val="8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045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arely the policies are maintained anywhere, except in the mind of network admins!</a:t>
            </a:r>
          </a:p>
          <a:p>
            <a:r>
              <a:rPr lang="en-US" dirty="0" smtClean="0"/>
              <a:t>Systematic troubleshooting requires such clear policy description.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Easy-to-use, expressive and standard network policy description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 just detect where the problem is, but also find its root cause -- </a:t>
            </a:r>
            <a:r>
              <a:rPr lang="en-US" dirty="0" err="1" smtClean="0"/>
              <a:t>automaticaly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of these tools can partially do that.</a:t>
            </a:r>
          </a:p>
          <a:p>
            <a:pPr marL="514350" indent="-457200"/>
            <a:r>
              <a:rPr lang="en-US" dirty="0" smtClean="0"/>
              <a:t>Challenges:</a:t>
            </a:r>
          </a:p>
          <a:p>
            <a:pPr marL="914400" lvl="1" indent="-457200"/>
            <a:r>
              <a:rPr lang="en-US" dirty="0" smtClean="0"/>
              <a:t>What Information is needed?</a:t>
            </a:r>
          </a:p>
          <a:p>
            <a:pPr marL="1314450" lvl="2" indent="-457200"/>
            <a:r>
              <a:rPr lang="en-US" dirty="0" smtClean="0"/>
              <a:t>Packet history (NDB)?</a:t>
            </a:r>
          </a:p>
          <a:p>
            <a:pPr marL="1314450" lvl="2" indent="-457200"/>
            <a:r>
              <a:rPr lang="en-US" dirty="0" smtClean="0"/>
              <a:t>Control message history (</a:t>
            </a:r>
            <a:r>
              <a:rPr lang="en-US" dirty="0" err="1" smtClean="0"/>
              <a:t>OFRewind</a:t>
            </a:r>
            <a:r>
              <a:rPr lang="en-US" dirty="0" smtClean="0"/>
              <a:t>)?</a:t>
            </a:r>
          </a:p>
          <a:p>
            <a:pPr marL="1314450" lvl="2" indent="-457200"/>
            <a:r>
              <a:rPr lang="en-US" dirty="0" smtClean="0"/>
              <a:t>“Logic” behind control/data plane?</a:t>
            </a:r>
          </a:p>
          <a:p>
            <a:pPr marL="1314450" lvl="2" indent="-457200"/>
            <a:r>
              <a:rPr lang="en-US" dirty="0" smtClean="0"/>
              <a:t>…</a:t>
            </a:r>
          </a:p>
          <a:p>
            <a:pPr marL="914400" lvl="1" indent="-457200"/>
            <a:r>
              <a:rPr lang="en-US" dirty="0" smtClean="0"/>
              <a:t>What is the expected output?</a:t>
            </a:r>
          </a:p>
          <a:p>
            <a:pPr marL="1314450" lvl="2" indent="-457200"/>
            <a:r>
              <a:rPr lang="en-US" dirty="0" smtClean="0"/>
              <a:t>The sequence of events that lead to the error?</a:t>
            </a:r>
          </a:p>
          <a:p>
            <a:pPr marL="1314450" lvl="2" indent="-457200"/>
            <a:r>
              <a:rPr lang="en-US" dirty="0" smtClean="0"/>
              <a:t>The exact (relevant) state of control software and hardware?</a:t>
            </a:r>
          </a:p>
          <a:p>
            <a:pPr marL="1314450" lvl="2" indent="-457200"/>
            <a:r>
              <a:rPr lang="en-US" dirty="0" smtClean="0"/>
              <a:t>Looks like a mix of networking and symbolic execution and formal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72298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Automatically run the search through different layers to pinpoint the error.</a:t>
            </a:r>
          </a:p>
          <a:p>
            <a:pPr lvl="1"/>
            <a:r>
              <a:rPr lang="en-US" dirty="0" smtClean="0"/>
              <a:t>Example: a complete system could do</a:t>
            </a:r>
          </a:p>
          <a:p>
            <a:pPr lvl="2"/>
            <a:r>
              <a:rPr lang="en-US" dirty="0" smtClean="0"/>
              <a:t>Real time monitoring of data plane with test packets.</a:t>
            </a:r>
          </a:p>
          <a:p>
            <a:pPr lvl="2"/>
            <a:r>
              <a:rPr lang="en-US" dirty="0" smtClean="0"/>
              <a:t>Real time checking of network policy against control messages.</a:t>
            </a:r>
          </a:p>
          <a:p>
            <a:pPr lvl="2"/>
            <a:r>
              <a:rPr lang="en-US" dirty="0" smtClean="0"/>
              <a:t>Problem in data plane (e.g. link down, congestion,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Report it to a control application to reroute traffic around the troubled area.</a:t>
            </a:r>
          </a:p>
          <a:p>
            <a:pPr lvl="2"/>
            <a:r>
              <a:rPr lang="en-US" dirty="0" smtClean="0"/>
              <a:t>Problem in control plane: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Prevent the change from hitting data plane.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9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Driven SDN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these techniques in reverse – try to derive correct state/configurations from the policy.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A policy can be implemented in zillion ways. How to reduce the search space?</a:t>
            </a:r>
          </a:p>
          <a:p>
            <a:pPr lvl="1"/>
            <a:r>
              <a:rPr lang="en-US" dirty="0" smtClean="0"/>
              <a:t>Avoid conflicting implementation.</a:t>
            </a:r>
          </a:p>
          <a:p>
            <a:pPr lvl="1"/>
            <a:r>
              <a:rPr lang="en-US" dirty="0" smtClean="0"/>
              <a:t>What is the correct level of human involvement?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28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A. </a:t>
            </a:r>
            <a:r>
              <a:rPr lang="en-US" sz="1400" dirty="0" err="1"/>
              <a:t>Wundsam</a:t>
            </a:r>
            <a:r>
              <a:rPr lang="en-US" sz="1400" dirty="0"/>
              <a:t>, D. Levin, S. </a:t>
            </a:r>
            <a:r>
              <a:rPr lang="en-US" sz="1400" dirty="0" err="1"/>
              <a:t>Seetharaman</a:t>
            </a:r>
            <a:r>
              <a:rPr lang="en-US" sz="1400" dirty="0"/>
              <a:t>, and A. </a:t>
            </a:r>
            <a:r>
              <a:rPr lang="en-US" sz="1400" dirty="0" err="1" smtClean="0"/>
              <a:t>Feldmann</a:t>
            </a:r>
            <a:r>
              <a:rPr lang="en-US" sz="1400" dirty="0"/>
              <a:t>. </a:t>
            </a:r>
            <a:r>
              <a:rPr lang="en-US" sz="1400" dirty="0" err="1"/>
              <a:t>OFRewind</a:t>
            </a:r>
            <a:r>
              <a:rPr lang="en-US" sz="1400" dirty="0"/>
              <a:t>: enabling record and replay </a:t>
            </a:r>
            <a:r>
              <a:rPr lang="en-US" sz="1400" dirty="0" smtClean="0"/>
              <a:t>troubleshooting </a:t>
            </a:r>
            <a:r>
              <a:rPr lang="en-US" sz="1400" dirty="0"/>
              <a:t>for networks In </a:t>
            </a:r>
            <a:r>
              <a:rPr lang="en-US" sz="1400" i="1" dirty="0"/>
              <a:t>Proceedings of USENIX- </a:t>
            </a:r>
            <a:r>
              <a:rPr lang="en-US" sz="1400" i="1" dirty="0" smtClean="0"/>
              <a:t>ATC</a:t>
            </a:r>
            <a:r>
              <a:rPr lang="en-US" sz="1400" i="1" dirty="0"/>
              <a:t> </a:t>
            </a:r>
            <a:r>
              <a:rPr lang="en-US" sz="1400" dirty="0" smtClean="0"/>
              <a:t>2011</a:t>
            </a:r>
            <a:r>
              <a:rPr lang="en-US" sz="1400" dirty="0"/>
              <a:t>. </a:t>
            </a:r>
            <a:endParaRPr lang="en-US" sz="1400" dirty="0" smtClean="0"/>
          </a:p>
          <a:p>
            <a:r>
              <a:rPr lang="en-US" sz="1400" dirty="0"/>
              <a:t>H. </a:t>
            </a:r>
            <a:r>
              <a:rPr lang="en-US" sz="1400" dirty="0" err="1"/>
              <a:t>Zeng</a:t>
            </a:r>
            <a:r>
              <a:rPr lang="en-US" sz="1400" dirty="0"/>
              <a:t>, P. Kazemian, G. Varghese, and N. McKeown. Automatic Test Packet Generation. In </a:t>
            </a:r>
            <a:r>
              <a:rPr lang="en-US" sz="1400" i="1" dirty="0"/>
              <a:t>Proceedings of </a:t>
            </a:r>
            <a:r>
              <a:rPr lang="en-US" sz="1400" i="1" dirty="0" err="1"/>
              <a:t>CoNEXT</a:t>
            </a:r>
            <a:r>
              <a:rPr lang="en-US" sz="1400" i="1" dirty="0"/>
              <a:t> 2012, </a:t>
            </a:r>
            <a:r>
              <a:rPr lang="en-US" sz="1400" dirty="0"/>
              <a:t>Nice, France, December </a:t>
            </a:r>
            <a:r>
              <a:rPr lang="en-US" sz="1400" dirty="0" smtClean="0"/>
              <a:t>2012.</a:t>
            </a:r>
          </a:p>
          <a:p>
            <a:r>
              <a:rPr lang="en-US" sz="1400" dirty="0" err="1" smtClean="0"/>
              <a:t>A.Khurshid</a:t>
            </a:r>
            <a:r>
              <a:rPr lang="en-US" sz="1400" dirty="0" smtClean="0"/>
              <a:t>, </a:t>
            </a:r>
            <a:r>
              <a:rPr lang="en-US" sz="1400" dirty="0" err="1" smtClean="0"/>
              <a:t>W.Zhou</a:t>
            </a:r>
            <a:r>
              <a:rPr lang="en-US" sz="1400" dirty="0" smtClean="0"/>
              <a:t>, </a:t>
            </a:r>
            <a:r>
              <a:rPr lang="en-US" sz="1400" dirty="0" err="1" smtClean="0"/>
              <a:t>M.Caesar</a:t>
            </a:r>
            <a:r>
              <a:rPr lang="en-US" sz="1400" dirty="0" smtClean="0"/>
              <a:t> and </a:t>
            </a:r>
            <a:r>
              <a:rPr lang="en-US" sz="1400" dirty="0" err="1" smtClean="0"/>
              <a:t>P.B.Godfrey</a:t>
            </a:r>
            <a:r>
              <a:rPr lang="en-US" sz="1400" dirty="0" smtClean="0"/>
              <a:t>. </a:t>
            </a:r>
            <a:r>
              <a:rPr lang="en-US" sz="1400" dirty="0" err="1" smtClean="0"/>
              <a:t>Veriflow</a:t>
            </a:r>
            <a:r>
              <a:rPr lang="en-US" sz="1400" dirty="0"/>
              <a:t>: verifying network-wide invariants in real time. In </a:t>
            </a:r>
            <a:r>
              <a:rPr lang="en-US" sz="1400" i="1" dirty="0" smtClean="0"/>
              <a:t>Proceedings </a:t>
            </a:r>
            <a:r>
              <a:rPr lang="en-US" sz="1400" i="1" dirty="0"/>
              <a:t>of </a:t>
            </a:r>
            <a:r>
              <a:rPr lang="en-US" sz="1400" i="1" dirty="0" err="1"/>
              <a:t>HotSDN</a:t>
            </a:r>
            <a:r>
              <a:rPr lang="en-US" sz="1400" i="1" dirty="0"/>
              <a:t> </a:t>
            </a:r>
            <a:r>
              <a:rPr lang="en-US" sz="1400" i="1" dirty="0" smtClean="0"/>
              <a:t>2012.</a:t>
            </a:r>
          </a:p>
          <a:p>
            <a:r>
              <a:rPr lang="en-US" sz="1400" dirty="0"/>
              <a:t>P. Kazemian, G. Varghese, and N. McKeown. Header space analysis: static checking for networks. In </a:t>
            </a:r>
            <a:r>
              <a:rPr lang="en-US" sz="1400" i="1" dirty="0" smtClean="0"/>
              <a:t>Proceedings </a:t>
            </a:r>
            <a:r>
              <a:rPr lang="en-US" sz="1400" i="1" dirty="0"/>
              <a:t>of NSDI’12, </a:t>
            </a:r>
            <a:r>
              <a:rPr lang="en-US" sz="1400" dirty="0" smtClean="0"/>
              <a:t>2012.</a:t>
            </a:r>
            <a:endParaRPr lang="en-US" sz="1400" dirty="0" smtClean="0">
              <a:effectLst/>
            </a:endParaRPr>
          </a:p>
          <a:p>
            <a:r>
              <a:rPr lang="en-US" sz="1400" dirty="0"/>
              <a:t>N. </a:t>
            </a:r>
            <a:r>
              <a:rPr lang="en-US" sz="1400" dirty="0" err="1"/>
              <a:t>Handigol</a:t>
            </a:r>
            <a:r>
              <a:rPr lang="en-US" sz="1400" dirty="0"/>
              <a:t>, B. Heller, V. </a:t>
            </a:r>
            <a:r>
              <a:rPr lang="en-US" sz="1400" dirty="0" err="1"/>
              <a:t>Jeyakumar</a:t>
            </a:r>
            <a:r>
              <a:rPr lang="en-US" sz="1400" dirty="0"/>
              <a:t>, D. </a:t>
            </a:r>
            <a:r>
              <a:rPr lang="en-US" sz="1400" dirty="0" err="1"/>
              <a:t>Mazie</a:t>
            </a:r>
            <a:r>
              <a:rPr lang="en-US" sz="1400" dirty="0"/>
              <a:t> ́res, and </a:t>
            </a:r>
            <a:r>
              <a:rPr lang="en-US" sz="1400" dirty="0" smtClean="0"/>
              <a:t>N</a:t>
            </a:r>
            <a:r>
              <a:rPr lang="en-US" sz="1400" dirty="0"/>
              <a:t>. McKeown. Where is the debugger for my software- defined network? In </a:t>
            </a:r>
            <a:r>
              <a:rPr lang="en-US" sz="1400" i="1" dirty="0"/>
              <a:t>Proceedings of </a:t>
            </a:r>
            <a:r>
              <a:rPr lang="en-US" sz="1400" i="1" dirty="0" err="1"/>
              <a:t>HotSDN</a:t>
            </a:r>
            <a:r>
              <a:rPr lang="en-US" sz="1400" i="1" dirty="0"/>
              <a:t> </a:t>
            </a:r>
            <a:r>
              <a:rPr lang="en-US" sz="1400" i="1" dirty="0" smtClean="0"/>
              <a:t>2012.</a:t>
            </a:r>
          </a:p>
          <a:p>
            <a:r>
              <a:rPr lang="tr-TR" sz="1400" dirty="0" err="1"/>
              <a:t>M.Canini</a:t>
            </a:r>
            <a:r>
              <a:rPr lang="tr-TR" sz="1400" dirty="0" smtClean="0"/>
              <a:t>, </a:t>
            </a:r>
            <a:r>
              <a:rPr lang="tr-TR" sz="1400" dirty="0" err="1" smtClean="0"/>
              <a:t>D.Venzano</a:t>
            </a:r>
            <a:r>
              <a:rPr lang="tr-TR" sz="1400" dirty="0" smtClean="0"/>
              <a:t>, </a:t>
            </a:r>
            <a:r>
              <a:rPr lang="tr-TR" sz="1400" dirty="0" err="1" smtClean="0"/>
              <a:t>P.Peresini</a:t>
            </a:r>
            <a:r>
              <a:rPr lang="tr-TR" sz="1400" dirty="0" smtClean="0"/>
              <a:t>, </a:t>
            </a:r>
            <a:r>
              <a:rPr lang="tr-TR" sz="1400" dirty="0" err="1" smtClean="0"/>
              <a:t>D.Kostic</a:t>
            </a:r>
            <a:r>
              <a:rPr lang="tr-TR" sz="1400" dirty="0" smtClean="0"/>
              <a:t> ́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J.Rexford</a:t>
            </a:r>
            <a:r>
              <a:rPr lang="tr-TR" sz="1400" dirty="0"/>
              <a:t>. A NICE </a:t>
            </a:r>
            <a:r>
              <a:rPr lang="tr-TR" sz="1400" dirty="0" err="1"/>
              <a:t>way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test </a:t>
            </a:r>
            <a:r>
              <a:rPr lang="tr-TR" sz="1400" dirty="0" err="1"/>
              <a:t>openflow</a:t>
            </a:r>
            <a:r>
              <a:rPr lang="tr-TR" sz="1400" dirty="0"/>
              <a:t> </a:t>
            </a:r>
            <a:r>
              <a:rPr lang="tr-TR" sz="1400" dirty="0" err="1"/>
              <a:t>applications</a:t>
            </a:r>
            <a:r>
              <a:rPr lang="tr-TR" sz="1400" dirty="0"/>
              <a:t>. </a:t>
            </a:r>
            <a:r>
              <a:rPr lang="tr-TR" sz="1400" dirty="0" err="1"/>
              <a:t>In</a:t>
            </a:r>
            <a:r>
              <a:rPr lang="tr-TR" sz="1400" dirty="0"/>
              <a:t> </a:t>
            </a:r>
            <a:r>
              <a:rPr lang="tr-TR" sz="1400" i="1" dirty="0" err="1" smtClean="0"/>
              <a:t>Proceedings</a:t>
            </a:r>
            <a:r>
              <a:rPr lang="tr-TR" sz="1400" i="1" dirty="0" smtClean="0"/>
              <a:t> </a:t>
            </a:r>
            <a:r>
              <a:rPr lang="tr-TR" sz="1400" i="1" dirty="0"/>
              <a:t>of </a:t>
            </a:r>
            <a:r>
              <a:rPr lang="tr-TR" sz="1400" i="1" dirty="0" smtClean="0"/>
              <a:t>NSDI </a:t>
            </a:r>
            <a:r>
              <a:rPr lang="tr-TR" sz="1400" dirty="0" smtClean="0"/>
              <a:t>2012.</a:t>
            </a:r>
            <a:endParaRPr lang="en-US" sz="1400" dirty="0" smtClean="0">
              <a:effectLst/>
            </a:endParaRPr>
          </a:p>
          <a:p>
            <a:r>
              <a:rPr lang="en-US" sz="1400" dirty="0"/>
              <a:t>H. Mai, A. </a:t>
            </a:r>
            <a:r>
              <a:rPr lang="en-US" sz="1400" dirty="0" err="1"/>
              <a:t>Khurshid</a:t>
            </a:r>
            <a:r>
              <a:rPr lang="en-US" sz="1400" dirty="0"/>
              <a:t>, R. </a:t>
            </a:r>
            <a:r>
              <a:rPr lang="en-US" sz="1400" dirty="0" err="1"/>
              <a:t>Agarwal</a:t>
            </a:r>
            <a:r>
              <a:rPr lang="en-US" sz="1400" dirty="0"/>
              <a:t>, M. Caesar, P. B. </a:t>
            </a:r>
            <a:r>
              <a:rPr lang="en-US" sz="1400" dirty="0" smtClean="0"/>
              <a:t>Godfrey</a:t>
            </a:r>
            <a:r>
              <a:rPr lang="en-US" sz="1400" dirty="0"/>
              <a:t>, and S. T. King. Debugging the data plane with anteater. In </a:t>
            </a:r>
            <a:r>
              <a:rPr lang="en-US" sz="1400" i="1" dirty="0"/>
              <a:t>Proceedings of SIGCOMM </a:t>
            </a:r>
            <a:r>
              <a:rPr lang="en-US" sz="1400" i="1" dirty="0" smtClean="0"/>
              <a:t>2011 </a:t>
            </a:r>
          </a:p>
          <a:p>
            <a:r>
              <a:rPr lang="en-US" sz="1400" dirty="0" smtClean="0"/>
              <a:t>C. Scott, A. </a:t>
            </a:r>
            <a:r>
              <a:rPr lang="en-US" sz="1400" dirty="0" err="1" smtClean="0"/>
              <a:t>Wundsam</a:t>
            </a:r>
            <a:r>
              <a:rPr lang="en-US" sz="1400" dirty="0" smtClean="0"/>
              <a:t>, K. </a:t>
            </a:r>
            <a:r>
              <a:rPr lang="en-US" sz="1400" dirty="0" err="1" smtClean="0"/>
              <a:t>Zarifis</a:t>
            </a:r>
            <a:r>
              <a:rPr lang="en-US" sz="1400" dirty="0"/>
              <a:t> </a:t>
            </a:r>
            <a:r>
              <a:rPr lang="en-US" sz="1400" dirty="0" smtClean="0"/>
              <a:t>and S. </a:t>
            </a:r>
            <a:r>
              <a:rPr lang="en-US" sz="1400" dirty="0" err="1" smtClean="0"/>
              <a:t>Shenker</a:t>
            </a:r>
            <a:r>
              <a:rPr lang="en-US" sz="1400" dirty="0" smtClean="0"/>
              <a:t>. What, where and when: Software fault localization for SDN. UC Berkeley technical report.</a:t>
            </a:r>
            <a:endParaRPr lang="en-US" sz="1400" dirty="0" smtClean="0">
              <a:effectLst/>
            </a:endParaRPr>
          </a:p>
          <a:p>
            <a:pPr marL="0" indent="0">
              <a:buNone/>
            </a:pPr>
            <a:endParaRPr lang="en-US" sz="1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93296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SDN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SDN decouples software (control plane) from hardware (data plane).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Opens doors for innovation in networks.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More competition in the industry. 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Brings down the </a:t>
            </a:r>
            <a:r>
              <a:rPr lang="en-US" dirty="0" err="1" smtClean="0"/>
              <a:t>capex</a:t>
            </a:r>
            <a:r>
              <a:rPr lang="en-US" dirty="0" smtClean="0"/>
              <a:t>.</a:t>
            </a:r>
          </a:p>
          <a:p>
            <a:pPr lvl="1">
              <a:buFont typeface="Lucida Grande"/>
              <a:buChar char="?"/>
            </a:pPr>
            <a:r>
              <a:rPr lang="en-US" dirty="0" smtClean="0"/>
              <a:t>Makes network management task easier and hence reduce </a:t>
            </a:r>
            <a:r>
              <a:rPr lang="en-US" dirty="0" err="1" smtClean="0"/>
              <a:t>opex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SDN software stack is a complex, asynchronous distributed system which introduces new troubleshooting challenges.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oftware from one vendor and hardware from the other vendor. What will happen when things break? Who to blame?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SDN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SDN gives us a unique opportunity for systematic troubleshooting.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</a:t>
            </a:r>
            <a:r>
              <a:rPr lang="en-US" dirty="0" smtClean="0"/>
              <a:t>ecouples control plane from data plane.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State changes pushed from a logically centralized location.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Easier access to the state of the network.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Provides clear abstraction for control plane functionality.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Richer troubleshooting techniques.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4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Vertical Scroll 96"/>
          <p:cNvSpPr/>
          <p:nvPr/>
        </p:nvSpPr>
        <p:spPr>
          <a:xfrm>
            <a:off x="2047056" y="1234440"/>
            <a:ext cx="661036" cy="342900"/>
          </a:xfrm>
          <a:prstGeom prst="verticalScroll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297680" y="1920240"/>
            <a:ext cx="404019" cy="914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2"/>
            <a:endCxn id="32" idx="0"/>
          </p:cNvCxnSpPr>
          <p:nvPr/>
        </p:nvCxnSpPr>
        <p:spPr>
          <a:xfrm>
            <a:off x="3467259" y="1950721"/>
            <a:ext cx="952" cy="8610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332352" y="1897380"/>
            <a:ext cx="117780" cy="914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2" idx="2"/>
            <a:endCxn id="17" idx="0"/>
          </p:cNvCxnSpPr>
          <p:nvPr/>
        </p:nvCxnSpPr>
        <p:spPr>
          <a:xfrm>
            <a:off x="3468211" y="3192780"/>
            <a:ext cx="0" cy="7848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662870" y="5261372"/>
            <a:ext cx="554992" cy="3683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14" descr="ro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44" y="5261372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ro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2" y="4695429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ro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3" y="5629673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751262" y="5261371"/>
            <a:ext cx="609600" cy="5564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2870" y="5817791"/>
            <a:ext cx="1545592" cy="220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52624" y="5212080"/>
            <a:ext cx="904876" cy="2524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en-US" sz="1100" dirty="0"/>
              <a:t>Firmware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989262" y="4663439"/>
            <a:ext cx="965518" cy="2363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en-US" sz="1100" dirty="0"/>
              <a:t>Firmware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56062" y="5623560"/>
            <a:ext cx="927418" cy="25098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en-US" sz="1100" dirty="0"/>
              <a:t>Firmware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40280" y="3977640"/>
            <a:ext cx="2455862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en-US" sz="1400" dirty="0"/>
              <a:t>Network OS</a:t>
            </a:r>
          </a:p>
        </p:txBody>
      </p:sp>
      <p:cxnSp>
        <p:nvCxnSpPr>
          <p:cNvPr id="19" name="Straight Connector 18"/>
          <p:cNvCxnSpPr>
            <a:endCxn id="14" idx="0"/>
          </p:cNvCxnSpPr>
          <p:nvPr/>
        </p:nvCxnSpPr>
        <p:spPr>
          <a:xfrm flipH="1">
            <a:off x="2405062" y="4389120"/>
            <a:ext cx="315278" cy="8229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  <a:endCxn id="15" idx="0"/>
          </p:cNvCxnSpPr>
          <p:nvPr/>
        </p:nvCxnSpPr>
        <p:spPr>
          <a:xfrm>
            <a:off x="3468212" y="4358640"/>
            <a:ext cx="3810" cy="3047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6" idx="0"/>
          </p:cNvCxnSpPr>
          <p:nvPr/>
        </p:nvCxnSpPr>
        <p:spPr>
          <a:xfrm>
            <a:off x="4160520" y="4389120"/>
            <a:ext cx="359251" cy="12344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40280" y="2811780"/>
            <a:ext cx="2455862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en-US" sz="1400" dirty="0"/>
              <a:t>Network Hypervisor</a:t>
            </a:r>
          </a:p>
        </p:txBody>
      </p:sp>
      <p:sp>
        <p:nvSpPr>
          <p:cNvPr id="37" name="Parallelogram 36"/>
          <p:cNvSpPr/>
          <p:nvPr/>
        </p:nvSpPr>
        <p:spPr>
          <a:xfrm>
            <a:off x="2583181" y="3429000"/>
            <a:ext cx="1798638" cy="381000"/>
          </a:xfrm>
          <a:prstGeom prst="parallelogram">
            <a:avLst>
              <a:gd name="adj" fmla="val 6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7881" y="3486149"/>
            <a:ext cx="249238" cy="114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51480" y="3638550"/>
            <a:ext cx="249238" cy="114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88081" y="3638550"/>
            <a:ext cx="249238" cy="114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9" idx="5"/>
            <a:endCxn id="41" idx="1"/>
          </p:cNvCxnSpPr>
          <p:nvPr/>
        </p:nvCxnSpPr>
        <p:spPr>
          <a:xfrm>
            <a:off x="3570618" y="3583711"/>
            <a:ext cx="153962" cy="7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2"/>
            <a:endCxn id="40" idx="6"/>
          </p:cNvCxnSpPr>
          <p:nvPr/>
        </p:nvCxnSpPr>
        <p:spPr>
          <a:xfrm flipH="1">
            <a:off x="3200718" y="3695700"/>
            <a:ext cx="487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7"/>
            <a:endCxn id="39" idx="3"/>
          </p:cNvCxnSpPr>
          <p:nvPr/>
        </p:nvCxnSpPr>
        <p:spPr>
          <a:xfrm flipV="1">
            <a:off x="3164218" y="3583711"/>
            <a:ext cx="230162" cy="7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elogram 56"/>
          <p:cNvSpPr/>
          <p:nvPr/>
        </p:nvSpPr>
        <p:spPr>
          <a:xfrm>
            <a:off x="1812129" y="2225041"/>
            <a:ext cx="1062038" cy="381000"/>
          </a:xfrm>
          <a:prstGeom prst="parallelogram">
            <a:avLst>
              <a:gd name="adj" fmla="val 6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58" name="Parallelogram 57"/>
          <p:cNvSpPr/>
          <p:nvPr/>
        </p:nvSpPr>
        <p:spPr>
          <a:xfrm>
            <a:off x="2971800" y="2225041"/>
            <a:ext cx="1062038" cy="381000"/>
          </a:xfrm>
          <a:prstGeom prst="parallelogram">
            <a:avLst>
              <a:gd name="adj" fmla="val 6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59" name="Parallelogram 58"/>
          <p:cNvSpPr/>
          <p:nvPr/>
        </p:nvSpPr>
        <p:spPr>
          <a:xfrm>
            <a:off x="4119562" y="2225041"/>
            <a:ext cx="1062038" cy="381000"/>
          </a:xfrm>
          <a:prstGeom prst="parallelogram">
            <a:avLst>
              <a:gd name="adj" fmla="val 6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13632" y="2282190"/>
            <a:ext cx="249238" cy="114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01834" y="2430780"/>
            <a:ext cx="249238" cy="114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1" idx="7"/>
            <a:endCxn id="60" idx="3"/>
          </p:cNvCxnSpPr>
          <p:nvPr/>
        </p:nvCxnSpPr>
        <p:spPr>
          <a:xfrm flipV="1">
            <a:off x="2214573" y="2379751"/>
            <a:ext cx="235560" cy="67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53581" y="2301241"/>
            <a:ext cx="249238" cy="114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59177" y="2430780"/>
            <a:ext cx="249238" cy="114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25963" y="2373630"/>
            <a:ext cx="249238" cy="114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5" idx="5"/>
            <a:endCxn id="67" idx="1"/>
          </p:cNvCxnSpPr>
          <p:nvPr/>
        </p:nvCxnSpPr>
        <p:spPr>
          <a:xfrm>
            <a:off x="3466320" y="2398802"/>
            <a:ext cx="129358" cy="48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965960" y="1645921"/>
            <a:ext cx="808038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063240" y="1645921"/>
            <a:ext cx="808038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297680" y="1645921"/>
            <a:ext cx="808038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07530" y="2263140"/>
            <a:ext cx="1084975" cy="307775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1400" dirty="0"/>
              <a:t>Logical View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7530" y="3457971"/>
            <a:ext cx="1172114" cy="307775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1400" dirty="0"/>
              <a:t>Physical View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07531" y="4418091"/>
            <a:ext cx="1122962" cy="313930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1400" dirty="0"/>
              <a:t>Device State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6142" y="5515371"/>
            <a:ext cx="912598" cy="313930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1400" dirty="0"/>
              <a:t>Hardware</a:t>
            </a:r>
          </a:p>
        </p:txBody>
      </p:sp>
      <p:sp>
        <p:nvSpPr>
          <p:cNvPr id="98" name="Vertical Scroll 97"/>
          <p:cNvSpPr/>
          <p:nvPr/>
        </p:nvSpPr>
        <p:spPr>
          <a:xfrm>
            <a:off x="3168807" y="1234440"/>
            <a:ext cx="661036" cy="342900"/>
          </a:xfrm>
          <a:prstGeom prst="verticalScroll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99" name="Vertical Scroll 98"/>
          <p:cNvSpPr/>
          <p:nvPr/>
        </p:nvSpPr>
        <p:spPr>
          <a:xfrm>
            <a:off x="4343400" y="1234440"/>
            <a:ext cx="661036" cy="342900"/>
          </a:xfrm>
          <a:prstGeom prst="verticalScroll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7812" y="1263411"/>
            <a:ext cx="611676" cy="307775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1400" dirty="0"/>
              <a:t>Policy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457200" y="274320"/>
            <a:ext cx="7468077" cy="1143000"/>
          </a:xfrm>
          <a:prstGeom prst="rect">
            <a:avLst/>
          </a:prstGeom>
        </p:spPr>
        <p:txBody>
          <a:bodyPr lIns="82296" tIns="41148" rIns="82296" bIns="41148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kern="1200" cap="small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Century Schoolbook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Century Schoolbook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Century Schoolbook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Century Schoolbook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Century Schoolbook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Century Schoolbook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Century Schoolbook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Century Schoolbook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4960" y="1371601"/>
            <a:ext cx="3154680" cy="637097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marL="308610" indent="-308610">
              <a:buFont typeface="Arial"/>
              <a:buChar char="•"/>
            </a:pPr>
            <a:r>
              <a:rPr lang="en-US" dirty="0" smtClean="0"/>
              <a:t>Bug = Mistranslation between different layers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4766733" y="1430867"/>
            <a:ext cx="993920" cy="4588934"/>
          </a:xfrm>
          <a:custGeom>
            <a:avLst/>
            <a:gdLst>
              <a:gd name="connsiteX0" fmla="*/ 225778 w 1104355"/>
              <a:gd name="connsiteY0" fmla="*/ 0 h 5098815"/>
              <a:gd name="connsiteX1" fmla="*/ 1091260 w 1104355"/>
              <a:gd name="connsiteY1" fmla="*/ 1787407 h 5098815"/>
              <a:gd name="connsiteX2" fmla="*/ 696149 w 1104355"/>
              <a:gd name="connsiteY2" fmla="*/ 4534370 h 5098815"/>
              <a:gd name="connsiteX3" fmla="*/ 0 w 1104355"/>
              <a:gd name="connsiteY3" fmla="*/ 5098815 h 509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355" h="5098815">
                <a:moveTo>
                  <a:pt x="225778" y="0"/>
                </a:moveTo>
                <a:cubicBezTo>
                  <a:pt x="619321" y="515839"/>
                  <a:pt x="1012865" y="1031679"/>
                  <a:pt x="1091260" y="1787407"/>
                </a:cubicBezTo>
                <a:cubicBezTo>
                  <a:pt x="1169655" y="2543135"/>
                  <a:pt x="878026" y="3982469"/>
                  <a:pt x="696149" y="4534370"/>
                </a:cubicBezTo>
                <a:cubicBezTo>
                  <a:pt x="514272" y="5086271"/>
                  <a:pt x="0" y="5098815"/>
                  <a:pt x="0" y="5098815"/>
                </a:cubicBezTo>
              </a:path>
            </a:pathLst>
          </a:custGeom>
          <a:ln w="4445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06441" y="3429000"/>
            <a:ext cx="396130" cy="360099"/>
          </a:xfrm>
          <a:prstGeom prst="rect">
            <a:avLst/>
          </a:prstGeom>
          <a:noFill/>
        </p:spPr>
        <p:txBody>
          <a:bodyPr wrap="none" lIns="82296" tIns="41148" rIns="82296" bIns="41148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==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SDN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839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4" grpId="0" animBg="1"/>
      <p:bldP spid="15" grpId="0" animBg="1"/>
      <p:bldP spid="16" grpId="0" animBg="1"/>
      <p:bldP spid="17" grpId="0" animBg="1"/>
      <p:bldP spid="32" grpId="0" animBg="1"/>
      <p:bldP spid="37" grpId="0" animBg="1"/>
      <p:bldP spid="39" grpId="0" animBg="1"/>
      <p:bldP spid="40" grpId="0" animBg="1"/>
      <p:bldP spid="41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  <p:bldP spid="67" grpId="0" animBg="1"/>
      <p:bldP spid="68" grpId="0" animBg="1"/>
      <p:bldP spid="71" grpId="0" animBg="1"/>
      <p:bldP spid="72" grpId="0" animBg="1"/>
      <p:bldP spid="73" grpId="0" animBg="1"/>
      <p:bldP spid="92" grpId="0"/>
      <p:bldP spid="93" grpId="0"/>
      <p:bldP spid="94" grpId="0"/>
      <p:bldP spid="95" grpId="0"/>
      <p:bldP spid="98" grpId="0" animBg="1"/>
      <p:bldP spid="99" grpId="0" animBg="1"/>
      <p:bldP spid="100" grpId="0"/>
      <p:bldP spid="27" grpId="0"/>
      <p:bldP spid="42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Troubleshooting of SDNs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64849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One possible Binary Search to detect where error happens reactively.</a:t>
            </a:r>
            <a:endParaRPr lang="en-US" sz="2200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7350586" y="3745739"/>
            <a:ext cx="0" cy="642800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82880" y="2533442"/>
            <a:ext cx="251811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[Operator Intent]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8090" y="358995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Logical View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7730" y="484650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Device State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72752" y="325273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“Apps”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1846" y="392754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NetHypervisor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71846" y="518562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Firmware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152295" y="3052219"/>
            <a:ext cx="7044596" cy="15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29389" y="3740499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5400000">
            <a:off x="1393525" y="4586223"/>
            <a:ext cx="3046528" cy="1429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916074" y="3067050"/>
            <a:ext cx="5780251" cy="112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350587" y="3740498"/>
            <a:ext cx="1355264" cy="12352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529389" y="4999573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4140697" y="4991101"/>
            <a:ext cx="4584203" cy="2548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rot="5400000">
            <a:off x="6014907" y="5317788"/>
            <a:ext cx="640296" cy="1429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52881" y="546262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Hardware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1284951" y="5634134"/>
            <a:ext cx="6911940" cy="451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6334341" y="5638651"/>
            <a:ext cx="2361984" cy="149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260239" y="4384729"/>
            <a:ext cx="7863" cy="637882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562588" y="4384727"/>
            <a:ext cx="6634127" cy="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258074" y="4381500"/>
            <a:ext cx="3447776" cy="3227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74182" y="4540065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NetOS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51963" y="4230704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Physical View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4140697" y="3062244"/>
            <a:ext cx="0" cy="193140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60668" y="290369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Policy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0040" y="5712175"/>
            <a:ext cx="229392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[Actual Behavior]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2698907" y="4294641"/>
            <a:ext cx="434333" cy="417598"/>
            <a:chOff x="5192023" y="3925687"/>
            <a:chExt cx="482592" cy="463998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25" name="Group 224"/>
          <p:cNvGrpSpPr/>
          <p:nvPr/>
        </p:nvGrpSpPr>
        <p:grpSpPr>
          <a:xfrm>
            <a:off x="3925409" y="3868497"/>
            <a:ext cx="434333" cy="417598"/>
            <a:chOff x="5192023" y="3925687"/>
            <a:chExt cx="482592" cy="463998"/>
          </a:xfrm>
        </p:grpSpPr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27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231" name="Straight Arrow Connector 230"/>
          <p:cNvCxnSpPr/>
          <p:nvPr/>
        </p:nvCxnSpPr>
        <p:spPr>
          <a:xfrm rot="10800000" flipV="1">
            <a:off x="3083708" y="4498691"/>
            <a:ext cx="736122" cy="9009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43072" y="4498691"/>
            <a:ext cx="434333" cy="417598"/>
            <a:chOff x="5192023" y="3925687"/>
            <a:chExt cx="482592" cy="463998"/>
          </a:xfrm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4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7" name="Group 236"/>
          <p:cNvGrpSpPr/>
          <p:nvPr/>
        </p:nvGrpSpPr>
        <p:grpSpPr>
          <a:xfrm>
            <a:off x="6119318" y="5123500"/>
            <a:ext cx="434333" cy="417598"/>
            <a:chOff x="5192023" y="3925687"/>
            <a:chExt cx="482592" cy="463998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9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242" name="Freeform 241"/>
          <p:cNvSpPr/>
          <p:nvPr/>
        </p:nvSpPr>
        <p:spPr>
          <a:xfrm flipV="1">
            <a:off x="4352642" y="4087375"/>
            <a:ext cx="659256" cy="1267900"/>
          </a:xfrm>
          <a:custGeom>
            <a:avLst/>
            <a:gdLst>
              <a:gd name="connsiteX0" fmla="*/ 0 w 1593064"/>
              <a:gd name="connsiteY0" fmla="*/ 917185 h 917185"/>
              <a:gd name="connsiteX1" fmla="*/ 167105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219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757252"/>
              <a:gd name="connsiteY0" fmla="*/ 917185 h 917185"/>
              <a:gd name="connsiteX1" fmla="*/ 181594 w 757252"/>
              <a:gd name="connsiteY1" fmla="*/ 738947 h 917185"/>
              <a:gd name="connsiteX2" fmla="*/ 181708 w 757252"/>
              <a:gd name="connsiteY2" fmla="*/ 237651 h 917185"/>
              <a:gd name="connsiteX3" fmla="*/ 367630 w 757252"/>
              <a:gd name="connsiteY3" fmla="*/ 37133 h 917185"/>
              <a:gd name="connsiteX4" fmla="*/ 757252 w 757252"/>
              <a:gd name="connsiteY4" fmla="*/ 14853 h 91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52" h="917185">
                <a:moveTo>
                  <a:pt x="0" y="917185"/>
                </a:moveTo>
                <a:cubicBezTo>
                  <a:pt x="69627" y="884694"/>
                  <a:pt x="188099" y="912744"/>
                  <a:pt x="181594" y="738947"/>
                </a:cubicBezTo>
                <a:cubicBezTo>
                  <a:pt x="174006" y="250922"/>
                  <a:pt x="200046" y="519720"/>
                  <a:pt x="181708" y="237651"/>
                </a:cubicBezTo>
                <a:cubicBezTo>
                  <a:pt x="209624" y="82582"/>
                  <a:pt x="271706" y="74266"/>
                  <a:pt x="367630" y="37133"/>
                </a:cubicBezTo>
                <a:cubicBezTo>
                  <a:pt x="463554" y="0"/>
                  <a:pt x="597992" y="14142"/>
                  <a:pt x="757252" y="14853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sp>
        <p:nvSpPr>
          <p:cNvPr id="243" name="Freeform 242"/>
          <p:cNvSpPr/>
          <p:nvPr/>
        </p:nvSpPr>
        <p:spPr>
          <a:xfrm>
            <a:off x="5459421" y="3740498"/>
            <a:ext cx="715514" cy="962509"/>
          </a:xfrm>
          <a:custGeom>
            <a:avLst/>
            <a:gdLst>
              <a:gd name="connsiteX0" fmla="*/ 0 w 1593064"/>
              <a:gd name="connsiteY0" fmla="*/ 917185 h 917185"/>
              <a:gd name="connsiteX1" fmla="*/ 167105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219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757252"/>
              <a:gd name="connsiteY0" fmla="*/ 917185 h 917185"/>
              <a:gd name="connsiteX1" fmla="*/ 181594 w 757252"/>
              <a:gd name="connsiteY1" fmla="*/ 738947 h 917185"/>
              <a:gd name="connsiteX2" fmla="*/ 181708 w 757252"/>
              <a:gd name="connsiteY2" fmla="*/ 237651 h 917185"/>
              <a:gd name="connsiteX3" fmla="*/ 367630 w 757252"/>
              <a:gd name="connsiteY3" fmla="*/ 37133 h 917185"/>
              <a:gd name="connsiteX4" fmla="*/ 757252 w 757252"/>
              <a:gd name="connsiteY4" fmla="*/ 14853 h 91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52" h="917185">
                <a:moveTo>
                  <a:pt x="0" y="917185"/>
                </a:moveTo>
                <a:cubicBezTo>
                  <a:pt x="69627" y="884694"/>
                  <a:pt x="188099" y="912744"/>
                  <a:pt x="181594" y="738947"/>
                </a:cubicBezTo>
                <a:cubicBezTo>
                  <a:pt x="174006" y="250922"/>
                  <a:pt x="200046" y="519720"/>
                  <a:pt x="181708" y="237651"/>
                </a:cubicBezTo>
                <a:cubicBezTo>
                  <a:pt x="209624" y="82582"/>
                  <a:pt x="271706" y="74266"/>
                  <a:pt x="367630" y="37133"/>
                </a:cubicBezTo>
                <a:cubicBezTo>
                  <a:pt x="463554" y="0"/>
                  <a:pt x="597992" y="14142"/>
                  <a:pt x="757252" y="14853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sp>
        <p:nvSpPr>
          <p:cNvPr id="244" name="Freeform 243"/>
          <p:cNvSpPr/>
          <p:nvPr/>
        </p:nvSpPr>
        <p:spPr>
          <a:xfrm flipV="1">
            <a:off x="6582226" y="5343845"/>
            <a:ext cx="659256" cy="607421"/>
          </a:xfrm>
          <a:custGeom>
            <a:avLst/>
            <a:gdLst>
              <a:gd name="connsiteX0" fmla="*/ 0 w 1593064"/>
              <a:gd name="connsiteY0" fmla="*/ 917185 h 917185"/>
              <a:gd name="connsiteX1" fmla="*/ 167105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219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757252"/>
              <a:gd name="connsiteY0" fmla="*/ 917185 h 917185"/>
              <a:gd name="connsiteX1" fmla="*/ 181594 w 757252"/>
              <a:gd name="connsiteY1" fmla="*/ 738947 h 917185"/>
              <a:gd name="connsiteX2" fmla="*/ 181708 w 757252"/>
              <a:gd name="connsiteY2" fmla="*/ 237651 h 917185"/>
              <a:gd name="connsiteX3" fmla="*/ 367630 w 757252"/>
              <a:gd name="connsiteY3" fmla="*/ 37133 h 917185"/>
              <a:gd name="connsiteX4" fmla="*/ 757252 w 757252"/>
              <a:gd name="connsiteY4" fmla="*/ 14853 h 91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52" h="917185">
                <a:moveTo>
                  <a:pt x="0" y="917185"/>
                </a:moveTo>
                <a:cubicBezTo>
                  <a:pt x="69627" y="884694"/>
                  <a:pt x="188099" y="912744"/>
                  <a:pt x="181594" y="738947"/>
                </a:cubicBezTo>
                <a:cubicBezTo>
                  <a:pt x="174006" y="250922"/>
                  <a:pt x="200046" y="519720"/>
                  <a:pt x="181708" y="237651"/>
                </a:cubicBezTo>
                <a:cubicBezTo>
                  <a:pt x="209624" y="82582"/>
                  <a:pt x="271706" y="74266"/>
                  <a:pt x="367630" y="37133"/>
                </a:cubicBezTo>
                <a:cubicBezTo>
                  <a:pt x="463554" y="0"/>
                  <a:pt x="597992" y="14142"/>
                  <a:pt x="757252" y="14853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cxnSp>
        <p:nvCxnSpPr>
          <p:cNvPr id="245" name="Straight Arrow Connector 244"/>
          <p:cNvCxnSpPr/>
          <p:nvPr/>
        </p:nvCxnSpPr>
        <p:spPr>
          <a:xfrm flipV="1">
            <a:off x="5475783" y="4703007"/>
            <a:ext cx="706104" cy="5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6506023" y="5311569"/>
            <a:ext cx="735459" cy="10829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V="1">
            <a:off x="7416471" y="4049603"/>
            <a:ext cx="980218" cy="1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7136237" y="3857581"/>
            <a:ext cx="434333" cy="417598"/>
            <a:chOff x="5192023" y="3925687"/>
            <a:chExt cx="482592" cy="463998"/>
          </a:xfrm>
        </p:grpSpPr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61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264" name="Freeform 263"/>
          <p:cNvSpPr/>
          <p:nvPr/>
        </p:nvSpPr>
        <p:spPr>
          <a:xfrm>
            <a:off x="7563233" y="3361672"/>
            <a:ext cx="656676" cy="656062"/>
          </a:xfrm>
          <a:custGeom>
            <a:avLst/>
            <a:gdLst>
              <a:gd name="connsiteX0" fmla="*/ 0 w 1593064"/>
              <a:gd name="connsiteY0" fmla="*/ 917185 h 917185"/>
              <a:gd name="connsiteX1" fmla="*/ 167105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219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757252"/>
              <a:gd name="connsiteY0" fmla="*/ 917185 h 917185"/>
              <a:gd name="connsiteX1" fmla="*/ 181594 w 757252"/>
              <a:gd name="connsiteY1" fmla="*/ 738947 h 917185"/>
              <a:gd name="connsiteX2" fmla="*/ 181708 w 757252"/>
              <a:gd name="connsiteY2" fmla="*/ 237651 h 917185"/>
              <a:gd name="connsiteX3" fmla="*/ 367630 w 757252"/>
              <a:gd name="connsiteY3" fmla="*/ 37133 h 917185"/>
              <a:gd name="connsiteX4" fmla="*/ 757252 w 757252"/>
              <a:gd name="connsiteY4" fmla="*/ 14853 h 91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52" h="917185">
                <a:moveTo>
                  <a:pt x="0" y="917185"/>
                </a:moveTo>
                <a:cubicBezTo>
                  <a:pt x="69627" y="884694"/>
                  <a:pt x="188099" y="912744"/>
                  <a:pt x="181594" y="738947"/>
                </a:cubicBezTo>
                <a:cubicBezTo>
                  <a:pt x="174006" y="250922"/>
                  <a:pt x="200046" y="519720"/>
                  <a:pt x="181708" y="237651"/>
                </a:cubicBezTo>
                <a:cubicBezTo>
                  <a:pt x="209624" y="82582"/>
                  <a:pt x="271706" y="74266"/>
                  <a:pt x="367630" y="37133"/>
                </a:cubicBezTo>
                <a:cubicBezTo>
                  <a:pt x="463554" y="0"/>
                  <a:pt x="597992" y="14142"/>
                  <a:pt x="757252" y="14853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cxnSp>
        <p:nvCxnSpPr>
          <p:cNvPr id="265" name="Straight Arrow Connector 264"/>
          <p:cNvCxnSpPr/>
          <p:nvPr/>
        </p:nvCxnSpPr>
        <p:spPr>
          <a:xfrm rot="10800000" flipV="1">
            <a:off x="4295493" y="4054622"/>
            <a:ext cx="736122" cy="9009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33240" y="4452427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1022" y="4177437"/>
            <a:ext cx="466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05820" y="3710413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71392" y="4631756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38970" y="4310486"/>
            <a:ext cx="466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24031" y="3963177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18739" y="3652318"/>
            <a:ext cx="466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33217" y="5342388"/>
            <a:ext cx="466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04890" y="5008023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1113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244" grpId="0" animBg="1"/>
      <p:bldP spid="264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Troubleshooting of SDNs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64849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One possible Binary Search to detect where error happens proactively.</a:t>
            </a:r>
            <a:endParaRPr lang="en-US" sz="2200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7350586" y="3745739"/>
            <a:ext cx="0" cy="642800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82880" y="2533442"/>
            <a:ext cx="251811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[Operator Intent]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8090" y="358995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Logical View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7730" y="484650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Device State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72752" y="325273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“Apps”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1846" y="392754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NetHypervisor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71846" y="518562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Firmware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152295" y="3052219"/>
            <a:ext cx="7044596" cy="15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29389" y="3740499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916074" y="3067050"/>
            <a:ext cx="5780251" cy="112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350587" y="3740498"/>
            <a:ext cx="1355264" cy="12352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529389" y="4999573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2916074" y="4991101"/>
            <a:ext cx="5808826" cy="16922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3315925" y="5008024"/>
            <a:ext cx="1430" cy="90521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52881" y="546262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Hardware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1284951" y="5634134"/>
            <a:ext cx="6911940" cy="451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916074" y="5638800"/>
            <a:ext cx="5780251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783422" y="4365127"/>
            <a:ext cx="7863" cy="637882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562588" y="4384727"/>
            <a:ext cx="6634127" cy="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258074" y="4381500"/>
            <a:ext cx="3447776" cy="3227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74182" y="4540065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NetOS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51963" y="4230704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Physical View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3339127" y="3062244"/>
            <a:ext cx="0" cy="193140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60668" y="290369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Policy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0040" y="5712175"/>
            <a:ext cx="229392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[Actual Behavior]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123839" y="3868497"/>
            <a:ext cx="434333" cy="417598"/>
            <a:chOff x="5192023" y="3925687"/>
            <a:chExt cx="482592" cy="463998"/>
          </a:xfrm>
        </p:grpSpPr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27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2" name="Group 231"/>
          <p:cNvGrpSpPr/>
          <p:nvPr/>
        </p:nvGrpSpPr>
        <p:grpSpPr>
          <a:xfrm>
            <a:off x="5584392" y="4498691"/>
            <a:ext cx="434333" cy="417598"/>
            <a:chOff x="5192023" y="3925687"/>
            <a:chExt cx="482592" cy="463998"/>
          </a:xfrm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4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7" name="Group 236"/>
          <p:cNvGrpSpPr/>
          <p:nvPr/>
        </p:nvGrpSpPr>
        <p:grpSpPr>
          <a:xfrm>
            <a:off x="3100903" y="5133169"/>
            <a:ext cx="434333" cy="417598"/>
            <a:chOff x="5192023" y="3925687"/>
            <a:chExt cx="482592" cy="463998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9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243" name="Freeform 242"/>
          <p:cNvSpPr/>
          <p:nvPr/>
        </p:nvSpPr>
        <p:spPr>
          <a:xfrm>
            <a:off x="6000741" y="3740498"/>
            <a:ext cx="715514" cy="962509"/>
          </a:xfrm>
          <a:custGeom>
            <a:avLst/>
            <a:gdLst>
              <a:gd name="connsiteX0" fmla="*/ 0 w 1593064"/>
              <a:gd name="connsiteY0" fmla="*/ 917185 h 917185"/>
              <a:gd name="connsiteX1" fmla="*/ 167105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219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757252"/>
              <a:gd name="connsiteY0" fmla="*/ 917185 h 917185"/>
              <a:gd name="connsiteX1" fmla="*/ 181594 w 757252"/>
              <a:gd name="connsiteY1" fmla="*/ 738947 h 917185"/>
              <a:gd name="connsiteX2" fmla="*/ 181708 w 757252"/>
              <a:gd name="connsiteY2" fmla="*/ 237651 h 917185"/>
              <a:gd name="connsiteX3" fmla="*/ 367630 w 757252"/>
              <a:gd name="connsiteY3" fmla="*/ 37133 h 917185"/>
              <a:gd name="connsiteX4" fmla="*/ 757252 w 757252"/>
              <a:gd name="connsiteY4" fmla="*/ 14853 h 91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52" h="917185">
                <a:moveTo>
                  <a:pt x="0" y="917185"/>
                </a:moveTo>
                <a:cubicBezTo>
                  <a:pt x="69627" y="884694"/>
                  <a:pt x="188099" y="912744"/>
                  <a:pt x="181594" y="738947"/>
                </a:cubicBezTo>
                <a:cubicBezTo>
                  <a:pt x="174006" y="250922"/>
                  <a:pt x="200046" y="519720"/>
                  <a:pt x="181708" y="237651"/>
                </a:cubicBezTo>
                <a:cubicBezTo>
                  <a:pt x="209624" y="82582"/>
                  <a:pt x="271706" y="74266"/>
                  <a:pt x="367630" y="37133"/>
                </a:cubicBezTo>
                <a:cubicBezTo>
                  <a:pt x="463554" y="0"/>
                  <a:pt x="597992" y="14142"/>
                  <a:pt x="757252" y="14853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cxnSp>
        <p:nvCxnSpPr>
          <p:cNvPr id="245" name="Straight Arrow Connector 244"/>
          <p:cNvCxnSpPr/>
          <p:nvPr/>
        </p:nvCxnSpPr>
        <p:spPr>
          <a:xfrm flipV="1">
            <a:off x="6017103" y="4703007"/>
            <a:ext cx="706104" cy="5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3487608" y="5321238"/>
            <a:ext cx="735459" cy="10829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V="1">
            <a:off x="7416471" y="4049603"/>
            <a:ext cx="980218" cy="1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7136237" y="3857581"/>
            <a:ext cx="434333" cy="417598"/>
            <a:chOff x="5192023" y="3925687"/>
            <a:chExt cx="482592" cy="463998"/>
          </a:xfrm>
        </p:grpSpPr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61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264" name="Freeform 263"/>
          <p:cNvSpPr/>
          <p:nvPr/>
        </p:nvSpPr>
        <p:spPr>
          <a:xfrm>
            <a:off x="7563233" y="3361672"/>
            <a:ext cx="656676" cy="656062"/>
          </a:xfrm>
          <a:custGeom>
            <a:avLst/>
            <a:gdLst>
              <a:gd name="connsiteX0" fmla="*/ 0 w 1593064"/>
              <a:gd name="connsiteY0" fmla="*/ 917185 h 917185"/>
              <a:gd name="connsiteX1" fmla="*/ 167105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219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757252"/>
              <a:gd name="connsiteY0" fmla="*/ 917185 h 917185"/>
              <a:gd name="connsiteX1" fmla="*/ 181594 w 757252"/>
              <a:gd name="connsiteY1" fmla="*/ 738947 h 917185"/>
              <a:gd name="connsiteX2" fmla="*/ 181708 w 757252"/>
              <a:gd name="connsiteY2" fmla="*/ 237651 h 917185"/>
              <a:gd name="connsiteX3" fmla="*/ 367630 w 757252"/>
              <a:gd name="connsiteY3" fmla="*/ 37133 h 917185"/>
              <a:gd name="connsiteX4" fmla="*/ 757252 w 757252"/>
              <a:gd name="connsiteY4" fmla="*/ 14853 h 91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52" h="917185">
                <a:moveTo>
                  <a:pt x="0" y="917185"/>
                </a:moveTo>
                <a:cubicBezTo>
                  <a:pt x="69627" y="884694"/>
                  <a:pt x="188099" y="912744"/>
                  <a:pt x="181594" y="738947"/>
                </a:cubicBezTo>
                <a:cubicBezTo>
                  <a:pt x="174006" y="250922"/>
                  <a:pt x="200046" y="519720"/>
                  <a:pt x="181708" y="237651"/>
                </a:cubicBezTo>
                <a:cubicBezTo>
                  <a:pt x="209624" y="82582"/>
                  <a:pt x="271706" y="74266"/>
                  <a:pt x="367630" y="37133"/>
                </a:cubicBezTo>
                <a:cubicBezTo>
                  <a:pt x="463554" y="0"/>
                  <a:pt x="597992" y="14142"/>
                  <a:pt x="757252" y="14853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cxnSp>
        <p:nvCxnSpPr>
          <p:cNvPr id="265" name="Straight Arrow Connector 264"/>
          <p:cNvCxnSpPr/>
          <p:nvPr/>
        </p:nvCxnSpPr>
        <p:spPr>
          <a:xfrm rot="10800000" flipV="1">
            <a:off x="3493923" y="4054622"/>
            <a:ext cx="736122" cy="9009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04250" y="3710413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2712" y="4631756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80290" y="4310486"/>
            <a:ext cx="466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24031" y="3963177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18739" y="3652318"/>
            <a:ext cx="466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6475" y="5017692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5400000">
            <a:off x="4399485" y="5317789"/>
            <a:ext cx="640296" cy="1429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03896" y="5123501"/>
            <a:ext cx="434333" cy="417598"/>
            <a:chOff x="5192023" y="3925687"/>
            <a:chExt cx="482592" cy="463998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93" name="Freeform 92"/>
          <p:cNvSpPr/>
          <p:nvPr/>
        </p:nvSpPr>
        <p:spPr>
          <a:xfrm flipV="1">
            <a:off x="4966804" y="5343846"/>
            <a:ext cx="659256" cy="607421"/>
          </a:xfrm>
          <a:custGeom>
            <a:avLst/>
            <a:gdLst>
              <a:gd name="connsiteX0" fmla="*/ 0 w 1593064"/>
              <a:gd name="connsiteY0" fmla="*/ 917185 h 917185"/>
              <a:gd name="connsiteX1" fmla="*/ 167105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105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67219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593064"/>
              <a:gd name="connsiteY0" fmla="*/ 917185 h 917185"/>
              <a:gd name="connsiteX1" fmla="*/ 181594 w 1593064"/>
              <a:gd name="connsiteY1" fmla="*/ 738947 h 917185"/>
              <a:gd name="connsiteX2" fmla="*/ 181708 w 1593064"/>
              <a:gd name="connsiteY2" fmla="*/ 237651 h 917185"/>
              <a:gd name="connsiteX3" fmla="*/ 367630 w 1593064"/>
              <a:gd name="connsiteY3" fmla="*/ 37133 h 917185"/>
              <a:gd name="connsiteX4" fmla="*/ 1593064 w 1593064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1119766"/>
              <a:gd name="connsiteY0" fmla="*/ 917185 h 917185"/>
              <a:gd name="connsiteX1" fmla="*/ 181594 w 1119766"/>
              <a:gd name="connsiteY1" fmla="*/ 738947 h 917185"/>
              <a:gd name="connsiteX2" fmla="*/ 181708 w 1119766"/>
              <a:gd name="connsiteY2" fmla="*/ 237651 h 917185"/>
              <a:gd name="connsiteX3" fmla="*/ 367630 w 1119766"/>
              <a:gd name="connsiteY3" fmla="*/ 37133 h 917185"/>
              <a:gd name="connsiteX4" fmla="*/ 1119766 w 1119766"/>
              <a:gd name="connsiteY4" fmla="*/ 14853 h 917185"/>
              <a:gd name="connsiteX0" fmla="*/ 0 w 757252"/>
              <a:gd name="connsiteY0" fmla="*/ 917185 h 917185"/>
              <a:gd name="connsiteX1" fmla="*/ 181594 w 757252"/>
              <a:gd name="connsiteY1" fmla="*/ 738947 h 917185"/>
              <a:gd name="connsiteX2" fmla="*/ 181708 w 757252"/>
              <a:gd name="connsiteY2" fmla="*/ 237651 h 917185"/>
              <a:gd name="connsiteX3" fmla="*/ 367630 w 757252"/>
              <a:gd name="connsiteY3" fmla="*/ 37133 h 917185"/>
              <a:gd name="connsiteX4" fmla="*/ 757252 w 757252"/>
              <a:gd name="connsiteY4" fmla="*/ 14853 h 91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52" h="917185">
                <a:moveTo>
                  <a:pt x="0" y="917185"/>
                </a:moveTo>
                <a:cubicBezTo>
                  <a:pt x="69627" y="884694"/>
                  <a:pt x="188099" y="912744"/>
                  <a:pt x="181594" y="738947"/>
                </a:cubicBezTo>
                <a:cubicBezTo>
                  <a:pt x="174006" y="250922"/>
                  <a:pt x="200046" y="519720"/>
                  <a:pt x="181708" y="237651"/>
                </a:cubicBezTo>
                <a:cubicBezTo>
                  <a:pt x="209624" y="82582"/>
                  <a:pt x="271706" y="74266"/>
                  <a:pt x="367630" y="37133"/>
                </a:cubicBezTo>
                <a:cubicBezTo>
                  <a:pt x="463554" y="0"/>
                  <a:pt x="597992" y="14142"/>
                  <a:pt x="757252" y="14853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890601" y="5311570"/>
            <a:ext cx="735459" cy="10829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dot"/>
            <a:round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17795" y="5342389"/>
            <a:ext cx="466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Yes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89468" y="5008024"/>
            <a:ext cx="425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377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  <p:bldP spid="264" grpId="0" animBg="1"/>
      <p:bldP spid="80" grpId="0"/>
      <p:bldP spid="81" grpId="0"/>
      <p:bldP spid="82" grpId="0"/>
      <p:bldP spid="83" grpId="0"/>
      <p:bldP spid="84" grpId="0"/>
      <p:bldP spid="86" grpId="0"/>
      <p:bldP spid="93" grpId="0" animBg="1"/>
      <p:bldP spid="95" grpId="0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works on </a:t>
            </a:r>
            <a:r>
              <a:rPr lang="en-US" dirty="0" err="1" smtClean="0"/>
              <a:t>sdn</a:t>
            </a:r>
            <a:r>
              <a:rPr lang="en-US" dirty="0" smtClean="0"/>
              <a:t>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9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SDNs</a:t>
            </a:r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6757216" y="3745739"/>
            <a:ext cx="0" cy="642800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82880" y="2533442"/>
            <a:ext cx="251811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[Operator Intent]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8090" y="358995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Logical View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7730" y="484650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Device State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72752" y="325273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“Apps”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1846" y="392754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NetHypervisor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71846" y="518562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Firmware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152295" y="3052219"/>
            <a:ext cx="7044596" cy="15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29389" y="3740499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916074" y="3067050"/>
            <a:ext cx="5780251" cy="112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141978" y="3745739"/>
            <a:ext cx="2563873" cy="7111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529389" y="4999573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721915" y="4991101"/>
            <a:ext cx="5002985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3721915" y="5008024"/>
            <a:ext cx="1430" cy="90521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52881" y="546262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Hardware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1284951" y="5634134"/>
            <a:ext cx="6911940" cy="451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916074" y="5638800"/>
            <a:ext cx="5780251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783422" y="4365127"/>
            <a:ext cx="7863" cy="637882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562588" y="4384727"/>
            <a:ext cx="6634127" cy="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258074" y="4381500"/>
            <a:ext cx="3447776" cy="3227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74182" y="4540065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NetOS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51963" y="4230704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Physical View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3745117" y="3062244"/>
            <a:ext cx="0" cy="193140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60668" y="290369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Policy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0040" y="5712175"/>
            <a:ext cx="229392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[Actual Behavior]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529829" y="3868497"/>
            <a:ext cx="434333" cy="417598"/>
            <a:chOff x="5192023" y="3925687"/>
            <a:chExt cx="482592" cy="463998"/>
          </a:xfrm>
        </p:grpSpPr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27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2" name="Group 231"/>
          <p:cNvGrpSpPr/>
          <p:nvPr/>
        </p:nvGrpSpPr>
        <p:grpSpPr>
          <a:xfrm>
            <a:off x="5584392" y="4498691"/>
            <a:ext cx="434333" cy="417598"/>
            <a:chOff x="5192023" y="3925687"/>
            <a:chExt cx="482592" cy="463998"/>
          </a:xfrm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4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7" name="Group 236"/>
          <p:cNvGrpSpPr/>
          <p:nvPr/>
        </p:nvGrpSpPr>
        <p:grpSpPr>
          <a:xfrm>
            <a:off x="3506893" y="5133169"/>
            <a:ext cx="434333" cy="417598"/>
            <a:chOff x="5192023" y="3925687"/>
            <a:chExt cx="482592" cy="463998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9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59" name="Group 258"/>
          <p:cNvGrpSpPr/>
          <p:nvPr/>
        </p:nvGrpSpPr>
        <p:grpSpPr>
          <a:xfrm>
            <a:off x="6542867" y="3857581"/>
            <a:ext cx="434333" cy="417598"/>
            <a:chOff x="5192023" y="3925687"/>
            <a:chExt cx="482592" cy="463998"/>
          </a:xfrm>
        </p:grpSpPr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61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87" name="Straight Arrow Connector 86"/>
          <p:cNvCxnSpPr/>
          <p:nvPr/>
        </p:nvCxnSpPr>
        <p:spPr>
          <a:xfrm rot="5400000">
            <a:off x="4399485" y="5317789"/>
            <a:ext cx="640296" cy="1429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03896" y="5123501"/>
            <a:ext cx="434333" cy="417598"/>
            <a:chOff x="5192023" y="3925687"/>
            <a:chExt cx="482592" cy="463998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71" name="Straight Arrow Connector 70"/>
          <p:cNvCxnSpPr/>
          <p:nvPr/>
        </p:nvCxnSpPr>
        <p:spPr>
          <a:xfrm flipH="1">
            <a:off x="2916074" y="3063674"/>
            <a:ext cx="1430" cy="2849567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698907" y="4294641"/>
            <a:ext cx="434333" cy="417598"/>
            <a:chOff x="5192023" y="3925687"/>
            <a:chExt cx="482592" cy="463998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2613969" y="2903692"/>
            <a:ext cx="623582" cy="316858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422916" y="4998354"/>
            <a:ext cx="623582" cy="108462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64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NDB (Where is the debugger for my software defined network, HotSDN’12)</a:t>
            </a:r>
          </a:p>
          <a:p>
            <a:pPr marL="0" indent="0">
              <a:buNone/>
            </a:pPr>
            <a:r>
              <a:rPr lang="en-US" sz="2200" dirty="0" smtClean="0"/>
              <a:t>ATPG: (Automatic Test Packet Generation, CoNEXT’12)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556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8" grpId="0" animBg="1"/>
      <p:bldP spid="10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SDNs</a:t>
            </a:r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6757216" y="3745739"/>
            <a:ext cx="0" cy="642800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82880" y="2533442"/>
            <a:ext cx="251811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[Operator Intent]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8090" y="358995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Logical View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7730" y="484650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Device State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72752" y="325273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“Apps”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1846" y="392754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NetHypervisor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71846" y="5185628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>
                <a:latin typeface="Helvetica"/>
                <a:cs typeface="Helvetica"/>
              </a:rPr>
              <a:t>Firmware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152295" y="3052219"/>
            <a:ext cx="7044596" cy="15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29389" y="3740499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916074" y="3067050"/>
            <a:ext cx="5780251" cy="112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141978" y="3745739"/>
            <a:ext cx="2563873" cy="7111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529389" y="4999573"/>
            <a:ext cx="66675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721915" y="4991101"/>
            <a:ext cx="5002985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3721915" y="5008024"/>
            <a:ext cx="1430" cy="90521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52881" y="5462627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Hardware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1284951" y="5634134"/>
            <a:ext cx="6911940" cy="451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916074" y="5638800"/>
            <a:ext cx="5780251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783422" y="4365127"/>
            <a:ext cx="7863" cy="637882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562588" y="4384727"/>
            <a:ext cx="6634127" cy="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5258074" y="4381500"/>
            <a:ext cx="3447776" cy="3227"/>
          </a:xfrm>
          <a:prstGeom prst="straightConnector1">
            <a:avLst/>
          </a:prstGeom>
          <a:ln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74182" y="4540065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r"/>
            <a:r>
              <a:rPr lang="en-US" sz="1300" dirty="0" err="1">
                <a:latin typeface="Helvetica"/>
                <a:cs typeface="Helvetica"/>
              </a:rPr>
              <a:t>NetOS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51963" y="4230704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Physical View</a:t>
            </a:r>
            <a:endParaRPr lang="en-US" sz="1300" dirty="0">
              <a:latin typeface="Helvetica"/>
              <a:cs typeface="Helvetica"/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3745117" y="3062244"/>
            <a:ext cx="0" cy="1931405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60668" y="2903692"/>
            <a:ext cx="1432561" cy="283154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1300" dirty="0">
                <a:latin typeface="Helvetica"/>
                <a:cs typeface="Helvetica"/>
              </a:rPr>
              <a:t>Policy</a:t>
            </a:r>
            <a:endParaRPr lang="en-US" sz="1300" dirty="0">
              <a:latin typeface="Helvetica"/>
              <a:cs typeface="Helvetic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0040" y="5712175"/>
            <a:ext cx="2293929" cy="360099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[Actual Behavior]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529829" y="3868497"/>
            <a:ext cx="434333" cy="417598"/>
            <a:chOff x="5192023" y="3925687"/>
            <a:chExt cx="482592" cy="463998"/>
          </a:xfrm>
        </p:grpSpPr>
        <p:sp>
          <p:nvSpPr>
            <p:cNvPr id="226" name="Oval 225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27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2" name="Group 231"/>
          <p:cNvGrpSpPr/>
          <p:nvPr/>
        </p:nvGrpSpPr>
        <p:grpSpPr>
          <a:xfrm>
            <a:off x="5584392" y="4498691"/>
            <a:ext cx="434333" cy="417598"/>
            <a:chOff x="5192023" y="3925687"/>
            <a:chExt cx="482592" cy="463998"/>
          </a:xfrm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4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37" name="Group 236"/>
          <p:cNvGrpSpPr/>
          <p:nvPr/>
        </p:nvGrpSpPr>
        <p:grpSpPr>
          <a:xfrm>
            <a:off x="3506893" y="5133169"/>
            <a:ext cx="434333" cy="417598"/>
            <a:chOff x="5192023" y="3925687"/>
            <a:chExt cx="482592" cy="463998"/>
          </a:xfrm>
        </p:grpSpPr>
        <p:sp>
          <p:nvSpPr>
            <p:cNvPr id="238" name="Oval 237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39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grpSp>
        <p:nvGrpSpPr>
          <p:cNvPr id="259" name="Group 258"/>
          <p:cNvGrpSpPr/>
          <p:nvPr/>
        </p:nvGrpSpPr>
        <p:grpSpPr>
          <a:xfrm>
            <a:off x="6542867" y="3857581"/>
            <a:ext cx="434333" cy="417598"/>
            <a:chOff x="5192023" y="3925687"/>
            <a:chExt cx="482592" cy="463998"/>
          </a:xfrm>
        </p:grpSpPr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261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87" name="Straight Arrow Connector 86"/>
          <p:cNvCxnSpPr/>
          <p:nvPr/>
        </p:nvCxnSpPr>
        <p:spPr>
          <a:xfrm rot="5400000">
            <a:off x="4399485" y="5317789"/>
            <a:ext cx="640296" cy="1429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03896" y="5123501"/>
            <a:ext cx="434333" cy="417598"/>
            <a:chOff x="5192023" y="3925687"/>
            <a:chExt cx="482592" cy="463998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oup 75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cxnSp>
        <p:nvCxnSpPr>
          <p:cNvPr id="71" name="Straight Arrow Connector 70"/>
          <p:cNvCxnSpPr/>
          <p:nvPr/>
        </p:nvCxnSpPr>
        <p:spPr>
          <a:xfrm flipH="1">
            <a:off x="2916074" y="3063674"/>
            <a:ext cx="1430" cy="2849567"/>
          </a:xfrm>
          <a:prstGeom prst="straightConnector1">
            <a:avLst/>
          </a:prstGeom>
          <a:ln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698907" y="4294641"/>
            <a:ext cx="434333" cy="417598"/>
            <a:chOff x="5192023" y="3925687"/>
            <a:chExt cx="482592" cy="463998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253820" y="3972773"/>
              <a:ext cx="355175" cy="35517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192023" y="3925687"/>
              <a:ext cx="482592" cy="463998"/>
              <a:chOff x="5192023" y="3925687"/>
              <a:chExt cx="482592" cy="46399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5203163" y="3979316"/>
                <a:ext cx="4714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=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192023" y="3925687"/>
                <a:ext cx="480790" cy="324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?</a:t>
                </a:r>
                <a:endParaRPr lang="en-US" sz="1300" dirty="0"/>
              </a:p>
            </p:txBody>
          </p:sp>
        </p:grpSp>
      </p:grpSp>
      <p:sp>
        <p:nvSpPr>
          <p:cNvPr id="108" name="Rectangle 107"/>
          <p:cNvSpPr/>
          <p:nvPr/>
        </p:nvSpPr>
        <p:spPr>
          <a:xfrm>
            <a:off x="3410124" y="3062244"/>
            <a:ext cx="623582" cy="19288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332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err="1" smtClean="0"/>
              <a:t>AntEater</a:t>
            </a:r>
            <a:r>
              <a:rPr lang="en-US" sz="2200" dirty="0" smtClean="0"/>
              <a:t> (</a:t>
            </a:r>
            <a:r>
              <a:rPr lang="en-US" sz="2200" dirty="0" smtClean="0"/>
              <a:t>Debugging the </a:t>
            </a:r>
            <a:r>
              <a:rPr lang="en-US" sz="2200" dirty="0" err="1" smtClean="0"/>
              <a:t>dataplane</a:t>
            </a:r>
            <a:r>
              <a:rPr lang="en-US" sz="2200" dirty="0" smtClean="0"/>
              <a:t> with </a:t>
            </a:r>
            <a:r>
              <a:rPr lang="en-US" sz="2200" dirty="0" err="1" smtClean="0"/>
              <a:t>AntEater</a:t>
            </a:r>
            <a:r>
              <a:rPr lang="en-US" sz="2200" dirty="0" smtClean="0"/>
              <a:t>, </a:t>
            </a:r>
            <a:r>
              <a:rPr lang="en-US" sz="2200" dirty="0" smtClean="0"/>
              <a:t>Sigcomm’11)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HSA (Header Space Analysis: static checking for networks NSDI’12)</a:t>
            </a:r>
          </a:p>
          <a:p>
            <a:pPr marL="0" indent="0">
              <a:buNone/>
            </a:pPr>
            <a:r>
              <a:rPr lang="en-US" sz="2200" dirty="0" err="1" smtClean="0"/>
              <a:t>VeriFlow</a:t>
            </a:r>
            <a:r>
              <a:rPr lang="en-US" sz="2200" dirty="0" smtClean="0"/>
              <a:t> (Verifying Network-wide invariants in real time, HotSDN’12)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166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1212</Words>
  <Application>Microsoft Macintosh PowerPoint</Application>
  <PresentationFormat>On-screen Show (4:3)</PresentationFormat>
  <Paragraphs>273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Troubleshooting SDNs</vt:lpstr>
      <vt:lpstr>Why SDN Troubleshooting</vt:lpstr>
      <vt:lpstr>Why SDN Troubleshooting</vt:lpstr>
      <vt:lpstr>PowerPoint Presentation</vt:lpstr>
      <vt:lpstr>Reactive Troubleshooting of SDNs</vt:lpstr>
      <vt:lpstr>Proactive Troubleshooting of SDNs</vt:lpstr>
      <vt:lpstr>Research works on sdn troubleshooting</vt:lpstr>
      <vt:lpstr>Troubleshooting SDNs</vt:lpstr>
      <vt:lpstr>Troubleshooting SDNs</vt:lpstr>
      <vt:lpstr>Troubleshooting SDNs</vt:lpstr>
      <vt:lpstr>Troubleshooting SDNs</vt:lpstr>
      <vt:lpstr>Troubleshooting SDNs</vt:lpstr>
      <vt:lpstr>What else is needed?</vt:lpstr>
      <vt:lpstr>Policy Expression Language</vt:lpstr>
      <vt:lpstr>Better Troubleshooting Tools</vt:lpstr>
      <vt:lpstr>Automated Troubleshooting</vt:lpstr>
      <vt:lpstr>Policy Driven SDN </vt:lpstr>
      <vt:lpstr>References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SDNs</dc:title>
  <dc:creator>Peyman Kazemian</dc:creator>
  <cp:lastModifiedBy>Peyman Kazemian</cp:lastModifiedBy>
  <cp:revision>38</cp:revision>
  <dcterms:created xsi:type="dcterms:W3CDTF">2012-11-03T19:47:37Z</dcterms:created>
  <dcterms:modified xsi:type="dcterms:W3CDTF">2012-11-05T08:29:00Z</dcterms:modified>
</cp:coreProperties>
</file>