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notesMasterIdLst>
    <p:notesMasterId r:id="rId34"/>
  </p:notesMasterIdLst>
  <p:handoutMasterIdLst>
    <p:handoutMasterId r:id="rId35"/>
  </p:handoutMasterIdLst>
  <p:sldIdLst>
    <p:sldId id="360" r:id="rId2"/>
    <p:sldId id="493" r:id="rId3"/>
    <p:sldId id="494" r:id="rId4"/>
    <p:sldId id="495" r:id="rId5"/>
    <p:sldId id="457" r:id="rId6"/>
    <p:sldId id="473" r:id="rId7"/>
    <p:sldId id="460" r:id="rId8"/>
    <p:sldId id="487" r:id="rId9"/>
    <p:sldId id="480" r:id="rId10"/>
    <p:sldId id="488" r:id="rId11"/>
    <p:sldId id="489" r:id="rId12"/>
    <p:sldId id="496" r:id="rId13"/>
    <p:sldId id="485" r:id="rId14"/>
    <p:sldId id="472" r:id="rId15"/>
    <p:sldId id="478" r:id="rId16"/>
    <p:sldId id="474" r:id="rId17"/>
    <p:sldId id="465" r:id="rId18"/>
    <p:sldId id="466" r:id="rId19"/>
    <p:sldId id="467" r:id="rId20"/>
    <p:sldId id="476" r:id="rId21"/>
    <p:sldId id="477" r:id="rId22"/>
    <p:sldId id="492" r:id="rId23"/>
    <p:sldId id="475" r:id="rId24"/>
    <p:sldId id="468" r:id="rId25"/>
    <p:sldId id="454" r:id="rId26"/>
    <p:sldId id="453" r:id="rId27"/>
    <p:sldId id="484" r:id="rId28"/>
    <p:sldId id="498" r:id="rId29"/>
    <p:sldId id="497" r:id="rId30"/>
    <p:sldId id="471" r:id="rId31"/>
    <p:sldId id="491" r:id="rId32"/>
    <p:sldId id="470" r:id="rId33"/>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65" d="100"/>
          <a:sy n="165" d="100"/>
        </p:scale>
        <p:origin x="-80" y="2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6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A26DB9C-CCCC-9443-B00B-F0A9158D191D}" type="datetimeFigureOut">
              <a:rPr lang="en-US"/>
              <a:pPr>
                <a:defRPr/>
              </a:pPr>
              <a:t>11/5/12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E60A208-7873-0149-B6A7-20C9710E7CC8}" type="slidenum">
              <a:rPr lang="en-US"/>
              <a:pPr>
                <a:defRPr/>
              </a:pPr>
              <a:t>‹#›</a:t>
            </a:fld>
            <a:endParaRPr lang="en-US"/>
          </a:p>
        </p:txBody>
      </p:sp>
    </p:spTree>
    <p:extLst>
      <p:ext uri="{BB962C8B-B14F-4D97-AF65-F5344CB8AC3E}">
        <p14:creationId xmlns:p14="http://schemas.microsoft.com/office/powerpoint/2010/main" val="16190128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A50B36D2-F56B-BA45-ADB9-3DB4B12EE48F}" type="datetime1">
              <a:rPr lang="en-US"/>
              <a:pPr>
                <a:defRPr/>
              </a:pPr>
              <a:t>11/5/12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9BF89A2-F655-DF41-963B-922961DD45E5}" type="slidenum">
              <a:rPr lang="en-US"/>
              <a:pPr>
                <a:defRPr/>
              </a:pPr>
              <a:t>‹#›</a:t>
            </a:fld>
            <a:endParaRPr lang="en-US"/>
          </a:p>
        </p:txBody>
      </p:sp>
    </p:spTree>
    <p:extLst>
      <p:ext uri="{BB962C8B-B14F-4D97-AF65-F5344CB8AC3E}">
        <p14:creationId xmlns:p14="http://schemas.microsoft.com/office/powerpoint/2010/main" val="282766080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78096A1-7A3E-3846-9236-876A6FA33805}" type="slidenum">
              <a:rPr lang="en-US" smtClean="0"/>
              <a:t>2</a:t>
            </a:fld>
            <a:endParaRPr lang="en-US"/>
          </a:p>
        </p:txBody>
      </p:sp>
    </p:spTree>
    <p:extLst>
      <p:ext uri="{BB962C8B-B14F-4D97-AF65-F5344CB8AC3E}">
        <p14:creationId xmlns:p14="http://schemas.microsoft.com/office/powerpoint/2010/main" val="273125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high level reasons for this: </a:t>
            </a:r>
          </a:p>
          <a:p>
            <a:pPr marL="228600" indent="-228600">
              <a:buAutoNum type="arabicPeriod"/>
            </a:pPr>
            <a:r>
              <a:rPr lang="en-US" dirty="0" smtClean="0"/>
              <a:t>networks are getting larger, while</a:t>
            </a:r>
            <a:r>
              <a:rPr lang="en-US" baseline="0" dirty="0" smtClean="0"/>
              <a:t> 15 years ago, not everyone has a personal computer and not every computer was connected to internet, these days people own about half a dozen computing devices that is connected to internet. This means that networks should be larger with more switches. Routers and capacity. </a:t>
            </a:r>
          </a:p>
          <a:p>
            <a:pPr marL="228600" indent="-228600">
              <a:buAutoNum type="arabicPeriod"/>
            </a:pPr>
            <a:r>
              <a:rPr lang="en-US" dirty="0" smtClean="0"/>
              <a:t>Networks are getting more complex.</a:t>
            </a:r>
            <a:r>
              <a:rPr lang="en-US" baseline="0" dirty="0" smtClean="0"/>
              <a:t> as more people are connected to the network and more application are using the network, more functionality, beyond simple routing, is expected from the network: </a:t>
            </a:r>
          </a:p>
          <a:p>
            <a:pPr marL="457200" lvl="1" indent="0">
              <a:buNone/>
            </a:pPr>
            <a:r>
              <a:rPr lang="en-US" baseline="0" dirty="0" smtClean="0"/>
              <a:t>security concerns lead to introduction of firewalls, ACLs and deep packet inspection middle boxes.</a:t>
            </a:r>
          </a:p>
          <a:p>
            <a:pPr marL="457200" lvl="1" indent="0">
              <a:buNone/>
            </a:pPr>
            <a:r>
              <a:rPr lang="en-US" baseline="0" dirty="0" smtClean="0"/>
              <a:t>The growth in number of local hosts and security constraints lead to introduction of VLANs and therefore inter-VLAN routing. </a:t>
            </a:r>
          </a:p>
          <a:p>
            <a:pPr marL="457200" lvl="1" indent="0">
              <a:buNone/>
            </a:pPr>
            <a:r>
              <a:rPr lang="en-US" baseline="0" dirty="0" smtClean="0"/>
              <a:t>Encapsulation mechanism such as GRE and MPLS were invented to provide specialized routing.</a:t>
            </a:r>
          </a:p>
          <a:p>
            <a:pPr marL="457200" lvl="1" indent="0">
              <a:buNone/>
            </a:pPr>
            <a:r>
              <a:rPr lang="en-US" baseline="0" dirty="0" err="1" smtClean="0"/>
              <a:t>QoS</a:t>
            </a:r>
            <a:r>
              <a:rPr lang="en-US" baseline="0" dirty="0" smtClean="0"/>
              <a:t> requirements lead to </a:t>
            </a:r>
            <a:r>
              <a:rPr lang="en-US" baseline="0" dirty="0" err="1" smtClean="0"/>
              <a:t>ToS</a:t>
            </a:r>
            <a:r>
              <a:rPr lang="en-US" baseline="0" dirty="0" smtClean="0"/>
              <a:t>-based routing.</a:t>
            </a:r>
          </a:p>
          <a:p>
            <a:pPr marL="457200" lvl="1" indent="0">
              <a:buNone/>
            </a:pPr>
            <a:r>
              <a:rPr lang="en-US" baseline="0" dirty="0" smtClean="0"/>
              <a:t>And load balancing requirement introduced </a:t>
            </a:r>
            <a:r>
              <a:rPr lang="en-US" baseline="0" dirty="0" err="1" smtClean="0"/>
              <a:t>nondeterminism</a:t>
            </a:r>
            <a:r>
              <a:rPr lang="en-US" baseline="0" dirty="0" smtClean="0"/>
              <a:t> in the packet routing. </a:t>
            </a:r>
          </a:p>
          <a:p>
            <a:pPr marL="457200" lvl="1" indent="0">
              <a:buNone/>
            </a:pPr>
            <a:endParaRPr lang="en-US" baseline="0" dirty="0" smtClean="0"/>
          </a:p>
          <a:p>
            <a:pPr marL="457200" lvl="1" indent="0">
              <a:buNone/>
            </a:pPr>
            <a:r>
              <a:rPr lang="en-US" baseline="0" dirty="0" smtClean="0"/>
              <a:t>Therefore the faith of packet is no longer determined by IP layer, but every bit in the packet header can contribute. And it is unlikely that this trend changes any time soon, in fact probably the protocol and header boundaries will probably become looser overtime as new overlays and middle boxes are introduced or as SDNs makes it more flexible to introduce new protocols and headers. So what can we do, despite this, to gain a more solid understanding of networks, and operate and manage networks more correctly?</a:t>
            </a:r>
          </a:p>
        </p:txBody>
      </p:sp>
      <p:sp>
        <p:nvSpPr>
          <p:cNvPr id="4" name="Slide Number Placeholder 3"/>
          <p:cNvSpPr>
            <a:spLocks noGrp="1"/>
          </p:cNvSpPr>
          <p:nvPr>
            <p:ph type="sldNum" sz="quarter" idx="10"/>
          </p:nvPr>
        </p:nvSpPr>
        <p:spPr/>
        <p:txBody>
          <a:bodyPr/>
          <a:lstStyle/>
          <a:p>
            <a:fld id="{478096A1-7A3E-3846-9236-876A6FA33805}" type="slidenum">
              <a:rPr lang="en-US" smtClean="0"/>
              <a:t>3</a:t>
            </a:fld>
            <a:endParaRPr lang="en-US"/>
          </a:p>
        </p:txBody>
      </p:sp>
    </p:spTree>
    <p:extLst>
      <p:ext uri="{BB962C8B-B14F-4D97-AF65-F5344CB8AC3E}">
        <p14:creationId xmlns:p14="http://schemas.microsoft.com/office/powerpoint/2010/main" val="273125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some insight, let’s look at the field of communication</a:t>
            </a:r>
            <a:r>
              <a:rPr lang="en-US" baseline="0" dirty="0" smtClean="0"/>
              <a:t> systems. There is a similar problem there: given a complex system consisting of many different elements, we are interested to know how an input signal will be received at the receiver. Let’s look at an example system. Consider this system that consists of different components such as amplifier, modulator and demodulator, Antenna and filter. Our goal is to find out how the receiver will receive the signal. To solve the problem we first find the Fourier representation of the input signal. This gives us a simple and common way to represent any signal from voice and video to data. Then we model each component of the system by its transfer functions. The beauty of this approach is that once we have the transfer function of these components, they all look the same: we no longer care about whether it is an antenna, an amplifier or the transmission medium. Then we apply the input signal to the transfer functions one by one and find the signal at the receiving end. </a:t>
            </a:r>
          </a:p>
        </p:txBody>
      </p:sp>
      <p:sp>
        <p:nvSpPr>
          <p:cNvPr id="4" name="Slide Number Placeholder 3"/>
          <p:cNvSpPr>
            <a:spLocks noGrp="1"/>
          </p:cNvSpPr>
          <p:nvPr>
            <p:ph type="sldNum" sz="quarter" idx="10"/>
          </p:nvPr>
        </p:nvSpPr>
        <p:spPr/>
        <p:txBody>
          <a:bodyPr/>
          <a:lstStyle/>
          <a:p>
            <a:fld id="{478096A1-7A3E-3846-9236-876A6FA33805}" type="slidenum">
              <a:rPr lang="en-US" smtClean="0"/>
              <a:t>4</a:t>
            </a:fld>
            <a:endParaRPr lang="en-US"/>
          </a:p>
        </p:txBody>
      </p:sp>
    </p:spTree>
    <p:extLst>
      <p:ext uri="{BB962C8B-B14F-4D97-AF65-F5344CB8AC3E}">
        <p14:creationId xmlns:p14="http://schemas.microsoft.com/office/powerpoint/2010/main" val="215626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BF89A2-F655-DF41-963B-922961DD45E5}" type="slidenum">
              <a:rPr lang="en-US" smtClean="0"/>
              <a:pPr>
                <a:defRPr/>
              </a:pPr>
              <a:t>15</a:t>
            </a:fld>
            <a:endParaRPr lang="en-US"/>
          </a:p>
        </p:txBody>
      </p:sp>
    </p:spTree>
    <p:extLst>
      <p:ext uri="{BB962C8B-B14F-4D97-AF65-F5344CB8AC3E}">
        <p14:creationId xmlns:p14="http://schemas.microsoft.com/office/powerpoint/2010/main" val="28481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72E8C74-3327-3842-A7A3-A320C97032C6}" type="slidenum">
              <a:rPr lang="en-US" sz="1200"/>
              <a:pPr eaLnBrk="1" hangingPunct="1"/>
              <a:t>25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423863" y="0"/>
            <a:ext cx="676275" cy="7620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5" name="Rectangle 4"/>
          <p:cNvSpPr/>
          <p:nvPr/>
        </p:nvSpPr>
        <p:spPr bwMode="auto">
          <a:xfrm>
            <a:off x="306388" y="0"/>
            <a:ext cx="117475" cy="7620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6" name="Rectangle 5"/>
          <p:cNvSpPr/>
          <p:nvPr/>
        </p:nvSpPr>
        <p:spPr bwMode="auto">
          <a:xfrm>
            <a:off x="1100138" y="0"/>
            <a:ext cx="203200" cy="7620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7" name="Rectangle 6"/>
          <p:cNvSpPr/>
          <p:nvPr/>
        </p:nvSpPr>
        <p:spPr bwMode="auto">
          <a:xfrm>
            <a:off x="1268413" y="0"/>
            <a:ext cx="255587" cy="7620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0" name="Straight Connector 9"/>
          <p:cNvSpPr>
            <a:spLocks noChangeShapeType="1"/>
          </p:cNvSpPr>
          <p:nvPr/>
        </p:nvSpPr>
        <p:spPr bwMode="auto">
          <a:xfrm>
            <a:off x="117475" y="0"/>
            <a:ext cx="0" cy="7620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1" name="Straight Connector 10"/>
          <p:cNvSpPr>
            <a:spLocks noChangeShapeType="1"/>
          </p:cNvSpPr>
          <p:nvPr/>
        </p:nvSpPr>
        <p:spPr bwMode="auto">
          <a:xfrm>
            <a:off x="1016000" y="0"/>
            <a:ext cx="0" cy="7620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2" name="Straight Connector 11"/>
          <p:cNvSpPr>
            <a:spLocks noChangeShapeType="1"/>
          </p:cNvSpPr>
          <p:nvPr/>
        </p:nvSpPr>
        <p:spPr bwMode="auto">
          <a:xfrm>
            <a:off x="949325" y="0"/>
            <a:ext cx="0" cy="7620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3" name="Straight Connector 12"/>
          <p:cNvSpPr>
            <a:spLocks noChangeShapeType="1"/>
          </p:cNvSpPr>
          <p:nvPr/>
        </p:nvSpPr>
        <p:spPr bwMode="auto">
          <a:xfrm>
            <a:off x="1917700" y="0"/>
            <a:ext cx="0" cy="7620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4" name="Straight Connector 13"/>
          <p:cNvSpPr>
            <a:spLocks noChangeShapeType="1"/>
          </p:cNvSpPr>
          <p:nvPr/>
        </p:nvSpPr>
        <p:spPr bwMode="auto">
          <a:xfrm>
            <a:off x="1185863" y="0"/>
            <a:ext cx="0" cy="7620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5" name="Straight Connector 14"/>
          <p:cNvSpPr>
            <a:spLocks noChangeShapeType="1"/>
          </p:cNvSpPr>
          <p:nvPr/>
        </p:nvSpPr>
        <p:spPr bwMode="auto">
          <a:xfrm>
            <a:off x="10126663" y="0"/>
            <a:ext cx="0" cy="7620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6" name="Rectangle 15"/>
          <p:cNvSpPr/>
          <p:nvPr/>
        </p:nvSpPr>
        <p:spPr bwMode="auto">
          <a:xfrm>
            <a:off x="1354138" y="0"/>
            <a:ext cx="85725" cy="7620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7" name="Oval 16"/>
          <p:cNvSpPr/>
          <p:nvPr/>
        </p:nvSpPr>
        <p:spPr bwMode="auto">
          <a:xfrm>
            <a:off x="677863" y="3810000"/>
            <a:ext cx="1438275" cy="1439863"/>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8" name="Oval 17"/>
          <p:cNvSpPr/>
          <p:nvPr/>
        </p:nvSpPr>
        <p:spPr bwMode="auto">
          <a:xfrm>
            <a:off x="1455738" y="5407025"/>
            <a:ext cx="712787" cy="71278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9" name="Oval 18"/>
          <p:cNvSpPr/>
          <p:nvPr/>
        </p:nvSpPr>
        <p:spPr bwMode="auto">
          <a:xfrm>
            <a:off x="1212850" y="6111875"/>
            <a:ext cx="152400" cy="1524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20" name="Oval 19"/>
          <p:cNvSpPr/>
          <p:nvPr/>
        </p:nvSpPr>
        <p:spPr bwMode="auto">
          <a:xfrm>
            <a:off x="1849438" y="6430963"/>
            <a:ext cx="304800" cy="3048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21" name="Oval 20"/>
          <p:cNvSpPr/>
          <p:nvPr/>
        </p:nvSpPr>
        <p:spPr>
          <a:xfrm>
            <a:off x="2116138" y="4995863"/>
            <a:ext cx="406400" cy="40640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8" name="Title 7"/>
          <p:cNvSpPr>
            <a:spLocks noGrp="1"/>
          </p:cNvSpPr>
          <p:nvPr>
            <p:ph type="ctrTitle"/>
          </p:nvPr>
        </p:nvSpPr>
        <p:spPr>
          <a:xfrm>
            <a:off x="2540000" y="3471333"/>
            <a:ext cx="6858000" cy="2104847"/>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540000" y="5559247"/>
            <a:ext cx="6858000" cy="1524000"/>
          </a:xfrm>
        </p:spPr>
        <p:txBody>
          <a:bodyPr/>
          <a:lstStyle>
            <a:lvl1pPr marL="0" indent="0" algn="l">
              <a:buNone/>
              <a:defRPr sz="2000" b="1">
                <a:solidFill>
                  <a:schemeClr val="tx2"/>
                </a:solidFill>
              </a:defRPr>
            </a:lvl1pPr>
            <a:lvl2pPr marL="507995" indent="0" algn="ctr">
              <a:buNone/>
            </a:lvl2pPr>
            <a:lvl3pPr marL="1015990" indent="0" algn="ctr">
              <a:buNone/>
            </a:lvl3pPr>
            <a:lvl4pPr marL="1523985" indent="0" algn="ctr">
              <a:buNone/>
            </a:lvl4pPr>
            <a:lvl5pPr marL="2031980" indent="0" algn="ctr">
              <a:buNone/>
            </a:lvl5pPr>
            <a:lvl6pPr marL="2539975" indent="0" algn="ctr">
              <a:buNone/>
            </a:lvl6pPr>
            <a:lvl7pPr marL="3047970" indent="0" algn="ctr">
              <a:buNone/>
            </a:lvl7pPr>
            <a:lvl8pPr marL="3555964" indent="0" algn="ctr">
              <a:buNone/>
            </a:lvl8pPr>
            <a:lvl9pPr marL="4063959"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8627269" y="1304132"/>
            <a:ext cx="2540000" cy="423862"/>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863682" y="4645819"/>
            <a:ext cx="4064000" cy="427037"/>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473200" y="5476875"/>
            <a:ext cx="676275" cy="574675"/>
          </a:xfrm>
        </p:spPr>
        <p:txBody>
          <a:bodyPr/>
          <a:lstStyle>
            <a:lvl1pPr>
              <a:defRPr/>
            </a:lvl1pPr>
          </a:lstStyle>
          <a:p>
            <a:pPr>
              <a:defRPr/>
            </a:pPr>
            <a:fld id="{95CBC8A1-6E3F-6549-9736-DBA05B0B5245}" type="slidenum">
              <a:rPr lang="en-US"/>
              <a:pPr>
                <a:defRPr/>
              </a:pPr>
              <a:t>‹#›</a:t>
            </a:fld>
            <a:endParaRPr lang="en-US"/>
          </a:p>
        </p:txBody>
      </p:sp>
    </p:spTree>
    <p:extLst>
      <p:ext uri="{BB962C8B-B14F-4D97-AF65-F5344CB8AC3E}">
        <p14:creationId xmlns:p14="http://schemas.microsoft.com/office/powerpoint/2010/main" val="821460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4B8A998-9727-2648-92EC-EEAF160C3F4D}" type="slidenum">
              <a:rPr lang="en-US"/>
              <a:pPr>
                <a:defRPr/>
              </a:pPr>
              <a:t>‹#›</a:t>
            </a:fld>
            <a:endParaRPr lang="en-US"/>
          </a:p>
        </p:txBody>
      </p:sp>
    </p:spTree>
    <p:extLst>
      <p:ext uri="{BB962C8B-B14F-4D97-AF65-F5344CB8AC3E}">
        <p14:creationId xmlns:p14="http://schemas.microsoft.com/office/powerpoint/2010/main" val="206456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5"/>
            <a:ext cx="1862667"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8BEE15B-0125-EE4F-8BEC-361CF1A6EC91}" type="slidenum">
              <a:rPr lang="en-US"/>
              <a:pPr>
                <a:defRPr/>
              </a:pPr>
              <a:t>‹#›</a:t>
            </a:fld>
            <a:endParaRPr lang="en-US"/>
          </a:p>
        </p:txBody>
      </p:sp>
    </p:spTree>
    <p:extLst>
      <p:ext uri="{BB962C8B-B14F-4D97-AF65-F5344CB8AC3E}">
        <p14:creationId xmlns:p14="http://schemas.microsoft.com/office/powerpoint/2010/main" val="202102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508000" y="1778000"/>
            <a:ext cx="8297333" cy="5415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7F3B4C9-6FE1-EF42-A1E7-23B02410D707}" type="slidenum">
              <a:rPr lang="en-US"/>
              <a:pPr>
                <a:defRPr/>
              </a:pPr>
              <a:t>‹#›</a:t>
            </a:fld>
            <a:endParaRPr lang="en-US"/>
          </a:p>
        </p:txBody>
      </p:sp>
    </p:spTree>
    <p:extLst>
      <p:ext uri="{BB962C8B-B14F-4D97-AF65-F5344CB8AC3E}">
        <p14:creationId xmlns:p14="http://schemas.microsoft.com/office/powerpoint/2010/main" val="293451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423863" y="0"/>
            <a:ext cx="676275" cy="7620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5" name="Rectangle 4"/>
          <p:cNvSpPr/>
          <p:nvPr/>
        </p:nvSpPr>
        <p:spPr bwMode="auto">
          <a:xfrm>
            <a:off x="306388" y="0"/>
            <a:ext cx="117475" cy="7620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6" name="Rectangle 5"/>
          <p:cNvSpPr/>
          <p:nvPr/>
        </p:nvSpPr>
        <p:spPr bwMode="auto">
          <a:xfrm>
            <a:off x="1100138" y="0"/>
            <a:ext cx="203200" cy="7620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7" name="Rectangle 6"/>
          <p:cNvSpPr/>
          <p:nvPr/>
        </p:nvSpPr>
        <p:spPr bwMode="auto">
          <a:xfrm>
            <a:off x="1268413" y="0"/>
            <a:ext cx="255587" cy="7620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8" name="Straight Connector 7"/>
          <p:cNvSpPr>
            <a:spLocks noChangeShapeType="1"/>
          </p:cNvSpPr>
          <p:nvPr/>
        </p:nvSpPr>
        <p:spPr bwMode="auto">
          <a:xfrm>
            <a:off x="117475" y="0"/>
            <a:ext cx="0" cy="7620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9" name="Straight Connector 8"/>
          <p:cNvSpPr>
            <a:spLocks noChangeShapeType="1"/>
          </p:cNvSpPr>
          <p:nvPr/>
        </p:nvSpPr>
        <p:spPr bwMode="auto">
          <a:xfrm>
            <a:off x="1016000" y="0"/>
            <a:ext cx="0" cy="7620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0" name="Straight Connector 9"/>
          <p:cNvSpPr>
            <a:spLocks noChangeShapeType="1"/>
          </p:cNvSpPr>
          <p:nvPr/>
        </p:nvSpPr>
        <p:spPr bwMode="auto">
          <a:xfrm>
            <a:off x="949325" y="0"/>
            <a:ext cx="0" cy="7620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1" name="Straight Connector 10"/>
          <p:cNvSpPr>
            <a:spLocks noChangeShapeType="1"/>
          </p:cNvSpPr>
          <p:nvPr/>
        </p:nvSpPr>
        <p:spPr bwMode="auto">
          <a:xfrm>
            <a:off x="1917700" y="0"/>
            <a:ext cx="0" cy="7620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2" name="Straight Connector 11"/>
          <p:cNvSpPr>
            <a:spLocks noChangeShapeType="1"/>
          </p:cNvSpPr>
          <p:nvPr/>
        </p:nvSpPr>
        <p:spPr bwMode="auto">
          <a:xfrm>
            <a:off x="1185863" y="0"/>
            <a:ext cx="0" cy="7620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3" name="Rectangle 12"/>
          <p:cNvSpPr/>
          <p:nvPr/>
        </p:nvSpPr>
        <p:spPr bwMode="auto">
          <a:xfrm>
            <a:off x="1354138" y="0"/>
            <a:ext cx="85725" cy="7620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4" name="Oval 13"/>
          <p:cNvSpPr/>
          <p:nvPr/>
        </p:nvSpPr>
        <p:spPr bwMode="auto">
          <a:xfrm>
            <a:off x="677863" y="3810000"/>
            <a:ext cx="1438275" cy="143986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5" name="Oval 14"/>
          <p:cNvSpPr/>
          <p:nvPr/>
        </p:nvSpPr>
        <p:spPr bwMode="auto">
          <a:xfrm>
            <a:off x="1471613" y="5407025"/>
            <a:ext cx="712787" cy="71278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6" name="Oval 15"/>
          <p:cNvSpPr/>
          <p:nvPr/>
        </p:nvSpPr>
        <p:spPr bwMode="auto">
          <a:xfrm>
            <a:off x="1212850" y="6111875"/>
            <a:ext cx="152400" cy="1524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7" name="Oval 16"/>
          <p:cNvSpPr/>
          <p:nvPr/>
        </p:nvSpPr>
        <p:spPr bwMode="auto">
          <a:xfrm>
            <a:off x="1849438" y="6434138"/>
            <a:ext cx="304800" cy="30480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8" name="Oval 17"/>
          <p:cNvSpPr/>
          <p:nvPr/>
        </p:nvSpPr>
        <p:spPr bwMode="auto">
          <a:xfrm>
            <a:off x="2087563" y="4978400"/>
            <a:ext cx="406400" cy="40640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9" name="Straight Connector 18"/>
          <p:cNvSpPr>
            <a:spLocks noChangeShapeType="1"/>
          </p:cNvSpPr>
          <p:nvPr/>
        </p:nvSpPr>
        <p:spPr bwMode="auto">
          <a:xfrm>
            <a:off x="10109200" y="0"/>
            <a:ext cx="0" cy="7620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2" name="Title 1"/>
          <p:cNvSpPr>
            <a:spLocks noGrp="1"/>
          </p:cNvSpPr>
          <p:nvPr>
            <p:ph type="title"/>
          </p:nvPr>
        </p:nvSpPr>
        <p:spPr>
          <a:xfrm>
            <a:off x="2540000" y="3217333"/>
            <a:ext cx="6858000" cy="2281767"/>
          </a:xfrm>
        </p:spPr>
        <p:txBody>
          <a:bodyPr/>
          <a:lstStyle>
            <a:lvl1pPr algn="l">
              <a:buNone/>
              <a:defRPr sz="33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540000" y="5566833"/>
            <a:ext cx="6858000" cy="1524000"/>
          </a:xfrm>
        </p:spPr>
        <p:txBody>
          <a:bodyPr/>
          <a:lstStyle>
            <a:lvl1pPr marL="0" indent="0">
              <a:buNone/>
              <a:defRPr sz="2000" b="1">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8625682" y="1300956"/>
            <a:ext cx="2540000" cy="423863"/>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863682" y="4642644"/>
            <a:ext cx="4064000" cy="427037"/>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489075" y="5476875"/>
            <a:ext cx="677863" cy="574675"/>
          </a:xfrm>
        </p:spPr>
        <p:txBody>
          <a:bodyPr/>
          <a:lstStyle>
            <a:lvl1pPr>
              <a:defRPr/>
            </a:lvl1pPr>
          </a:lstStyle>
          <a:p>
            <a:pPr>
              <a:defRPr/>
            </a:pPr>
            <a:fld id="{CA677E14-7789-BF42-B3EF-65435E4506A8}" type="slidenum">
              <a:rPr lang="en-US"/>
              <a:pPr>
                <a:defRPr/>
              </a:pPr>
              <a:t>‹#›</a:t>
            </a:fld>
            <a:endParaRPr lang="en-US"/>
          </a:p>
        </p:txBody>
      </p:sp>
    </p:spTree>
    <p:extLst>
      <p:ext uri="{BB962C8B-B14F-4D97-AF65-F5344CB8AC3E}">
        <p14:creationId xmlns:p14="http://schemas.microsoft.com/office/powerpoint/2010/main" val="39892861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508000" y="1778000"/>
            <a:ext cx="40640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744720" y="1778000"/>
            <a:ext cx="40640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E19C062-D434-E840-8369-5C909F7CADC7}" type="slidenum">
              <a:rPr lang="en-US"/>
              <a:pPr>
                <a:defRPr/>
              </a:pPr>
              <a:t>‹#›</a:t>
            </a:fld>
            <a:endParaRPr lang="en-US"/>
          </a:p>
        </p:txBody>
      </p:sp>
    </p:spTree>
    <p:extLst>
      <p:ext uri="{BB962C8B-B14F-4D97-AF65-F5344CB8AC3E}">
        <p14:creationId xmlns:p14="http://schemas.microsoft.com/office/powerpoint/2010/main" val="146436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389"/>
            <a:ext cx="8382000" cy="1270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508000" y="2624667"/>
            <a:ext cx="4064000" cy="4318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57750" y="2624667"/>
            <a:ext cx="4064000" cy="4318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508000" y="1744133"/>
            <a:ext cx="4064000" cy="731520"/>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826000" y="1744133"/>
            <a:ext cx="4064000" cy="731520"/>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556FE55F-3F76-914E-A918-CB7A415C7820}" type="slidenum">
              <a:rPr lang="en-US"/>
              <a:pPr>
                <a:defRPr/>
              </a:pPr>
              <a:t>‹#›</a:t>
            </a:fld>
            <a:endParaRPr lang="en-US"/>
          </a:p>
        </p:txBody>
      </p:sp>
    </p:spTree>
    <p:extLst>
      <p:ext uri="{BB962C8B-B14F-4D97-AF65-F5344CB8AC3E}">
        <p14:creationId xmlns:p14="http://schemas.microsoft.com/office/powerpoint/2010/main" val="241565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E41133CA-102C-6540-9F0B-B9BBFDD6E864}" type="slidenum">
              <a:rPr lang="en-US"/>
              <a:pPr>
                <a:defRPr/>
              </a:pPr>
              <a:t>‹#›</a:t>
            </a:fld>
            <a:endParaRPr lang="en-US"/>
          </a:p>
        </p:txBody>
      </p:sp>
    </p:spTree>
    <p:extLst>
      <p:ext uri="{BB962C8B-B14F-4D97-AF65-F5344CB8AC3E}">
        <p14:creationId xmlns:p14="http://schemas.microsoft.com/office/powerpoint/2010/main" val="47199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A316DAF7-C83F-F44D-8ECD-4C56DE677DB8}" type="slidenum">
              <a:rPr lang="en-US"/>
              <a:pPr>
                <a:defRPr/>
              </a:pPr>
              <a:t>‹#›</a:t>
            </a:fld>
            <a:endParaRPr lang="en-US"/>
          </a:p>
        </p:txBody>
      </p:sp>
    </p:spTree>
    <p:extLst>
      <p:ext uri="{BB962C8B-B14F-4D97-AF65-F5344CB8AC3E}">
        <p14:creationId xmlns:p14="http://schemas.microsoft.com/office/powerpoint/2010/main" val="205383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9736138" y="0"/>
            <a:ext cx="0" cy="7620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lIns="101599" tIns="50799" rIns="101599" bIns="50799"/>
          <a:lstStyle/>
          <a:p>
            <a:pPr>
              <a:defRPr/>
            </a:pPr>
            <a:endParaRPr lang="en-US" dirty="0">
              <a:ea typeface="+mn-ea"/>
              <a:cs typeface="+mn-cs"/>
            </a:endParaRPr>
          </a:p>
        </p:txBody>
      </p:sp>
      <p:sp>
        <p:nvSpPr>
          <p:cNvPr id="6" name="Straight Connector 5"/>
          <p:cNvSpPr>
            <a:spLocks noChangeShapeType="1"/>
          </p:cNvSpPr>
          <p:nvPr/>
        </p:nvSpPr>
        <p:spPr bwMode="auto">
          <a:xfrm>
            <a:off x="6942138" y="0"/>
            <a:ext cx="0" cy="7620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dirty="0">
              <a:ea typeface="+mn-ea"/>
              <a:cs typeface="+mn-cs"/>
            </a:endParaRPr>
          </a:p>
        </p:txBody>
      </p:sp>
      <p:sp>
        <p:nvSpPr>
          <p:cNvPr id="7" name="Straight Connector 16"/>
          <p:cNvSpPr>
            <a:spLocks noChangeShapeType="1"/>
          </p:cNvSpPr>
          <p:nvPr/>
        </p:nvSpPr>
        <p:spPr bwMode="auto">
          <a:xfrm>
            <a:off x="6880225" y="0"/>
            <a:ext cx="0" cy="762000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8" name="Straight Connector 17"/>
          <p:cNvSpPr>
            <a:spLocks noChangeShapeType="1"/>
          </p:cNvSpPr>
          <p:nvPr/>
        </p:nvSpPr>
        <p:spPr bwMode="auto">
          <a:xfrm>
            <a:off x="9990138" y="0"/>
            <a:ext cx="0" cy="7620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9" name="Rectangle 8"/>
          <p:cNvSpPr/>
          <p:nvPr/>
        </p:nvSpPr>
        <p:spPr bwMode="auto">
          <a:xfrm>
            <a:off x="9821863" y="0"/>
            <a:ext cx="338137" cy="7620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0" name="Straight Connector 19"/>
          <p:cNvSpPr>
            <a:spLocks noChangeShapeType="1"/>
          </p:cNvSpPr>
          <p:nvPr/>
        </p:nvSpPr>
        <p:spPr bwMode="auto">
          <a:xfrm>
            <a:off x="9906000" y="0"/>
            <a:ext cx="0" cy="76200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11" name="Oval 10"/>
          <p:cNvSpPr/>
          <p:nvPr/>
        </p:nvSpPr>
        <p:spPr>
          <a:xfrm>
            <a:off x="9063038" y="6350000"/>
            <a:ext cx="609600" cy="6096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2" name="Title 1"/>
          <p:cNvSpPr>
            <a:spLocks noGrp="1"/>
          </p:cNvSpPr>
          <p:nvPr>
            <p:ph type="title"/>
          </p:nvPr>
        </p:nvSpPr>
        <p:spPr>
          <a:xfrm rot="5400000">
            <a:off x="3746500" y="3556000"/>
            <a:ext cx="7010400" cy="508000"/>
          </a:xfrm>
        </p:spPr>
        <p:txBody>
          <a:bodyPr/>
          <a:lstStyle>
            <a:lvl1pPr algn="l">
              <a:buNone/>
              <a:defRPr sz="22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7569200" y="304800"/>
            <a:ext cx="1696720" cy="5537200"/>
          </a:xfrm>
        </p:spPr>
        <p:txBody>
          <a:bodyPr/>
          <a:lstStyle>
            <a:lvl1pPr marL="0" indent="0">
              <a:spcBef>
                <a:spcPts val="444"/>
              </a:spcBef>
              <a:spcAft>
                <a:spcPts val="1111"/>
              </a:spcAft>
              <a:buNone/>
              <a:defRPr sz="1300"/>
            </a:lvl1pPr>
            <a:lvl2pPr>
              <a:buNone/>
              <a:defRPr sz="1300"/>
            </a:lvl2pPr>
            <a:lvl3pPr>
              <a:buNone/>
              <a:defRPr sz="1100"/>
            </a:lvl3pPr>
            <a:lvl4pPr>
              <a:buNone/>
              <a:defRPr sz="1000"/>
            </a:lvl4pPr>
            <a:lvl5pPr>
              <a:buNone/>
              <a:defRPr sz="1000"/>
            </a:lvl5pPr>
          </a:lstStyle>
          <a:p>
            <a:pPr lvl="0"/>
            <a:r>
              <a:rPr lang="en-US" smtClean="0"/>
              <a:t>Click to edit Master text styles</a:t>
            </a:r>
          </a:p>
        </p:txBody>
      </p:sp>
      <p:sp>
        <p:nvSpPr>
          <p:cNvPr id="18" name="Content Placeholder 17"/>
          <p:cNvSpPr>
            <a:spLocks noGrp="1"/>
          </p:cNvSpPr>
          <p:nvPr>
            <p:ph sz="quarter" idx="1"/>
          </p:nvPr>
        </p:nvSpPr>
        <p:spPr>
          <a:xfrm>
            <a:off x="338667" y="304800"/>
            <a:ext cx="6265333" cy="7030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a:lstStyle>
            <a:lvl1pPr>
              <a:defRPr/>
            </a:lvl1pPr>
          </a:lstStyle>
          <a:p>
            <a:pPr>
              <a:defRPr/>
            </a:pPr>
            <a:endParaRPr lang="en-US"/>
          </a:p>
        </p:txBody>
      </p:sp>
      <p:sp>
        <p:nvSpPr>
          <p:cNvPr id="13" name="Slide Number Placeholder 21"/>
          <p:cNvSpPr>
            <a:spLocks noGrp="1"/>
          </p:cNvSpPr>
          <p:nvPr>
            <p:ph type="sldNum" sz="quarter" idx="11"/>
          </p:nvPr>
        </p:nvSpPr>
        <p:spPr/>
        <p:txBody>
          <a:bodyPr/>
          <a:lstStyle>
            <a:lvl1pPr>
              <a:defRPr/>
            </a:lvl1pPr>
          </a:lstStyle>
          <a:p>
            <a:pPr>
              <a:defRPr/>
            </a:pPr>
            <a:fld id="{45A66D09-41FF-0D49-B6C3-763ED5C55157}" type="slidenum">
              <a:rPr lang="en-US"/>
              <a:pPr>
                <a:defRPr/>
              </a:pPr>
              <a:t>‹#›</a:t>
            </a:fld>
            <a:endParaRPr lang="en-US"/>
          </a:p>
        </p:txBody>
      </p:sp>
      <p:sp>
        <p:nvSpPr>
          <p:cNvPr id="14" name="Footer Placeholder 22"/>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8221461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9736138" y="0"/>
            <a:ext cx="0" cy="7620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6" name="Oval 5"/>
          <p:cNvSpPr/>
          <p:nvPr/>
        </p:nvSpPr>
        <p:spPr>
          <a:xfrm>
            <a:off x="9063038" y="6350000"/>
            <a:ext cx="609600" cy="6096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7" name="Straight Connector 16"/>
          <p:cNvSpPr>
            <a:spLocks noChangeShapeType="1"/>
          </p:cNvSpPr>
          <p:nvPr/>
        </p:nvSpPr>
        <p:spPr bwMode="auto">
          <a:xfrm>
            <a:off x="9990138" y="0"/>
            <a:ext cx="0" cy="7620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8" name="Rectangle 7"/>
          <p:cNvSpPr/>
          <p:nvPr/>
        </p:nvSpPr>
        <p:spPr bwMode="auto">
          <a:xfrm>
            <a:off x="9821863" y="0"/>
            <a:ext cx="338137" cy="7620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9" name="Straight Connector 18"/>
          <p:cNvSpPr>
            <a:spLocks noChangeShapeType="1"/>
          </p:cNvSpPr>
          <p:nvPr/>
        </p:nvSpPr>
        <p:spPr bwMode="auto">
          <a:xfrm>
            <a:off x="9906000" y="0"/>
            <a:ext cx="0" cy="76200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10" name="Straight Connector 9"/>
          <p:cNvSpPr>
            <a:spLocks noChangeShapeType="1"/>
          </p:cNvSpPr>
          <p:nvPr/>
        </p:nvSpPr>
        <p:spPr bwMode="auto">
          <a:xfrm>
            <a:off x="6942138" y="0"/>
            <a:ext cx="0" cy="7620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dirty="0">
              <a:ea typeface="+mn-ea"/>
              <a:cs typeface="+mn-cs"/>
            </a:endParaRPr>
          </a:p>
        </p:txBody>
      </p:sp>
      <p:sp>
        <p:nvSpPr>
          <p:cNvPr id="11" name="Straight Connector 20"/>
          <p:cNvSpPr>
            <a:spLocks noChangeShapeType="1"/>
          </p:cNvSpPr>
          <p:nvPr/>
        </p:nvSpPr>
        <p:spPr bwMode="auto">
          <a:xfrm>
            <a:off x="6880225" y="0"/>
            <a:ext cx="0" cy="762000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2" name="Title 1"/>
          <p:cNvSpPr>
            <a:spLocks noGrp="1"/>
          </p:cNvSpPr>
          <p:nvPr>
            <p:ph type="title"/>
          </p:nvPr>
        </p:nvSpPr>
        <p:spPr>
          <a:xfrm rot="5400000">
            <a:off x="3722370" y="3556000"/>
            <a:ext cx="7010400" cy="508000"/>
          </a:xfrm>
        </p:spPr>
        <p:txBody>
          <a:bodyPr/>
          <a:lstStyle>
            <a:lvl1pPr algn="l">
              <a:buNone/>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858000" cy="7620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6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517554" y="294217"/>
            <a:ext cx="1693333" cy="5506720"/>
          </a:xfrm>
        </p:spPr>
        <p:txBody>
          <a:bodyPr rot="0" spcFirstLastPara="0" vertOverflow="overflow" horzOverflow="overflow" spcCol="304797" rtlCol="0" fromWordArt="0" forceAA="0">
            <a:normAutofit/>
          </a:bodyPr>
          <a:lstStyle>
            <a:lvl1pPr marL="0" indent="0">
              <a:spcBef>
                <a:spcPts val="111"/>
              </a:spcBef>
              <a:spcAft>
                <a:spcPts val="444"/>
              </a:spcAft>
              <a:buFontTx/>
              <a:buNone/>
              <a:defRPr sz="1300"/>
            </a:lvl1pPr>
            <a:lvl2pPr>
              <a:defRPr sz="1300"/>
            </a:lvl2pPr>
            <a:lvl3pPr>
              <a:defRPr sz="1100"/>
            </a:lvl3pPr>
            <a:lvl4pPr>
              <a:defRPr sz="1000"/>
            </a:lvl4pPr>
            <a:lvl5pPr>
              <a:defRPr sz="1000"/>
            </a:lvl5pPr>
          </a:lstStyle>
          <a:p>
            <a:pPr lvl="0"/>
            <a:r>
              <a:rPr lang="en-US" smtClean="0"/>
              <a:t>Click to edit Master text styles</a:t>
            </a:r>
          </a:p>
        </p:txBody>
      </p:sp>
      <p:sp>
        <p:nvSpPr>
          <p:cNvPr id="12" name="Date Placeholder 16"/>
          <p:cNvSpPr>
            <a:spLocks noGrp="1"/>
          </p:cNvSpPr>
          <p:nvPr>
            <p:ph type="dt" sz="half" idx="10"/>
          </p:nvPr>
        </p:nvSpPr>
        <p:spPr/>
        <p:txBody>
          <a:bodyPr/>
          <a:lstStyle>
            <a:lvl1pPr>
              <a:defRPr/>
            </a:lvl1pPr>
          </a:lstStyle>
          <a:p>
            <a:pPr>
              <a:defRPr/>
            </a:pPr>
            <a:endParaRPr lang="en-US"/>
          </a:p>
        </p:txBody>
      </p:sp>
      <p:sp>
        <p:nvSpPr>
          <p:cNvPr id="13" name="Slide Number Placeholder 17"/>
          <p:cNvSpPr>
            <a:spLocks noGrp="1"/>
          </p:cNvSpPr>
          <p:nvPr>
            <p:ph type="sldNum" sz="quarter" idx="11"/>
          </p:nvPr>
        </p:nvSpPr>
        <p:spPr/>
        <p:txBody>
          <a:bodyPr/>
          <a:lstStyle>
            <a:lvl1pPr>
              <a:defRPr/>
            </a:lvl1pPr>
          </a:lstStyle>
          <a:p>
            <a:pPr>
              <a:defRPr/>
            </a:pPr>
            <a:fld id="{C0993A80-AFE2-BA4B-AB48-0F66531E4E63}" type="slidenum">
              <a:rPr lang="en-US"/>
              <a:pPr>
                <a:defRPr/>
              </a:pPr>
              <a:t>‹#›</a:t>
            </a:fld>
            <a:endParaRPr lang="en-US"/>
          </a:p>
        </p:txBody>
      </p:sp>
      <p:sp>
        <p:nvSpPr>
          <p:cNvPr id="14" name="Footer Placeholder 2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34636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736138" y="0"/>
            <a:ext cx="0" cy="7620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lIns="101599" tIns="50799" rIns="101599" bIns="50799"/>
          <a:lstStyle/>
          <a:p>
            <a:pPr>
              <a:defRPr/>
            </a:pPr>
            <a:endParaRPr lang="en-US" dirty="0">
              <a:ea typeface="+mn-ea"/>
              <a:cs typeface="+mn-cs"/>
            </a:endParaRPr>
          </a:p>
        </p:txBody>
      </p:sp>
      <p:sp>
        <p:nvSpPr>
          <p:cNvPr id="22" name="Title Placeholder 21"/>
          <p:cNvSpPr>
            <a:spLocks noGrp="1"/>
          </p:cNvSpPr>
          <p:nvPr>
            <p:ph type="title"/>
          </p:nvPr>
        </p:nvSpPr>
        <p:spPr>
          <a:xfrm>
            <a:off x="508000" y="304800"/>
            <a:ext cx="8297863" cy="1270000"/>
          </a:xfrm>
          <a:prstGeom prst="rect">
            <a:avLst/>
          </a:prstGeom>
        </p:spPr>
        <p:txBody>
          <a:bodyPr vert="horz" wrap="square" lIns="101599" tIns="50799" rIns="101599" bIns="50799" numCol="1" anchor="b" anchorCtr="0" compatLnSpc="1">
            <a:prstTxWarp prst="textNoShape">
              <a:avLst/>
            </a:prstTxWarp>
            <a:normAutofit/>
          </a:bodyPr>
          <a:lstStyle/>
          <a:p>
            <a:pPr lvl="0"/>
            <a:r>
              <a:rPr lang="en-US"/>
              <a:t>Click to edit Master title style</a:t>
            </a:r>
          </a:p>
        </p:txBody>
      </p:sp>
      <p:sp>
        <p:nvSpPr>
          <p:cNvPr id="1028" name="Text Placeholder 12"/>
          <p:cNvSpPr>
            <a:spLocks noGrp="1"/>
          </p:cNvSpPr>
          <p:nvPr>
            <p:ph type="body" idx="1"/>
          </p:nvPr>
        </p:nvSpPr>
        <p:spPr bwMode="auto">
          <a:xfrm>
            <a:off x="508000" y="1778000"/>
            <a:ext cx="8297863" cy="54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01599" tIns="50799" rIns="101599" bIns="5079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rot="5400000">
            <a:off x="8432800" y="1203325"/>
            <a:ext cx="2235200" cy="425450"/>
          </a:xfrm>
          <a:prstGeom prst="rect">
            <a:avLst/>
          </a:prstGeom>
        </p:spPr>
        <p:txBody>
          <a:bodyPr vert="horz" wrap="square" lIns="101599" tIns="50799" rIns="101599" bIns="50799" numCol="1" anchor="ctr" anchorCtr="0" compatLnSpc="1">
            <a:prstTxWarp prst="textNoShape">
              <a:avLst/>
            </a:prstTxWarp>
          </a:bodyPr>
          <a:lstStyle>
            <a:lvl1pPr algn="r">
              <a:defRPr sz="13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7767638" y="4152900"/>
            <a:ext cx="3556000" cy="406400"/>
          </a:xfrm>
          <a:prstGeom prst="rect">
            <a:avLst/>
          </a:prstGeom>
        </p:spPr>
        <p:txBody>
          <a:bodyPr vert="horz" wrap="square" lIns="101599" tIns="50799" rIns="101599" bIns="50799" numCol="1" anchor="ctr" anchorCtr="0" compatLnSpc="1">
            <a:prstTxWarp prst="textNoShape">
              <a:avLst/>
            </a:prstTxWarp>
          </a:bodyPr>
          <a:lstStyle>
            <a:lvl1pPr>
              <a:defRPr sz="1300">
                <a:solidFill>
                  <a:schemeClr val="tx2"/>
                </a:solidFill>
              </a:defRPr>
            </a:lvl1pPr>
          </a:lstStyle>
          <a:p>
            <a:pPr>
              <a:defRPr/>
            </a:pPr>
            <a:endParaRPr lang="en-US"/>
          </a:p>
        </p:txBody>
      </p:sp>
      <p:sp>
        <p:nvSpPr>
          <p:cNvPr id="7" name="Straight Connector 6"/>
          <p:cNvSpPr>
            <a:spLocks noChangeShapeType="1"/>
          </p:cNvSpPr>
          <p:nvPr/>
        </p:nvSpPr>
        <p:spPr bwMode="auto">
          <a:xfrm>
            <a:off x="84138" y="0"/>
            <a:ext cx="0" cy="7620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lIns="101599" tIns="50799" rIns="101599" bIns="50799"/>
          <a:lstStyle/>
          <a:p>
            <a:pPr>
              <a:defRPr/>
            </a:pPr>
            <a:endParaRPr lang="en-US">
              <a:ea typeface="+mn-ea"/>
              <a:cs typeface="+mn-cs"/>
            </a:endParaRPr>
          </a:p>
        </p:txBody>
      </p:sp>
      <p:sp>
        <p:nvSpPr>
          <p:cNvPr id="1032" name="Straight Connector 8"/>
          <p:cNvSpPr>
            <a:spLocks noChangeShapeType="1"/>
          </p:cNvSpPr>
          <p:nvPr/>
        </p:nvSpPr>
        <p:spPr bwMode="auto">
          <a:xfrm>
            <a:off x="9990138" y="0"/>
            <a:ext cx="0" cy="7620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10" name="Rectangle 9"/>
          <p:cNvSpPr/>
          <p:nvPr/>
        </p:nvSpPr>
        <p:spPr bwMode="auto">
          <a:xfrm>
            <a:off x="9821863" y="0"/>
            <a:ext cx="338137" cy="7620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1034" name="Straight Connector 10"/>
          <p:cNvSpPr>
            <a:spLocks noChangeShapeType="1"/>
          </p:cNvSpPr>
          <p:nvPr/>
        </p:nvSpPr>
        <p:spPr bwMode="auto">
          <a:xfrm>
            <a:off x="9906000" y="0"/>
            <a:ext cx="0" cy="76200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lIns="101599" tIns="50799" rIns="101599" bIns="50799"/>
          <a:lstStyle/>
          <a:p>
            <a:endParaRPr lang="en-US"/>
          </a:p>
        </p:txBody>
      </p:sp>
      <p:sp>
        <p:nvSpPr>
          <p:cNvPr id="12" name="Oval 11"/>
          <p:cNvSpPr/>
          <p:nvPr/>
        </p:nvSpPr>
        <p:spPr>
          <a:xfrm>
            <a:off x="9063038" y="6350000"/>
            <a:ext cx="609600" cy="6096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a:defRPr/>
            </a:pPr>
            <a:endParaRPr lang="en-US">
              <a:solidFill>
                <a:srgbClr val="FFFFFF"/>
              </a:solidFill>
              <a:latin typeface="Century Schoolbook" charset="0"/>
              <a:ea typeface="ＭＳ Ｐゴシック" charset="0"/>
              <a:cs typeface="ＭＳ Ｐゴシック" charset="0"/>
            </a:endParaRPr>
          </a:p>
        </p:txBody>
      </p:sp>
      <p:sp>
        <p:nvSpPr>
          <p:cNvPr id="23" name="Slide Number Placeholder 22"/>
          <p:cNvSpPr>
            <a:spLocks noGrp="1"/>
          </p:cNvSpPr>
          <p:nvPr>
            <p:ph type="sldNum" sz="quarter" idx="4"/>
          </p:nvPr>
        </p:nvSpPr>
        <p:spPr>
          <a:xfrm>
            <a:off x="9032875" y="6370638"/>
            <a:ext cx="676275" cy="579437"/>
          </a:xfrm>
          <a:prstGeom prst="rect">
            <a:avLst/>
          </a:prstGeom>
        </p:spPr>
        <p:txBody>
          <a:bodyPr vert="horz" wrap="square" lIns="101599" tIns="50799" rIns="101599" bIns="50799" numCol="1" anchor="ctr" anchorCtr="0" compatLnSpc="1">
            <a:prstTxWarp prst="textNoShape">
              <a:avLst/>
            </a:prstTxWarp>
          </a:bodyPr>
          <a:lstStyle>
            <a:lvl1pPr algn="ctr">
              <a:defRPr sz="1600" b="1">
                <a:solidFill>
                  <a:srgbClr val="FFFFFF"/>
                </a:solidFill>
              </a:defRPr>
            </a:lvl1pPr>
          </a:lstStyle>
          <a:p>
            <a:pPr>
              <a:defRPr/>
            </a:pPr>
            <a:fld id="{CCB04C43-3045-C64B-8D67-56E22FD610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44" r:id="rId1"/>
    <p:sldLayoutId id="2147484437" r:id="rId2"/>
    <p:sldLayoutId id="2147484445" r:id="rId3"/>
    <p:sldLayoutId id="2147484438" r:id="rId4"/>
    <p:sldLayoutId id="2147484439" r:id="rId5"/>
    <p:sldLayoutId id="2147484440" r:id="rId6"/>
    <p:sldLayoutId id="2147484441" r:id="rId7"/>
    <p:sldLayoutId id="2147484446" r:id="rId8"/>
    <p:sldLayoutId id="2147484447" r:id="rId9"/>
    <p:sldLayoutId id="2147484442" r:id="rId10"/>
    <p:sldLayoutId id="2147484443" r:id="rId11"/>
  </p:sldLayoutIdLst>
  <p:hf hdr="0" ftr="0" dt="0"/>
  <p:txStyles>
    <p:titleStyle>
      <a:lvl1pPr algn="l" rtl="0" eaLnBrk="0" fontAlgn="base" hangingPunct="0">
        <a:spcBef>
          <a:spcPct val="0"/>
        </a:spcBef>
        <a:spcAft>
          <a:spcPct val="0"/>
        </a:spcAft>
        <a:defRPr sz="3300" kern="1200" cap="small">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300">
          <a:solidFill>
            <a:schemeClr val="tx2"/>
          </a:solidFill>
          <a:latin typeface="Century Schoolbook" charset="0"/>
          <a:ea typeface="ＭＳ Ｐゴシック" charset="-128"/>
          <a:cs typeface="ＭＳ Ｐゴシック" charset="-128"/>
        </a:defRPr>
      </a:lvl2pPr>
      <a:lvl3pPr algn="l" rtl="0" eaLnBrk="0" fontAlgn="base" hangingPunct="0">
        <a:spcBef>
          <a:spcPct val="0"/>
        </a:spcBef>
        <a:spcAft>
          <a:spcPct val="0"/>
        </a:spcAft>
        <a:defRPr sz="3300">
          <a:solidFill>
            <a:schemeClr val="tx2"/>
          </a:solidFill>
          <a:latin typeface="Century Schoolbook" charset="0"/>
          <a:ea typeface="ＭＳ Ｐゴシック" charset="-128"/>
          <a:cs typeface="ＭＳ Ｐゴシック" charset="-128"/>
        </a:defRPr>
      </a:lvl3pPr>
      <a:lvl4pPr algn="l" rtl="0" eaLnBrk="0" fontAlgn="base" hangingPunct="0">
        <a:spcBef>
          <a:spcPct val="0"/>
        </a:spcBef>
        <a:spcAft>
          <a:spcPct val="0"/>
        </a:spcAft>
        <a:defRPr sz="3300">
          <a:solidFill>
            <a:schemeClr val="tx2"/>
          </a:solidFill>
          <a:latin typeface="Century Schoolbook" charset="0"/>
          <a:ea typeface="ＭＳ Ｐゴシック" charset="-128"/>
          <a:cs typeface="ＭＳ Ｐゴシック" charset="-128"/>
        </a:defRPr>
      </a:lvl4pPr>
      <a:lvl5pPr algn="l" rtl="0" eaLnBrk="0" fontAlgn="base" hangingPunct="0">
        <a:spcBef>
          <a:spcPct val="0"/>
        </a:spcBef>
        <a:spcAft>
          <a:spcPct val="0"/>
        </a:spcAft>
        <a:defRPr sz="3300">
          <a:solidFill>
            <a:schemeClr val="tx2"/>
          </a:solidFill>
          <a:latin typeface="Century Schoolbook" charset="0"/>
          <a:ea typeface="ＭＳ Ｐゴシック" charset="-128"/>
          <a:cs typeface="ＭＳ Ｐゴシック" charset="-128"/>
        </a:defRPr>
      </a:lvl5pPr>
      <a:lvl6pPr marL="457200" algn="l" rtl="0" fontAlgn="base">
        <a:spcBef>
          <a:spcPct val="0"/>
        </a:spcBef>
        <a:spcAft>
          <a:spcPct val="0"/>
        </a:spcAft>
        <a:defRPr sz="3300">
          <a:solidFill>
            <a:schemeClr val="tx2"/>
          </a:solidFill>
          <a:latin typeface="Century Schoolbook" charset="0"/>
          <a:ea typeface="ＭＳ Ｐゴシック" charset="-128"/>
          <a:cs typeface="ＭＳ Ｐゴシック" charset="-128"/>
        </a:defRPr>
      </a:lvl6pPr>
      <a:lvl7pPr marL="914400" algn="l" rtl="0" fontAlgn="base">
        <a:spcBef>
          <a:spcPct val="0"/>
        </a:spcBef>
        <a:spcAft>
          <a:spcPct val="0"/>
        </a:spcAft>
        <a:defRPr sz="3300">
          <a:solidFill>
            <a:schemeClr val="tx2"/>
          </a:solidFill>
          <a:latin typeface="Century Schoolbook" charset="0"/>
          <a:ea typeface="ＭＳ Ｐゴシック" charset="-128"/>
          <a:cs typeface="ＭＳ Ｐゴシック" charset="-128"/>
        </a:defRPr>
      </a:lvl7pPr>
      <a:lvl8pPr marL="1371600" algn="l" rtl="0" fontAlgn="base">
        <a:spcBef>
          <a:spcPct val="0"/>
        </a:spcBef>
        <a:spcAft>
          <a:spcPct val="0"/>
        </a:spcAft>
        <a:defRPr sz="3300">
          <a:solidFill>
            <a:schemeClr val="tx2"/>
          </a:solidFill>
          <a:latin typeface="Century Schoolbook" charset="0"/>
          <a:ea typeface="ＭＳ Ｐゴシック" charset="-128"/>
          <a:cs typeface="ＭＳ Ｐゴシック" charset="-128"/>
        </a:defRPr>
      </a:lvl8pPr>
      <a:lvl9pPr marL="1828800" algn="l" rtl="0" fontAlgn="base">
        <a:spcBef>
          <a:spcPct val="0"/>
        </a:spcBef>
        <a:spcAft>
          <a:spcPct val="0"/>
        </a:spcAft>
        <a:defRPr sz="3300">
          <a:solidFill>
            <a:schemeClr val="tx2"/>
          </a:solidFill>
          <a:latin typeface="Century Schoolbook" charset="0"/>
          <a:ea typeface="ＭＳ Ｐゴシック" charset="-128"/>
          <a:cs typeface="ＭＳ Ｐゴシック" charset="-128"/>
        </a:defRPr>
      </a:lvl9pPr>
    </p:titleStyle>
    <p:bodyStyle>
      <a:lvl1pPr marL="303213" indent="-303213" algn="l" rtl="0" eaLnBrk="0" fontAlgn="base" hangingPunct="0">
        <a:spcBef>
          <a:spcPts val="663"/>
        </a:spcBef>
        <a:spcAft>
          <a:spcPct val="0"/>
        </a:spcAft>
        <a:buClr>
          <a:schemeClr val="accent1"/>
        </a:buClr>
        <a:buSzPct val="70000"/>
        <a:buFont typeface="Wingdings" charset="0"/>
        <a:buChar char=""/>
        <a:defRPr sz="2700" kern="1200">
          <a:solidFill>
            <a:schemeClr val="tx1"/>
          </a:solidFill>
          <a:latin typeface="+mn-lt"/>
          <a:ea typeface="ＭＳ Ｐゴシック" charset="-128"/>
          <a:cs typeface="ＭＳ Ｐゴシック" charset="-128"/>
        </a:defRPr>
      </a:lvl1pPr>
      <a:lvl2pPr marL="709613" indent="-303213" algn="l" rtl="0" eaLnBrk="0" fontAlgn="base" hangingPunct="0">
        <a:spcBef>
          <a:spcPct val="20000"/>
        </a:spcBef>
        <a:spcAft>
          <a:spcPct val="0"/>
        </a:spcAft>
        <a:buClr>
          <a:schemeClr val="accent1"/>
        </a:buClr>
        <a:buSzPct val="80000"/>
        <a:buFont typeface="Wingdings 2" charset="0"/>
        <a:buChar char=""/>
        <a:defRPr sz="2300" kern="1200">
          <a:solidFill>
            <a:schemeClr val="tx1"/>
          </a:solidFill>
          <a:latin typeface="+mn-lt"/>
          <a:ea typeface="ＭＳ Ｐゴシック" charset="-128"/>
          <a:cs typeface="+mn-cs"/>
        </a:defRPr>
      </a:lvl2pPr>
      <a:lvl3pPr marL="1014413" indent="-201613" algn="l" rtl="0" eaLnBrk="0" fontAlgn="base" hangingPunct="0">
        <a:spcBef>
          <a:spcPct val="20000"/>
        </a:spcBef>
        <a:spcAft>
          <a:spcPct val="0"/>
        </a:spcAft>
        <a:buClr>
          <a:srgbClr val="E0752F"/>
        </a:buClr>
        <a:buSzPct val="60000"/>
        <a:buFont typeface="Wingdings" charset="0"/>
        <a:buChar char=""/>
        <a:defRPr sz="2000" kern="1200">
          <a:solidFill>
            <a:schemeClr val="tx1"/>
          </a:solidFill>
          <a:latin typeface="+mn-lt"/>
          <a:ea typeface="ＭＳ Ｐゴシック" charset="-128"/>
          <a:cs typeface="+mn-cs"/>
        </a:defRPr>
      </a:lvl3pPr>
      <a:lvl4pPr marL="1319213" indent="-201613" algn="l" rtl="0" eaLnBrk="0" fontAlgn="base" hangingPunct="0">
        <a:spcBef>
          <a:spcPct val="20000"/>
        </a:spcBef>
        <a:spcAft>
          <a:spcPct val="0"/>
        </a:spcAft>
        <a:buClr>
          <a:srgbClr val="FEC3AE"/>
        </a:buClr>
        <a:buSzPct val="60000"/>
        <a:buFont typeface="Wingdings" charset="0"/>
        <a:buChar char=""/>
        <a:defRPr sz="2000" kern="1200">
          <a:solidFill>
            <a:schemeClr val="tx1"/>
          </a:solidFill>
          <a:latin typeface="+mn-lt"/>
          <a:ea typeface="ＭＳ Ｐゴシック" charset="-128"/>
          <a:cs typeface="+mn-cs"/>
        </a:defRPr>
      </a:lvl4pPr>
      <a:lvl5pPr marL="1624013" indent="-201613" algn="l" rtl="0" eaLnBrk="0" fontAlgn="base" hangingPunct="0">
        <a:spcBef>
          <a:spcPct val="20000"/>
        </a:spcBef>
        <a:spcAft>
          <a:spcPct val="0"/>
        </a:spcAft>
        <a:buClr>
          <a:srgbClr val="BDCAE9"/>
        </a:buClr>
        <a:buSzPct val="68000"/>
        <a:buFont typeface="Wingdings 2" charset="0"/>
        <a:buChar char=""/>
        <a:defRPr kern="1200">
          <a:solidFill>
            <a:schemeClr val="tx1"/>
          </a:solidFill>
          <a:latin typeface="+mn-lt"/>
          <a:ea typeface="ＭＳ Ｐゴシック" charset="-128"/>
          <a:cs typeface="+mn-cs"/>
        </a:defRPr>
      </a:lvl5pPr>
      <a:lvl6pPr marL="1930381" indent="-203198"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35178" indent="-203198" algn="l" rtl="0" eaLnBrk="1" latinLnBrk="0" hangingPunct="1">
        <a:spcBef>
          <a:spcPct val="20000"/>
        </a:spcBef>
        <a:buClr>
          <a:schemeClr val="accent1">
            <a:tint val="60000"/>
          </a:schemeClr>
        </a:buClr>
        <a:buSzPct val="60000"/>
        <a:buFont typeface="Wingdings"/>
        <a:buChar char=""/>
        <a:defRPr kumimoji="0" sz="1600" kern="1200" baseline="0">
          <a:solidFill>
            <a:schemeClr val="tx2"/>
          </a:solidFill>
          <a:latin typeface="+mn-lt"/>
          <a:ea typeface="+mn-ea"/>
          <a:cs typeface="+mn-cs"/>
        </a:defRPr>
      </a:lvl7pPr>
      <a:lvl8pPr marL="2539975" indent="-203198" algn="l" rtl="0" eaLnBrk="1" latinLnBrk="0" hangingPunct="1">
        <a:spcBef>
          <a:spcPct val="20000"/>
        </a:spcBef>
        <a:buClr>
          <a:schemeClr val="accent2"/>
        </a:buClr>
        <a:buChar char="•"/>
        <a:defRPr kumimoji="0" sz="1600" kern="1200" cap="small" baseline="0">
          <a:solidFill>
            <a:schemeClr val="tx2"/>
          </a:solidFill>
          <a:latin typeface="+mn-lt"/>
          <a:ea typeface="+mn-ea"/>
          <a:cs typeface="+mn-cs"/>
        </a:defRPr>
      </a:lvl8pPr>
      <a:lvl9pPr marL="2844772" indent="-203198" algn="l" rtl="0" eaLnBrk="1" latinLnBrk="0" hangingPunct="1">
        <a:spcBef>
          <a:spcPct val="20000"/>
        </a:spcBef>
        <a:buClr>
          <a:schemeClr val="accent1">
            <a:shade val="75000"/>
          </a:schemeClr>
        </a:buClr>
        <a:buChar char="•"/>
        <a:defRPr kumimoji="0" sz="16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7995" algn="l" rtl="0" eaLnBrk="1" latinLnBrk="0" hangingPunct="1">
        <a:defRPr kumimoji="0" kern="1200">
          <a:solidFill>
            <a:schemeClr val="tx1"/>
          </a:solidFill>
          <a:latin typeface="+mn-lt"/>
          <a:ea typeface="+mn-ea"/>
          <a:cs typeface="+mn-cs"/>
        </a:defRPr>
      </a:lvl2pPr>
      <a:lvl3pPr marL="1015990" algn="l" rtl="0" eaLnBrk="1" latinLnBrk="0" hangingPunct="1">
        <a:defRPr kumimoji="0" kern="1200">
          <a:solidFill>
            <a:schemeClr val="tx1"/>
          </a:solidFill>
          <a:latin typeface="+mn-lt"/>
          <a:ea typeface="+mn-ea"/>
          <a:cs typeface="+mn-cs"/>
        </a:defRPr>
      </a:lvl3pPr>
      <a:lvl4pPr marL="1523985" algn="l" rtl="0" eaLnBrk="1" latinLnBrk="0" hangingPunct="1">
        <a:defRPr kumimoji="0" kern="1200">
          <a:solidFill>
            <a:schemeClr val="tx1"/>
          </a:solidFill>
          <a:latin typeface="+mn-lt"/>
          <a:ea typeface="+mn-ea"/>
          <a:cs typeface="+mn-cs"/>
        </a:defRPr>
      </a:lvl4pPr>
      <a:lvl5pPr marL="2031980" algn="l" rtl="0" eaLnBrk="1" latinLnBrk="0" hangingPunct="1">
        <a:defRPr kumimoji="0" kern="1200">
          <a:solidFill>
            <a:schemeClr val="tx1"/>
          </a:solidFill>
          <a:latin typeface="+mn-lt"/>
          <a:ea typeface="+mn-ea"/>
          <a:cs typeface="+mn-cs"/>
        </a:defRPr>
      </a:lvl5pPr>
      <a:lvl6pPr marL="2539975" algn="l" rtl="0" eaLnBrk="1" latinLnBrk="0" hangingPunct="1">
        <a:defRPr kumimoji="0" kern="1200">
          <a:solidFill>
            <a:schemeClr val="tx1"/>
          </a:solidFill>
          <a:latin typeface="+mn-lt"/>
          <a:ea typeface="+mn-ea"/>
          <a:cs typeface="+mn-cs"/>
        </a:defRPr>
      </a:lvl6pPr>
      <a:lvl7pPr marL="3047970" algn="l" rtl="0" eaLnBrk="1" latinLnBrk="0" hangingPunct="1">
        <a:defRPr kumimoji="0" kern="1200">
          <a:solidFill>
            <a:schemeClr val="tx1"/>
          </a:solidFill>
          <a:latin typeface="+mn-lt"/>
          <a:ea typeface="+mn-ea"/>
          <a:cs typeface="+mn-cs"/>
        </a:defRPr>
      </a:lvl7pPr>
      <a:lvl8pPr marL="3555964" algn="l" rtl="0" eaLnBrk="1" latinLnBrk="0" hangingPunct="1">
        <a:defRPr kumimoji="0" kern="1200">
          <a:solidFill>
            <a:schemeClr val="tx1"/>
          </a:solidFill>
          <a:latin typeface="+mn-lt"/>
          <a:ea typeface="+mn-ea"/>
          <a:cs typeface="+mn-cs"/>
        </a:defRPr>
      </a:lvl8pPr>
      <a:lvl9pPr marL="406395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itbucket.org/peymank/hassel-public.gi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bwMode="auto">
          <a:xfrm>
            <a:off x="2565400" y="1600200"/>
            <a:ext cx="6858000" cy="2105025"/>
          </a:xfrm>
        </p:spPr>
        <p:txBody>
          <a:bodyPr/>
          <a:lstStyle/>
          <a:p>
            <a:pPr algn="ctr">
              <a:defRPr/>
            </a:pPr>
            <a:r>
              <a:rPr lang="en-US" sz="3600" b="0" dirty="0">
                <a:solidFill>
                  <a:srgbClr val="008000"/>
                </a:solidFill>
              </a:rPr>
              <a:t>Header Space Analysis: Static Checking For Networks </a:t>
            </a:r>
            <a:endParaRPr lang="en-US" cap="none" dirty="0">
              <a:solidFill>
                <a:srgbClr val="008000"/>
              </a:solidFill>
              <a:latin typeface="Century Schoolbook" charset="0"/>
              <a:ea typeface="ＭＳ Ｐゴシック" charset="0"/>
              <a:cs typeface="ＭＳ Ｐゴシック" charset="0"/>
            </a:endParaRPr>
          </a:p>
        </p:txBody>
      </p:sp>
      <p:sp>
        <p:nvSpPr>
          <p:cNvPr id="15362" name="Subtitle 2"/>
          <p:cNvSpPr>
            <a:spLocks noGrp="1"/>
          </p:cNvSpPr>
          <p:nvPr>
            <p:ph type="subTitle" idx="1"/>
          </p:nvPr>
        </p:nvSpPr>
        <p:spPr>
          <a:xfrm>
            <a:off x="2565400" y="4114800"/>
            <a:ext cx="6858000" cy="1524000"/>
          </a:xfrm>
        </p:spPr>
        <p:txBody>
          <a:bodyPr/>
          <a:lstStyle/>
          <a:p>
            <a:pPr algn="ctr"/>
            <a:r>
              <a:rPr lang="en-US" sz="1800" dirty="0">
                <a:solidFill>
                  <a:srgbClr val="3668C4"/>
                </a:solidFill>
                <a:latin typeface="Century Schoolbook" charset="0"/>
                <a:ea typeface="ＭＳ Ｐゴシック" charset="0"/>
                <a:cs typeface="ＭＳ Ｐゴシック" charset="0"/>
              </a:rPr>
              <a:t>Peyman </a:t>
            </a:r>
            <a:r>
              <a:rPr lang="en-US" sz="1800" dirty="0" smtClean="0">
                <a:solidFill>
                  <a:srgbClr val="3668C4"/>
                </a:solidFill>
                <a:latin typeface="Century Schoolbook" charset="0"/>
                <a:ea typeface="ＭＳ Ｐゴシック" charset="0"/>
                <a:cs typeface="ＭＳ Ｐゴシック" charset="0"/>
              </a:rPr>
              <a:t>Kazemian (Stanford University) </a:t>
            </a:r>
          </a:p>
          <a:p>
            <a:pPr algn="ctr"/>
            <a:r>
              <a:rPr lang="en-US" sz="1800" b="0" dirty="0" smtClean="0">
                <a:solidFill>
                  <a:srgbClr val="3668C4"/>
                </a:solidFill>
                <a:latin typeface="Century Schoolbook" charset="0"/>
                <a:ea typeface="ＭＳ Ｐゴシック" charset="0"/>
                <a:cs typeface="ＭＳ Ｐゴシック" charset="0"/>
              </a:rPr>
              <a:t>George Varghese</a:t>
            </a:r>
            <a:r>
              <a:rPr lang="en-US" sz="1800" b="0" dirty="0">
                <a:solidFill>
                  <a:srgbClr val="3668C4"/>
                </a:solidFill>
                <a:latin typeface="Century Schoolbook" charset="0"/>
                <a:ea typeface="ＭＳ Ｐゴシック" charset="0"/>
                <a:cs typeface="ＭＳ Ｐゴシック" charset="0"/>
              </a:rPr>
              <a:t> </a:t>
            </a:r>
            <a:r>
              <a:rPr lang="en-US" sz="1800" b="0" dirty="0" smtClean="0">
                <a:solidFill>
                  <a:srgbClr val="3668C4"/>
                </a:solidFill>
                <a:latin typeface="Century Schoolbook" charset="0"/>
                <a:ea typeface="ＭＳ Ｐゴシック" charset="0"/>
                <a:cs typeface="ＭＳ Ｐゴシック" charset="0"/>
              </a:rPr>
              <a:t>(UCSD, Yahoo Labs)</a:t>
            </a:r>
          </a:p>
          <a:p>
            <a:pPr algn="ctr"/>
            <a:r>
              <a:rPr lang="en-US" sz="1800" b="0" dirty="0" smtClean="0">
                <a:solidFill>
                  <a:srgbClr val="3668C4"/>
                </a:solidFill>
                <a:latin typeface="Century Schoolbook" charset="0"/>
                <a:ea typeface="ＭＳ Ｐゴシック" charset="0"/>
                <a:cs typeface="ＭＳ Ｐゴシック" charset="0"/>
              </a:rPr>
              <a:t>Nick McKeown (Stanford University)</a:t>
            </a:r>
            <a:endParaRPr lang="en-US" sz="1800" b="0" dirty="0">
              <a:solidFill>
                <a:srgbClr val="3668C4"/>
              </a:solidFill>
              <a:latin typeface="Century Schoolbook" charset="0"/>
              <a:ea typeface="ＭＳ Ｐゴシック" charset="0"/>
              <a:cs typeface="ＭＳ Ｐゴシック" charset="0"/>
            </a:endParaRPr>
          </a:p>
          <a:p>
            <a:pPr algn="ctr"/>
            <a:endParaRPr lang="en-US" sz="1800" b="0" dirty="0">
              <a:solidFill>
                <a:srgbClr val="3668C4"/>
              </a:solidFill>
              <a:latin typeface="Century Schoolbook" charset="0"/>
              <a:ea typeface="ＭＳ Ｐゴシック" charset="0"/>
              <a:cs typeface="ＭＳ Ｐゴシック" charset="0"/>
            </a:endParaRPr>
          </a:p>
          <a:p>
            <a:pPr algn="ctr"/>
            <a:r>
              <a:rPr lang="en-US" sz="1800" b="0" dirty="0" smtClean="0">
                <a:solidFill>
                  <a:srgbClr val="3668C4"/>
                </a:solidFill>
                <a:latin typeface="Century Schoolbook" charset="0"/>
                <a:ea typeface="ＭＳ Ｐゴシック" charset="0"/>
                <a:cs typeface="ＭＳ Ｐゴシック" charset="0"/>
              </a:rPr>
              <a:t>November 7</a:t>
            </a:r>
            <a:r>
              <a:rPr lang="en-US" sz="1800" b="0" baseline="30000" dirty="0" smtClean="0">
                <a:solidFill>
                  <a:srgbClr val="3668C4"/>
                </a:solidFill>
                <a:latin typeface="Century Schoolbook" charset="0"/>
                <a:ea typeface="ＭＳ Ｐゴシック" charset="0"/>
                <a:cs typeface="ＭＳ Ｐゴシック" charset="0"/>
              </a:rPr>
              <a:t>th</a:t>
            </a:r>
            <a:r>
              <a:rPr lang="en-US" sz="1800" b="0" dirty="0" smtClean="0">
                <a:solidFill>
                  <a:srgbClr val="3668C4"/>
                </a:solidFill>
                <a:latin typeface="Century Schoolbook" charset="0"/>
                <a:ea typeface="ＭＳ Ｐゴシック" charset="0"/>
                <a:cs typeface="ＭＳ Ｐゴシック" charset="0"/>
              </a:rPr>
              <a:t>, 2012</a:t>
            </a:r>
          </a:p>
          <a:p>
            <a:pPr algn="ctr"/>
            <a:r>
              <a:rPr lang="en-US" sz="1800" b="0" dirty="0" smtClean="0">
                <a:solidFill>
                  <a:srgbClr val="3668C4"/>
                </a:solidFill>
                <a:latin typeface="Century Schoolbook" charset="0"/>
                <a:ea typeface="ＭＳ Ｐゴシック" charset="0"/>
                <a:cs typeface="ＭＳ Ｐゴシック" charset="0"/>
              </a:rPr>
              <a:t>IRTF</a:t>
            </a:r>
            <a:endParaRPr lang="en-US" sz="1800" b="0" dirty="0">
              <a:solidFill>
                <a:srgbClr val="3668C4"/>
              </a:solidFill>
              <a:latin typeface="Century Schoolbook" charset="0"/>
              <a:ea typeface="ＭＳ Ｐゴシック" charset="0"/>
              <a:cs typeface="ＭＳ Ｐゴシック" charset="0"/>
            </a:endParaRPr>
          </a:p>
        </p:txBody>
      </p:sp>
      <p:sp>
        <p:nvSpPr>
          <p:cNvPr id="15363"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2AD073D-15DC-1845-8B11-A9B73EC5F8D8}" type="slidenum">
              <a:rPr lang="en-US" sz="1600">
                <a:solidFill>
                  <a:srgbClr val="FFFFFF"/>
                </a:solidFill>
              </a:rPr>
              <a:pPr eaLnBrk="1" hangingPunct="1"/>
              <a:t>1</a:t>
            </a:fld>
            <a:endParaRPr lang="en-US" sz="1600">
              <a:solidFill>
                <a:srgbClr val="FFFFFF"/>
              </a:solidFill>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Space Framework</a:t>
            </a:r>
            <a:endParaRPr lang="en-US" dirty="0"/>
          </a:p>
        </p:txBody>
      </p:sp>
      <p:sp>
        <p:nvSpPr>
          <p:cNvPr id="3" name="Content Placeholder 2"/>
          <p:cNvSpPr>
            <a:spLocks noGrp="1"/>
          </p:cNvSpPr>
          <p:nvPr>
            <p:ph sz="quarter" idx="1"/>
          </p:nvPr>
        </p:nvSpPr>
        <p:spPr>
          <a:xfrm>
            <a:off x="508000" y="1778000"/>
            <a:ext cx="8297333" cy="1803400"/>
          </a:xfrm>
        </p:spPr>
        <p:txBody>
          <a:bodyPr/>
          <a:lstStyle/>
          <a:p>
            <a:r>
              <a:rPr lang="en-US" dirty="0" smtClean="0"/>
              <a:t>Example: Transfer Function of an IPv4 Router</a:t>
            </a:r>
          </a:p>
          <a:p>
            <a:pPr lvl="1"/>
            <a:endParaRPr lang="en-US" sz="1600" dirty="0"/>
          </a:p>
          <a:p>
            <a:pPr lvl="1"/>
            <a:r>
              <a:rPr lang="en-US" sz="1600" dirty="0" smtClean="0"/>
              <a:t>172.24.74.0     255.255.255.0   Port1</a:t>
            </a:r>
          </a:p>
          <a:p>
            <a:pPr lvl="1"/>
            <a:r>
              <a:rPr lang="en-US" sz="1600" dirty="0" smtClean="0"/>
              <a:t>172.24.128.0   255.255.255.0   Port2</a:t>
            </a:r>
            <a:endParaRPr lang="en-US" sz="1600" dirty="0"/>
          </a:p>
          <a:p>
            <a:pPr lvl="1"/>
            <a:r>
              <a:rPr lang="en-US" sz="1600" dirty="0" smtClean="0"/>
              <a:t>171.67.0.0       255.255.0.0       Port3</a:t>
            </a:r>
            <a:endParaRPr lang="en-US" sz="1600" dirty="0"/>
          </a:p>
          <a:p>
            <a:pPr lvl="1"/>
            <a:endParaRPr lang="en-US" sz="1600" dirty="0"/>
          </a:p>
        </p:txBody>
      </p:sp>
      <p:sp>
        <p:nvSpPr>
          <p:cNvPr id="4" name="Slide Number Placeholder 3"/>
          <p:cNvSpPr>
            <a:spLocks noGrp="1"/>
          </p:cNvSpPr>
          <p:nvPr>
            <p:ph type="sldNum" sz="quarter" idx="12"/>
          </p:nvPr>
        </p:nvSpPr>
        <p:spPr/>
        <p:txBody>
          <a:bodyPr/>
          <a:lstStyle/>
          <a:p>
            <a:pPr>
              <a:defRPr/>
            </a:pPr>
            <a:fld id="{77F3B4C9-6FE1-EF42-A1E7-23B02410D707}" type="slidenum">
              <a:rPr lang="en-US" smtClean="0"/>
              <a:pPr>
                <a:defRPr/>
              </a:pPr>
              <a:t>10</a:t>
            </a:fld>
            <a:endParaRPr lang="en-US"/>
          </a:p>
        </p:txBody>
      </p:sp>
      <p:sp>
        <p:nvSpPr>
          <p:cNvPr id="5" name="Can 4"/>
          <p:cNvSpPr/>
          <p:nvPr/>
        </p:nvSpPr>
        <p:spPr>
          <a:xfrm>
            <a:off x="6451600" y="2743200"/>
            <a:ext cx="685800" cy="304800"/>
          </a:xfrm>
          <a:prstGeom prst="can">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8" name="Straight Connector 7"/>
          <p:cNvCxnSpPr>
            <a:stCxn id="5" idx="2"/>
          </p:cNvCxnSpPr>
          <p:nvPr/>
        </p:nvCxnSpPr>
        <p:spPr>
          <a:xfrm flipH="1">
            <a:off x="5994400" y="2895600"/>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7137400" y="2895600"/>
            <a:ext cx="4572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3"/>
          <p:cNvSpPr txBox="1">
            <a:spLocks noChangeArrowheads="1"/>
          </p:cNvSpPr>
          <p:nvPr/>
        </p:nvSpPr>
        <p:spPr bwMode="auto">
          <a:xfrm>
            <a:off x="6070600" y="2514600"/>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t>1</a:t>
            </a:r>
          </a:p>
        </p:txBody>
      </p:sp>
      <p:sp>
        <p:nvSpPr>
          <p:cNvPr id="12" name="TextBox 16"/>
          <p:cNvSpPr txBox="1">
            <a:spLocks noChangeArrowheads="1"/>
          </p:cNvSpPr>
          <p:nvPr/>
        </p:nvSpPr>
        <p:spPr bwMode="auto">
          <a:xfrm>
            <a:off x="6756400" y="3014662"/>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smtClean="0"/>
              <a:t>3</a:t>
            </a:r>
            <a:endParaRPr lang="en-US" sz="1600" dirty="0"/>
          </a:p>
        </p:txBody>
      </p:sp>
      <p:sp>
        <p:nvSpPr>
          <p:cNvPr id="16" name="TextBox 20"/>
          <p:cNvSpPr txBox="1">
            <a:spLocks noChangeArrowheads="1"/>
          </p:cNvSpPr>
          <p:nvPr/>
        </p:nvSpPr>
        <p:spPr bwMode="auto">
          <a:xfrm>
            <a:off x="7231062" y="2518977"/>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smtClean="0"/>
              <a:t>2</a:t>
            </a:r>
            <a:endParaRPr lang="en-US" sz="1600" dirty="0"/>
          </a:p>
        </p:txBody>
      </p:sp>
      <p:sp>
        <p:nvSpPr>
          <p:cNvPr id="21" name="Left Brace 20"/>
          <p:cNvSpPr/>
          <p:nvPr/>
        </p:nvSpPr>
        <p:spPr>
          <a:xfrm>
            <a:off x="1986898" y="4038600"/>
            <a:ext cx="152400" cy="1676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solidFill>
                <a:srgbClr val="000000"/>
              </a:solidFill>
              <a:latin typeface="Century Schoolbook" charset="0"/>
              <a:ea typeface="ＭＳ Ｐゴシック" charset="0"/>
              <a:cs typeface="ＭＳ Ｐゴシック" charset="0"/>
            </a:endParaRPr>
          </a:p>
        </p:txBody>
      </p:sp>
      <p:sp>
        <p:nvSpPr>
          <p:cNvPr id="22" name="TextBox 23"/>
          <p:cNvSpPr txBox="1">
            <a:spLocks noChangeArrowheads="1"/>
          </p:cNvSpPr>
          <p:nvPr/>
        </p:nvSpPr>
        <p:spPr bwMode="auto">
          <a:xfrm>
            <a:off x="2139298" y="4038600"/>
            <a:ext cx="69793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smtClean="0"/>
              <a:t>(</a:t>
            </a:r>
            <a:r>
              <a:rPr lang="en-US" sz="2000" dirty="0" err="1" smtClean="0"/>
              <a:t>dec_ttl</a:t>
            </a:r>
            <a:r>
              <a:rPr lang="en-US" sz="2000" dirty="0" smtClean="0"/>
              <a:t>(h),1)</a:t>
            </a:r>
            <a:r>
              <a:rPr lang="en-US" sz="2000" dirty="0"/>
              <a:t>		</a:t>
            </a:r>
            <a:r>
              <a:rPr lang="en-US" sz="2000" dirty="0" smtClean="0"/>
              <a:t>if </a:t>
            </a:r>
            <a:r>
              <a:rPr lang="en-US" sz="2000" dirty="0" err="1" smtClean="0"/>
              <a:t>dst_ip</a:t>
            </a:r>
            <a:r>
              <a:rPr lang="en-US" sz="2000" dirty="0" smtClean="0"/>
              <a:t>(h) </a:t>
            </a:r>
            <a:r>
              <a:rPr lang="en-US" sz="2000" dirty="0"/>
              <a:t>= </a:t>
            </a:r>
            <a:r>
              <a:rPr lang="en-US" sz="2000" dirty="0" smtClean="0"/>
              <a:t>172.24.74.x</a:t>
            </a:r>
            <a:endParaRPr lang="en-US" sz="2000" dirty="0"/>
          </a:p>
        </p:txBody>
      </p:sp>
      <p:sp>
        <p:nvSpPr>
          <p:cNvPr id="23" name="TextBox 25"/>
          <p:cNvSpPr txBox="1">
            <a:spLocks noChangeArrowheads="1"/>
          </p:cNvSpPr>
          <p:nvPr/>
        </p:nvSpPr>
        <p:spPr bwMode="auto">
          <a:xfrm>
            <a:off x="2139298" y="4572000"/>
            <a:ext cx="69793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t>(</a:t>
            </a:r>
            <a:r>
              <a:rPr lang="en-US" sz="2000" dirty="0" err="1"/>
              <a:t>dec_ttl</a:t>
            </a:r>
            <a:r>
              <a:rPr lang="en-US" sz="2000" dirty="0"/>
              <a:t>(h),</a:t>
            </a:r>
            <a:r>
              <a:rPr lang="en-US" sz="2000" dirty="0" smtClean="0"/>
              <a:t>2)</a:t>
            </a:r>
            <a:r>
              <a:rPr lang="en-US" sz="2000" dirty="0"/>
              <a:t>		if </a:t>
            </a:r>
            <a:r>
              <a:rPr lang="en-US" sz="2000" dirty="0" err="1"/>
              <a:t>dst_ip</a:t>
            </a:r>
            <a:r>
              <a:rPr lang="en-US" sz="2000" dirty="0"/>
              <a:t>(h) = </a:t>
            </a:r>
            <a:r>
              <a:rPr lang="en-US" sz="2000" dirty="0" smtClean="0"/>
              <a:t>172.24.128.x</a:t>
            </a:r>
            <a:endParaRPr lang="en-US" sz="2000" dirty="0"/>
          </a:p>
        </p:txBody>
      </p:sp>
      <p:sp>
        <p:nvSpPr>
          <p:cNvPr id="24" name="TextBox 26"/>
          <p:cNvSpPr txBox="1">
            <a:spLocks noChangeArrowheads="1"/>
          </p:cNvSpPr>
          <p:nvPr/>
        </p:nvSpPr>
        <p:spPr bwMode="auto">
          <a:xfrm>
            <a:off x="2139298" y="5105400"/>
            <a:ext cx="69793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t>(</a:t>
            </a:r>
            <a:r>
              <a:rPr lang="en-US" sz="2000" dirty="0" err="1"/>
              <a:t>dec_ttl</a:t>
            </a:r>
            <a:r>
              <a:rPr lang="en-US" sz="2000" dirty="0"/>
              <a:t>(h),</a:t>
            </a:r>
            <a:r>
              <a:rPr lang="en-US" sz="2000" dirty="0" smtClean="0"/>
              <a:t>3)</a:t>
            </a:r>
            <a:r>
              <a:rPr lang="en-US" sz="2000" dirty="0"/>
              <a:t>		if </a:t>
            </a:r>
            <a:r>
              <a:rPr lang="en-US" sz="2000" dirty="0" err="1"/>
              <a:t>dst_ip</a:t>
            </a:r>
            <a:r>
              <a:rPr lang="en-US" sz="2000" dirty="0"/>
              <a:t>(h) = </a:t>
            </a:r>
            <a:r>
              <a:rPr lang="en-US" sz="2000" dirty="0" smtClean="0"/>
              <a:t>171.67.x.x</a:t>
            </a:r>
            <a:endParaRPr lang="en-US" sz="2000" dirty="0"/>
          </a:p>
        </p:txBody>
      </p:sp>
      <p:cxnSp>
        <p:nvCxnSpPr>
          <p:cNvPr id="25" name="Straight Connector 24"/>
          <p:cNvCxnSpPr>
            <a:stCxn id="5" idx="3"/>
          </p:cNvCxnSpPr>
          <p:nvPr/>
        </p:nvCxnSpPr>
        <p:spPr>
          <a:xfrm flipH="1">
            <a:off x="6451600" y="3048000"/>
            <a:ext cx="342900" cy="457200"/>
          </a:xfrm>
          <a:prstGeom prst="line">
            <a:avLst/>
          </a:prstGeom>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508000" y="4572000"/>
            <a:ext cx="14026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smtClean="0">
                <a:solidFill>
                  <a:srgbClr val="3668C4"/>
                </a:solidFill>
                <a:latin typeface="Century Schoolbook" charset="0"/>
              </a:rPr>
              <a:t>T(</a:t>
            </a:r>
            <a:r>
              <a:rPr lang="en-US" dirty="0">
                <a:solidFill>
                  <a:srgbClr val="3668C4"/>
                </a:solidFill>
                <a:latin typeface="Century Schoolbook" charset="0"/>
              </a:rPr>
              <a:t>h, p) =</a:t>
            </a:r>
          </a:p>
          <a:p>
            <a:pPr eaLnBrk="1" hangingPunct="1"/>
            <a:endParaRPr lang="en-US" dirty="0"/>
          </a:p>
        </p:txBody>
      </p:sp>
    </p:spTree>
    <p:extLst>
      <p:ext uri="{BB962C8B-B14F-4D97-AF65-F5344CB8AC3E}">
        <p14:creationId xmlns:p14="http://schemas.microsoft.com/office/powerpoint/2010/main" val="24959662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Space Framework</a:t>
            </a:r>
            <a:endParaRPr lang="en-US" dirty="0"/>
          </a:p>
        </p:txBody>
      </p:sp>
      <p:sp>
        <p:nvSpPr>
          <p:cNvPr id="3" name="Content Placeholder 2"/>
          <p:cNvSpPr>
            <a:spLocks noGrp="1"/>
          </p:cNvSpPr>
          <p:nvPr>
            <p:ph sz="quarter" idx="1"/>
          </p:nvPr>
        </p:nvSpPr>
        <p:spPr>
          <a:xfrm>
            <a:off x="508000" y="1778000"/>
            <a:ext cx="8297333" cy="1803400"/>
          </a:xfrm>
        </p:spPr>
        <p:txBody>
          <a:bodyPr/>
          <a:lstStyle/>
          <a:p>
            <a:r>
              <a:rPr lang="en-US" dirty="0" smtClean="0"/>
              <a:t>Example: Transfer Function of an IPv4 Router</a:t>
            </a:r>
          </a:p>
          <a:p>
            <a:pPr lvl="1"/>
            <a:endParaRPr lang="en-US" sz="1600" dirty="0"/>
          </a:p>
          <a:p>
            <a:pPr lvl="1"/>
            <a:r>
              <a:rPr lang="en-US" sz="1600" dirty="0" smtClean="0"/>
              <a:t>172.24.74.0     255.255.255.0   Port1</a:t>
            </a:r>
          </a:p>
          <a:p>
            <a:pPr lvl="1"/>
            <a:r>
              <a:rPr lang="en-US" sz="1600" dirty="0" smtClean="0"/>
              <a:t>172.24.128.0   255.255.255.0   Port2</a:t>
            </a:r>
            <a:endParaRPr lang="en-US" sz="1600" dirty="0"/>
          </a:p>
          <a:p>
            <a:pPr lvl="1"/>
            <a:r>
              <a:rPr lang="en-US" sz="1600" dirty="0" smtClean="0"/>
              <a:t>171.67.0.0       255.255.0.0       Port3</a:t>
            </a:r>
            <a:endParaRPr lang="en-US" sz="1600" dirty="0"/>
          </a:p>
          <a:p>
            <a:pPr lvl="1"/>
            <a:endParaRPr lang="en-US" sz="1600" dirty="0"/>
          </a:p>
        </p:txBody>
      </p:sp>
      <p:sp>
        <p:nvSpPr>
          <p:cNvPr id="4" name="Slide Number Placeholder 3"/>
          <p:cNvSpPr>
            <a:spLocks noGrp="1"/>
          </p:cNvSpPr>
          <p:nvPr>
            <p:ph type="sldNum" sz="quarter" idx="12"/>
          </p:nvPr>
        </p:nvSpPr>
        <p:spPr/>
        <p:txBody>
          <a:bodyPr/>
          <a:lstStyle/>
          <a:p>
            <a:pPr>
              <a:defRPr/>
            </a:pPr>
            <a:fld id="{77F3B4C9-6FE1-EF42-A1E7-23B02410D707}" type="slidenum">
              <a:rPr lang="en-US" smtClean="0"/>
              <a:pPr>
                <a:defRPr/>
              </a:pPr>
              <a:t>11</a:t>
            </a:fld>
            <a:endParaRPr lang="en-US"/>
          </a:p>
        </p:txBody>
      </p:sp>
      <p:sp>
        <p:nvSpPr>
          <p:cNvPr id="5" name="Can 4"/>
          <p:cNvSpPr/>
          <p:nvPr/>
        </p:nvSpPr>
        <p:spPr>
          <a:xfrm>
            <a:off x="6451600" y="2743200"/>
            <a:ext cx="685800" cy="304800"/>
          </a:xfrm>
          <a:prstGeom prst="can">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8" name="Straight Connector 7"/>
          <p:cNvCxnSpPr>
            <a:stCxn id="5" idx="2"/>
          </p:cNvCxnSpPr>
          <p:nvPr/>
        </p:nvCxnSpPr>
        <p:spPr>
          <a:xfrm flipH="1">
            <a:off x="5994400" y="2895600"/>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7137400" y="2895600"/>
            <a:ext cx="4572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3"/>
          <p:cNvSpPr txBox="1">
            <a:spLocks noChangeArrowheads="1"/>
          </p:cNvSpPr>
          <p:nvPr/>
        </p:nvSpPr>
        <p:spPr bwMode="auto">
          <a:xfrm>
            <a:off x="6070600" y="2514600"/>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t>1</a:t>
            </a:r>
          </a:p>
        </p:txBody>
      </p:sp>
      <p:sp>
        <p:nvSpPr>
          <p:cNvPr id="12" name="TextBox 16"/>
          <p:cNvSpPr txBox="1">
            <a:spLocks noChangeArrowheads="1"/>
          </p:cNvSpPr>
          <p:nvPr/>
        </p:nvSpPr>
        <p:spPr bwMode="auto">
          <a:xfrm>
            <a:off x="6756400" y="3014662"/>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smtClean="0"/>
              <a:t>3</a:t>
            </a:r>
            <a:endParaRPr lang="en-US" sz="1600" dirty="0"/>
          </a:p>
        </p:txBody>
      </p:sp>
      <p:sp>
        <p:nvSpPr>
          <p:cNvPr id="16" name="TextBox 20"/>
          <p:cNvSpPr txBox="1">
            <a:spLocks noChangeArrowheads="1"/>
          </p:cNvSpPr>
          <p:nvPr/>
        </p:nvSpPr>
        <p:spPr bwMode="auto">
          <a:xfrm>
            <a:off x="7231062" y="2518977"/>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smtClean="0"/>
              <a:t>2</a:t>
            </a:r>
            <a:endParaRPr lang="en-US" sz="1600" dirty="0"/>
          </a:p>
        </p:txBody>
      </p:sp>
      <p:sp>
        <p:nvSpPr>
          <p:cNvPr id="21" name="Left Brace 20"/>
          <p:cNvSpPr/>
          <p:nvPr/>
        </p:nvSpPr>
        <p:spPr>
          <a:xfrm>
            <a:off x="1986898" y="4038600"/>
            <a:ext cx="152400" cy="1676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solidFill>
                <a:srgbClr val="000000"/>
              </a:solidFill>
              <a:latin typeface="Century Schoolbook" charset="0"/>
              <a:ea typeface="ＭＳ Ｐゴシック" charset="0"/>
              <a:cs typeface="ＭＳ Ｐゴシック" charset="0"/>
            </a:endParaRPr>
          </a:p>
        </p:txBody>
      </p:sp>
      <p:sp>
        <p:nvSpPr>
          <p:cNvPr id="22" name="TextBox 23"/>
          <p:cNvSpPr txBox="1">
            <a:spLocks noChangeArrowheads="1"/>
          </p:cNvSpPr>
          <p:nvPr/>
        </p:nvSpPr>
        <p:spPr bwMode="auto">
          <a:xfrm>
            <a:off x="2139298" y="4038600"/>
            <a:ext cx="7512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smtClean="0"/>
              <a:t>(</a:t>
            </a:r>
            <a:r>
              <a:rPr lang="en-US" sz="2000" dirty="0" err="1" smtClean="0"/>
              <a:t>rw_mac</a:t>
            </a:r>
            <a:r>
              <a:rPr lang="en-US" sz="2000" dirty="0" smtClean="0"/>
              <a:t>(</a:t>
            </a:r>
            <a:r>
              <a:rPr lang="en-US" sz="2000" dirty="0" err="1" smtClean="0"/>
              <a:t>dec_ttl</a:t>
            </a:r>
            <a:r>
              <a:rPr lang="en-US" sz="2000" dirty="0" smtClean="0"/>
              <a:t>(h),</a:t>
            </a:r>
            <a:r>
              <a:rPr lang="en-US" sz="2000" dirty="0" err="1" smtClean="0"/>
              <a:t>next_mac</a:t>
            </a:r>
            <a:r>
              <a:rPr lang="en-US" sz="2000" dirty="0" smtClean="0"/>
              <a:t>) , 1)</a:t>
            </a:r>
            <a:r>
              <a:rPr lang="en-US" sz="2000" dirty="0"/>
              <a:t>	</a:t>
            </a:r>
            <a:r>
              <a:rPr lang="en-US" sz="2000" dirty="0" smtClean="0"/>
              <a:t>	if </a:t>
            </a:r>
            <a:r>
              <a:rPr lang="en-US" sz="2000" dirty="0" err="1" smtClean="0"/>
              <a:t>dst_ip</a:t>
            </a:r>
            <a:r>
              <a:rPr lang="en-US" sz="2000" dirty="0" smtClean="0"/>
              <a:t>(h) </a:t>
            </a:r>
            <a:r>
              <a:rPr lang="en-US" sz="2000" dirty="0"/>
              <a:t>= </a:t>
            </a:r>
            <a:r>
              <a:rPr lang="en-US" sz="2000" dirty="0" smtClean="0"/>
              <a:t>172.24.74.x</a:t>
            </a:r>
            <a:endParaRPr lang="en-US" sz="2000" dirty="0"/>
          </a:p>
        </p:txBody>
      </p:sp>
      <p:sp>
        <p:nvSpPr>
          <p:cNvPr id="23" name="TextBox 25"/>
          <p:cNvSpPr txBox="1">
            <a:spLocks noChangeArrowheads="1"/>
          </p:cNvSpPr>
          <p:nvPr/>
        </p:nvSpPr>
        <p:spPr bwMode="auto">
          <a:xfrm>
            <a:off x="2139298" y="4572000"/>
            <a:ext cx="7588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smtClean="0"/>
              <a:t>(</a:t>
            </a:r>
            <a:r>
              <a:rPr lang="en-US" sz="2000" dirty="0" err="1"/>
              <a:t>rw_mac</a:t>
            </a:r>
            <a:r>
              <a:rPr lang="en-US" sz="2000" dirty="0"/>
              <a:t>(</a:t>
            </a:r>
            <a:r>
              <a:rPr lang="en-US" sz="2000" dirty="0" err="1"/>
              <a:t>dec_ttl</a:t>
            </a:r>
            <a:r>
              <a:rPr lang="en-US" sz="2000" dirty="0"/>
              <a:t>(h),</a:t>
            </a:r>
            <a:r>
              <a:rPr lang="en-US" sz="2000" dirty="0" err="1"/>
              <a:t>next_mac</a:t>
            </a:r>
            <a:r>
              <a:rPr lang="en-US" sz="2000" dirty="0"/>
              <a:t>) </a:t>
            </a:r>
            <a:r>
              <a:rPr lang="en-US" sz="2000" dirty="0" smtClean="0"/>
              <a:t>, 2)</a:t>
            </a:r>
            <a:r>
              <a:rPr lang="en-US" sz="2000" dirty="0"/>
              <a:t>		if </a:t>
            </a:r>
            <a:r>
              <a:rPr lang="en-US" sz="2000" dirty="0" err="1"/>
              <a:t>dst_ip</a:t>
            </a:r>
            <a:r>
              <a:rPr lang="en-US" sz="2000" dirty="0"/>
              <a:t>(h) = </a:t>
            </a:r>
            <a:r>
              <a:rPr lang="en-US" sz="2000" dirty="0" smtClean="0"/>
              <a:t>172.24.128.x</a:t>
            </a:r>
            <a:endParaRPr lang="en-US" sz="2000" dirty="0"/>
          </a:p>
        </p:txBody>
      </p:sp>
      <p:sp>
        <p:nvSpPr>
          <p:cNvPr id="24" name="TextBox 26"/>
          <p:cNvSpPr txBox="1">
            <a:spLocks noChangeArrowheads="1"/>
          </p:cNvSpPr>
          <p:nvPr/>
        </p:nvSpPr>
        <p:spPr bwMode="auto">
          <a:xfrm>
            <a:off x="2139298" y="5105400"/>
            <a:ext cx="7588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smtClean="0"/>
              <a:t>(</a:t>
            </a:r>
            <a:r>
              <a:rPr lang="en-US" sz="2000" dirty="0" err="1"/>
              <a:t>rw_mac</a:t>
            </a:r>
            <a:r>
              <a:rPr lang="en-US" sz="2000" dirty="0"/>
              <a:t>(</a:t>
            </a:r>
            <a:r>
              <a:rPr lang="en-US" sz="2000" dirty="0" err="1"/>
              <a:t>dec_ttl</a:t>
            </a:r>
            <a:r>
              <a:rPr lang="en-US" sz="2000" dirty="0"/>
              <a:t>(h),</a:t>
            </a:r>
            <a:r>
              <a:rPr lang="en-US" sz="2000" dirty="0" err="1"/>
              <a:t>next_mac</a:t>
            </a:r>
            <a:r>
              <a:rPr lang="en-US" sz="2000" dirty="0"/>
              <a:t>) </a:t>
            </a:r>
            <a:r>
              <a:rPr lang="en-US" sz="2000" dirty="0" smtClean="0"/>
              <a:t>, 3)</a:t>
            </a:r>
            <a:r>
              <a:rPr lang="en-US" sz="2000" dirty="0"/>
              <a:t>		if </a:t>
            </a:r>
            <a:r>
              <a:rPr lang="en-US" sz="2000" dirty="0" err="1"/>
              <a:t>dst_ip</a:t>
            </a:r>
            <a:r>
              <a:rPr lang="en-US" sz="2000" dirty="0"/>
              <a:t>(h) = </a:t>
            </a:r>
            <a:r>
              <a:rPr lang="en-US" sz="2000" dirty="0" smtClean="0"/>
              <a:t>171.67.x.x</a:t>
            </a:r>
            <a:endParaRPr lang="en-US" sz="2000" dirty="0"/>
          </a:p>
        </p:txBody>
      </p:sp>
      <p:cxnSp>
        <p:nvCxnSpPr>
          <p:cNvPr id="25" name="Straight Connector 24"/>
          <p:cNvCxnSpPr>
            <a:stCxn id="5" idx="3"/>
          </p:cNvCxnSpPr>
          <p:nvPr/>
        </p:nvCxnSpPr>
        <p:spPr>
          <a:xfrm flipH="1">
            <a:off x="6451600" y="3048000"/>
            <a:ext cx="342900" cy="457200"/>
          </a:xfrm>
          <a:prstGeom prst="line">
            <a:avLst/>
          </a:prstGeom>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508000" y="4572000"/>
            <a:ext cx="14026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smtClean="0">
                <a:solidFill>
                  <a:srgbClr val="3668C4"/>
                </a:solidFill>
                <a:latin typeface="Century Schoolbook" charset="0"/>
              </a:rPr>
              <a:t>T(</a:t>
            </a:r>
            <a:r>
              <a:rPr lang="en-US" dirty="0">
                <a:solidFill>
                  <a:srgbClr val="3668C4"/>
                </a:solidFill>
                <a:latin typeface="Century Schoolbook" charset="0"/>
              </a:rPr>
              <a:t>h, p) =</a:t>
            </a:r>
          </a:p>
          <a:p>
            <a:pPr eaLnBrk="1" hangingPunct="1"/>
            <a:endParaRPr lang="en-US" dirty="0"/>
          </a:p>
        </p:txBody>
      </p:sp>
    </p:spTree>
    <p:extLst>
      <p:ext uri="{BB962C8B-B14F-4D97-AF65-F5344CB8AC3E}">
        <p14:creationId xmlns:p14="http://schemas.microsoft.com/office/powerpoint/2010/main" val="25306076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Rules:</a:t>
            </a:r>
            <a:endParaRPr lang="en-US" dirty="0"/>
          </a:p>
        </p:txBody>
      </p:sp>
      <p:sp>
        <p:nvSpPr>
          <p:cNvPr id="3" name="Content Placeholder 2"/>
          <p:cNvSpPr>
            <a:spLocks noGrp="1"/>
          </p:cNvSpPr>
          <p:nvPr>
            <p:ph idx="1"/>
          </p:nvPr>
        </p:nvSpPr>
        <p:spPr/>
        <p:txBody>
          <a:bodyPr>
            <a:normAutofit/>
          </a:bodyPr>
          <a:lstStyle/>
          <a:p>
            <a:r>
              <a:rPr lang="en-US" dirty="0" smtClean="0"/>
              <a:t>FWD &amp; RW: </a:t>
            </a:r>
            <a:r>
              <a:rPr lang="en-US" dirty="0"/>
              <a:t>rewrite bits 0-2 with value 101</a:t>
            </a:r>
          </a:p>
          <a:p>
            <a:pPr lvl="1"/>
            <a:r>
              <a:rPr lang="en-US" dirty="0" smtClean="0"/>
              <a:t>(h &amp; 000111…) | 101000…</a:t>
            </a:r>
          </a:p>
          <a:p>
            <a:pPr lvl="1"/>
            <a:endParaRPr lang="en-US" dirty="0" smtClean="0"/>
          </a:p>
          <a:p>
            <a:r>
              <a:rPr lang="en-US" dirty="0" smtClean="0"/>
              <a:t>Encapsulation: </a:t>
            </a:r>
            <a:r>
              <a:rPr lang="en-US" dirty="0" err="1"/>
              <a:t>encap</a:t>
            </a:r>
            <a:r>
              <a:rPr lang="en-US" dirty="0"/>
              <a:t> packet in a 1010 header.</a:t>
            </a:r>
            <a:endParaRPr lang="en-US" sz="2200" dirty="0"/>
          </a:p>
          <a:p>
            <a:pPr lvl="1"/>
            <a:r>
              <a:rPr lang="en-US" dirty="0" smtClean="0"/>
              <a:t>(h &gt;&gt; 4) | 1010….</a:t>
            </a:r>
          </a:p>
          <a:p>
            <a:pPr lvl="1"/>
            <a:endParaRPr lang="en-US" dirty="0" smtClean="0"/>
          </a:p>
          <a:p>
            <a:r>
              <a:rPr lang="en-US" dirty="0" smtClean="0"/>
              <a:t>Decapsulation</a:t>
            </a:r>
            <a:r>
              <a:rPr lang="en-US" dirty="0"/>
              <a:t>: </a:t>
            </a:r>
            <a:r>
              <a:rPr lang="en-US" dirty="0" err="1"/>
              <a:t>decap</a:t>
            </a:r>
            <a:r>
              <a:rPr lang="en-US" dirty="0"/>
              <a:t> 1010xxx… packets</a:t>
            </a:r>
          </a:p>
          <a:p>
            <a:pPr lvl="1"/>
            <a:r>
              <a:rPr lang="en-US" dirty="0" smtClean="0"/>
              <a:t>(h &lt;&lt; 4) | 000…</a:t>
            </a:r>
            <a:r>
              <a:rPr lang="en-US" dirty="0" err="1" smtClean="0"/>
              <a:t>xxxx</a:t>
            </a:r>
            <a:endParaRPr lang="en-US" dirty="0" smtClean="0"/>
          </a:p>
          <a:p>
            <a:pPr lvl="1"/>
            <a:endParaRPr lang="en-US" dirty="0" smtClean="0"/>
          </a:p>
          <a:p>
            <a:r>
              <a:rPr lang="en-US" dirty="0" smtClean="0"/>
              <a:t>Load Balancing:</a:t>
            </a:r>
          </a:p>
          <a:p>
            <a:pPr lvl="1"/>
            <a:r>
              <a:rPr lang="en-US" dirty="0" smtClean="0"/>
              <a:t>LB(</a:t>
            </a:r>
            <a:r>
              <a:rPr lang="en-US" dirty="0" err="1" smtClean="0"/>
              <a:t>h,p</a:t>
            </a:r>
            <a:r>
              <a:rPr lang="en-US" dirty="0" smtClean="0"/>
              <a:t>) = {(h,P</a:t>
            </a:r>
            <a:r>
              <a:rPr lang="en-US" baseline="-25000" dirty="0" smtClean="0"/>
              <a:t>1</a:t>
            </a:r>
            <a:r>
              <a:rPr lang="en-US" dirty="0" smtClean="0"/>
              <a:t>),…(</a:t>
            </a:r>
            <a:r>
              <a:rPr lang="en-US" dirty="0" err="1" smtClean="0"/>
              <a:t>h,P</a:t>
            </a:r>
            <a:r>
              <a:rPr lang="en-US" baseline="-25000" dirty="0" err="1" smtClean="0"/>
              <a:t>n</a:t>
            </a:r>
            <a:r>
              <a:rPr lang="en-US" dirty="0" smtClean="0"/>
              <a:t>)}</a:t>
            </a:r>
          </a:p>
          <a:p>
            <a:pPr lvl="1"/>
            <a:endParaRPr lang="en-US" dirty="0" smtClean="0"/>
          </a:p>
          <a:p>
            <a:endParaRPr lang="en-US" dirty="0" smtClean="0"/>
          </a:p>
        </p:txBody>
      </p:sp>
      <p:sp>
        <p:nvSpPr>
          <p:cNvPr id="5" name="Slide Number Placeholder 4"/>
          <p:cNvSpPr>
            <a:spLocks noGrp="1"/>
          </p:cNvSpPr>
          <p:nvPr>
            <p:ph type="sldNum" sz="quarter" idx="12"/>
          </p:nvPr>
        </p:nvSpPr>
        <p:spPr/>
        <p:txBody>
          <a:bodyPr/>
          <a:lstStyle/>
          <a:p>
            <a:fld id="{57D92C16-8AE8-1B4F-9331-F4A89351A681}" type="slidenum">
              <a:rPr lang="en-US" smtClean="0"/>
              <a:t>12</a:t>
            </a:fld>
            <a:endParaRPr lang="en-US"/>
          </a:p>
        </p:txBody>
      </p:sp>
    </p:spTree>
    <p:extLst>
      <p:ext uri="{BB962C8B-B14F-4D97-AF65-F5344CB8AC3E}">
        <p14:creationId xmlns:p14="http://schemas.microsoft.com/office/powerpoint/2010/main" val="282989741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Space Framework</a:t>
            </a:r>
            <a:endParaRPr lang="en-US" dirty="0"/>
          </a:p>
        </p:txBody>
      </p:sp>
      <p:sp>
        <p:nvSpPr>
          <p:cNvPr id="3" name="Content Placeholder 2"/>
          <p:cNvSpPr>
            <a:spLocks noGrp="1"/>
          </p:cNvSpPr>
          <p:nvPr>
            <p:ph sz="quarter" idx="1"/>
          </p:nvPr>
        </p:nvSpPr>
        <p:spPr>
          <a:xfrm>
            <a:off x="508000" y="1778000"/>
            <a:ext cx="8297333" cy="1117600"/>
          </a:xfrm>
        </p:spPr>
        <p:txBody>
          <a:bodyPr/>
          <a:lstStyle/>
          <a:p>
            <a:r>
              <a:rPr lang="en-US" dirty="0" smtClean="0"/>
              <a:t>Properties of transfer functions</a:t>
            </a:r>
          </a:p>
          <a:p>
            <a:pPr marL="406400" lvl="1" indent="0">
              <a:buNone/>
            </a:pPr>
            <a:r>
              <a:rPr lang="en-US" dirty="0" smtClean="0"/>
              <a:t>	</a:t>
            </a:r>
          </a:p>
          <a:p>
            <a:pPr lvl="1"/>
            <a:r>
              <a:rPr lang="en-US" dirty="0" err="1" smtClean="0"/>
              <a:t>Composable</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Invertible:   </a:t>
            </a:r>
          </a:p>
        </p:txBody>
      </p:sp>
      <p:sp>
        <p:nvSpPr>
          <p:cNvPr id="4" name="Slide Number Placeholder 3"/>
          <p:cNvSpPr>
            <a:spLocks noGrp="1"/>
          </p:cNvSpPr>
          <p:nvPr>
            <p:ph type="sldNum" sz="quarter" idx="12"/>
          </p:nvPr>
        </p:nvSpPr>
        <p:spPr>
          <a:xfrm>
            <a:off x="9042400" y="6324600"/>
            <a:ext cx="676275" cy="579437"/>
          </a:xfrm>
        </p:spPr>
        <p:txBody>
          <a:bodyPr/>
          <a:lstStyle/>
          <a:p>
            <a:pPr>
              <a:defRPr/>
            </a:pPr>
            <a:fld id="{77F3B4C9-6FE1-EF42-A1E7-23B02410D707}" type="slidenum">
              <a:rPr lang="en-US" smtClean="0"/>
              <a:pPr>
                <a:defRPr/>
              </a:pPr>
              <a:t>13</a:t>
            </a:fld>
            <a:endParaRPr lang="en-US" dirty="0"/>
          </a:p>
        </p:txBody>
      </p:sp>
      <p:cxnSp>
        <p:nvCxnSpPr>
          <p:cNvPr id="7" name="Straight Arrow Connector 6"/>
          <p:cNvCxnSpPr/>
          <p:nvPr/>
        </p:nvCxnSpPr>
        <p:spPr>
          <a:xfrm flipH="1">
            <a:off x="431800" y="44196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965200" y="3581400"/>
            <a:ext cx="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965200" y="44196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a:stCxn id="5" idx="4"/>
            <a:endCxn id="6" idx="2"/>
          </p:cNvCxnSpPr>
          <p:nvPr/>
        </p:nvCxnSpPr>
        <p:spPr>
          <a:xfrm>
            <a:off x="2946400" y="3924300"/>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6" idx="4"/>
            <a:endCxn id="10" idx="2"/>
          </p:cNvCxnSpPr>
          <p:nvPr/>
        </p:nvCxnSpPr>
        <p:spPr>
          <a:xfrm>
            <a:off x="5308600" y="3924300"/>
            <a:ext cx="13716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a:endCxn id="5" idx="2"/>
          </p:cNvCxnSpPr>
          <p:nvPr/>
        </p:nvCxnSpPr>
        <p:spPr>
          <a:xfrm>
            <a:off x="1192261" y="3923145"/>
            <a:ext cx="611139" cy="1155"/>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Curved Connector 43"/>
          <p:cNvCxnSpPr>
            <a:stCxn id="42" idx="3"/>
            <a:endCxn id="90" idx="1"/>
          </p:cNvCxnSpPr>
          <p:nvPr/>
        </p:nvCxnSpPr>
        <p:spPr>
          <a:xfrm rot="16200000" flipH="1">
            <a:off x="2222500" y="3238500"/>
            <a:ext cx="403318" cy="22860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651000" y="4419600"/>
            <a:ext cx="1141909" cy="461665"/>
          </a:xfrm>
          <a:prstGeom prst="rect">
            <a:avLst/>
          </a:prstGeom>
          <a:noFill/>
        </p:spPr>
        <p:txBody>
          <a:bodyPr wrap="none" rtlCol="0">
            <a:spAutoFit/>
          </a:bodyPr>
          <a:lstStyle/>
          <a:p>
            <a:r>
              <a:rPr lang="en-US" dirty="0" smtClean="0"/>
              <a:t>T</a:t>
            </a:r>
            <a:r>
              <a:rPr lang="en-US" baseline="-25000" dirty="0" smtClean="0"/>
              <a:t>1</a:t>
            </a:r>
            <a:r>
              <a:rPr lang="en-US" dirty="0" smtClean="0"/>
              <a:t>(h, p)</a:t>
            </a:r>
            <a:endParaRPr lang="en-US" dirty="0"/>
          </a:p>
        </p:txBody>
      </p:sp>
      <p:sp>
        <p:nvSpPr>
          <p:cNvPr id="42" name="Oval 41"/>
          <p:cNvSpPr/>
          <p:nvPr/>
        </p:nvSpPr>
        <p:spPr>
          <a:xfrm>
            <a:off x="1270000" y="4114800"/>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cxnSp>
        <p:nvCxnSpPr>
          <p:cNvPr id="72" name="Straight Connector 71"/>
          <p:cNvCxnSpPr>
            <a:stCxn id="5" idx="3"/>
          </p:cNvCxnSpPr>
          <p:nvPr/>
        </p:nvCxnSpPr>
        <p:spPr>
          <a:xfrm>
            <a:off x="2374900" y="4191000"/>
            <a:ext cx="571500" cy="533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4699000" y="4191000"/>
            <a:ext cx="571500" cy="533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7289800" y="4191000"/>
            <a:ext cx="571500" cy="533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a:stCxn id="5" idx="1"/>
          </p:cNvCxnSpPr>
          <p:nvPr/>
        </p:nvCxnSpPr>
        <p:spPr>
          <a:xfrm flipV="1">
            <a:off x="2374900" y="3276600"/>
            <a:ext cx="5715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flipV="1">
            <a:off x="4699000" y="3276600"/>
            <a:ext cx="5715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5" name="Can 4"/>
          <p:cNvSpPr/>
          <p:nvPr/>
        </p:nvSpPr>
        <p:spPr>
          <a:xfrm>
            <a:off x="1803400" y="3657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smtClean="0"/>
              <a:t>R1</a:t>
            </a:r>
            <a:endParaRPr lang="en-US" dirty="0"/>
          </a:p>
        </p:txBody>
      </p:sp>
      <p:sp>
        <p:nvSpPr>
          <p:cNvPr id="6" name="Can 5"/>
          <p:cNvSpPr/>
          <p:nvPr/>
        </p:nvSpPr>
        <p:spPr>
          <a:xfrm>
            <a:off x="4165600" y="3657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smtClean="0"/>
              <a:t>R2</a:t>
            </a:r>
            <a:endParaRPr lang="en-US" dirty="0"/>
          </a:p>
        </p:txBody>
      </p:sp>
      <p:cxnSp>
        <p:nvCxnSpPr>
          <p:cNvPr id="81" name="Straight Connector 80"/>
          <p:cNvCxnSpPr/>
          <p:nvPr/>
        </p:nvCxnSpPr>
        <p:spPr>
          <a:xfrm flipV="1">
            <a:off x="7213600" y="3276600"/>
            <a:ext cx="5715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10" name="Can 9"/>
          <p:cNvSpPr/>
          <p:nvPr/>
        </p:nvSpPr>
        <p:spPr>
          <a:xfrm>
            <a:off x="6680200" y="3657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smtClean="0"/>
              <a:t>R3</a:t>
            </a:r>
            <a:endParaRPr lang="en-US" dirty="0"/>
          </a:p>
        </p:txBody>
      </p:sp>
      <p:cxnSp>
        <p:nvCxnSpPr>
          <p:cNvPr id="87" name="Straight Arrow Connector 86"/>
          <p:cNvCxnSpPr/>
          <p:nvPr/>
        </p:nvCxnSpPr>
        <p:spPr>
          <a:xfrm flipH="1">
            <a:off x="2946400" y="44196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V="1">
            <a:off x="3479800" y="3581400"/>
            <a:ext cx="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3479800" y="44196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0" name="Oval 89"/>
          <p:cNvSpPr/>
          <p:nvPr/>
        </p:nvSpPr>
        <p:spPr>
          <a:xfrm>
            <a:off x="3556000" y="4572000"/>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cxnSp>
        <p:nvCxnSpPr>
          <p:cNvPr id="91" name="Straight Arrow Connector 90"/>
          <p:cNvCxnSpPr/>
          <p:nvPr/>
        </p:nvCxnSpPr>
        <p:spPr>
          <a:xfrm flipH="1">
            <a:off x="5308600" y="44196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Straight Arrow Connector 91"/>
          <p:cNvCxnSpPr/>
          <p:nvPr/>
        </p:nvCxnSpPr>
        <p:spPr>
          <a:xfrm flipV="1">
            <a:off x="5842000" y="3581400"/>
            <a:ext cx="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a:off x="5842000" y="44196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4" name="Oval 93"/>
          <p:cNvSpPr/>
          <p:nvPr/>
        </p:nvSpPr>
        <p:spPr>
          <a:xfrm>
            <a:off x="5994400" y="4175606"/>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cxnSp>
        <p:nvCxnSpPr>
          <p:cNvPr id="95" name="Straight Arrow Connector 94"/>
          <p:cNvCxnSpPr/>
          <p:nvPr/>
        </p:nvCxnSpPr>
        <p:spPr>
          <a:xfrm flipH="1">
            <a:off x="7594600" y="44196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6" name="Straight Arrow Connector 95"/>
          <p:cNvCxnSpPr/>
          <p:nvPr/>
        </p:nvCxnSpPr>
        <p:spPr>
          <a:xfrm flipV="1">
            <a:off x="8128000" y="3581400"/>
            <a:ext cx="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a:xfrm>
            <a:off x="8128000" y="44196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7823200" y="3939309"/>
            <a:ext cx="13716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3" name="Curved Connector 102"/>
          <p:cNvCxnSpPr>
            <a:stCxn id="90" idx="5"/>
            <a:endCxn id="94" idx="2"/>
          </p:cNvCxnSpPr>
          <p:nvPr/>
        </p:nvCxnSpPr>
        <p:spPr>
          <a:xfrm rot="5400000" flipH="1" flipV="1">
            <a:off x="4596052" y="3238694"/>
            <a:ext cx="423335" cy="2373359"/>
          </a:xfrm>
          <a:prstGeom prst="curvedConnector4">
            <a:avLst>
              <a:gd name="adj1" fmla="val -54000"/>
              <a:gd name="adj2" fmla="val 50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a:off x="5994400" y="4190615"/>
            <a:ext cx="2362200" cy="45758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4165600" y="4724400"/>
            <a:ext cx="1141909" cy="461665"/>
          </a:xfrm>
          <a:prstGeom prst="rect">
            <a:avLst/>
          </a:prstGeom>
          <a:noFill/>
        </p:spPr>
        <p:txBody>
          <a:bodyPr wrap="none" rtlCol="0">
            <a:spAutoFit/>
          </a:bodyPr>
          <a:lstStyle/>
          <a:p>
            <a:r>
              <a:rPr lang="en-US" dirty="0" smtClean="0"/>
              <a:t>T</a:t>
            </a:r>
            <a:r>
              <a:rPr lang="en-US" baseline="-25000" dirty="0" smtClean="0"/>
              <a:t>2</a:t>
            </a:r>
            <a:r>
              <a:rPr lang="en-US" dirty="0" smtClean="0"/>
              <a:t>(h, p)</a:t>
            </a:r>
            <a:endParaRPr lang="en-US" dirty="0"/>
          </a:p>
        </p:txBody>
      </p:sp>
      <p:sp>
        <p:nvSpPr>
          <p:cNvPr id="111" name="TextBox 110"/>
          <p:cNvSpPr txBox="1"/>
          <p:nvPr/>
        </p:nvSpPr>
        <p:spPr>
          <a:xfrm>
            <a:off x="6451600" y="4419600"/>
            <a:ext cx="1141909" cy="461665"/>
          </a:xfrm>
          <a:prstGeom prst="rect">
            <a:avLst/>
          </a:prstGeom>
          <a:noFill/>
        </p:spPr>
        <p:txBody>
          <a:bodyPr wrap="none" rtlCol="0">
            <a:spAutoFit/>
          </a:bodyPr>
          <a:lstStyle/>
          <a:p>
            <a:r>
              <a:rPr lang="en-US" dirty="0" smtClean="0"/>
              <a:t>T</a:t>
            </a:r>
            <a:r>
              <a:rPr lang="en-US" baseline="-25000" dirty="0" smtClean="0"/>
              <a:t>3</a:t>
            </a:r>
            <a:r>
              <a:rPr lang="en-US" dirty="0" smtClean="0"/>
              <a:t>(h, p)</a:t>
            </a:r>
            <a:endParaRPr lang="en-US" dirty="0"/>
          </a:p>
        </p:txBody>
      </p:sp>
      <p:sp>
        <p:nvSpPr>
          <p:cNvPr id="112" name="Oval 111"/>
          <p:cNvSpPr/>
          <p:nvPr/>
        </p:nvSpPr>
        <p:spPr>
          <a:xfrm>
            <a:off x="1270000" y="4114800"/>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pic>
        <p:nvPicPr>
          <p:cNvPr id="114" name="Picture 113"/>
          <p:cNvPicPr>
            <a:picLocks noChangeAspect="1"/>
          </p:cNvPicPr>
          <p:nvPr/>
        </p:nvPicPr>
        <p:blipFill>
          <a:blip r:embed="rId2"/>
          <a:stretch>
            <a:fillRect/>
          </a:stretch>
        </p:blipFill>
        <p:spPr>
          <a:xfrm>
            <a:off x="3327400" y="2743200"/>
            <a:ext cx="2362200" cy="355290"/>
          </a:xfrm>
          <a:prstGeom prst="rect">
            <a:avLst/>
          </a:prstGeom>
        </p:spPr>
      </p:pic>
      <p:cxnSp>
        <p:nvCxnSpPr>
          <p:cNvPr id="115" name="Straight Arrow Connector 114"/>
          <p:cNvCxnSpPr/>
          <p:nvPr/>
        </p:nvCxnSpPr>
        <p:spPr>
          <a:xfrm flipH="1">
            <a:off x="3251200" y="64770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6" name="Straight Arrow Connector 115"/>
          <p:cNvCxnSpPr/>
          <p:nvPr/>
        </p:nvCxnSpPr>
        <p:spPr>
          <a:xfrm flipV="1">
            <a:off x="3784600" y="5638800"/>
            <a:ext cx="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7" name="Straight Arrow Connector 116"/>
          <p:cNvCxnSpPr/>
          <p:nvPr/>
        </p:nvCxnSpPr>
        <p:spPr>
          <a:xfrm>
            <a:off x="3784600" y="64770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8" name="Straight Arrow Connector 117"/>
          <p:cNvCxnSpPr/>
          <p:nvPr/>
        </p:nvCxnSpPr>
        <p:spPr>
          <a:xfrm flipH="1">
            <a:off x="6146800" y="6477000"/>
            <a:ext cx="533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p:nvPr/>
        </p:nvCxnSpPr>
        <p:spPr>
          <a:xfrm flipV="1">
            <a:off x="6680200" y="5638800"/>
            <a:ext cx="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p:nvPr/>
        </p:nvCxnSpPr>
        <p:spPr>
          <a:xfrm>
            <a:off x="6680200" y="64770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1" name="Oval 120"/>
          <p:cNvSpPr/>
          <p:nvPr/>
        </p:nvSpPr>
        <p:spPr>
          <a:xfrm>
            <a:off x="4013200" y="6096000"/>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122" name="Oval 121"/>
          <p:cNvSpPr/>
          <p:nvPr/>
        </p:nvSpPr>
        <p:spPr>
          <a:xfrm>
            <a:off x="7137400" y="6019800"/>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123" name="Oval 122"/>
          <p:cNvSpPr/>
          <p:nvPr/>
        </p:nvSpPr>
        <p:spPr>
          <a:xfrm>
            <a:off x="7289800" y="6172200"/>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124" name="Oval 123"/>
          <p:cNvSpPr/>
          <p:nvPr/>
        </p:nvSpPr>
        <p:spPr>
          <a:xfrm>
            <a:off x="4165600" y="6324600"/>
            <a:ext cx="76200" cy="76200"/>
          </a:xfrm>
          <a:prstGeom prst="ellipse">
            <a:avLst/>
          </a:prstGeom>
          <a:solidFill>
            <a:srgbClr val="0000FF">
              <a:alpha val="78000"/>
            </a:srgb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25" name="Oval 124"/>
          <p:cNvSpPr/>
          <p:nvPr/>
        </p:nvSpPr>
        <p:spPr>
          <a:xfrm>
            <a:off x="3937000" y="6553200"/>
            <a:ext cx="76200" cy="76200"/>
          </a:xfrm>
          <a:prstGeom prst="ellipse">
            <a:avLst/>
          </a:prstGeom>
          <a:solidFill>
            <a:srgbClr val="0000FF">
              <a:alpha val="78000"/>
            </a:srgb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26" name="Oval 125"/>
          <p:cNvSpPr/>
          <p:nvPr/>
        </p:nvSpPr>
        <p:spPr>
          <a:xfrm>
            <a:off x="7061200" y="6324600"/>
            <a:ext cx="76200" cy="76200"/>
          </a:xfrm>
          <a:prstGeom prst="ellipse">
            <a:avLst/>
          </a:prstGeom>
          <a:solidFill>
            <a:srgbClr val="0000FF">
              <a:alpha val="78000"/>
            </a:srgb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cxnSp>
        <p:nvCxnSpPr>
          <p:cNvPr id="130" name="Straight Connector 129"/>
          <p:cNvCxnSpPr>
            <a:stCxn id="121" idx="6"/>
          </p:cNvCxnSpPr>
          <p:nvPr/>
        </p:nvCxnSpPr>
        <p:spPr>
          <a:xfrm>
            <a:off x="4089400" y="6134100"/>
            <a:ext cx="2286000" cy="0"/>
          </a:xfrm>
          <a:prstGeom prst="line">
            <a:avLst/>
          </a:prstGeom>
          <a:ln w="952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32" name="Curved Connector 131"/>
          <p:cNvCxnSpPr/>
          <p:nvPr/>
        </p:nvCxnSpPr>
        <p:spPr>
          <a:xfrm flipV="1">
            <a:off x="6375400" y="6019800"/>
            <a:ext cx="762000" cy="114300"/>
          </a:xfrm>
          <a:prstGeom prst="curvedConnector3">
            <a:avLst/>
          </a:prstGeom>
          <a:ln w="9525">
            <a:solidFill>
              <a:schemeClr val="accent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4" name="Curved Connector 133"/>
          <p:cNvCxnSpPr/>
          <p:nvPr/>
        </p:nvCxnSpPr>
        <p:spPr>
          <a:xfrm>
            <a:off x="6375400" y="6134100"/>
            <a:ext cx="914400" cy="38100"/>
          </a:xfrm>
          <a:prstGeom prst="curvedConnector3">
            <a:avLst/>
          </a:prstGeom>
          <a:ln w="9525">
            <a:solidFill>
              <a:schemeClr val="accent1"/>
            </a:solidFill>
            <a:tailEnd type="arrow" w="med" len="lg"/>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endCxn id="126" idx="2"/>
          </p:cNvCxnSpPr>
          <p:nvPr/>
        </p:nvCxnSpPr>
        <p:spPr>
          <a:xfrm flipV="1">
            <a:off x="5613400" y="6362700"/>
            <a:ext cx="1447800" cy="38100"/>
          </a:xfrm>
          <a:prstGeom prst="straightConnector1">
            <a:avLst/>
          </a:prstGeom>
          <a:ln w="9525">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124" idx="7"/>
          </p:cNvCxnSpPr>
          <p:nvPr/>
        </p:nvCxnSpPr>
        <p:spPr>
          <a:xfrm rot="16200000" flipH="1">
            <a:off x="4889499" y="5676900"/>
            <a:ext cx="65041" cy="1382759"/>
          </a:xfrm>
          <a:prstGeom prst="curvedConnector4">
            <a:avLst>
              <a:gd name="adj1" fmla="val -114791"/>
              <a:gd name="adj2" fmla="val 50404"/>
            </a:avLst>
          </a:prstGeom>
          <a:ln w="952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2" name="Curved Connector 141"/>
          <p:cNvCxnSpPr>
            <a:stCxn id="125" idx="5"/>
          </p:cNvCxnSpPr>
          <p:nvPr/>
        </p:nvCxnSpPr>
        <p:spPr>
          <a:xfrm rot="5400000" flipH="1" flipV="1">
            <a:off x="4622799" y="5780041"/>
            <a:ext cx="217441" cy="1458959"/>
          </a:xfrm>
          <a:prstGeom prst="curvedConnector4">
            <a:avLst>
              <a:gd name="adj1" fmla="val -20177"/>
              <a:gd name="adj2" fmla="val 50382"/>
            </a:avLst>
          </a:prstGeom>
          <a:ln w="9525">
            <a:solidFill>
              <a:srgbClr val="3366FF"/>
            </a:solidFill>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3098800" y="6858000"/>
            <a:ext cx="2090837" cy="461665"/>
          </a:xfrm>
          <a:prstGeom prst="rect">
            <a:avLst/>
          </a:prstGeom>
          <a:noFill/>
        </p:spPr>
        <p:txBody>
          <a:bodyPr wrap="none" rtlCol="0">
            <a:spAutoFit/>
          </a:bodyPr>
          <a:lstStyle/>
          <a:p>
            <a:r>
              <a:rPr lang="en-US" dirty="0" smtClean="0"/>
              <a:t>Domain (input)</a:t>
            </a:r>
            <a:endParaRPr lang="en-US" dirty="0"/>
          </a:p>
        </p:txBody>
      </p:sp>
      <p:sp>
        <p:nvSpPr>
          <p:cNvPr id="147" name="TextBox 146"/>
          <p:cNvSpPr txBox="1"/>
          <p:nvPr/>
        </p:nvSpPr>
        <p:spPr>
          <a:xfrm>
            <a:off x="6146800" y="6858000"/>
            <a:ext cx="2039441" cy="461665"/>
          </a:xfrm>
          <a:prstGeom prst="rect">
            <a:avLst/>
          </a:prstGeom>
          <a:noFill/>
        </p:spPr>
        <p:txBody>
          <a:bodyPr wrap="none" rtlCol="0">
            <a:spAutoFit/>
          </a:bodyPr>
          <a:lstStyle/>
          <a:p>
            <a:r>
              <a:rPr lang="en-US" dirty="0" smtClean="0"/>
              <a:t>Range (output)</a:t>
            </a:r>
            <a:endParaRPr lang="en-US" dirty="0"/>
          </a:p>
        </p:txBody>
      </p:sp>
      <p:pic>
        <p:nvPicPr>
          <p:cNvPr id="148" name="Picture 147"/>
          <p:cNvPicPr>
            <a:picLocks noChangeAspect="1"/>
          </p:cNvPicPr>
          <p:nvPr/>
        </p:nvPicPr>
        <p:blipFill>
          <a:blip r:embed="rId3"/>
          <a:stretch>
            <a:fillRect/>
          </a:stretch>
        </p:blipFill>
        <p:spPr>
          <a:xfrm>
            <a:off x="5286248" y="5839306"/>
            <a:ext cx="250952" cy="241300"/>
          </a:xfrm>
          <a:prstGeom prst="rect">
            <a:avLst/>
          </a:prstGeom>
        </p:spPr>
      </p:pic>
      <p:cxnSp>
        <p:nvCxnSpPr>
          <p:cNvPr id="153" name="Straight Arrow Connector 152"/>
          <p:cNvCxnSpPr>
            <a:endCxn id="121" idx="6"/>
          </p:cNvCxnSpPr>
          <p:nvPr/>
        </p:nvCxnSpPr>
        <p:spPr>
          <a:xfrm flipH="1" flipV="1">
            <a:off x="4089400" y="6134100"/>
            <a:ext cx="1981200" cy="38100"/>
          </a:xfrm>
          <a:prstGeom prst="straightConnector1">
            <a:avLst/>
          </a:prstGeom>
          <a:ln w="9525">
            <a:tailEnd type="arrow"/>
          </a:ln>
        </p:spPr>
        <p:style>
          <a:lnRef idx="2">
            <a:schemeClr val="accent1"/>
          </a:lnRef>
          <a:fillRef idx="0">
            <a:schemeClr val="accent1"/>
          </a:fillRef>
          <a:effectRef idx="1">
            <a:schemeClr val="accent1"/>
          </a:effectRef>
          <a:fontRef idx="minor">
            <a:schemeClr val="tx1"/>
          </a:fontRef>
        </p:style>
      </p:cxnSp>
      <p:cxnSp>
        <p:nvCxnSpPr>
          <p:cNvPr id="159" name="Curved Connector 158"/>
          <p:cNvCxnSpPr>
            <a:stCxn id="122" idx="7"/>
          </p:cNvCxnSpPr>
          <p:nvPr/>
        </p:nvCxnSpPr>
        <p:spPr>
          <a:xfrm rot="16200000" flipH="1" flipV="1">
            <a:off x="6565900" y="5535658"/>
            <a:ext cx="141241" cy="1131841"/>
          </a:xfrm>
          <a:prstGeom prst="curvedConnector4">
            <a:avLst>
              <a:gd name="adj1" fmla="val -74658"/>
              <a:gd name="adj2" fmla="val 52873"/>
            </a:avLst>
          </a:prstGeom>
          <a:ln w="9525"/>
        </p:spPr>
        <p:style>
          <a:lnRef idx="2">
            <a:schemeClr val="accent1"/>
          </a:lnRef>
          <a:fillRef idx="0">
            <a:schemeClr val="accent1"/>
          </a:fillRef>
          <a:effectRef idx="1">
            <a:schemeClr val="accent1"/>
          </a:effectRef>
          <a:fontRef idx="minor">
            <a:schemeClr val="tx1"/>
          </a:fontRef>
        </p:style>
      </p:cxnSp>
      <p:cxnSp>
        <p:nvCxnSpPr>
          <p:cNvPr id="161" name="Curved Connector 160"/>
          <p:cNvCxnSpPr>
            <a:stCxn id="123" idx="1"/>
          </p:cNvCxnSpPr>
          <p:nvPr/>
        </p:nvCxnSpPr>
        <p:spPr>
          <a:xfrm rot="16200000" flipV="1">
            <a:off x="6680201" y="5562600"/>
            <a:ext cx="11159" cy="1230359"/>
          </a:xfrm>
          <a:prstGeom prst="curvedConnector4">
            <a:avLst>
              <a:gd name="adj1" fmla="val -986343"/>
              <a:gd name="adj2" fmla="val 50453"/>
            </a:avLst>
          </a:prstGeom>
          <a:ln w="9525"/>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26" idx="1"/>
          </p:cNvCxnSpPr>
          <p:nvPr/>
        </p:nvCxnSpPr>
        <p:spPr>
          <a:xfrm flipH="1">
            <a:off x="4927600" y="6335759"/>
            <a:ext cx="2144759" cy="65041"/>
          </a:xfrm>
          <a:prstGeom prst="line">
            <a:avLst/>
          </a:prstGeom>
          <a:ln w="952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67" name="Curved Connector 166"/>
          <p:cNvCxnSpPr>
            <a:endCxn id="124" idx="7"/>
          </p:cNvCxnSpPr>
          <p:nvPr/>
        </p:nvCxnSpPr>
        <p:spPr>
          <a:xfrm rot="10800000">
            <a:off x="4230642" y="6335760"/>
            <a:ext cx="696959" cy="65041"/>
          </a:xfrm>
          <a:prstGeom prst="curvedConnector4">
            <a:avLst>
              <a:gd name="adj1" fmla="val 35947"/>
              <a:gd name="adj2" fmla="val 167456"/>
            </a:avLst>
          </a:prstGeom>
          <a:ln w="9525">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72" name="Curved Connector 171"/>
          <p:cNvCxnSpPr>
            <a:endCxn id="125" idx="5"/>
          </p:cNvCxnSpPr>
          <p:nvPr/>
        </p:nvCxnSpPr>
        <p:spPr>
          <a:xfrm rot="10800000" flipV="1">
            <a:off x="4002042" y="6400799"/>
            <a:ext cx="925559" cy="217441"/>
          </a:xfrm>
          <a:prstGeom prst="curvedConnector4">
            <a:avLst>
              <a:gd name="adj1" fmla="val 49397"/>
              <a:gd name="adj2" fmla="val 118229"/>
            </a:avLst>
          </a:prstGeom>
          <a:ln w="9525">
            <a:solidFill>
              <a:srgbClr val="3366FF"/>
            </a:solidFill>
            <a:tailEnd type="arrow"/>
          </a:ln>
        </p:spPr>
        <p:style>
          <a:lnRef idx="2">
            <a:schemeClr val="accent1"/>
          </a:lnRef>
          <a:fillRef idx="0">
            <a:schemeClr val="accent1"/>
          </a:fillRef>
          <a:effectRef idx="1">
            <a:schemeClr val="accent1"/>
          </a:effectRef>
          <a:fontRef idx="minor">
            <a:schemeClr val="tx1"/>
          </a:fontRef>
        </p:style>
      </p:cxnSp>
      <p:pic>
        <p:nvPicPr>
          <p:cNvPr id="174" name="Picture 173"/>
          <p:cNvPicPr>
            <a:picLocks noChangeAspect="1"/>
          </p:cNvPicPr>
          <p:nvPr/>
        </p:nvPicPr>
        <p:blipFill>
          <a:blip r:embed="rId4"/>
          <a:stretch>
            <a:fillRect/>
          </a:stretch>
        </p:blipFill>
        <p:spPr>
          <a:xfrm>
            <a:off x="4918075" y="5761182"/>
            <a:ext cx="619125" cy="330200"/>
          </a:xfrm>
          <a:prstGeom prst="rect">
            <a:avLst/>
          </a:prstGeom>
        </p:spPr>
      </p:pic>
      <p:pic>
        <p:nvPicPr>
          <p:cNvPr id="175" name="Picture 174"/>
          <p:cNvPicPr>
            <a:picLocks noChangeAspect="1"/>
          </p:cNvPicPr>
          <p:nvPr/>
        </p:nvPicPr>
        <p:blipFill>
          <a:blip r:embed="rId5"/>
          <a:stretch>
            <a:fillRect/>
          </a:stretch>
        </p:blipFill>
        <p:spPr>
          <a:xfrm>
            <a:off x="5384800" y="3886200"/>
            <a:ext cx="1231900" cy="251825"/>
          </a:xfrm>
          <a:prstGeom prst="rect">
            <a:avLst/>
          </a:prstGeom>
        </p:spPr>
      </p:pic>
      <p:pic>
        <p:nvPicPr>
          <p:cNvPr id="176" name="Picture 175"/>
          <p:cNvPicPr>
            <a:picLocks noChangeAspect="1"/>
          </p:cNvPicPr>
          <p:nvPr/>
        </p:nvPicPr>
        <p:blipFill>
          <a:blip r:embed="rId2"/>
          <a:stretch>
            <a:fillRect/>
          </a:stretch>
        </p:blipFill>
        <p:spPr>
          <a:xfrm>
            <a:off x="7747000" y="4724400"/>
            <a:ext cx="1676400" cy="252141"/>
          </a:xfrm>
          <a:prstGeom prst="rect">
            <a:avLst/>
          </a:prstGeom>
        </p:spPr>
      </p:pic>
    </p:spTree>
    <p:extLst>
      <p:ext uri="{BB962C8B-B14F-4D97-AF65-F5344CB8AC3E}">
        <p14:creationId xmlns:p14="http://schemas.microsoft.com/office/powerpoint/2010/main" val="28101822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500"/>
                                        <p:tgtEl>
                                          <p:spTgt spid="88"/>
                                        </p:tgtEl>
                                      </p:cBhvr>
                                    </p:animEffect>
                                  </p:childTnLst>
                                </p:cTn>
                              </p:par>
                              <p:par>
                                <p:cTn id="22" presetID="10" presetClass="entr" presetSubtype="0" fill="hold" nodeType="with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par>
                                <p:cTn id="25" presetID="10"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par>
                                <p:cTn id="39" presetID="0" presetClass="path" presetSubtype="0" accel="50000" decel="50000" fill="hold" grpId="1" nodeType="withEffect">
                                  <p:stCondLst>
                                    <p:cond delay="0"/>
                                  </p:stCondLst>
                                  <p:childTnLst>
                                    <p:animMotion origin="layout" path="M 0 0 C 0.03188 0.00791 0.06391 0.01604 0.09469 0.02021 C 0.12547 0.02437 0.16297 0.01875 0.18485 0.02521 C 0.20672 0.03166 0.21657 0.04562 0.22641 0.05958 " pathEditMode="relative" ptsTypes="aaaA">
                                      <p:cBhvr>
                                        <p:cTn id="40" dur="2000" fill="hold"/>
                                        <p:tgtEl>
                                          <p:spTgt spid="112"/>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fade">
                                      <p:cBhvr>
                                        <p:cTn id="45" dur="500"/>
                                        <p:tgtEl>
                                          <p:spTgt spid="91"/>
                                        </p:tgtEl>
                                      </p:cBhvr>
                                    </p:animEffect>
                                  </p:childTnLst>
                                </p:cTn>
                              </p:par>
                              <p:par>
                                <p:cTn id="46" presetID="10" presetClass="entr" presetSubtype="0" fill="hold"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500"/>
                                        <p:tgtEl>
                                          <p:spTgt spid="93"/>
                                        </p:tgtEl>
                                      </p:cBhvr>
                                    </p:animEffect>
                                  </p:childTnLst>
                                </p:cTn>
                              </p:par>
                              <p:par>
                                <p:cTn id="49" presetID="10" presetClass="entr" presetSubtype="0"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500"/>
                                        <p:tgtEl>
                                          <p:spTgt spid="92"/>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103"/>
                                        </p:tgtEl>
                                        <p:attrNameLst>
                                          <p:attrName>style.visibility</p:attrName>
                                        </p:attrNameLst>
                                      </p:cBhvr>
                                      <p:to>
                                        <p:strVal val="visible"/>
                                      </p:to>
                                    </p:set>
                                    <p:animEffect transition="in" filter="fade">
                                      <p:cBhvr>
                                        <p:cTn id="55" dur="500"/>
                                        <p:tgtEl>
                                          <p:spTgt spid="10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fade">
                                      <p:cBhvr>
                                        <p:cTn id="58" dur="500"/>
                                        <p:tgtEl>
                                          <p:spTgt spid="110"/>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500"/>
                                        <p:tgtEl>
                                          <p:spTgt spid="90"/>
                                        </p:tgtEl>
                                      </p:cBhvr>
                                    </p:animEffect>
                                  </p:childTnLst>
                                </p:cTn>
                              </p:par>
                              <p:par>
                                <p:cTn id="63" presetID="0" presetClass="path" presetSubtype="0" accel="50000" decel="50000" fill="hold" grpId="1" nodeType="withEffect">
                                  <p:stCondLst>
                                    <p:cond delay="0"/>
                                  </p:stCondLst>
                                  <p:childTnLst>
                                    <p:animMotion origin="layout" path="M 0 0 C 0.01328 0.00958 0.02657 0.01937 0.04172 0.02208 C 0.05688 0.02479 0.0786 0.02395 0.09094 0.01604 C 0.10328 0.00812 0.10407 -0.01355 0.11594 -0.02521 C 0.12782 -0.03688 0.14203 -0.04875 0.16219 -0.05355 C 0.18235 -0.05834 0.20969 -0.05605 0.23719 -0.05355 " pathEditMode="relative" ptsTypes="aaaaaA">
                                      <p:cBhvr>
                                        <p:cTn id="64" dur="2000" fill="hold"/>
                                        <p:tgtEl>
                                          <p:spTgt spid="90"/>
                                        </p:tgtEl>
                                        <p:attrNameLst>
                                          <p:attrName>ppt_x</p:attrName>
                                          <p:attrName>ppt_y</p:attrName>
                                        </p:attrNameLst>
                                      </p:cBhvr>
                                    </p:animMotion>
                                  </p:childTnLst>
                                </p:cTn>
                              </p:par>
                            </p:childTnLst>
                          </p:cTn>
                        </p:par>
                        <p:par>
                          <p:cTn id="65" fill="hold">
                            <p:stCondLst>
                              <p:cond delay="3000"/>
                            </p:stCondLst>
                            <p:childTnLst>
                              <p:par>
                                <p:cTn id="66" presetID="10" presetClass="entr" presetSubtype="0" fill="hold" nodeType="afterEffect">
                                  <p:stCondLst>
                                    <p:cond delay="0"/>
                                  </p:stCondLst>
                                  <p:childTnLst>
                                    <p:set>
                                      <p:cBhvr>
                                        <p:cTn id="67" dur="1" fill="hold">
                                          <p:stCondLst>
                                            <p:cond delay="0"/>
                                          </p:stCondLst>
                                        </p:cTn>
                                        <p:tgtEl>
                                          <p:spTgt spid="175"/>
                                        </p:tgtEl>
                                        <p:attrNameLst>
                                          <p:attrName>style.visibility</p:attrName>
                                        </p:attrNameLst>
                                      </p:cBhvr>
                                      <p:to>
                                        <p:strVal val="visible"/>
                                      </p:to>
                                    </p:set>
                                    <p:animEffect transition="in" filter="fade">
                                      <p:cBhvr>
                                        <p:cTn id="68" dur="500"/>
                                        <p:tgtEl>
                                          <p:spTgt spid="17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96"/>
                                        </p:tgtEl>
                                        <p:attrNameLst>
                                          <p:attrName>style.visibility</p:attrName>
                                        </p:attrNameLst>
                                      </p:cBhvr>
                                      <p:to>
                                        <p:strVal val="visible"/>
                                      </p:to>
                                    </p:set>
                                    <p:animEffect transition="in" filter="fade">
                                      <p:cBhvr>
                                        <p:cTn id="73" dur="500"/>
                                        <p:tgtEl>
                                          <p:spTgt spid="96"/>
                                        </p:tgtEl>
                                      </p:cBhvr>
                                    </p:animEffect>
                                  </p:childTnLst>
                                </p:cTn>
                              </p:par>
                              <p:par>
                                <p:cTn id="74" presetID="10" presetClass="entr" presetSubtype="0" fill="hold" nodeType="with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500"/>
                                        <p:tgtEl>
                                          <p:spTgt spid="95"/>
                                        </p:tgtEl>
                                      </p:cBhvr>
                                    </p:animEffect>
                                  </p:childTnLst>
                                </p:cTn>
                              </p:par>
                              <p:par>
                                <p:cTn id="77" presetID="10" presetClass="entr" presetSubtype="0"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106"/>
                                        </p:tgtEl>
                                        <p:attrNameLst>
                                          <p:attrName>style.visibility</p:attrName>
                                        </p:attrNameLst>
                                      </p:cBhvr>
                                      <p:to>
                                        <p:strVal val="visible"/>
                                      </p:to>
                                    </p:set>
                                    <p:animEffect transition="in" filter="fade">
                                      <p:cBhvr>
                                        <p:cTn id="83" dur="500"/>
                                        <p:tgtEl>
                                          <p:spTgt spid="10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fade">
                                      <p:cBhvr>
                                        <p:cTn id="86" dur="500"/>
                                        <p:tgtEl>
                                          <p:spTgt spid="11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94"/>
                                        </p:tgtEl>
                                        <p:attrNameLst>
                                          <p:attrName>style.visibility</p:attrName>
                                        </p:attrNameLst>
                                      </p:cBhvr>
                                      <p:to>
                                        <p:strVal val="visible"/>
                                      </p:to>
                                    </p:set>
                                  </p:childTnLst>
                                </p:cTn>
                              </p:par>
                              <p:par>
                                <p:cTn id="90" presetID="0" presetClass="path" presetSubtype="0" accel="50000" decel="50000" fill="hold" grpId="1" nodeType="withEffect">
                                  <p:stCondLst>
                                    <p:cond delay="0"/>
                                  </p:stCondLst>
                                  <p:childTnLst>
                                    <p:animMotion origin="layout" path="M 0 0 C 0.03078 0.00167 0.06171 0.00355 0.08109 0.00709 C 0.10046 0.01063 0.10921 0.01646 0.11593 0.02105 C 0.12265 0.02563 0.10203 0.02771 0.12125 0.03417 C 0.14046 0.04063 0.18578 0.05042 0.23109 0.06042 " pathEditMode="relative" ptsTypes="aaaaA">
                                      <p:cBhvr>
                                        <p:cTn id="91" dur="2000" fill="hold"/>
                                        <p:tgtEl>
                                          <p:spTgt spid="94"/>
                                        </p:tgtEl>
                                        <p:attrNameLst>
                                          <p:attrName>ppt_x</p:attrName>
                                          <p:attrName>ppt_y</p:attrName>
                                        </p:attrNameLst>
                                      </p:cBhvr>
                                    </p:animMotion>
                                  </p:childTnLst>
                                </p:cTn>
                              </p:par>
                            </p:childTnLst>
                          </p:cTn>
                        </p:par>
                        <p:par>
                          <p:cTn id="92" fill="hold">
                            <p:stCondLst>
                              <p:cond delay="3000"/>
                            </p:stCondLst>
                            <p:childTnLst>
                              <p:par>
                                <p:cTn id="93" presetID="10" presetClass="entr" presetSubtype="0" fill="hold" nodeType="afterEffect">
                                  <p:stCondLst>
                                    <p:cond delay="0"/>
                                  </p:stCondLst>
                                  <p:childTnLst>
                                    <p:set>
                                      <p:cBhvr>
                                        <p:cTn id="94" dur="1" fill="hold">
                                          <p:stCondLst>
                                            <p:cond delay="0"/>
                                          </p:stCondLst>
                                        </p:cTn>
                                        <p:tgtEl>
                                          <p:spTgt spid="176"/>
                                        </p:tgtEl>
                                        <p:attrNameLst>
                                          <p:attrName>style.visibility</p:attrName>
                                        </p:attrNameLst>
                                      </p:cBhvr>
                                      <p:to>
                                        <p:strVal val="visible"/>
                                      </p:to>
                                    </p:set>
                                    <p:animEffect transition="in" filter="fade">
                                      <p:cBhvr>
                                        <p:cTn id="95" dur="500"/>
                                        <p:tgtEl>
                                          <p:spTgt spid="1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
                                            <p:txEl>
                                              <p:pRg st="9" end="9"/>
                                            </p:txEl>
                                          </p:spTgt>
                                        </p:tgtEl>
                                        <p:attrNameLst>
                                          <p:attrName>style.visibility</p:attrName>
                                        </p:attrNameLst>
                                      </p:cBhvr>
                                      <p:to>
                                        <p:strVal val="visible"/>
                                      </p:to>
                                    </p:set>
                                    <p:animEffect transition="in" filter="fade">
                                      <p:cBhvr>
                                        <p:cTn id="100" dur="500"/>
                                        <p:tgtEl>
                                          <p:spTgt spid="3">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16"/>
                                        </p:tgtEl>
                                        <p:attrNameLst>
                                          <p:attrName>style.visibility</p:attrName>
                                        </p:attrNameLst>
                                      </p:cBhvr>
                                      <p:to>
                                        <p:strVal val="visible"/>
                                      </p:to>
                                    </p:set>
                                    <p:animEffect transition="in" filter="fade">
                                      <p:cBhvr>
                                        <p:cTn id="105" dur="500"/>
                                        <p:tgtEl>
                                          <p:spTgt spid="1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fade">
                                      <p:cBhvr>
                                        <p:cTn id="108" dur="500"/>
                                        <p:tgtEl>
                                          <p:spTgt spid="115"/>
                                        </p:tgtEl>
                                      </p:cBhvr>
                                    </p:animEffect>
                                  </p:childTnLst>
                                </p:cTn>
                              </p:par>
                              <p:par>
                                <p:cTn id="109" presetID="10" presetClass="entr" presetSubtype="0" fill="hold" nodeType="with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fade">
                                      <p:cBhvr>
                                        <p:cTn id="111" dur="500"/>
                                        <p:tgtEl>
                                          <p:spTgt spid="117"/>
                                        </p:tgtEl>
                                      </p:cBhvr>
                                    </p:animEffect>
                                  </p:childTnLst>
                                </p:cTn>
                              </p:par>
                            </p:childTnLst>
                          </p:cTn>
                        </p:par>
                        <p:par>
                          <p:cTn id="112" fill="hold">
                            <p:stCondLst>
                              <p:cond delay="500"/>
                            </p:stCondLst>
                            <p:childTnLst>
                              <p:par>
                                <p:cTn id="113" presetID="10" presetClass="entr" presetSubtype="0" fill="hold" grpId="0" nodeType="afterEffect">
                                  <p:stCondLst>
                                    <p:cond delay="0"/>
                                  </p:stCondLst>
                                  <p:childTnLst>
                                    <p:set>
                                      <p:cBhvr>
                                        <p:cTn id="114" dur="1" fill="hold">
                                          <p:stCondLst>
                                            <p:cond delay="0"/>
                                          </p:stCondLst>
                                        </p:cTn>
                                        <p:tgtEl>
                                          <p:spTgt spid="121"/>
                                        </p:tgtEl>
                                        <p:attrNameLst>
                                          <p:attrName>style.visibility</p:attrName>
                                        </p:attrNameLst>
                                      </p:cBhvr>
                                      <p:to>
                                        <p:strVal val="visible"/>
                                      </p:to>
                                    </p:set>
                                    <p:animEffect transition="in" filter="fade">
                                      <p:cBhvr>
                                        <p:cTn id="115" dur="500"/>
                                        <p:tgtEl>
                                          <p:spTgt spid="121"/>
                                        </p:tgtEl>
                                      </p:cBhvr>
                                    </p:animEffect>
                                  </p:childTnLst>
                                </p:cTn>
                              </p:par>
                            </p:childTnLst>
                          </p:cTn>
                        </p:par>
                        <p:par>
                          <p:cTn id="116" fill="hold">
                            <p:stCondLst>
                              <p:cond delay="1000"/>
                            </p:stCondLst>
                            <p:childTnLst>
                              <p:par>
                                <p:cTn id="117" presetID="10" presetClass="entr" presetSubtype="0" fill="hold" grpId="0" nodeType="afterEffect">
                                  <p:stCondLst>
                                    <p:cond delay="0"/>
                                  </p:stCondLst>
                                  <p:childTnLst>
                                    <p:set>
                                      <p:cBhvr>
                                        <p:cTn id="118" dur="1" fill="hold">
                                          <p:stCondLst>
                                            <p:cond delay="0"/>
                                          </p:stCondLst>
                                        </p:cTn>
                                        <p:tgtEl>
                                          <p:spTgt spid="146"/>
                                        </p:tgtEl>
                                        <p:attrNameLst>
                                          <p:attrName>style.visibility</p:attrName>
                                        </p:attrNameLst>
                                      </p:cBhvr>
                                      <p:to>
                                        <p:strVal val="visible"/>
                                      </p:to>
                                    </p:set>
                                    <p:animEffect transition="in" filter="fade">
                                      <p:cBhvr>
                                        <p:cTn id="119" dur="500"/>
                                        <p:tgtEl>
                                          <p:spTgt spid="146"/>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19"/>
                                        </p:tgtEl>
                                        <p:attrNameLst>
                                          <p:attrName>style.visibility</p:attrName>
                                        </p:attrNameLst>
                                      </p:cBhvr>
                                      <p:to>
                                        <p:strVal val="visible"/>
                                      </p:to>
                                    </p:set>
                                    <p:animEffect transition="in" filter="fade">
                                      <p:cBhvr>
                                        <p:cTn id="124" dur="500"/>
                                        <p:tgtEl>
                                          <p:spTgt spid="119"/>
                                        </p:tgtEl>
                                      </p:cBhvr>
                                    </p:animEffect>
                                  </p:childTnLst>
                                </p:cTn>
                              </p:par>
                              <p:par>
                                <p:cTn id="125" presetID="10" presetClass="entr" presetSubtype="0" fill="hold" nodeType="withEffect">
                                  <p:stCondLst>
                                    <p:cond delay="0"/>
                                  </p:stCondLst>
                                  <p:childTnLst>
                                    <p:set>
                                      <p:cBhvr>
                                        <p:cTn id="126" dur="1" fill="hold">
                                          <p:stCondLst>
                                            <p:cond delay="0"/>
                                          </p:stCondLst>
                                        </p:cTn>
                                        <p:tgtEl>
                                          <p:spTgt spid="118"/>
                                        </p:tgtEl>
                                        <p:attrNameLst>
                                          <p:attrName>style.visibility</p:attrName>
                                        </p:attrNameLst>
                                      </p:cBhvr>
                                      <p:to>
                                        <p:strVal val="visible"/>
                                      </p:to>
                                    </p:set>
                                    <p:animEffect transition="in" filter="fade">
                                      <p:cBhvr>
                                        <p:cTn id="127" dur="500"/>
                                        <p:tgtEl>
                                          <p:spTgt spid="118"/>
                                        </p:tgtEl>
                                      </p:cBhvr>
                                    </p:animEffect>
                                  </p:childTnLst>
                                </p:cTn>
                              </p:par>
                              <p:par>
                                <p:cTn id="128" presetID="10" presetClass="entr" presetSubtype="0" fill="hold" nodeType="withEffect">
                                  <p:stCondLst>
                                    <p:cond delay="0"/>
                                  </p:stCondLst>
                                  <p:childTnLst>
                                    <p:set>
                                      <p:cBhvr>
                                        <p:cTn id="129" dur="1" fill="hold">
                                          <p:stCondLst>
                                            <p:cond delay="0"/>
                                          </p:stCondLst>
                                        </p:cTn>
                                        <p:tgtEl>
                                          <p:spTgt spid="120"/>
                                        </p:tgtEl>
                                        <p:attrNameLst>
                                          <p:attrName>style.visibility</p:attrName>
                                        </p:attrNameLst>
                                      </p:cBhvr>
                                      <p:to>
                                        <p:strVal val="visible"/>
                                      </p:to>
                                    </p:set>
                                    <p:animEffect transition="in" filter="fade">
                                      <p:cBhvr>
                                        <p:cTn id="130" dur="500"/>
                                        <p:tgtEl>
                                          <p:spTgt spid="120"/>
                                        </p:tgtEl>
                                      </p:cBhvr>
                                    </p:animEffect>
                                  </p:childTnLst>
                                </p:cTn>
                              </p:par>
                            </p:childTnLst>
                          </p:cTn>
                        </p:par>
                        <p:par>
                          <p:cTn id="131" fill="hold">
                            <p:stCondLst>
                              <p:cond delay="500"/>
                            </p:stCondLst>
                            <p:childTnLst>
                              <p:par>
                                <p:cTn id="132" presetID="10" presetClass="entr" presetSubtype="0" fill="hold" nodeType="afterEffect">
                                  <p:stCondLst>
                                    <p:cond delay="0"/>
                                  </p:stCondLst>
                                  <p:childTnLst>
                                    <p:set>
                                      <p:cBhvr>
                                        <p:cTn id="133" dur="1" fill="hold">
                                          <p:stCondLst>
                                            <p:cond delay="0"/>
                                          </p:stCondLst>
                                        </p:cTn>
                                        <p:tgtEl>
                                          <p:spTgt spid="130"/>
                                        </p:tgtEl>
                                        <p:attrNameLst>
                                          <p:attrName>style.visibility</p:attrName>
                                        </p:attrNameLst>
                                      </p:cBhvr>
                                      <p:to>
                                        <p:strVal val="visible"/>
                                      </p:to>
                                    </p:set>
                                    <p:animEffect transition="in" filter="fade">
                                      <p:cBhvr>
                                        <p:cTn id="134" dur="500"/>
                                        <p:tgtEl>
                                          <p:spTgt spid="130"/>
                                        </p:tgtEl>
                                      </p:cBhvr>
                                    </p:animEffect>
                                  </p:childTnLst>
                                </p:cTn>
                              </p:par>
                              <p:par>
                                <p:cTn id="135" presetID="10" presetClass="entr" presetSubtype="0" fill="hold" nodeType="withEffect">
                                  <p:stCondLst>
                                    <p:cond delay="0"/>
                                  </p:stCondLst>
                                  <p:childTnLst>
                                    <p:set>
                                      <p:cBhvr>
                                        <p:cTn id="136" dur="1" fill="hold">
                                          <p:stCondLst>
                                            <p:cond delay="0"/>
                                          </p:stCondLst>
                                        </p:cTn>
                                        <p:tgtEl>
                                          <p:spTgt spid="148"/>
                                        </p:tgtEl>
                                        <p:attrNameLst>
                                          <p:attrName>style.visibility</p:attrName>
                                        </p:attrNameLst>
                                      </p:cBhvr>
                                      <p:to>
                                        <p:strVal val="visible"/>
                                      </p:to>
                                    </p:set>
                                    <p:animEffect transition="in" filter="fade">
                                      <p:cBhvr>
                                        <p:cTn id="137" dur="500"/>
                                        <p:tgtEl>
                                          <p:spTgt spid="148"/>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fade">
                                      <p:cBhvr>
                                        <p:cTn id="140" dur="500"/>
                                        <p:tgtEl>
                                          <p:spTgt spid="147"/>
                                        </p:tgtEl>
                                      </p:cBhvr>
                                    </p:animEffect>
                                  </p:childTnLst>
                                </p:cTn>
                              </p:par>
                              <p:par>
                                <p:cTn id="141" presetID="10" presetClass="entr" presetSubtype="0" fill="hold" nodeType="withEffect">
                                  <p:stCondLst>
                                    <p:cond delay="0"/>
                                  </p:stCondLst>
                                  <p:childTnLst>
                                    <p:set>
                                      <p:cBhvr>
                                        <p:cTn id="142" dur="1" fill="hold">
                                          <p:stCondLst>
                                            <p:cond delay="0"/>
                                          </p:stCondLst>
                                        </p:cTn>
                                        <p:tgtEl>
                                          <p:spTgt spid="132"/>
                                        </p:tgtEl>
                                        <p:attrNameLst>
                                          <p:attrName>style.visibility</p:attrName>
                                        </p:attrNameLst>
                                      </p:cBhvr>
                                      <p:to>
                                        <p:strVal val="visible"/>
                                      </p:to>
                                    </p:set>
                                    <p:animEffect transition="in" filter="fade">
                                      <p:cBhvr>
                                        <p:cTn id="143" dur="500"/>
                                        <p:tgtEl>
                                          <p:spTgt spid="132"/>
                                        </p:tgtEl>
                                      </p:cBhvr>
                                    </p:animEffect>
                                  </p:childTnLst>
                                </p:cTn>
                              </p:par>
                              <p:par>
                                <p:cTn id="144" presetID="10" presetClass="entr" presetSubtype="0" fill="hold" nodeType="withEffect">
                                  <p:stCondLst>
                                    <p:cond delay="0"/>
                                  </p:stCondLst>
                                  <p:childTnLst>
                                    <p:set>
                                      <p:cBhvr>
                                        <p:cTn id="145" dur="1" fill="hold">
                                          <p:stCondLst>
                                            <p:cond delay="0"/>
                                          </p:stCondLst>
                                        </p:cTn>
                                        <p:tgtEl>
                                          <p:spTgt spid="134"/>
                                        </p:tgtEl>
                                        <p:attrNameLst>
                                          <p:attrName>style.visibility</p:attrName>
                                        </p:attrNameLst>
                                      </p:cBhvr>
                                      <p:to>
                                        <p:strVal val="visible"/>
                                      </p:to>
                                    </p:set>
                                    <p:animEffect transition="in" filter="fade">
                                      <p:cBhvr>
                                        <p:cTn id="146" dur="500"/>
                                        <p:tgtEl>
                                          <p:spTgt spid="134"/>
                                        </p:tgtEl>
                                      </p:cBhvr>
                                    </p:animEffect>
                                  </p:childTnLst>
                                </p:cTn>
                              </p:par>
                            </p:childTnLst>
                          </p:cTn>
                        </p:par>
                        <p:par>
                          <p:cTn id="147" fill="hold">
                            <p:stCondLst>
                              <p:cond delay="1000"/>
                            </p:stCondLst>
                            <p:childTnLst>
                              <p:par>
                                <p:cTn id="148" presetID="10" presetClass="entr" presetSubtype="0" fill="hold" grpId="0" nodeType="afterEffect">
                                  <p:stCondLst>
                                    <p:cond delay="0"/>
                                  </p:stCondLst>
                                  <p:childTnLst>
                                    <p:set>
                                      <p:cBhvr>
                                        <p:cTn id="149" dur="1" fill="hold">
                                          <p:stCondLst>
                                            <p:cond delay="0"/>
                                          </p:stCondLst>
                                        </p:cTn>
                                        <p:tgtEl>
                                          <p:spTgt spid="122"/>
                                        </p:tgtEl>
                                        <p:attrNameLst>
                                          <p:attrName>style.visibility</p:attrName>
                                        </p:attrNameLst>
                                      </p:cBhvr>
                                      <p:to>
                                        <p:strVal val="visible"/>
                                      </p:to>
                                    </p:set>
                                    <p:animEffect transition="in" filter="fade">
                                      <p:cBhvr>
                                        <p:cTn id="150" dur="500"/>
                                        <p:tgtEl>
                                          <p:spTgt spid="12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23"/>
                                        </p:tgtEl>
                                        <p:attrNameLst>
                                          <p:attrName>style.visibility</p:attrName>
                                        </p:attrNameLst>
                                      </p:cBhvr>
                                      <p:to>
                                        <p:strVal val="visible"/>
                                      </p:to>
                                    </p:set>
                                    <p:animEffect transition="in" filter="fade">
                                      <p:cBhvr>
                                        <p:cTn id="153" dur="500"/>
                                        <p:tgtEl>
                                          <p:spTgt spid="123"/>
                                        </p:tgtEl>
                                      </p:cBhvr>
                                    </p:animEffect>
                                  </p:childTnLst>
                                </p:cTn>
                              </p:par>
                            </p:childTnLst>
                          </p:cTn>
                        </p:par>
                        <p:par>
                          <p:cTn id="154" fill="hold">
                            <p:stCondLst>
                              <p:cond delay="1500"/>
                            </p:stCondLst>
                            <p:childTnLst>
                              <p:par>
                                <p:cTn id="155" presetID="10" presetClass="entr" presetSubtype="0" fill="hold" grpId="0"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fade">
                                      <p:cBhvr>
                                        <p:cTn id="157" dur="500"/>
                                        <p:tgtEl>
                                          <p:spTgt spid="12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5"/>
                                        </p:tgtEl>
                                        <p:attrNameLst>
                                          <p:attrName>style.visibility</p:attrName>
                                        </p:attrNameLst>
                                      </p:cBhvr>
                                      <p:to>
                                        <p:strVal val="visible"/>
                                      </p:to>
                                    </p:set>
                                    <p:animEffect transition="in" filter="fade">
                                      <p:cBhvr>
                                        <p:cTn id="160" dur="500"/>
                                        <p:tgtEl>
                                          <p:spTgt spid="125"/>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139"/>
                                        </p:tgtEl>
                                        <p:attrNameLst>
                                          <p:attrName>style.visibility</p:attrName>
                                        </p:attrNameLst>
                                      </p:cBhvr>
                                      <p:to>
                                        <p:strVal val="visible"/>
                                      </p:to>
                                    </p:set>
                                    <p:animEffect transition="in" filter="fade">
                                      <p:cBhvr>
                                        <p:cTn id="165" dur="500"/>
                                        <p:tgtEl>
                                          <p:spTgt spid="139"/>
                                        </p:tgtEl>
                                      </p:cBhvr>
                                    </p:animEffect>
                                  </p:childTnLst>
                                </p:cTn>
                              </p:par>
                              <p:par>
                                <p:cTn id="166" presetID="10" presetClass="entr" presetSubtype="0" fill="hold" nodeType="withEffect">
                                  <p:stCondLst>
                                    <p:cond delay="0"/>
                                  </p:stCondLst>
                                  <p:childTnLst>
                                    <p:set>
                                      <p:cBhvr>
                                        <p:cTn id="167" dur="1" fill="hold">
                                          <p:stCondLst>
                                            <p:cond delay="0"/>
                                          </p:stCondLst>
                                        </p:cTn>
                                        <p:tgtEl>
                                          <p:spTgt spid="142"/>
                                        </p:tgtEl>
                                        <p:attrNameLst>
                                          <p:attrName>style.visibility</p:attrName>
                                        </p:attrNameLst>
                                      </p:cBhvr>
                                      <p:to>
                                        <p:strVal val="visible"/>
                                      </p:to>
                                    </p:set>
                                    <p:animEffect transition="in" filter="fade">
                                      <p:cBhvr>
                                        <p:cTn id="168" dur="500"/>
                                        <p:tgtEl>
                                          <p:spTgt spid="142"/>
                                        </p:tgtEl>
                                      </p:cBhvr>
                                    </p:animEffect>
                                  </p:childTnLst>
                                </p:cTn>
                              </p:par>
                              <p:par>
                                <p:cTn id="169" presetID="10" presetClass="entr" presetSubtype="0" fill="hold" nodeType="withEffect">
                                  <p:stCondLst>
                                    <p:cond delay="0"/>
                                  </p:stCondLst>
                                  <p:childTnLst>
                                    <p:set>
                                      <p:cBhvr>
                                        <p:cTn id="170" dur="1" fill="hold">
                                          <p:stCondLst>
                                            <p:cond delay="0"/>
                                          </p:stCondLst>
                                        </p:cTn>
                                        <p:tgtEl>
                                          <p:spTgt spid="137"/>
                                        </p:tgtEl>
                                        <p:attrNameLst>
                                          <p:attrName>style.visibility</p:attrName>
                                        </p:attrNameLst>
                                      </p:cBhvr>
                                      <p:to>
                                        <p:strVal val="visible"/>
                                      </p:to>
                                    </p:set>
                                    <p:animEffect transition="in" filter="fade">
                                      <p:cBhvr>
                                        <p:cTn id="171" dur="500"/>
                                        <p:tgtEl>
                                          <p:spTgt spid="137"/>
                                        </p:tgtEl>
                                      </p:cBhvr>
                                    </p:animEffect>
                                  </p:childTnLst>
                                </p:cTn>
                              </p:par>
                            </p:childTnLst>
                          </p:cTn>
                        </p:par>
                        <p:par>
                          <p:cTn id="172" fill="hold">
                            <p:stCondLst>
                              <p:cond delay="500"/>
                            </p:stCondLst>
                            <p:childTnLst>
                              <p:par>
                                <p:cTn id="173" presetID="10" presetClass="entr" presetSubtype="0" fill="hold" grpId="0" nodeType="afterEffect">
                                  <p:stCondLst>
                                    <p:cond delay="0"/>
                                  </p:stCondLst>
                                  <p:childTnLst>
                                    <p:set>
                                      <p:cBhvr>
                                        <p:cTn id="174" dur="1" fill="hold">
                                          <p:stCondLst>
                                            <p:cond delay="0"/>
                                          </p:stCondLst>
                                        </p:cTn>
                                        <p:tgtEl>
                                          <p:spTgt spid="126"/>
                                        </p:tgtEl>
                                        <p:attrNameLst>
                                          <p:attrName>style.visibility</p:attrName>
                                        </p:attrNameLst>
                                      </p:cBhvr>
                                      <p:to>
                                        <p:strVal val="visible"/>
                                      </p:to>
                                    </p:set>
                                    <p:animEffect transition="in" filter="fade">
                                      <p:cBhvr>
                                        <p:cTn id="175" dur="500"/>
                                        <p:tgtEl>
                                          <p:spTgt spid="126"/>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xit" presetSubtype="0" fill="hold" nodeType="clickEffect">
                                  <p:stCondLst>
                                    <p:cond delay="0"/>
                                  </p:stCondLst>
                                  <p:childTnLst>
                                    <p:animEffect transition="out" filter="dissolve">
                                      <p:cBhvr>
                                        <p:cTn id="179" dur="500"/>
                                        <p:tgtEl>
                                          <p:spTgt spid="148"/>
                                        </p:tgtEl>
                                      </p:cBhvr>
                                    </p:animEffect>
                                    <p:set>
                                      <p:cBhvr>
                                        <p:cTn id="180" dur="1" fill="hold">
                                          <p:stCondLst>
                                            <p:cond delay="499"/>
                                          </p:stCondLst>
                                        </p:cTn>
                                        <p:tgtEl>
                                          <p:spTgt spid="148"/>
                                        </p:tgtEl>
                                        <p:attrNameLst>
                                          <p:attrName>style.visibility</p:attrName>
                                        </p:attrNameLst>
                                      </p:cBhvr>
                                      <p:to>
                                        <p:strVal val="hidden"/>
                                      </p:to>
                                    </p:set>
                                  </p:childTnLst>
                                </p:cTn>
                              </p:par>
                              <p:par>
                                <p:cTn id="181" presetID="9" presetClass="exit" presetSubtype="0" fill="hold" nodeType="withEffect">
                                  <p:stCondLst>
                                    <p:cond delay="0"/>
                                  </p:stCondLst>
                                  <p:childTnLst>
                                    <p:animEffect transition="out" filter="dissolve">
                                      <p:cBhvr>
                                        <p:cTn id="182" dur="500"/>
                                        <p:tgtEl>
                                          <p:spTgt spid="137"/>
                                        </p:tgtEl>
                                      </p:cBhvr>
                                    </p:animEffect>
                                    <p:set>
                                      <p:cBhvr>
                                        <p:cTn id="183" dur="1" fill="hold">
                                          <p:stCondLst>
                                            <p:cond delay="499"/>
                                          </p:stCondLst>
                                        </p:cTn>
                                        <p:tgtEl>
                                          <p:spTgt spid="137"/>
                                        </p:tgtEl>
                                        <p:attrNameLst>
                                          <p:attrName>style.visibility</p:attrName>
                                        </p:attrNameLst>
                                      </p:cBhvr>
                                      <p:to>
                                        <p:strVal val="hidden"/>
                                      </p:to>
                                    </p:set>
                                  </p:childTnLst>
                                </p:cTn>
                              </p:par>
                              <p:par>
                                <p:cTn id="184" presetID="9" presetClass="exit" presetSubtype="0" fill="hold" nodeType="withEffect">
                                  <p:stCondLst>
                                    <p:cond delay="0"/>
                                  </p:stCondLst>
                                  <p:childTnLst>
                                    <p:animEffect transition="out" filter="dissolve">
                                      <p:cBhvr>
                                        <p:cTn id="185" dur="500"/>
                                        <p:tgtEl>
                                          <p:spTgt spid="139"/>
                                        </p:tgtEl>
                                      </p:cBhvr>
                                    </p:animEffect>
                                    <p:set>
                                      <p:cBhvr>
                                        <p:cTn id="186" dur="1" fill="hold">
                                          <p:stCondLst>
                                            <p:cond delay="499"/>
                                          </p:stCondLst>
                                        </p:cTn>
                                        <p:tgtEl>
                                          <p:spTgt spid="139"/>
                                        </p:tgtEl>
                                        <p:attrNameLst>
                                          <p:attrName>style.visibility</p:attrName>
                                        </p:attrNameLst>
                                      </p:cBhvr>
                                      <p:to>
                                        <p:strVal val="hidden"/>
                                      </p:to>
                                    </p:set>
                                  </p:childTnLst>
                                </p:cTn>
                              </p:par>
                              <p:par>
                                <p:cTn id="187" presetID="9" presetClass="exit" presetSubtype="0" fill="hold" nodeType="withEffect">
                                  <p:stCondLst>
                                    <p:cond delay="0"/>
                                  </p:stCondLst>
                                  <p:childTnLst>
                                    <p:animEffect transition="out" filter="dissolve">
                                      <p:cBhvr>
                                        <p:cTn id="188" dur="500"/>
                                        <p:tgtEl>
                                          <p:spTgt spid="142"/>
                                        </p:tgtEl>
                                      </p:cBhvr>
                                    </p:animEffect>
                                    <p:set>
                                      <p:cBhvr>
                                        <p:cTn id="189" dur="1" fill="hold">
                                          <p:stCondLst>
                                            <p:cond delay="499"/>
                                          </p:stCondLst>
                                        </p:cTn>
                                        <p:tgtEl>
                                          <p:spTgt spid="142"/>
                                        </p:tgtEl>
                                        <p:attrNameLst>
                                          <p:attrName>style.visibility</p:attrName>
                                        </p:attrNameLst>
                                      </p:cBhvr>
                                      <p:to>
                                        <p:strVal val="hidden"/>
                                      </p:to>
                                    </p:set>
                                  </p:childTnLst>
                                </p:cTn>
                              </p:par>
                              <p:par>
                                <p:cTn id="190" presetID="9" presetClass="exit" presetSubtype="0" fill="hold" nodeType="withEffect">
                                  <p:stCondLst>
                                    <p:cond delay="0"/>
                                  </p:stCondLst>
                                  <p:childTnLst>
                                    <p:animEffect transition="out" filter="dissolve">
                                      <p:cBhvr>
                                        <p:cTn id="191" dur="500"/>
                                        <p:tgtEl>
                                          <p:spTgt spid="130"/>
                                        </p:tgtEl>
                                      </p:cBhvr>
                                    </p:animEffect>
                                    <p:set>
                                      <p:cBhvr>
                                        <p:cTn id="192" dur="1" fill="hold">
                                          <p:stCondLst>
                                            <p:cond delay="499"/>
                                          </p:stCondLst>
                                        </p:cTn>
                                        <p:tgtEl>
                                          <p:spTgt spid="130"/>
                                        </p:tgtEl>
                                        <p:attrNameLst>
                                          <p:attrName>style.visibility</p:attrName>
                                        </p:attrNameLst>
                                      </p:cBhvr>
                                      <p:to>
                                        <p:strVal val="hidden"/>
                                      </p:to>
                                    </p:set>
                                  </p:childTnLst>
                                </p:cTn>
                              </p:par>
                              <p:par>
                                <p:cTn id="193" presetID="9" presetClass="exit" presetSubtype="0" fill="hold" nodeType="withEffect">
                                  <p:stCondLst>
                                    <p:cond delay="0"/>
                                  </p:stCondLst>
                                  <p:childTnLst>
                                    <p:animEffect transition="out" filter="dissolve">
                                      <p:cBhvr>
                                        <p:cTn id="194" dur="500"/>
                                        <p:tgtEl>
                                          <p:spTgt spid="132"/>
                                        </p:tgtEl>
                                      </p:cBhvr>
                                    </p:animEffect>
                                    <p:set>
                                      <p:cBhvr>
                                        <p:cTn id="195" dur="1" fill="hold">
                                          <p:stCondLst>
                                            <p:cond delay="499"/>
                                          </p:stCondLst>
                                        </p:cTn>
                                        <p:tgtEl>
                                          <p:spTgt spid="132"/>
                                        </p:tgtEl>
                                        <p:attrNameLst>
                                          <p:attrName>style.visibility</p:attrName>
                                        </p:attrNameLst>
                                      </p:cBhvr>
                                      <p:to>
                                        <p:strVal val="hidden"/>
                                      </p:to>
                                    </p:set>
                                  </p:childTnLst>
                                </p:cTn>
                              </p:par>
                              <p:par>
                                <p:cTn id="196" presetID="9" presetClass="exit" presetSubtype="0" fill="hold" nodeType="withEffect">
                                  <p:stCondLst>
                                    <p:cond delay="0"/>
                                  </p:stCondLst>
                                  <p:childTnLst>
                                    <p:animEffect transition="out" filter="dissolve">
                                      <p:cBhvr>
                                        <p:cTn id="197" dur="500"/>
                                        <p:tgtEl>
                                          <p:spTgt spid="134"/>
                                        </p:tgtEl>
                                      </p:cBhvr>
                                    </p:animEffect>
                                    <p:set>
                                      <p:cBhvr>
                                        <p:cTn id="198" dur="1" fill="hold">
                                          <p:stCondLst>
                                            <p:cond delay="499"/>
                                          </p:stCondLst>
                                        </p:cTn>
                                        <p:tgtEl>
                                          <p:spTgt spid="134"/>
                                        </p:tgtEl>
                                        <p:attrNameLst>
                                          <p:attrName>style.visibility</p:attrName>
                                        </p:attrNameLst>
                                      </p:cBhvr>
                                      <p:to>
                                        <p:strVal val="hidden"/>
                                      </p:to>
                                    </p:se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159"/>
                                        </p:tgtEl>
                                        <p:attrNameLst>
                                          <p:attrName>style.visibility</p:attrName>
                                        </p:attrNameLst>
                                      </p:cBhvr>
                                      <p:to>
                                        <p:strVal val="visible"/>
                                      </p:to>
                                    </p:set>
                                    <p:animEffect transition="in" filter="fade">
                                      <p:cBhvr>
                                        <p:cTn id="202" dur="500"/>
                                        <p:tgtEl>
                                          <p:spTgt spid="159"/>
                                        </p:tgtEl>
                                      </p:cBhvr>
                                    </p:animEffect>
                                  </p:childTnLst>
                                </p:cTn>
                              </p:par>
                              <p:par>
                                <p:cTn id="203" presetID="10" presetClass="entr" presetSubtype="0" fill="hold" nodeType="withEffect">
                                  <p:stCondLst>
                                    <p:cond delay="0"/>
                                  </p:stCondLst>
                                  <p:childTnLst>
                                    <p:set>
                                      <p:cBhvr>
                                        <p:cTn id="204" dur="1" fill="hold">
                                          <p:stCondLst>
                                            <p:cond delay="0"/>
                                          </p:stCondLst>
                                        </p:cTn>
                                        <p:tgtEl>
                                          <p:spTgt spid="161"/>
                                        </p:tgtEl>
                                        <p:attrNameLst>
                                          <p:attrName>style.visibility</p:attrName>
                                        </p:attrNameLst>
                                      </p:cBhvr>
                                      <p:to>
                                        <p:strVal val="visible"/>
                                      </p:to>
                                    </p:set>
                                    <p:animEffect transition="in" filter="fade">
                                      <p:cBhvr>
                                        <p:cTn id="205" dur="500"/>
                                        <p:tgtEl>
                                          <p:spTgt spid="161"/>
                                        </p:tgtEl>
                                      </p:cBhvr>
                                    </p:animEffect>
                                  </p:childTnLst>
                                </p:cTn>
                              </p:par>
                              <p:par>
                                <p:cTn id="206" presetID="10" presetClass="entr" presetSubtype="0" fill="hold" nodeType="withEffect">
                                  <p:stCondLst>
                                    <p:cond delay="0"/>
                                  </p:stCondLst>
                                  <p:childTnLst>
                                    <p:set>
                                      <p:cBhvr>
                                        <p:cTn id="207" dur="1" fill="hold">
                                          <p:stCondLst>
                                            <p:cond delay="0"/>
                                          </p:stCondLst>
                                        </p:cTn>
                                        <p:tgtEl>
                                          <p:spTgt spid="153"/>
                                        </p:tgtEl>
                                        <p:attrNameLst>
                                          <p:attrName>style.visibility</p:attrName>
                                        </p:attrNameLst>
                                      </p:cBhvr>
                                      <p:to>
                                        <p:strVal val="visible"/>
                                      </p:to>
                                    </p:set>
                                    <p:animEffect transition="in" filter="fade">
                                      <p:cBhvr>
                                        <p:cTn id="208" dur="500"/>
                                        <p:tgtEl>
                                          <p:spTgt spid="153"/>
                                        </p:tgtEl>
                                      </p:cBhvr>
                                    </p:animEffect>
                                  </p:childTnLst>
                                </p:cTn>
                              </p:par>
                              <p:par>
                                <p:cTn id="209" presetID="10" presetClass="entr" presetSubtype="0" fill="hold" nodeType="withEffect">
                                  <p:stCondLst>
                                    <p:cond delay="0"/>
                                  </p:stCondLst>
                                  <p:childTnLst>
                                    <p:set>
                                      <p:cBhvr>
                                        <p:cTn id="210" dur="1" fill="hold">
                                          <p:stCondLst>
                                            <p:cond delay="0"/>
                                          </p:stCondLst>
                                        </p:cTn>
                                        <p:tgtEl>
                                          <p:spTgt spid="174"/>
                                        </p:tgtEl>
                                        <p:attrNameLst>
                                          <p:attrName>style.visibility</p:attrName>
                                        </p:attrNameLst>
                                      </p:cBhvr>
                                      <p:to>
                                        <p:strVal val="visible"/>
                                      </p:to>
                                    </p:set>
                                    <p:animEffect transition="in" filter="fade">
                                      <p:cBhvr>
                                        <p:cTn id="211" dur="500"/>
                                        <p:tgtEl>
                                          <p:spTgt spid="174"/>
                                        </p:tgtEl>
                                      </p:cBhvr>
                                    </p:animEffect>
                                  </p:childTnLst>
                                </p:cTn>
                              </p:par>
                            </p:childTnLst>
                          </p:cTn>
                        </p:par>
                        <p:par>
                          <p:cTn id="212" fill="hold">
                            <p:stCondLst>
                              <p:cond delay="1000"/>
                            </p:stCondLst>
                            <p:childTnLst>
                              <p:par>
                                <p:cTn id="213" presetID="10" presetClass="entr" presetSubtype="0" fill="hold" nodeType="afterEffect">
                                  <p:stCondLst>
                                    <p:cond delay="0"/>
                                  </p:stCondLst>
                                  <p:childTnLst>
                                    <p:set>
                                      <p:cBhvr>
                                        <p:cTn id="214" dur="1" fill="hold">
                                          <p:stCondLst>
                                            <p:cond delay="0"/>
                                          </p:stCondLst>
                                        </p:cTn>
                                        <p:tgtEl>
                                          <p:spTgt spid="172"/>
                                        </p:tgtEl>
                                        <p:attrNameLst>
                                          <p:attrName>style.visibility</p:attrName>
                                        </p:attrNameLst>
                                      </p:cBhvr>
                                      <p:to>
                                        <p:strVal val="visible"/>
                                      </p:to>
                                    </p:set>
                                    <p:animEffect transition="in" filter="fade">
                                      <p:cBhvr>
                                        <p:cTn id="215" dur="500"/>
                                        <p:tgtEl>
                                          <p:spTgt spid="172"/>
                                        </p:tgtEl>
                                      </p:cBhvr>
                                    </p:animEffect>
                                  </p:childTnLst>
                                </p:cTn>
                              </p:par>
                              <p:par>
                                <p:cTn id="216" presetID="10" presetClass="entr" presetSubtype="0" fill="hold" nodeType="withEffect">
                                  <p:stCondLst>
                                    <p:cond delay="0"/>
                                  </p:stCondLst>
                                  <p:childTnLst>
                                    <p:set>
                                      <p:cBhvr>
                                        <p:cTn id="217" dur="1" fill="hold">
                                          <p:stCondLst>
                                            <p:cond delay="0"/>
                                          </p:stCondLst>
                                        </p:cTn>
                                        <p:tgtEl>
                                          <p:spTgt spid="167"/>
                                        </p:tgtEl>
                                        <p:attrNameLst>
                                          <p:attrName>style.visibility</p:attrName>
                                        </p:attrNameLst>
                                      </p:cBhvr>
                                      <p:to>
                                        <p:strVal val="visible"/>
                                      </p:to>
                                    </p:set>
                                    <p:animEffect transition="in" filter="fade">
                                      <p:cBhvr>
                                        <p:cTn id="218" dur="500"/>
                                        <p:tgtEl>
                                          <p:spTgt spid="167"/>
                                        </p:tgtEl>
                                      </p:cBhvr>
                                    </p:animEffect>
                                  </p:childTnLst>
                                </p:cTn>
                              </p:par>
                              <p:par>
                                <p:cTn id="219" presetID="10" presetClass="entr" presetSubtype="0" fill="hold" nodeType="withEffect">
                                  <p:stCondLst>
                                    <p:cond delay="0"/>
                                  </p:stCondLst>
                                  <p:childTnLst>
                                    <p:set>
                                      <p:cBhvr>
                                        <p:cTn id="220" dur="1" fill="hold">
                                          <p:stCondLst>
                                            <p:cond delay="0"/>
                                          </p:stCondLst>
                                        </p:cTn>
                                        <p:tgtEl>
                                          <p:spTgt spid="165"/>
                                        </p:tgtEl>
                                        <p:attrNameLst>
                                          <p:attrName>style.visibility</p:attrName>
                                        </p:attrNameLst>
                                      </p:cBhvr>
                                      <p:to>
                                        <p:strVal val="visible"/>
                                      </p:to>
                                    </p:set>
                                    <p:animEffect transition="in" filter="fade">
                                      <p:cBhvr>
                                        <p:cTn id="221"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animBg="1"/>
      <p:bldP spid="90" grpId="0" animBg="1"/>
      <p:bldP spid="90" grpId="1" animBg="1"/>
      <p:bldP spid="94" grpId="0" animBg="1"/>
      <p:bldP spid="94" grpId="1" animBg="1"/>
      <p:bldP spid="110" grpId="0"/>
      <p:bldP spid="111" grpId="0"/>
      <p:bldP spid="112" grpId="0" animBg="1"/>
      <p:bldP spid="112" grpId="1" animBg="1"/>
      <p:bldP spid="121" grpId="0" animBg="1"/>
      <p:bldP spid="122" grpId="0" animBg="1"/>
      <p:bldP spid="123" grpId="0" animBg="1"/>
      <p:bldP spid="124" grpId="0" animBg="1"/>
      <p:bldP spid="125" grpId="0" animBg="1"/>
      <p:bldP spid="126" grpId="0" animBg="1"/>
      <p:bldP spid="146" grpId="0"/>
      <p:bldP spid="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Header Space Framework</a:t>
            </a:r>
            <a:endParaRPr lang="en-US" dirty="0"/>
          </a:p>
        </p:txBody>
      </p:sp>
      <p:sp>
        <p:nvSpPr>
          <p:cNvPr id="3" name="Content Placeholder 2"/>
          <p:cNvSpPr>
            <a:spLocks noGrp="1"/>
          </p:cNvSpPr>
          <p:nvPr>
            <p:ph sz="quarter" idx="1"/>
          </p:nvPr>
        </p:nvSpPr>
        <p:spPr>
          <a:xfrm>
            <a:off x="508000" y="1778000"/>
            <a:ext cx="8297863" cy="5414963"/>
          </a:xfrm>
        </p:spPr>
        <p:txBody>
          <a:bodyPr/>
          <a:lstStyle/>
          <a:p>
            <a:pPr>
              <a:defRPr/>
            </a:pPr>
            <a:r>
              <a:rPr lang="en-US" dirty="0" smtClean="0"/>
              <a:t>Step 3 - Develop an algebra to work on these spaces.</a:t>
            </a:r>
          </a:p>
          <a:p>
            <a:r>
              <a:rPr lang="en-US" dirty="0">
                <a:latin typeface="Century Schoolbook" charset="0"/>
                <a:ea typeface="ＭＳ Ｐゴシック" charset="0"/>
                <a:cs typeface="ＭＳ Ｐゴシック" charset="0"/>
              </a:rPr>
              <a:t>Every object in Header Space, can be described by union of Wildcard </a:t>
            </a:r>
            <a:r>
              <a:rPr lang="en-US" dirty="0" smtClean="0">
                <a:latin typeface="Century Schoolbook" charset="0"/>
                <a:ea typeface="ＭＳ Ｐゴシック" charset="0"/>
                <a:cs typeface="ＭＳ Ｐゴシック" charset="0"/>
              </a:rPr>
              <a:t>Expressions.</a:t>
            </a:r>
            <a:endParaRPr lang="en-US" dirty="0">
              <a:latin typeface="Century Schoolbook" charset="0"/>
              <a:ea typeface="ＭＳ Ｐゴシック" charset="0"/>
              <a:cs typeface="ＭＳ Ｐゴシック" charset="0"/>
            </a:endParaRPr>
          </a:p>
          <a:p>
            <a:pPr>
              <a:defRPr/>
            </a:pPr>
            <a:endParaRPr lang="en-US" dirty="0" smtClean="0"/>
          </a:p>
          <a:p>
            <a:pPr>
              <a:defRPr/>
            </a:pPr>
            <a:r>
              <a:rPr lang="en-US" dirty="0" smtClean="0"/>
              <a:t>We want to perform the following set operations on wildcard expressions:</a:t>
            </a:r>
          </a:p>
          <a:p>
            <a:pPr lvl="1">
              <a:defRPr/>
            </a:pPr>
            <a:r>
              <a:rPr lang="en-US" dirty="0" smtClean="0"/>
              <a:t>Intersection</a:t>
            </a:r>
          </a:p>
          <a:p>
            <a:pPr lvl="1">
              <a:defRPr/>
            </a:pPr>
            <a:r>
              <a:rPr lang="en-US" dirty="0" smtClean="0"/>
              <a:t>Complementation</a:t>
            </a:r>
          </a:p>
          <a:p>
            <a:pPr lvl="1">
              <a:defRPr/>
            </a:pPr>
            <a:r>
              <a:rPr lang="en-US" dirty="0" smtClean="0"/>
              <a:t>Difference</a:t>
            </a:r>
          </a:p>
          <a:p>
            <a:pPr marL="406400" lvl="1" indent="0">
              <a:buFont typeface="Wingdings 2" charset="0"/>
              <a:buNone/>
              <a:defRPr/>
            </a:pPr>
            <a:endParaRPr lang="en-US" dirty="0"/>
          </a:p>
        </p:txBody>
      </p:sp>
      <p:sp>
        <p:nvSpPr>
          <p:cNvPr id="23555" name="Slide Number Placeholder 3"/>
          <p:cNvSpPr>
            <a:spLocks noGrp="1"/>
          </p:cNvSpPr>
          <p:nvPr>
            <p:ph type="sldNum" sz="quarter" idx="12"/>
          </p:nvPr>
        </p:nvSpPr>
        <p:spPr bwMode="auto">
          <a:xfrm>
            <a:off x="8423275" y="6599238"/>
            <a:ext cx="676275"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6B81077-B6A6-C34B-BAE6-44DBE04F863E}" type="slidenum">
              <a:rPr lang="en-US" sz="1600">
                <a:solidFill>
                  <a:srgbClr val="FFFFFF"/>
                </a:solidFill>
              </a:rPr>
              <a:pPr eaLnBrk="1" hangingPunct="1"/>
              <a:t>14</a:t>
            </a:fld>
            <a:endParaRPr lang="en-US" sz="1600">
              <a:solidFill>
                <a:srgbClr val="FFFFFF"/>
              </a:solidFill>
            </a:endParaRPr>
          </a:p>
        </p:txBody>
      </p:sp>
      <p:cxnSp>
        <p:nvCxnSpPr>
          <p:cNvPr id="7" name="Straight Arrow Connector 6"/>
          <p:cNvCxnSpPr/>
          <p:nvPr/>
        </p:nvCxnSpPr>
        <p:spPr>
          <a:xfrm flipV="1">
            <a:off x="5765800" y="5791200"/>
            <a:ext cx="9906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5765800" y="5181600"/>
            <a:ext cx="0" cy="1219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5765800" y="6400800"/>
            <a:ext cx="1447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Cube 12"/>
          <p:cNvSpPr/>
          <p:nvPr/>
        </p:nvSpPr>
        <p:spPr>
          <a:xfrm>
            <a:off x="5918200" y="5715000"/>
            <a:ext cx="762000" cy="609600"/>
          </a:xfrm>
          <a:prstGeom prst="cube">
            <a:avLst/>
          </a:prstGeom>
          <a:solidFill>
            <a:schemeClr val="accent2">
              <a:lumMod val="60000"/>
              <a:lumOff val="40000"/>
              <a:alpha val="79000"/>
            </a:schemeClr>
          </a:solidFill>
          <a:ln>
            <a:solidFill>
              <a:schemeClr val="accent2">
                <a:lumMod val="75000"/>
                <a:alpha val="82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4" name="Cube 13"/>
          <p:cNvSpPr/>
          <p:nvPr/>
        </p:nvSpPr>
        <p:spPr>
          <a:xfrm>
            <a:off x="6299200" y="5562600"/>
            <a:ext cx="762000" cy="609600"/>
          </a:xfrm>
          <a:prstGeom prst="cube">
            <a:avLst/>
          </a:prstGeom>
          <a:solidFill>
            <a:schemeClr val="accent1">
              <a:lumMod val="60000"/>
              <a:lumOff val="40000"/>
              <a:alpha val="78000"/>
            </a:schemeClr>
          </a:solidFill>
          <a:ln>
            <a:solidFill>
              <a:schemeClr val="accent1">
                <a:lumMod val="75000"/>
                <a:alpha val="8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5" name="Cube 14"/>
          <p:cNvSpPr/>
          <p:nvPr/>
        </p:nvSpPr>
        <p:spPr>
          <a:xfrm>
            <a:off x="6299200" y="5715000"/>
            <a:ext cx="381000" cy="457200"/>
          </a:xfrm>
          <a:prstGeom prst="cube">
            <a:avLst>
              <a:gd name="adj" fmla="val 37121"/>
            </a:avLst>
          </a:prstGeom>
          <a:solidFill>
            <a:schemeClr val="accent6">
              <a:lumMod val="75000"/>
              <a:alpha val="78000"/>
            </a:schemeClr>
          </a:solidFill>
          <a:ln>
            <a:solidFill>
              <a:schemeClr val="accent5">
                <a:lumMod val="75000"/>
                <a:alpha val="8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25" name="Cube 24"/>
          <p:cNvSpPr/>
          <p:nvPr/>
        </p:nvSpPr>
        <p:spPr>
          <a:xfrm>
            <a:off x="6283806" y="5722697"/>
            <a:ext cx="381000" cy="457200"/>
          </a:xfrm>
          <a:prstGeom prst="cube">
            <a:avLst>
              <a:gd name="adj" fmla="val 37121"/>
            </a:avLst>
          </a:prstGeom>
          <a:solidFill>
            <a:schemeClr val="bg1">
              <a:alpha val="78000"/>
            </a:schemeClr>
          </a:solidFill>
          <a:ln>
            <a:solidFill>
              <a:srgbClr val="3366FF">
                <a:alpha val="80000"/>
              </a:srgb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30" presetClass="emph" presetSubtype="0" fill="hold" grpId="1" nodeType="clickEffect">
                                  <p:stCondLst>
                                    <p:cond delay="0"/>
                                  </p:stCondLst>
                                  <p:childTnLst>
                                    <p:animClr clrSpc="hsl" dir="cw">
                                      <p:cBhvr override="childStyle">
                                        <p:cTn id="42" dur="500" fill="hold"/>
                                        <p:tgtEl>
                                          <p:spTgt spid="14"/>
                                        </p:tgtEl>
                                        <p:attrNameLst>
                                          <p:attrName>style.color</p:attrName>
                                        </p:attrNameLst>
                                      </p:cBhvr>
                                      <p:by>
                                        <p:hsl h="0" s="12549" l="25098"/>
                                      </p:by>
                                    </p:animClr>
                                    <p:animClr clrSpc="hsl" dir="cw">
                                      <p:cBhvr>
                                        <p:cTn id="43" dur="500" fill="hold"/>
                                        <p:tgtEl>
                                          <p:spTgt spid="14"/>
                                        </p:tgtEl>
                                        <p:attrNameLst>
                                          <p:attrName>fillcolor</p:attrName>
                                        </p:attrNameLst>
                                      </p:cBhvr>
                                      <p:by>
                                        <p:hsl h="0" s="12549" l="25098"/>
                                      </p:by>
                                    </p:animClr>
                                    <p:animClr clrSpc="hsl" dir="cw">
                                      <p:cBhvr>
                                        <p:cTn id="44" dur="500" fill="hold"/>
                                        <p:tgtEl>
                                          <p:spTgt spid="14"/>
                                        </p:tgtEl>
                                        <p:attrNameLst>
                                          <p:attrName>stroke.color</p:attrName>
                                        </p:attrNameLst>
                                      </p:cBhvr>
                                      <p:by>
                                        <p:hsl h="0" s="12549" l="25098"/>
                                      </p:by>
                                    </p:animClr>
                                    <p:set>
                                      <p:cBhvr>
                                        <p:cTn id="45" dur="500" fill="hold"/>
                                        <p:tgtEl>
                                          <p:spTgt spid="14"/>
                                        </p:tgtEl>
                                        <p:attrNameLst>
                                          <p:attrName>fill.type</p:attrName>
                                        </p:attrNameLst>
                                      </p:cBhvr>
                                      <p:to>
                                        <p:strVal val="solid"/>
                                      </p:to>
                                    </p:set>
                                  </p:childTnLst>
                                </p:cTn>
                              </p:par>
                              <p:par>
                                <p:cTn id="46" presetID="30" presetClass="emph" presetSubtype="0" fill="hold" grpId="1" nodeType="withEffect">
                                  <p:stCondLst>
                                    <p:cond delay="0"/>
                                  </p:stCondLst>
                                  <p:childTnLst>
                                    <p:animClr clrSpc="hsl" dir="cw">
                                      <p:cBhvr override="childStyle">
                                        <p:cTn id="47" dur="500" fill="hold"/>
                                        <p:tgtEl>
                                          <p:spTgt spid="13"/>
                                        </p:tgtEl>
                                        <p:attrNameLst>
                                          <p:attrName>style.color</p:attrName>
                                        </p:attrNameLst>
                                      </p:cBhvr>
                                      <p:by>
                                        <p:hsl h="0" s="12549" l="25098"/>
                                      </p:by>
                                    </p:animClr>
                                    <p:animClr clrSpc="hsl" dir="cw">
                                      <p:cBhvr>
                                        <p:cTn id="48" dur="500" fill="hold"/>
                                        <p:tgtEl>
                                          <p:spTgt spid="13"/>
                                        </p:tgtEl>
                                        <p:attrNameLst>
                                          <p:attrName>fillcolor</p:attrName>
                                        </p:attrNameLst>
                                      </p:cBhvr>
                                      <p:by>
                                        <p:hsl h="0" s="12549" l="25098"/>
                                      </p:by>
                                    </p:animClr>
                                    <p:animClr clrSpc="hsl" dir="cw">
                                      <p:cBhvr>
                                        <p:cTn id="49" dur="500" fill="hold"/>
                                        <p:tgtEl>
                                          <p:spTgt spid="13"/>
                                        </p:tgtEl>
                                        <p:attrNameLst>
                                          <p:attrName>stroke.color</p:attrName>
                                        </p:attrNameLst>
                                      </p:cBhvr>
                                      <p:by>
                                        <p:hsl h="0" s="12549" l="25098"/>
                                      </p:by>
                                    </p:animClr>
                                    <p:set>
                                      <p:cBhvr>
                                        <p:cTn id="50" dur="500" fill="hold"/>
                                        <p:tgtEl>
                                          <p:spTgt spid="13"/>
                                        </p:tgtEl>
                                        <p:attrNameLst>
                                          <p:attrName>fill.type</p:attrName>
                                        </p:attrNameLst>
                                      </p:cBhvr>
                                      <p:to>
                                        <p:strVal val="solid"/>
                                      </p:to>
                                    </p:se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4" presetClass="emph" presetSubtype="0" fill="hold" grpId="2" nodeType="clickEffect">
                                  <p:stCondLst>
                                    <p:cond delay="0"/>
                                  </p:stCondLst>
                                  <p:childTnLst>
                                    <p:animClr clrSpc="hsl" dir="cw">
                                      <p:cBhvr override="childStyle">
                                        <p:cTn id="57" dur="500" fill="hold"/>
                                        <p:tgtEl>
                                          <p:spTgt spid="13"/>
                                        </p:tgtEl>
                                        <p:attrNameLst>
                                          <p:attrName>style.color</p:attrName>
                                        </p:attrNameLst>
                                      </p:cBhvr>
                                      <p:by>
                                        <p:hsl h="0" s="-12549" l="-25098"/>
                                      </p:by>
                                    </p:animClr>
                                    <p:animClr clrSpc="hsl" dir="cw">
                                      <p:cBhvr>
                                        <p:cTn id="58" dur="500" fill="hold"/>
                                        <p:tgtEl>
                                          <p:spTgt spid="13"/>
                                        </p:tgtEl>
                                        <p:attrNameLst>
                                          <p:attrName>fillcolor</p:attrName>
                                        </p:attrNameLst>
                                      </p:cBhvr>
                                      <p:by>
                                        <p:hsl h="0" s="-12549" l="-25098"/>
                                      </p:by>
                                    </p:animClr>
                                    <p:animClr clrSpc="hsl" dir="cw">
                                      <p:cBhvr>
                                        <p:cTn id="59" dur="500" fill="hold"/>
                                        <p:tgtEl>
                                          <p:spTgt spid="13"/>
                                        </p:tgtEl>
                                        <p:attrNameLst>
                                          <p:attrName>stroke.color</p:attrName>
                                        </p:attrNameLst>
                                      </p:cBhvr>
                                      <p:by>
                                        <p:hsl h="0" s="-12549" l="-25098"/>
                                      </p:by>
                                    </p:animClr>
                                    <p:set>
                                      <p:cBhvr>
                                        <p:cTn id="60" dur="500" fill="hold"/>
                                        <p:tgtEl>
                                          <p:spTgt spid="13"/>
                                        </p:tgtEl>
                                        <p:attrNameLst>
                                          <p:attrName>fill.type</p:attrName>
                                        </p:attrNameLst>
                                      </p:cBhvr>
                                      <p:to>
                                        <p:strVal val="solid"/>
                                      </p:to>
                                    </p:se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animBg="1"/>
      <p:bldP spid="14" grpId="1" animBg="1"/>
      <p:bldP spid="15"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Header Space Framework</a:t>
            </a:r>
          </a:p>
        </p:txBody>
      </p:sp>
      <p:sp>
        <p:nvSpPr>
          <p:cNvPr id="3" name="Content Placeholder 2"/>
          <p:cNvSpPr>
            <a:spLocks noGrp="1"/>
          </p:cNvSpPr>
          <p:nvPr>
            <p:ph sz="quarter" idx="1"/>
          </p:nvPr>
        </p:nvSpPr>
        <p:spPr/>
        <p:txBody>
          <a:bodyPr/>
          <a:lstStyle/>
          <a:p>
            <a:r>
              <a:rPr lang="en-US" dirty="0" smtClean="0"/>
              <a:t>Finding Intersection:</a:t>
            </a:r>
          </a:p>
          <a:p>
            <a:pPr lvl="1">
              <a:defRPr/>
            </a:pPr>
            <a:r>
              <a:rPr lang="en-US" dirty="0"/>
              <a:t>Bit by bit intersect using </a:t>
            </a:r>
            <a:r>
              <a:rPr lang="en-US" dirty="0" smtClean="0"/>
              <a:t>intersection table</a:t>
            </a:r>
            <a:r>
              <a:rPr lang="en-US" dirty="0"/>
              <a:t>:</a:t>
            </a:r>
          </a:p>
          <a:p>
            <a:pPr lvl="2">
              <a:defRPr/>
            </a:pPr>
            <a:r>
              <a:rPr lang="en-US" dirty="0"/>
              <a:t>Example: </a:t>
            </a:r>
            <a:endParaRPr lang="en-US" dirty="0">
              <a:latin typeface="Century Schoolbook" charset="0"/>
              <a:ea typeface="ＭＳ Ｐゴシック" charset="0"/>
              <a:cs typeface="ＭＳ Ｐゴシック" charset="0"/>
            </a:endParaRPr>
          </a:p>
          <a:p>
            <a:pPr lvl="2">
              <a:defRPr/>
            </a:pPr>
            <a:r>
              <a:rPr lang="en-US" dirty="0" smtClean="0"/>
              <a:t>If result has any ‘</a:t>
            </a:r>
            <a:r>
              <a:rPr lang="en-US" dirty="0" smtClean="0">
                <a:solidFill>
                  <a:srgbClr val="FF0000"/>
                </a:solidFill>
              </a:rPr>
              <a:t>z</a:t>
            </a:r>
            <a:r>
              <a:rPr lang="en-US" dirty="0" smtClean="0"/>
              <a:t>’, then intersection is </a:t>
            </a:r>
            <a:r>
              <a:rPr lang="en-US" dirty="0" smtClean="0">
                <a:solidFill>
                  <a:srgbClr val="FF0000"/>
                </a:solidFill>
              </a:rPr>
              <a:t>empty</a:t>
            </a:r>
            <a:r>
              <a:rPr lang="en-US" dirty="0" smtClean="0"/>
              <a:t>:</a:t>
            </a:r>
          </a:p>
          <a:p>
            <a:pPr lvl="2">
              <a:defRPr/>
            </a:pPr>
            <a:r>
              <a:rPr lang="en-US" dirty="0" smtClean="0"/>
              <a:t>Example:</a:t>
            </a:r>
            <a:endParaRPr lang="en-US" dirty="0" smtClean="0">
              <a:latin typeface="Century Schoolbook" charset="0"/>
              <a:ea typeface="ＭＳ Ｐゴシック" charset="0"/>
              <a:cs typeface="ＭＳ Ｐゴシック" charset="0"/>
            </a:endParaRPr>
          </a:p>
          <a:p>
            <a:pPr>
              <a:defRPr/>
            </a:pPr>
            <a:endParaRPr lang="en-US" dirty="0" smtClean="0"/>
          </a:p>
          <a:p>
            <a:pPr>
              <a:defRPr/>
            </a:pPr>
            <a:endParaRPr lang="en-US" dirty="0" smtClean="0"/>
          </a:p>
          <a:p>
            <a:pPr>
              <a:defRPr/>
            </a:pPr>
            <a:endParaRPr lang="en-US" dirty="0"/>
          </a:p>
          <a:p>
            <a:pPr>
              <a:defRPr/>
            </a:pPr>
            <a:endParaRPr lang="en-US" dirty="0" smtClean="0"/>
          </a:p>
          <a:p>
            <a:pPr>
              <a:defRPr/>
            </a:pPr>
            <a:endParaRPr lang="en-US" dirty="0"/>
          </a:p>
          <a:p>
            <a:pPr>
              <a:defRPr/>
            </a:pPr>
            <a:r>
              <a:rPr lang="en-US" dirty="0" smtClean="0"/>
              <a:t>See the paper for how to find complement and difference.</a:t>
            </a:r>
            <a:endParaRPr lang="en-US" dirty="0"/>
          </a:p>
          <a:p>
            <a:pPr lvl="2">
              <a:defRPr/>
            </a:pPr>
            <a:endParaRPr lang="en-US" dirty="0">
              <a:latin typeface="Lucida Grande" charset="0"/>
              <a:ea typeface="ＭＳ Ｐゴシック" charset="0"/>
              <a:cs typeface="Lucida Grande" charset="0"/>
            </a:endParaRPr>
          </a:p>
          <a:p>
            <a:pPr lvl="1"/>
            <a:endParaRPr lang="en-US" dirty="0"/>
          </a:p>
        </p:txBody>
      </p:sp>
      <p:sp>
        <p:nvSpPr>
          <p:cNvPr id="4" name="Slide Number Placeholder 3"/>
          <p:cNvSpPr>
            <a:spLocks noGrp="1"/>
          </p:cNvSpPr>
          <p:nvPr>
            <p:ph type="sldNum" sz="quarter" idx="12"/>
          </p:nvPr>
        </p:nvSpPr>
        <p:spPr/>
        <p:txBody>
          <a:bodyPr/>
          <a:lstStyle/>
          <a:p>
            <a:pPr>
              <a:defRPr/>
            </a:pPr>
            <a:fld id="{77F3B4C9-6FE1-EF42-A1E7-23B02410D707}" type="slidenum">
              <a:rPr lang="en-US" smtClean="0"/>
              <a:pPr>
                <a:defRPr/>
              </a:pPr>
              <a:t>15</a:t>
            </a:fld>
            <a:endParaRPr lang="en-US"/>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4038601"/>
            <a:ext cx="3276600" cy="204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2870200" y="2755900"/>
            <a:ext cx="3048000" cy="254000"/>
          </a:xfrm>
          <a:prstGeom prst="rect">
            <a:avLst/>
          </a:prstGeom>
        </p:spPr>
      </p:pic>
      <p:pic>
        <p:nvPicPr>
          <p:cNvPr id="7" name="Picture 6"/>
          <p:cNvPicPr>
            <a:picLocks noChangeAspect="1"/>
          </p:cNvPicPr>
          <p:nvPr/>
        </p:nvPicPr>
        <p:blipFill>
          <a:blip r:embed="rId5"/>
          <a:stretch>
            <a:fillRect/>
          </a:stretch>
        </p:blipFill>
        <p:spPr>
          <a:xfrm>
            <a:off x="2863273" y="3474412"/>
            <a:ext cx="3644900" cy="314874"/>
          </a:xfrm>
          <a:prstGeom prst="rect">
            <a:avLst/>
          </a:prstGeom>
        </p:spPr>
      </p:pic>
      <p:sp>
        <p:nvSpPr>
          <p:cNvPr id="8" name="Oval 7"/>
          <p:cNvSpPr/>
          <p:nvPr/>
        </p:nvSpPr>
        <p:spPr>
          <a:xfrm>
            <a:off x="4394200" y="5181600"/>
            <a:ext cx="228600" cy="304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812915" y="4876800"/>
            <a:ext cx="228600" cy="304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67418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40000" y="3471863"/>
            <a:ext cx="6858000" cy="2105025"/>
          </a:xfrm>
        </p:spPr>
        <p:txBody>
          <a:bodyPr>
            <a:normAutofit fontScale="90000"/>
          </a:bodyPr>
          <a:lstStyle/>
          <a:p>
            <a:pPr>
              <a:defRPr/>
            </a:pPr>
            <a:r>
              <a:rPr lang="en-US" dirty="0" smtClean="0"/>
              <a:t>Use Cases of Header Space Framework</a:t>
            </a:r>
            <a:br>
              <a:rPr lang="en-US" dirty="0" smtClean="0"/>
            </a:br>
            <a:r>
              <a:rPr lang="en-US" dirty="0" smtClean="0"/>
              <a:t/>
            </a:r>
            <a:br>
              <a:rPr lang="en-US" dirty="0" smtClean="0"/>
            </a:br>
            <a:r>
              <a:rPr lang="en-US" sz="2400" b="0" dirty="0" smtClean="0"/>
              <a:t>These are only some example use cases that we developed so far…</a:t>
            </a:r>
            <a:endParaRPr lang="en-US" sz="2400" b="0" dirty="0"/>
          </a:p>
        </p:txBody>
      </p:sp>
      <p:sp>
        <p:nvSpPr>
          <p:cNvPr id="2457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B4577E4-3503-A547-90BA-F0DBC17B4CE4}" type="slidenum">
              <a:rPr lang="en-US" sz="1600">
                <a:solidFill>
                  <a:srgbClr val="FFFFFF"/>
                </a:solidFill>
              </a:rPr>
              <a:pPr eaLnBrk="1" hangingPunct="1"/>
              <a:t>16</a:t>
            </a:fld>
            <a:endParaRPr lang="en-US" sz="16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 Cases</a:t>
            </a:r>
            <a:endParaRPr lang="en-US" dirty="0"/>
          </a:p>
        </p:txBody>
      </p:sp>
      <p:sp>
        <p:nvSpPr>
          <p:cNvPr id="25602" name="Content Placeholder 2"/>
          <p:cNvSpPr>
            <a:spLocks noGrp="1"/>
          </p:cNvSpPr>
          <p:nvPr>
            <p:ph sz="quarter" idx="1"/>
          </p:nvPr>
        </p:nvSpPr>
        <p:spPr>
          <a:xfrm>
            <a:off x="508000" y="1778000"/>
            <a:ext cx="8297863" cy="965200"/>
          </a:xfrm>
        </p:spPr>
        <p:txBody>
          <a:bodyPr/>
          <a:lstStyle/>
          <a:p>
            <a:r>
              <a:rPr lang="en-US">
                <a:latin typeface="Century Schoolbook" charset="0"/>
                <a:ea typeface="ＭＳ Ｐゴシック" charset="0"/>
                <a:cs typeface="ＭＳ Ｐゴシック" charset="0"/>
              </a:rPr>
              <a:t>Can host A talk to B?</a:t>
            </a:r>
          </a:p>
        </p:txBody>
      </p:sp>
      <p:sp>
        <p:nvSpPr>
          <p:cNvPr id="256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3483A9B-E05A-C84B-A791-E1B74447B8A8}" type="slidenum">
              <a:rPr lang="en-US" sz="1600">
                <a:solidFill>
                  <a:srgbClr val="FFFFFF"/>
                </a:solidFill>
              </a:rPr>
              <a:pPr eaLnBrk="1" hangingPunct="1"/>
              <a:t>17</a:t>
            </a:fld>
            <a:endParaRPr lang="en-US" sz="1600">
              <a:solidFill>
                <a:srgbClr val="FFFFFF"/>
              </a:solidFill>
            </a:endParaRPr>
          </a:p>
        </p:txBody>
      </p:sp>
      <p:sp>
        <p:nvSpPr>
          <p:cNvPr id="17" name="Can 16"/>
          <p:cNvSpPr/>
          <p:nvPr/>
        </p:nvSpPr>
        <p:spPr>
          <a:xfrm>
            <a:off x="2489200" y="30480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1</a:t>
            </a:r>
          </a:p>
        </p:txBody>
      </p:sp>
      <p:sp>
        <p:nvSpPr>
          <p:cNvPr id="18" name="Can 17"/>
          <p:cNvSpPr/>
          <p:nvPr/>
        </p:nvSpPr>
        <p:spPr>
          <a:xfrm>
            <a:off x="5308600" y="3276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2</a:t>
            </a:r>
          </a:p>
        </p:txBody>
      </p:sp>
      <p:sp>
        <p:nvSpPr>
          <p:cNvPr id="19" name="Can 18"/>
          <p:cNvSpPr/>
          <p:nvPr/>
        </p:nvSpPr>
        <p:spPr>
          <a:xfrm>
            <a:off x="6070600" y="51054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3</a:t>
            </a:r>
          </a:p>
        </p:txBody>
      </p:sp>
      <p:sp>
        <p:nvSpPr>
          <p:cNvPr id="24" name="Can 23"/>
          <p:cNvSpPr/>
          <p:nvPr/>
        </p:nvSpPr>
        <p:spPr>
          <a:xfrm>
            <a:off x="2641600" y="51054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4</a:t>
            </a:r>
          </a:p>
        </p:txBody>
      </p:sp>
      <p:cxnSp>
        <p:nvCxnSpPr>
          <p:cNvPr id="10" name="Straight Connector 9"/>
          <p:cNvCxnSpPr/>
          <p:nvPr/>
        </p:nvCxnSpPr>
        <p:spPr>
          <a:xfrm>
            <a:off x="3060700" y="3581400"/>
            <a:ext cx="152400" cy="1524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5880100" y="3810000"/>
            <a:ext cx="762000" cy="12954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3784600" y="5372100"/>
            <a:ext cx="2286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3632200" y="3314700"/>
            <a:ext cx="1714500" cy="220663"/>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1879600" y="3124200"/>
            <a:ext cx="609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19" idx="4"/>
          </p:cNvCxnSpPr>
          <p:nvPr/>
        </p:nvCxnSpPr>
        <p:spPr>
          <a:xfrm>
            <a:off x="7213600" y="5372100"/>
            <a:ext cx="914400" cy="4191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flipV="1">
            <a:off x="584200" y="28194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flipV="1">
            <a:off x="584200" y="23622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584200" y="35052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Cube 77"/>
          <p:cNvSpPr/>
          <p:nvPr/>
        </p:nvSpPr>
        <p:spPr>
          <a:xfrm>
            <a:off x="584200" y="2743200"/>
            <a:ext cx="914400" cy="762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81" name="Straight Arrow Connector 80"/>
          <p:cNvCxnSpPr/>
          <p:nvPr/>
        </p:nvCxnSpPr>
        <p:spPr>
          <a:xfrm flipV="1">
            <a:off x="3784600" y="29718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flipV="1">
            <a:off x="3784600" y="25146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3784600" y="36576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4" name="Cube 83"/>
          <p:cNvSpPr/>
          <p:nvPr/>
        </p:nvSpPr>
        <p:spPr>
          <a:xfrm>
            <a:off x="3952394" y="2895600"/>
            <a:ext cx="304800" cy="6858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85" name="Cube 84"/>
          <p:cNvSpPr/>
          <p:nvPr/>
        </p:nvSpPr>
        <p:spPr>
          <a:xfrm>
            <a:off x="4333394" y="2895600"/>
            <a:ext cx="304800" cy="4572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87" name="Straight Arrow Connector 86"/>
          <p:cNvCxnSpPr/>
          <p:nvPr/>
        </p:nvCxnSpPr>
        <p:spPr>
          <a:xfrm flipV="1">
            <a:off x="1803400" y="44196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V="1">
            <a:off x="1803400" y="39624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1803400" y="5105400"/>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0" name="Cube 89"/>
          <p:cNvSpPr/>
          <p:nvPr/>
        </p:nvSpPr>
        <p:spPr>
          <a:xfrm>
            <a:off x="1963497" y="4480406"/>
            <a:ext cx="533400" cy="3048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25643" name="TextBox 96"/>
          <p:cNvSpPr txBox="1">
            <a:spLocks noChangeArrowheads="1"/>
          </p:cNvSpPr>
          <p:nvPr/>
        </p:nvSpPr>
        <p:spPr bwMode="auto">
          <a:xfrm>
            <a:off x="2108200" y="28194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A</a:t>
            </a:r>
          </a:p>
        </p:txBody>
      </p:sp>
      <p:sp>
        <p:nvSpPr>
          <p:cNvPr id="25644" name="TextBox 97"/>
          <p:cNvSpPr txBox="1">
            <a:spLocks noChangeArrowheads="1"/>
          </p:cNvSpPr>
          <p:nvPr/>
        </p:nvSpPr>
        <p:spPr bwMode="auto">
          <a:xfrm>
            <a:off x="7289800" y="51054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B</a:t>
            </a:r>
          </a:p>
        </p:txBody>
      </p:sp>
      <p:sp>
        <p:nvSpPr>
          <p:cNvPr id="99" name="Cube 98"/>
          <p:cNvSpPr/>
          <p:nvPr/>
        </p:nvSpPr>
        <p:spPr>
          <a:xfrm>
            <a:off x="584200" y="2743200"/>
            <a:ext cx="914400" cy="762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00" name="Cube 99"/>
          <p:cNvSpPr/>
          <p:nvPr/>
        </p:nvSpPr>
        <p:spPr>
          <a:xfrm>
            <a:off x="2489200" y="2286000"/>
            <a:ext cx="304800" cy="6858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01" name="Cube 100"/>
          <p:cNvSpPr/>
          <p:nvPr/>
        </p:nvSpPr>
        <p:spPr>
          <a:xfrm>
            <a:off x="2870200" y="2286000"/>
            <a:ext cx="304800" cy="4572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02" name="Cube 101"/>
          <p:cNvSpPr/>
          <p:nvPr/>
        </p:nvSpPr>
        <p:spPr>
          <a:xfrm>
            <a:off x="2717800" y="2590800"/>
            <a:ext cx="533400" cy="3048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11" name="Cube 110"/>
          <p:cNvSpPr/>
          <p:nvPr/>
        </p:nvSpPr>
        <p:spPr>
          <a:xfrm>
            <a:off x="1955800" y="4480406"/>
            <a:ext cx="533400" cy="3048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12" name="Cube 111"/>
          <p:cNvSpPr/>
          <p:nvPr/>
        </p:nvSpPr>
        <p:spPr>
          <a:xfrm>
            <a:off x="3944697" y="2887903"/>
            <a:ext cx="304800" cy="6858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13" name="Cube 112"/>
          <p:cNvSpPr/>
          <p:nvPr/>
        </p:nvSpPr>
        <p:spPr>
          <a:xfrm>
            <a:off x="4333394" y="2880206"/>
            <a:ext cx="304800" cy="4572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118" name="Straight Arrow Connector 117"/>
          <p:cNvCxnSpPr/>
          <p:nvPr/>
        </p:nvCxnSpPr>
        <p:spPr>
          <a:xfrm flipV="1">
            <a:off x="4165600" y="49530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p:nvPr/>
        </p:nvCxnSpPr>
        <p:spPr>
          <a:xfrm flipV="1">
            <a:off x="4165600" y="44958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p:nvPr/>
        </p:nvCxnSpPr>
        <p:spPr>
          <a:xfrm>
            <a:off x="4165600" y="56388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1" name="Cube 120"/>
          <p:cNvSpPr/>
          <p:nvPr/>
        </p:nvSpPr>
        <p:spPr>
          <a:xfrm>
            <a:off x="4325697" y="5051521"/>
            <a:ext cx="297103" cy="320194"/>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23" name="Cube 122"/>
          <p:cNvSpPr/>
          <p:nvPr/>
        </p:nvSpPr>
        <p:spPr>
          <a:xfrm>
            <a:off x="3098800" y="4876800"/>
            <a:ext cx="297103" cy="320194"/>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126" name="Straight Arrow Connector 125"/>
          <p:cNvCxnSpPr/>
          <p:nvPr/>
        </p:nvCxnSpPr>
        <p:spPr>
          <a:xfrm flipV="1">
            <a:off x="6527800" y="38862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flipV="1">
            <a:off x="6527800" y="34290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8" name="Straight Arrow Connector 127"/>
          <p:cNvCxnSpPr/>
          <p:nvPr/>
        </p:nvCxnSpPr>
        <p:spPr>
          <a:xfrm>
            <a:off x="6527800" y="45720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9" name="Cube 128"/>
          <p:cNvSpPr/>
          <p:nvPr/>
        </p:nvSpPr>
        <p:spPr>
          <a:xfrm>
            <a:off x="7145097" y="4030903"/>
            <a:ext cx="297103" cy="472594"/>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30" name="Cube 129"/>
          <p:cNvSpPr/>
          <p:nvPr/>
        </p:nvSpPr>
        <p:spPr>
          <a:xfrm>
            <a:off x="5994400" y="2819400"/>
            <a:ext cx="297103" cy="472594"/>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31" name="Cube 130"/>
          <p:cNvSpPr/>
          <p:nvPr/>
        </p:nvSpPr>
        <p:spPr>
          <a:xfrm>
            <a:off x="4318000" y="5044594"/>
            <a:ext cx="297103" cy="320194"/>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132" name="Cube 131"/>
          <p:cNvSpPr/>
          <p:nvPr/>
        </p:nvSpPr>
        <p:spPr>
          <a:xfrm>
            <a:off x="7137400" y="4038600"/>
            <a:ext cx="297103" cy="472594"/>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133" name="Straight Arrow Connector 132"/>
          <p:cNvCxnSpPr/>
          <p:nvPr/>
        </p:nvCxnSpPr>
        <p:spPr>
          <a:xfrm flipV="1">
            <a:off x="7289800" y="58674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4" name="Straight Arrow Connector 133"/>
          <p:cNvCxnSpPr/>
          <p:nvPr/>
        </p:nvCxnSpPr>
        <p:spPr>
          <a:xfrm flipV="1">
            <a:off x="7289800" y="54102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5" name="Straight Arrow Connector 134"/>
          <p:cNvCxnSpPr/>
          <p:nvPr/>
        </p:nvCxnSpPr>
        <p:spPr>
          <a:xfrm>
            <a:off x="7289800" y="65532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8" name="TextBox 137"/>
          <p:cNvSpPr txBox="1"/>
          <p:nvPr/>
        </p:nvSpPr>
        <p:spPr>
          <a:xfrm>
            <a:off x="2870200" y="3886200"/>
            <a:ext cx="9906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1</a:t>
            </a:r>
            <a:r>
              <a:rPr lang="en-US" sz="1800" dirty="0"/>
              <a:t>(X,A)</a:t>
            </a:r>
          </a:p>
        </p:txBody>
      </p:sp>
      <p:cxnSp>
        <p:nvCxnSpPr>
          <p:cNvPr id="144" name="Curved Connector 143"/>
          <p:cNvCxnSpPr>
            <a:stCxn id="138" idx="1"/>
          </p:cNvCxnSpPr>
          <p:nvPr/>
        </p:nvCxnSpPr>
        <p:spPr>
          <a:xfrm rot="10800000" flipV="1">
            <a:off x="2268538" y="4070350"/>
            <a:ext cx="601662" cy="409575"/>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7" name="Curved Connector 146"/>
          <p:cNvCxnSpPr>
            <a:stCxn id="138" idx="3"/>
          </p:cNvCxnSpPr>
          <p:nvPr/>
        </p:nvCxnSpPr>
        <p:spPr>
          <a:xfrm flipV="1">
            <a:off x="3860800" y="3352800"/>
            <a:ext cx="587375" cy="717550"/>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6832600" y="3505200"/>
            <a:ext cx="13716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2</a:t>
            </a:r>
            <a:r>
              <a:rPr lang="en-US" sz="1800" dirty="0"/>
              <a:t>(T</a:t>
            </a:r>
            <a:r>
              <a:rPr lang="en-US" sz="1800" baseline="-25000" dirty="0"/>
              <a:t>1</a:t>
            </a:r>
            <a:r>
              <a:rPr lang="en-US" sz="1800" dirty="0"/>
              <a:t>(X,A))</a:t>
            </a:r>
          </a:p>
        </p:txBody>
      </p:sp>
      <p:sp>
        <p:nvSpPr>
          <p:cNvPr id="157" name="TextBox 156"/>
          <p:cNvSpPr txBox="1"/>
          <p:nvPr/>
        </p:nvSpPr>
        <p:spPr>
          <a:xfrm>
            <a:off x="4241800" y="4572000"/>
            <a:ext cx="13716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4</a:t>
            </a:r>
            <a:r>
              <a:rPr lang="en-US" sz="1800" dirty="0"/>
              <a:t>(T</a:t>
            </a:r>
            <a:r>
              <a:rPr lang="en-US" sz="1800" baseline="-25000" dirty="0"/>
              <a:t>1</a:t>
            </a:r>
            <a:r>
              <a:rPr lang="en-US" sz="1800" dirty="0"/>
              <a:t>(X,A))</a:t>
            </a:r>
          </a:p>
        </p:txBody>
      </p:sp>
      <p:sp>
        <p:nvSpPr>
          <p:cNvPr id="158" name="TextBox 157"/>
          <p:cNvSpPr txBox="1"/>
          <p:nvPr/>
        </p:nvSpPr>
        <p:spPr>
          <a:xfrm>
            <a:off x="5842000" y="6705600"/>
            <a:ext cx="35052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3</a:t>
            </a:r>
            <a:r>
              <a:rPr lang="en-US" sz="1800" dirty="0"/>
              <a:t>(T</a:t>
            </a:r>
            <a:r>
              <a:rPr lang="en-US" sz="1800" baseline="-25000" dirty="0"/>
              <a:t>2</a:t>
            </a:r>
            <a:r>
              <a:rPr lang="en-US" sz="1800" dirty="0"/>
              <a:t>(T</a:t>
            </a:r>
            <a:r>
              <a:rPr lang="en-US" sz="1800" baseline="-25000" dirty="0"/>
              <a:t>1</a:t>
            </a:r>
            <a:r>
              <a:rPr lang="en-US" sz="1800" dirty="0"/>
              <a:t>(X,A))  U  T</a:t>
            </a:r>
            <a:r>
              <a:rPr lang="en-US" sz="1800" baseline="-25000" dirty="0"/>
              <a:t>3</a:t>
            </a:r>
            <a:r>
              <a:rPr lang="en-US" sz="1800" dirty="0"/>
              <a:t>(T</a:t>
            </a:r>
            <a:r>
              <a:rPr lang="en-US" sz="1800" baseline="-25000" dirty="0"/>
              <a:t>4</a:t>
            </a:r>
            <a:r>
              <a:rPr lang="en-US" sz="1800" dirty="0"/>
              <a:t>(T</a:t>
            </a:r>
            <a:r>
              <a:rPr lang="en-US" sz="1800" baseline="-25000" dirty="0"/>
              <a:t>1</a:t>
            </a:r>
            <a:r>
              <a:rPr lang="en-US" sz="1800" dirty="0"/>
              <a:t>(X,A))</a:t>
            </a:r>
          </a:p>
        </p:txBody>
      </p:sp>
      <p:sp>
        <p:nvSpPr>
          <p:cNvPr id="159" name="Cube 158"/>
          <p:cNvSpPr/>
          <p:nvPr/>
        </p:nvSpPr>
        <p:spPr>
          <a:xfrm>
            <a:off x="4318000" y="5045075"/>
            <a:ext cx="296863" cy="319088"/>
          </a:xfrm>
          <a:prstGeom prst="cube">
            <a:avLst/>
          </a:prstGeom>
          <a:solidFill>
            <a:schemeClr val="accent1">
              <a:lumMod val="60000"/>
              <a:lumOff val="40000"/>
              <a:alpha val="86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60" name="Cube 159"/>
          <p:cNvSpPr/>
          <p:nvPr/>
        </p:nvSpPr>
        <p:spPr>
          <a:xfrm>
            <a:off x="7137400" y="4038600"/>
            <a:ext cx="296863" cy="473075"/>
          </a:xfrm>
          <a:prstGeom prst="cube">
            <a:avLst/>
          </a:prstGeom>
          <a:solidFill>
            <a:schemeClr val="accent1">
              <a:lumMod val="60000"/>
              <a:lumOff val="40000"/>
              <a:alpha val="86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cxnSp>
        <p:nvCxnSpPr>
          <p:cNvPr id="162" name="Curved Connector 161"/>
          <p:cNvCxnSpPr/>
          <p:nvPr/>
        </p:nvCxnSpPr>
        <p:spPr>
          <a:xfrm rot="16200000" flipV="1">
            <a:off x="6705601" y="5054600"/>
            <a:ext cx="1744662" cy="642937"/>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5" name="Curved Connector 164"/>
          <p:cNvCxnSpPr>
            <a:endCxn id="121" idx="5"/>
          </p:cNvCxnSpPr>
          <p:nvPr/>
        </p:nvCxnSpPr>
        <p:spPr>
          <a:xfrm rot="10800000">
            <a:off x="4622800" y="5175250"/>
            <a:ext cx="2819400" cy="996950"/>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67" name="Cube 166"/>
          <p:cNvSpPr/>
          <p:nvPr/>
        </p:nvSpPr>
        <p:spPr>
          <a:xfrm>
            <a:off x="2032000" y="4479925"/>
            <a:ext cx="304800" cy="320675"/>
          </a:xfrm>
          <a:prstGeom prst="cube">
            <a:avLst/>
          </a:prstGeom>
          <a:solidFill>
            <a:schemeClr val="accent1">
              <a:lumMod val="40000"/>
              <a:lumOff val="60000"/>
              <a:alpha val="58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68" name="Cube 167"/>
          <p:cNvSpPr/>
          <p:nvPr/>
        </p:nvSpPr>
        <p:spPr>
          <a:xfrm>
            <a:off x="3937000" y="3048000"/>
            <a:ext cx="296863" cy="473075"/>
          </a:xfrm>
          <a:prstGeom prst="cube">
            <a:avLst/>
          </a:prstGeom>
          <a:solidFill>
            <a:schemeClr val="accent1">
              <a:lumMod val="40000"/>
              <a:lumOff val="60000"/>
              <a:alpha val="58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70" name="Cube 169"/>
          <p:cNvSpPr/>
          <p:nvPr/>
        </p:nvSpPr>
        <p:spPr>
          <a:xfrm>
            <a:off x="889000" y="2819400"/>
            <a:ext cx="296863" cy="320675"/>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69" name="Cube 168"/>
          <p:cNvSpPr/>
          <p:nvPr/>
        </p:nvSpPr>
        <p:spPr>
          <a:xfrm>
            <a:off x="660400" y="2971800"/>
            <a:ext cx="296863" cy="473075"/>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cxnSp>
        <p:nvCxnSpPr>
          <p:cNvPr id="171" name="Curved Connector 170"/>
          <p:cNvCxnSpPr>
            <a:endCxn id="167" idx="3"/>
          </p:cNvCxnSpPr>
          <p:nvPr/>
        </p:nvCxnSpPr>
        <p:spPr>
          <a:xfrm rot="10800000">
            <a:off x="2146300" y="4800600"/>
            <a:ext cx="2179638" cy="447675"/>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4" name="Curved Connector 173"/>
          <p:cNvCxnSpPr>
            <a:endCxn id="168" idx="5"/>
          </p:cNvCxnSpPr>
          <p:nvPr/>
        </p:nvCxnSpPr>
        <p:spPr>
          <a:xfrm rot="10800000">
            <a:off x="4233863" y="3246438"/>
            <a:ext cx="2911475" cy="1057275"/>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7" name="Curved Connector 176"/>
          <p:cNvCxnSpPr>
            <a:stCxn id="168" idx="2"/>
            <a:endCxn id="169" idx="4"/>
          </p:cNvCxnSpPr>
          <p:nvPr/>
        </p:nvCxnSpPr>
        <p:spPr>
          <a:xfrm rot="10800000">
            <a:off x="882650" y="3244850"/>
            <a:ext cx="3054350" cy="76200"/>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0" name="Curved Connector 179"/>
          <p:cNvCxnSpPr>
            <a:stCxn id="167" idx="2"/>
            <a:endCxn id="170" idx="4"/>
          </p:cNvCxnSpPr>
          <p:nvPr/>
        </p:nvCxnSpPr>
        <p:spPr>
          <a:xfrm rot="10800000">
            <a:off x="1111250" y="3016250"/>
            <a:ext cx="920750" cy="1662113"/>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613400" y="58674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3</a:t>
            </a:r>
          </a:p>
        </p:txBody>
      </p:sp>
      <p:sp>
        <p:nvSpPr>
          <p:cNvPr id="73" name="TextBox 72"/>
          <p:cNvSpPr txBox="1"/>
          <p:nvPr/>
        </p:nvSpPr>
        <p:spPr>
          <a:xfrm>
            <a:off x="7518400" y="48768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3</a:t>
            </a:r>
          </a:p>
        </p:txBody>
      </p:sp>
      <p:sp>
        <p:nvSpPr>
          <p:cNvPr id="74" name="TextBox 73"/>
          <p:cNvSpPr txBox="1"/>
          <p:nvPr/>
        </p:nvSpPr>
        <p:spPr>
          <a:xfrm>
            <a:off x="3022600" y="47244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4</a:t>
            </a:r>
          </a:p>
        </p:txBody>
      </p:sp>
      <p:sp>
        <p:nvSpPr>
          <p:cNvPr id="75" name="TextBox 74"/>
          <p:cNvSpPr txBox="1"/>
          <p:nvPr/>
        </p:nvSpPr>
        <p:spPr>
          <a:xfrm>
            <a:off x="5080000" y="35814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2</a:t>
            </a:r>
          </a:p>
        </p:txBody>
      </p:sp>
      <p:sp>
        <p:nvSpPr>
          <p:cNvPr id="76" name="TextBox 75"/>
          <p:cNvSpPr txBox="1"/>
          <p:nvPr/>
        </p:nvSpPr>
        <p:spPr>
          <a:xfrm>
            <a:off x="1041400" y="37338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1</a:t>
            </a:r>
          </a:p>
        </p:txBody>
      </p:sp>
      <p:sp>
        <p:nvSpPr>
          <p:cNvPr id="77" name="TextBox 76"/>
          <p:cNvSpPr txBox="1"/>
          <p:nvPr/>
        </p:nvSpPr>
        <p:spPr>
          <a:xfrm>
            <a:off x="2565400" y="28956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1</a:t>
            </a:r>
          </a:p>
        </p:txBody>
      </p:sp>
      <p:pic>
        <p:nvPicPr>
          <p:cNvPr id="79" name="Picture 56" descr="black-server-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2819400"/>
            <a:ext cx="609600" cy="61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56" descr="black-server-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7000" y="5410200"/>
            <a:ext cx="609600" cy="61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431800" y="2667000"/>
            <a:ext cx="914400" cy="914400"/>
          </a:xfrm>
          <a:prstGeom prst="ellipse">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117600" y="2286000"/>
            <a:ext cx="6334687" cy="461665"/>
          </a:xfrm>
          <a:prstGeom prst="rect">
            <a:avLst/>
          </a:prstGeom>
          <a:solidFill>
            <a:schemeClr val="bg2">
              <a:lumMod val="75000"/>
            </a:schemeClr>
          </a:solidFill>
        </p:spPr>
        <p:txBody>
          <a:bodyPr wrap="none" rtlCol="0">
            <a:spAutoFit/>
          </a:bodyPr>
          <a:lstStyle/>
          <a:p>
            <a:r>
              <a:rPr lang="en-US" dirty="0" smtClean="0"/>
              <a:t>All Packets that A can use to communicate with B</a:t>
            </a:r>
            <a:endParaRPr lang="en-US"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par>
                                <p:cTn id="17" presetID="10" presetClass="entr" presetSubtype="0"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0.00031 0.00021 C -0.00094 0.00063 -0.00141 0.00125 0.00906 -0.00667 C 0.01953 -0.01458 0.03531 -0.03604 0.0625 -0.04667 C 0.08969 -0.05708 0.13094 -0.06375 0.17234 -0.07 " pathEditMode="relative" rAng="0" ptsTypes="aaaA">
                                      <p:cBhvr>
                                        <p:cTn id="23" dur="2000" fill="hold"/>
                                        <p:tgtEl>
                                          <p:spTgt spid="99"/>
                                        </p:tgtEl>
                                        <p:attrNameLst>
                                          <p:attrName>ppt_x</p:attrName>
                                          <p:attrName>ppt_y</p:attrName>
                                        </p:attrNameLst>
                                      </p:cBhvr>
                                      <p:rCtr x="8578" y="-3458"/>
                                    </p:animMotion>
                                  </p:childTnLst>
                                </p:cTn>
                              </p:par>
                            </p:childTnLst>
                          </p:cTn>
                        </p:par>
                        <p:par>
                          <p:cTn id="24" fill="hold" nodeType="afterGroup">
                            <p:stCondLst>
                              <p:cond delay="2000"/>
                            </p:stCondLst>
                            <p:childTnLst>
                              <p:par>
                                <p:cTn id="25" presetID="1" presetClass="exit" presetSubtype="0" fill="hold" nodeType="afterEffect">
                                  <p:stCondLst>
                                    <p:cond delay="0"/>
                                  </p:stCondLst>
                                  <p:childTnLst>
                                    <p:set>
                                      <p:cBhvr>
                                        <p:cTn id="26" dur="1" fill="hold">
                                          <p:stCondLst>
                                            <p:cond delay="0"/>
                                          </p:stCondLst>
                                        </p:cTn>
                                        <p:tgtEl>
                                          <p:spTgt spid="9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childTnLst>
                          </p:cTn>
                        </p:par>
                        <p:par>
                          <p:cTn id="39" fill="hold" nodeType="afterGroup">
                            <p:stCondLst>
                              <p:cond delay="2000"/>
                            </p:stCondLst>
                            <p:childTnLst>
                              <p:par>
                                <p:cTn id="40" presetID="1" presetClass="entr" presetSubtype="0" fill="hold" nodeType="after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2"/>
                                        </p:tgtEl>
                                        <p:attrNameLst>
                                          <p:attrName>style.visibility</p:attrName>
                                        </p:attrNameLst>
                                      </p:cBhvr>
                                      <p:to>
                                        <p:strVal val="visible"/>
                                      </p:to>
                                    </p:set>
                                  </p:childTnLst>
                                </p:cTn>
                              </p:par>
                            </p:childTnLst>
                          </p:cTn>
                        </p:par>
                        <p:par>
                          <p:cTn id="46" fill="hold" nodeType="afterGroup">
                            <p:stCondLst>
                              <p:cond delay="2000"/>
                            </p:stCondLst>
                            <p:childTnLst>
                              <p:par>
                                <p:cTn id="47" presetID="0" presetClass="path" presetSubtype="0" accel="50000" decel="50000" fill="hold" nodeType="afterEffect">
                                  <p:stCondLst>
                                    <p:cond delay="0"/>
                                  </p:stCondLst>
                                  <p:childTnLst>
                                    <p:animMotion origin="layout" path="M 0 0 C 0.02797 -0.01646 0.05609 -0.03271 0.08031 -0.01917 C 0.10453 -0.00563 0.125 0.0375 0.14547 0.08083 " pathEditMode="relative" ptsTypes="aaA">
                                      <p:cBhvr>
                                        <p:cTn id="48" dur="2000" fill="hold"/>
                                        <p:tgtEl>
                                          <p:spTgt spid="100"/>
                                        </p:tgtEl>
                                        <p:attrNameLst>
                                          <p:attrName>ppt_x</p:attrName>
                                          <p:attrName>ppt_y</p:attrName>
                                        </p:attrNameLst>
                                      </p:cBhvr>
                                    </p:animMotion>
                                  </p:childTnLst>
                                </p:cTn>
                              </p:par>
                              <p:par>
                                <p:cTn id="49" presetID="0" presetClass="path" presetSubtype="0" accel="50000" decel="50000" fill="hold" nodeType="withEffect">
                                  <p:stCondLst>
                                    <p:cond delay="0"/>
                                  </p:stCondLst>
                                  <p:childTnLst>
                                    <p:animMotion origin="layout" path="M 0 0 C 0.02797 -0.01646 0.05609 -0.03271 0.08031 -0.01917 C 0.10453 -0.00563 0.125 0.0375 0.14547 0.08083 " pathEditMode="relative" ptsTypes="aaA">
                                      <p:cBhvr>
                                        <p:cTn id="50" dur="2000" fill="hold"/>
                                        <p:tgtEl>
                                          <p:spTgt spid="101"/>
                                        </p:tgtEl>
                                        <p:attrNameLst>
                                          <p:attrName>ppt_x</p:attrName>
                                          <p:attrName>ppt_y</p:attrName>
                                        </p:attrNameLst>
                                      </p:cBhvr>
                                    </p:animMotion>
                                  </p:childTnLst>
                                </p:cTn>
                              </p:par>
                              <p:par>
                                <p:cTn id="51" presetID="0" presetClass="path" presetSubtype="0" accel="50000" decel="50000" fill="hold" nodeType="withEffect">
                                  <p:stCondLst>
                                    <p:cond delay="0"/>
                                  </p:stCondLst>
                                  <p:childTnLst>
                                    <p:animMotion origin="layout" path="M 0 0 C -0.00156 0.02895 -0.00297 0.05791 -0.01516 0.09895 C -0.02735 0.14 -0.05016 0.19312 -0.07281 0.24645 " pathEditMode="relative" ptsTypes="aaA">
                                      <p:cBhvr>
                                        <p:cTn id="52" dur="2000" fill="hold"/>
                                        <p:tgtEl>
                                          <p:spTgt spid="102"/>
                                        </p:tgtEl>
                                        <p:attrNameLst>
                                          <p:attrName>ppt_x</p:attrName>
                                          <p:attrName>ppt_y</p:attrName>
                                        </p:attrNameLst>
                                      </p:cBhvr>
                                    </p:animMotion>
                                  </p:childTnLst>
                                </p:cTn>
                              </p:par>
                            </p:childTnLst>
                          </p:cTn>
                        </p:par>
                        <p:par>
                          <p:cTn id="53" fill="hold" nodeType="afterGroup">
                            <p:stCondLst>
                              <p:cond delay="4000"/>
                            </p:stCondLst>
                            <p:childTnLst>
                              <p:par>
                                <p:cTn id="54" presetID="1" presetClass="entr" presetSubtype="0" fill="hold" grpId="0" nodeType="afterEffect">
                                  <p:stCondLst>
                                    <p:cond delay="0"/>
                                  </p:stCondLst>
                                  <p:childTnLst>
                                    <p:set>
                                      <p:cBhvr>
                                        <p:cTn id="55" dur="1" fill="hold">
                                          <p:stCondLst>
                                            <p:cond delay="0"/>
                                          </p:stCondLst>
                                        </p:cTn>
                                        <p:tgtEl>
                                          <p:spTgt spid="138"/>
                                        </p:tgtEl>
                                        <p:attrNameLst>
                                          <p:attrName>style.visibility</p:attrName>
                                        </p:attrNameLst>
                                      </p:cBhvr>
                                      <p:to>
                                        <p:strVal val="visible"/>
                                      </p:to>
                                    </p:set>
                                  </p:childTnLst>
                                </p:cTn>
                              </p:par>
                            </p:childTnLst>
                          </p:cTn>
                        </p:par>
                        <p:par>
                          <p:cTn id="56" fill="hold" nodeType="afterGroup">
                            <p:stCondLst>
                              <p:cond delay="4000"/>
                            </p:stCondLst>
                            <p:childTnLst>
                              <p:par>
                                <p:cTn id="57" presetID="3" presetClass="entr" presetSubtype="10" fill="hold" nodeType="afterEffect">
                                  <p:stCondLst>
                                    <p:cond delay="0"/>
                                  </p:stCondLst>
                                  <p:childTnLst>
                                    <p:set>
                                      <p:cBhvr>
                                        <p:cTn id="58" dur="1" fill="hold">
                                          <p:stCondLst>
                                            <p:cond delay="0"/>
                                          </p:stCondLst>
                                        </p:cTn>
                                        <p:tgtEl>
                                          <p:spTgt spid="147"/>
                                        </p:tgtEl>
                                        <p:attrNameLst>
                                          <p:attrName>style.visibility</p:attrName>
                                        </p:attrNameLst>
                                      </p:cBhvr>
                                      <p:to>
                                        <p:strVal val="visible"/>
                                      </p:to>
                                    </p:set>
                                    <p:animEffect transition="in" filter="blinds(horizontal)">
                                      <p:cBhvr>
                                        <p:cTn id="59" dur="500"/>
                                        <p:tgtEl>
                                          <p:spTgt spid="147"/>
                                        </p:tgtEl>
                                      </p:cBhvr>
                                    </p:animEffect>
                                  </p:childTnLst>
                                </p:cTn>
                              </p:par>
                              <p:par>
                                <p:cTn id="60" presetID="3" presetClass="entr" presetSubtype="10" fill="hold" nodeType="withEffect">
                                  <p:stCondLst>
                                    <p:cond delay="0"/>
                                  </p:stCondLst>
                                  <p:childTnLst>
                                    <p:set>
                                      <p:cBhvr>
                                        <p:cTn id="61" dur="1" fill="hold">
                                          <p:stCondLst>
                                            <p:cond delay="0"/>
                                          </p:stCondLst>
                                        </p:cTn>
                                        <p:tgtEl>
                                          <p:spTgt spid="144"/>
                                        </p:tgtEl>
                                        <p:attrNameLst>
                                          <p:attrName>style.visibility</p:attrName>
                                        </p:attrNameLst>
                                      </p:cBhvr>
                                      <p:to>
                                        <p:strVal val="visible"/>
                                      </p:to>
                                    </p:set>
                                    <p:animEffect transition="in" filter="blinds(horizontal)">
                                      <p:cBhvr>
                                        <p:cTn id="62" dur="500"/>
                                        <p:tgtEl>
                                          <p:spTgt spid="1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nodeType="clickEffect">
                                  <p:stCondLst>
                                    <p:cond delay="0"/>
                                  </p:stCondLst>
                                  <p:childTnLst>
                                    <p:set>
                                      <p:cBhvr>
                                        <p:cTn id="66" dur="1" fill="hold">
                                          <p:stCondLst>
                                            <p:cond delay="0"/>
                                          </p:stCondLst>
                                        </p:cTn>
                                        <p:tgtEl>
                                          <p:spTgt spid="10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01"/>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0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47"/>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44"/>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par>
                          <p:cTn id="83" fill="hold" nodeType="afterGroup">
                            <p:stCondLst>
                              <p:cond delay="500"/>
                            </p:stCondLst>
                            <p:childTnLst>
                              <p:par>
                                <p:cTn id="84" presetID="1" presetClass="entr" presetSubtype="0" fill="hold" nodeType="afterEffect">
                                  <p:stCondLst>
                                    <p:cond delay="0"/>
                                  </p:stCondLst>
                                  <p:childTnLst>
                                    <p:set>
                                      <p:cBhvr>
                                        <p:cTn id="85" dur="1" fill="hold">
                                          <p:stCondLst>
                                            <p:cond delay="0"/>
                                          </p:stCondLst>
                                        </p:cTn>
                                        <p:tgtEl>
                                          <p:spTgt spid="11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12"/>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1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18"/>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19"/>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20"/>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26"/>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27"/>
                                        </p:tgtEl>
                                        <p:attrNameLst>
                                          <p:attrName>style.visibility</p:attrName>
                                        </p:attrNameLst>
                                      </p:cBhvr>
                                      <p:to>
                                        <p:strVal val="visible"/>
                                      </p:to>
                                    </p:set>
                                  </p:childTnLst>
                                </p:cTn>
                              </p:par>
                              <p:par>
                                <p:cTn id="102" presetID="0" presetClass="path" presetSubtype="0" accel="50000" decel="50000" fill="hold" nodeType="withEffect">
                                  <p:stCondLst>
                                    <p:cond delay="0"/>
                                  </p:stCondLst>
                                  <p:childTnLst>
                                    <p:animMotion origin="layout" path="M 0.00219 -0.00146 C 0.0161 0.01687 0.03032 0.03562 0.0486 0.045 C 0.06719 0.05479 0.09 0.05417 0.11297 0.05375 " pathEditMode="relative" rAng="0" ptsTypes="aaA">
                                      <p:cBhvr>
                                        <p:cTn id="103" dur="2000" fill="hold"/>
                                        <p:tgtEl>
                                          <p:spTgt spid="111"/>
                                        </p:tgtEl>
                                        <p:attrNameLst>
                                          <p:attrName>ppt_x</p:attrName>
                                          <p:attrName>ppt_y</p:attrName>
                                        </p:attrNameLst>
                                      </p:cBhvr>
                                      <p:rCtr x="5531" y="2812"/>
                                    </p:animMotion>
                                  </p:childTnLst>
                                </p:cTn>
                              </p:par>
                              <p:par>
                                <p:cTn id="104" presetID="0" presetClass="path" presetSubtype="0" accel="50000" decel="50000" fill="hold" nodeType="withEffect">
                                  <p:stCondLst>
                                    <p:cond delay="0"/>
                                  </p:stCondLst>
                                  <p:childTnLst>
                                    <p:animMotion origin="layout" path="M 0 0 C 0.03156 -0.01521 0.06312 -0.03042 0.09687 -0.03646 C 0.13062 -0.0425 0.1664 -0.03958 0.20219 -0.03646 " pathEditMode="relative" ptsTypes="aaA">
                                      <p:cBhvr>
                                        <p:cTn id="105" dur="2000" fill="hold"/>
                                        <p:tgtEl>
                                          <p:spTgt spid="112"/>
                                        </p:tgtEl>
                                        <p:attrNameLst>
                                          <p:attrName>ppt_x</p:attrName>
                                          <p:attrName>ppt_y</p:attrName>
                                        </p:attrNameLst>
                                      </p:cBhvr>
                                    </p:animMotion>
                                  </p:childTnLst>
                                </p:cTn>
                              </p:par>
                              <p:par>
                                <p:cTn id="106" presetID="0" presetClass="path" presetSubtype="0" accel="50000" decel="50000" fill="hold" nodeType="withEffect">
                                  <p:stCondLst>
                                    <p:cond delay="0"/>
                                  </p:stCondLst>
                                  <p:childTnLst>
                                    <p:animMotion origin="layout" path="M 0.00297 0.00083 C 0.01969 -0.00854 0.03672 -0.01792 0.06922 -0.02313 C 0.10172 -0.02813 0.14969 -0.02875 0.19781 -0.02917 " pathEditMode="relative" rAng="0" ptsTypes="aaA">
                                      <p:cBhvr>
                                        <p:cTn id="107" dur="2000" fill="hold"/>
                                        <p:tgtEl>
                                          <p:spTgt spid="113"/>
                                        </p:tgtEl>
                                        <p:attrNameLst>
                                          <p:attrName>ppt_x</p:attrName>
                                          <p:attrName>ppt_y</p:attrName>
                                        </p:attrNameLst>
                                      </p:cBhvr>
                                      <p:rCtr x="9734" y="-1500"/>
                                    </p:animMotion>
                                  </p:childTnLst>
                                </p:cTn>
                              </p:par>
                            </p:childTnLst>
                          </p:cTn>
                        </p:par>
                        <p:par>
                          <p:cTn id="108" fill="hold" nodeType="afterGroup">
                            <p:stCondLst>
                              <p:cond delay="2500"/>
                            </p:stCondLst>
                            <p:childTnLst>
                              <p:par>
                                <p:cTn id="109" presetID="1" presetClass="exit" presetSubtype="0" fill="hold" nodeType="afterEffect">
                                  <p:stCondLst>
                                    <p:cond delay="0"/>
                                  </p:stCondLst>
                                  <p:childTnLst>
                                    <p:set>
                                      <p:cBhvr>
                                        <p:cTn id="110" dur="1" fill="hold">
                                          <p:stCondLst>
                                            <p:cond delay="0"/>
                                          </p:stCondLst>
                                        </p:cTn>
                                        <p:tgtEl>
                                          <p:spTgt spid="111"/>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1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childTnLst>
                          </p:cTn>
                        </p:par>
                        <p:par>
                          <p:cTn id="115" fill="hold" nodeType="afterGroup">
                            <p:stCondLst>
                              <p:cond delay="2500"/>
                            </p:stCondLst>
                            <p:childTnLst>
                              <p:par>
                                <p:cTn id="116" presetID="1" presetClass="entr" presetSubtype="0" fill="hold" nodeType="afterEffect">
                                  <p:stCondLst>
                                    <p:cond delay="0"/>
                                  </p:stCondLst>
                                  <p:childTnLst>
                                    <p:set>
                                      <p:cBhvr>
                                        <p:cTn id="117" dur="1" fill="hold">
                                          <p:stCondLst>
                                            <p:cond delay="0"/>
                                          </p:stCondLst>
                                        </p:cTn>
                                        <p:tgtEl>
                                          <p:spTgt spid="12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30"/>
                                        </p:tgtEl>
                                        <p:attrNameLst>
                                          <p:attrName>style.visibility</p:attrName>
                                        </p:attrNameLst>
                                      </p:cBhvr>
                                      <p:to>
                                        <p:strVal val="visible"/>
                                      </p:to>
                                    </p:set>
                                  </p:childTnLst>
                                </p:cTn>
                              </p:par>
                            </p:childTnLst>
                          </p:cTn>
                        </p:par>
                        <p:par>
                          <p:cTn id="120" fill="hold" nodeType="afterGroup">
                            <p:stCondLst>
                              <p:cond delay="2500"/>
                            </p:stCondLst>
                            <p:childTnLst>
                              <p:par>
                                <p:cTn id="121" presetID="0" presetClass="path" presetSubtype="0" accel="50000" decel="50000" fill="hold" nodeType="afterEffect">
                                  <p:stCondLst>
                                    <p:cond delay="0"/>
                                  </p:stCondLst>
                                  <p:childTnLst>
                                    <p:animMotion origin="layout" path="M 0 0 C 0.01984 0.00812 0.03969 0.01646 0.05984 0.02021 C 0.08 0.02396 0.11109 0.02187 0.12125 0.02208 " pathEditMode="relative" ptsTypes="aaA">
                                      <p:cBhvr>
                                        <p:cTn id="122" dur="2000" fill="hold"/>
                                        <p:tgtEl>
                                          <p:spTgt spid="123"/>
                                        </p:tgtEl>
                                        <p:attrNameLst>
                                          <p:attrName>ppt_x</p:attrName>
                                          <p:attrName>ppt_y</p:attrName>
                                        </p:attrNameLst>
                                      </p:cBhvr>
                                    </p:animMotion>
                                  </p:childTnLst>
                                </p:cTn>
                              </p:par>
                              <p:par>
                                <p:cTn id="123" presetID="0" presetClass="path" presetSubtype="0" accel="50000" decel="50000" fill="hold" nodeType="withEffect">
                                  <p:stCondLst>
                                    <p:cond delay="0"/>
                                  </p:stCondLst>
                                  <p:childTnLst>
                                    <p:animMotion origin="layout" path="M 0 0 C 0.00422 0.02729 0.00844 0.05479 0.01438 0.07771 C 0.02032 0.10063 0.01907 0.12396 0.03563 0.1375 C 0.05219 0.15104 0.08297 0.15479 0.11375 0.15854 " pathEditMode="relative" ptsTypes="aaaA">
                                      <p:cBhvr>
                                        <p:cTn id="124" dur="2000" fill="hold"/>
                                        <p:tgtEl>
                                          <p:spTgt spid="130"/>
                                        </p:tgtEl>
                                        <p:attrNameLst>
                                          <p:attrName>ppt_x</p:attrName>
                                          <p:attrName>ppt_y</p:attrName>
                                        </p:attrNameLst>
                                      </p:cBhvr>
                                    </p:animMotion>
                                  </p:childTnLst>
                                </p:cTn>
                              </p:par>
                            </p:childTnLst>
                          </p:cTn>
                        </p:par>
                        <p:par>
                          <p:cTn id="125" fill="hold" nodeType="afterGroup">
                            <p:stCondLst>
                              <p:cond delay="4500"/>
                            </p:stCondLst>
                            <p:childTnLst>
                              <p:par>
                                <p:cTn id="126" presetID="1" presetClass="entr" presetSubtype="0" fill="hold" nodeType="afterEffect">
                                  <p:stCondLst>
                                    <p:cond delay="0"/>
                                  </p:stCondLst>
                                  <p:childTnLst>
                                    <p:set>
                                      <p:cBhvr>
                                        <p:cTn id="127" dur="1" fill="hold">
                                          <p:stCondLst>
                                            <p:cond delay="0"/>
                                          </p:stCondLst>
                                        </p:cTn>
                                        <p:tgtEl>
                                          <p:spTgt spid="121"/>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29"/>
                                        </p:tgtEl>
                                        <p:attrNameLst>
                                          <p:attrName>style.visibility</p:attrName>
                                        </p:attrNameLst>
                                      </p:cBhvr>
                                      <p:to>
                                        <p:strVal val="visible"/>
                                      </p:to>
                                    </p:set>
                                  </p:childTnLst>
                                </p:cTn>
                              </p:par>
                              <p:par>
                                <p:cTn id="130" presetID="1" presetClass="exit" presetSubtype="0" fill="hold" nodeType="withEffect">
                                  <p:stCondLst>
                                    <p:cond delay="0"/>
                                  </p:stCondLst>
                                  <p:childTnLst>
                                    <p:set>
                                      <p:cBhvr>
                                        <p:cTn id="131" dur="1" fill="hold">
                                          <p:stCondLst>
                                            <p:cond delay="0"/>
                                          </p:stCondLst>
                                        </p:cTn>
                                        <p:tgtEl>
                                          <p:spTgt spid="123"/>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130"/>
                                        </p:tgtEl>
                                        <p:attrNameLst>
                                          <p:attrName>style.visibility</p:attrName>
                                        </p:attrNameLst>
                                      </p:cBhvr>
                                      <p:to>
                                        <p:strVal val="hidden"/>
                                      </p:to>
                                    </p:set>
                                  </p:childTnLst>
                                </p:cTn>
                              </p:par>
                            </p:childTnLst>
                          </p:cTn>
                        </p:par>
                        <p:par>
                          <p:cTn id="134" fill="hold" nodeType="afterGroup">
                            <p:stCondLst>
                              <p:cond delay="4500"/>
                            </p:stCondLst>
                            <p:childTnLst>
                              <p:par>
                                <p:cTn id="135" presetID="10" presetClass="entr" presetSubtype="0" fill="hold" grpId="0" nodeType="afterEffect">
                                  <p:stCondLst>
                                    <p:cond delay="0"/>
                                  </p:stCondLst>
                                  <p:childTnLst>
                                    <p:set>
                                      <p:cBhvr>
                                        <p:cTn id="136" dur="1" fill="hold">
                                          <p:stCondLst>
                                            <p:cond delay="0"/>
                                          </p:stCondLst>
                                        </p:cTn>
                                        <p:tgtEl>
                                          <p:spTgt spid="151"/>
                                        </p:tgtEl>
                                        <p:attrNameLst>
                                          <p:attrName>style.visibility</p:attrName>
                                        </p:attrNameLst>
                                      </p:cBhvr>
                                      <p:to>
                                        <p:strVal val="visible"/>
                                      </p:to>
                                    </p:set>
                                    <p:animEffect transition="in" filter="fade">
                                      <p:cBhvr>
                                        <p:cTn id="137" dur="500"/>
                                        <p:tgtEl>
                                          <p:spTgt spid="15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57"/>
                                        </p:tgtEl>
                                        <p:attrNameLst>
                                          <p:attrName>style.visibility</p:attrName>
                                        </p:attrNameLst>
                                      </p:cBhvr>
                                      <p:to>
                                        <p:strVal val="visible"/>
                                      </p:to>
                                    </p:set>
                                    <p:animEffect transition="in" filter="fade">
                                      <p:cBhvr>
                                        <p:cTn id="140" dur="500"/>
                                        <p:tgtEl>
                                          <p:spTgt spid="157"/>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0"/>
                                          </p:stCondLst>
                                        </p:cTn>
                                        <p:tgtEl>
                                          <p:spTgt spid="13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35"/>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157"/>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151"/>
                                        </p:tgtEl>
                                        <p:attrNameLst>
                                          <p:attrName>style.visibility</p:attrName>
                                        </p:attrNameLst>
                                      </p:cBhvr>
                                      <p:to>
                                        <p:strVal val="hidden"/>
                                      </p:to>
                                    </p:set>
                                  </p:childTnLst>
                                </p:cTn>
                              </p:par>
                            </p:childTnLst>
                          </p:cTn>
                        </p:par>
                        <p:par>
                          <p:cTn id="157" fill="hold" nodeType="afterGroup">
                            <p:stCondLst>
                              <p:cond delay="0"/>
                            </p:stCondLst>
                            <p:childTnLst>
                              <p:par>
                                <p:cTn id="158" presetID="0" presetClass="path" presetSubtype="0" accel="50000" decel="50000" fill="hold" nodeType="afterEffect">
                                  <p:stCondLst>
                                    <p:cond delay="0"/>
                                  </p:stCondLst>
                                  <p:childTnLst>
                                    <p:animMotion origin="layout" path="M 0 0 C 0.0525 -0.00354 0.10516 -0.00708 0.14625 -0.00208 C 0.18735 0.00292 0.2211 0.00917 0.24625 0.03021 C 0.27141 0.05125 0.28422 0.08771 0.29704 0.12417 " pathEditMode="relative" ptsTypes="aaaA">
                                      <p:cBhvr>
                                        <p:cTn id="159" dur="2000" fill="hold"/>
                                        <p:tgtEl>
                                          <p:spTgt spid="131"/>
                                        </p:tgtEl>
                                        <p:attrNameLst>
                                          <p:attrName>ppt_x</p:attrName>
                                          <p:attrName>ppt_y</p:attrName>
                                        </p:attrNameLst>
                                      </p:cBhvr>
                                    </p:animMotion>
                                  </p:childTnLst>
                                </p:cTn>
                              </p:par>
                              <p:par>
                                <p:cTn id="160" presetID="0" presetClass="path" presetSubtype="0" accel="50000" decel="50000" fill="hold" nodeType="withEffect">
                                  <p:stCondLst>
                                    <p:cond delay="0"/>
                                  </p:stCondLst>
                                  <p:childTnLst>
                                    <p:animMotion origin="layout" path="M 0 0 C -0.02421 0.00521 -0.04828 0.01062 -0.05296 0.03041 C -0.05765 0.05021 -0.04859 0.08 -0.02796 0.11833 C -0.00734 0.15666 0.03188 0.20854 0.07125 0.26062 " pathEditMode="relative" ptsTypes="aaaA">
                                      <p:cBhvr>
                                        <p:cTn id="161" dur="2000" fill="hold"/>
                                        <p:tgtEl>
                                          <p:spTgt spid="132"/>
                                        </p:tgtEl>
                                        <p:attrNameLst>
                                          <p:attrName>ppt_x</p:attrName>
                                          <p:attrName>ppt_y</p:attrName>
                                        </p:attrNameLst>
                                      </p:cBhvr>
                                    </p:animMotion>
                                  </p:childTnLst>
                                </p:cTn>
                              </p:par>
                            </p:childTnLst>
                          </p:cTn>
                        </p:par>
                        <p:par>
                          <p:cTn id="162" fill="hold" nodeType="afterGroup">
                            <p:stCondLst>
                              <p:cond delay="2000"/>
                            </p:stCondLst>
                            <p:childTnLst>
                              <p:par>
                                <p:cTn id="163" presetID="10" presetClass="entr" presetSubtype="0" fill="hold" grpId="0" nodeType="afterEffect">
                                  <p:stCondLst>
                                    <p:cond delay="0"/>
                                  </p:stCondLst>
                                  <p:childTnLst>
                                    <p:set>
                                      <p:cBhvr>
                                        <p:cTn id="164" dur="1" fill="hold">
                                          <p:stCondLst>
                                            <p:cond delay="0"/>
                                          </p:stCondLst>
                                        </p:cTn>
                                        <p:tgtEl>
                                          <p:spTgt spid="158"/>
                                        </p:tgtEl>
                                        <p:attrNameLst>
                                          <p:attrName>style.visibility</p:attrName>
                                        </p:attrNameLst>
                                      </p:cBhvr>
                                      <p:to>
                                        <p:strVal val="visible"/>
                                      </p:to>
                                    </p:set>
                                    <p:animEffect transition="in" filter="fade">
                                      <p:cBhvr>
                                        <p:cTn id="165" dur="500"/>
                                        <p:tgtEl>
                                          <p:spTgt spid="15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4" presetClass="entr" presetSubtype="10" fill="hold" nodeType="clickEffect">
                                  <p:stCondLst>
                                    <p:cond delay="0"/>
                                  </p:stCondLst>
                                  <p:childTnLst>
                                    <p:set>
                                      <p:cBhvr>
                                        <p:cTn id="169" dur="1" fill="hold">
                                          <p:stCondLst>
                                            <p:cond delay="0"/>
                                          </p:stCondLst>
                                        </p:cTn>
                                        <p:tgtEl>
                                          <p:spTgt spid="162"/>
                                        </p:tgtEl>
                                        <p:attrNameLst>
                                          <p:attrName>style.visibility</p:attrName>
                                        </p:attrNameLst>
                                      </p:cBhvr>
                                      <p:to>
                                        <p:strVal val="visible"/>
                                      </p:to>
                                    </p:set>
                                    <p:animEffect transition="in" filter="randombar(horizontal)">
                                      <p:cBhvr>
                                        <p:cTn id="170" dur="500"/>
                                        <p:tgtEl>
                                          <p:spTgt spid="162"/>
                                        </p:tgtEl>
                                      </p:cBhvr>
                                    </p:animEffect>
                                  </p:childTnLst>
                                </p:cTn>
                              </p:par>
                              <p:par>
                                <p:cTn id="171" presetID="14" presetClass="entr" presetSubtype="10" fill="hold" nodeType="withEffect">
                                  <p:stCondLst>
                                    <p:cond delay="0"/>
                                  </p:stCondLst>
                                  <p:childTnLst>
                                    <p:set>
                                      <p:cBhvr>
                                        <p:cTn id="172" dur="1" fill="hold">
                                          <p:stCondLst>
                                            <p:cond delay="0"/>
                                          </p:stCondLst>
                                        </p:cTn>
                                        <p:tgtEl>
                                          <p:spTgt spid="165"/>
                                        </p:tgtEl>
                                        <p:attrNameLst>
                                          <p:attrName>style.visibility</p:attrName>
                                        </p:attrNameLst>
                                      </p:cBhvr>
                                      <p:to>
                                        <p:strVal val="visible"/>
                                      </p:to>
                                    </p:set>
                                    <p:animEffect transition="in" filter="randombar(horizontal)">
                                      <p:cBhvr>
                                        <p:cTn id="173" dur="500"/>
                                        <p:tgtEl>
                                          <p:spTgt spid="165"/>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2"/>
                                        </p:tgtEl>
                                        <p:attrNameLst>
                                          <p:attrName>style.visibility</p:attrName>
                                        </p:attrNameLst>
                                      </p:cBhvr>
                                      <p:to>
                                        <p:strVal val="visible"/>
                                      </p:to>
                                    </p:set>
                                    <p:animEffect transition="in" filter="fade">
                                      <p:cBhvr>
                                        <p:cTn id="176" dur="500"/>
                                        <p:tgtEl>
                                          <p:spTgt spid="7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3"/>
                                        </p:tgtEl>
                                        <p:attrNameLst>
                                          <p:attrName>style.visibility</p:attrName>
                                        </p:attrNameLst>
                                      </p:cBhvr>
                                      <p:to>
                                        <p:strVal val="visible"/>
                                      </p:to>
                                    </p:set>
                                    <p:animEffect transition="in" filter="fade">
                                      <p:cBhvr>
                                        <p:cTn id="179" dur="500"/>
                                        <p:tgtEl>
                                          <p:spTgt spid="73"/>
                                        </p:tgtEl>
                                      </p:cBhvr>
                                    </p:animEffect>
                                  </p:childTnLst>
                                </p:cTn>
                              </p:par>
                            </p:childTnLst>
                          </p:cTn>
                        </p:par>
                        <p:par>
                          <p:cTn id="180" fill="hold" nodeType="afterGroup">
                            <p:stCondLst>
                              <p:cond delay="500"/>
                            </p:stCondLst>
                            <p:childTnLst>
                              <p:par>
                                <p:cTn id="181" presetID="10" presetClass="entr" presetSubtype="0" fill="hold" grpId="0" nodeType="afterEffect">
                                  <p:stCondLst>
                                    <p:cond delay="0"/>
                                  </p:stCondLst>
                                  <p:childTnLst>
                                    <p:set>
                                      <p:cBhvr>
                                        <p:cTn id="182" dur="1" fill="hold">
                                          <p:stCondLst>
                                            <p:cond delay="0"/>
                                          </p:stCondLst>
                                        </p:cTn>
                                        <p:tgtEl>
                                          <p:spTgt spid="160"/>
                                        </p:tgtEl>
                                        <p:attrNameLst>
                                          <p:attrName>style.visibility</p:attrName>
                                        </p:attrNameLst>
                                      </p:cBhvr>
                                      <p:to>
                                        <p:strVal val="visible"/>
                                      </p:to>
                                    </p:set>
                                    <p:animEffect transition="in" filter="fade">
                                      <p:cBhvr>
                                        <p:cTn id="183" dur="500"/>
                                        <p:tgtEl>
                                          <p:spTgt spid="16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59"/>
                                        </p:tgtEl>
                                        <p:attrNameLst>
                                          <p:attrName>style.visibility</p:attrName>
                                        </p:attrNameLst>
                                      </p:cBhvr>
                                      <p:to>
                                        <p:strVal val="visible"/>
                                      </p:to>
                                    </p:set>
                                    <p:animEffect transition="in" filter="fade">
                                      <p:cBhvr>
                                        <p:cTn id="186" dur="500"/>
                                        <p:tgtEl>
                                          <p:spTgt spid="159"/>
                                        </p:tgtEl>
                                      </p:cBhvr>
                                    </p:animEffect>
                                  </p:childTnLst>
                                </p:cTn>
                              </p:par>
                            </p:childTnLst>
                          </p:cTn>
                        </p:par>
                        <p:par>
                          <p:cTn id="187" fill="hold" nodeType="afterGroup">
                            <p:stCondLst>
                              <p:cond delay="1000"/>
                            </p:stCondLst>
                            <p:childTnLst>
                              <p:par>
                                <p:cTn id="188" presetID="14" presetClass="entr" presetSubtype="10" fill="hold" nodeType="afterEffect">
                                  <p:stCondLst>
                                    <p:cond delay="0"/>
                                  </p:stCondLst>
                                  <p:childTnLst>
                                    <p:set>
                                      <p:cBhvr>
                                        <p:cTn id="189" dur="1" fill="hold">
                                          <p:stCondLst>
                                            <p:cond delay="0"/>
                                          </p:stCondLst>
                                        </p:cTn>
                                        <p:tgtEl>
                                          <p:spTgt spid="174"/>
                                        </p:tgtEl>
                                        <p:attrNameLst>
                                          <p:attrName>style.visibility</p:attrName>
                                        </p:attrNameLst>
                                      </p:cBhvr>
                                      <p:to>
                                        <p:strVal val="visible"/>
                                      </p:to>
                                    </p:set>
                                    <p:animEffect transition="in" filter="randombar(horizontal)">
                                      <p:cBhvr>
                                        <p:cTn id="190" dur="500"/>
                                        <p:tgtEl>
                                          <p:spTgt spid="174"/>
                                        </p:tgtEl>
                                      </p:cBhvr>
                                    </p:animEffect>
                                  </p:childTnLst>
                                </p:cTn>
                              </p:par>
                              <p:par>
                                <p:cTn id="191" presetID="14" presetClass="entr" presetSubtype="10" fill="hold" nodeType="withEffect">
                                  <p:stCondLst>
                                    <p:cond delay="0"/>
                                  </p:stCondLst>
                                  <p:childTnLst>
                                    <p:set>
                                      <p:cBhvr>
                                        <p:cTn id="192" dur="1" fill="hold">
                                          <p:stCondLst>
                                            <p:cond delay="0"/>
                                          </p:stCondLst>
                                        </p:cTn>
                                        <p:tgtEl>
                                          <p:spTgt spid="171"/>
                                        </p:tgtEl>
                                        <p:attrNameLst>
                                          <p:attrName>style.visibility</p:attrName>
                                        </p:attrNameLst>
                                      </p:cBhvr>
                                      <p:to>
                                        <p:strVal val="visible"/>
                                      </p:to>
                                    </p:set>
                                    <p:animEffect transition="in" filter="randombar(horizontal)">
                                      <p:cBhvr>
                                        <p:cTn id="193" dur="500"/>
                                        <p:tgtEl>
                                          <p:spTgt spid="171"/>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4"/>
                                        </p:tgtEl>
                                        <p:attrNameLst>
                                          <p:attrName>style.visibility</p:attrName>
                                        </p:attrNameLst>
                                      </p:cBhvr>
                                      <p:to>
                                        <p:strVal val="visible"/>
                                      </p:to>
                                    </p:set>
                                    <p:animEffect transition="in" filter="fade">
                                      <p:cBhvr>
                                        <p:cTn id="196" dur="500"/>
                                        <p:tgtEl>
                                          <p:spTgt spid="7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fade">
                                      <p:cBhvr>
                                        <p:cTn id="199" dur="500"/>
                                        <p:tgtEl>
                                          <p:spTgt spid="75"/>
                                        </p:tgtEl>
                                      </p:cBhvr>
                                    </p:animEffect>
                                  </p:childTnLst>
                                </p:cTn>
                              </p:par>
                            </p:childTnLst>
                          </p:cTn>
                        </p:par>
                        <p:par>
                          <p:cTn id="200" fill="hold" nodeType="afterGroup">
                            <p:stCondLst>
                              <p:cond delay="1500"/>
                            </p:stCondLst>
                            <p:childTnLst>
                              <p:par>
                                <p:cTn id="201" presetID="10" presetClass="entr" presetSubtype="0" fill="hold" grpId="0" nodeType="afterEffect">
                                  <p:stCondLst>
                                    <p:cond delay="0"/>
                                  </p:stCondLst>
                                  <p:childTnLst>
                                    <p:set>
                                      <p:cBhvr>
                                        <p:cTn id="202" dur="1" fill="hold">
                                          <p:stCondLst>
                                            <p:cond delay="0"/>
                                          </p:stCondLst>
                                        </p:cTn>
                                        <p:tgtEl>
                                          <p:spTgt spid="168"/>
                                        </p:tgtEl>
                                        <p:attrNameLst>
                                          <p:attrName>style.visibility</p:attrName>
                                        </p:attrNameLst>
                                      </p:cBhvr>
                                      <p:to>
                                        <p:strVal val="visible"/>
                                      </p:to>
                                    </p:set>
                                    <p:animEffect transition="in" filter="fade">
                                      <p:cBhvr>
                                        <p:cTn id="203" dur="500"/>
                                        <p:tgtEl>
                                          <p:spTgt spid="16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67"/>
                                        </p:tgtEl>
                                        <p:attrNameLst>
                                          <p:attrName>style.visibility</p:attrName>
                                        </p:attrNameLst>
                                      </p:cBhvr>
                                      <p:to>
                                        <p:strVal val="visible"/>
                                      </p:to>
                                    </p:set>
                                    <p:animEffect transition="in" filter="fade">
                                      <p:cBhvr>
                                        <p:cTn id="206" dur="500"/>
                                        <p:tgtEl>
                                          <p:spTgt spid="167"/>
                                        </p:tgtEl>
                                      </p:cBhvr>
                                    </p:animEffect>
                                  </p:childTnLst>
                                </p:cTn>
                              </p:par>
                            </p:childTnLst>
                          </p:cTn>
                        </p:par>
                        <p:par>
                          <p:cTn id="207" fill="hold" nodeType="afterGroup">
                            <p:stCondLst>
                              <p:cond delay="2000"/>
                            </p:stCondLst>
                            <p:childTnLst>
                              <p:par>
                                <p:cTn id="208" presetID="14" presetClass="entr" presetSubtype="10" fill="hold" nodeType="afterEffect">
                                  <p:stCondLst>
                                    <p:cond delay="0"/>
                                  </p:stCondLst>
                                  <p:childTnLst>
                                    <p:set>
                                      <p:cBhvr>
                                        <p:cTn id="209" dur="1" fill="hold">
                                          <p:stCondLst>
                                            <p:cond delay="0"/>
                                          </p:stCondLst>
                                        </p:cTn>
                                        <p:tgtEl>
                                          <p:spTgt spid="180"/>
                                        </p:tgtEl>
                                        <p:attrNameLst>
                                          <p:attrName>style.visibility</p:attrName>
                                        </p:attrNameLst>
                                      </p:cBhvr>
                                      <p:to>
                                        <p:strVal val="visible"/>
                                      </p:to>
                                    </p:set>
                                    <p:animEffect transition="in" filter="randombar(horizontal)">
                                      <p:cBhvr>
                                        <p:cTn id="210" dur="500"/>
                                        <p:tgtEl>
                                          <p:spTgt spid="180"/>
                                        </p:tgtEl>
                                      </p:cBhvr>
                                    </p:animEffect>
                                  </p:childTnLst>
                                </p:cTn>
                              </p:par>
                              <p:par>
                                <p:cTn id="211" presetID="14" presetClass="entr" presetSubtype="10" fill="hold" nodeType="withEffect">
                                  <p:stCondLst>
                                    <p:cond delay="0"/>
                                  </p:stCondLst>
                                  <p:childTnLst>
                                    <p:set>
                                      <p:cBhvr>
                                        <p:cTn id="212" dur="1" fill="hold">
                                          <p:stCondLst>
                                            <p:cond delay="0"/>
                                          </p:stCondLst>
                                        </p:cTn>
                                        <p:tgtEl>
                                          <p:spTgt spid="177"/>
                                        </p:tgtEl>
                                        <p:attrNameLst>
                                          <p:attrName>style.visibility</p:attrName>
                                        </p:attrNameLst>
                                      </p:cBhvr>
                                      <p:to>
                                        <p:strVal val="visible"/>
                                      </p:to>
                                    </p:set>
                                    <p:animEffect transition="in" filter="randombar(horizontal)">
                                      <p:cBhvr>
                                        <p:cTn id="213" dur="500"/>
                                        <p:tgtEl>
                                          <p:spTgt spid="177"/>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76"/>
                                        </p:tgtEl>
                                        <p:attrNameLst>
                                          <p:attrName>style.visibility</p:attrName>
                                        </p:attrNameLst>
                                      </p:cBhvr>
                                      <p:to>
                                        <p:strVal val="visible"/>
                                      </p:to>
                                    </p:set>
                                    <p:animEffect transition="in" filter="fade">
                                      <p:cBhvr>
                                        <p:cTn id="216" dur="500"/>
                                        <p:tgtEl>
                                          <p:spTgt spid="76"/>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77"/>
                                        </p:tgtEl>
                                        <p:attrNameLst>
                                          <p:attrName>style.visibility</p:attrName>
                                        </p:attrNameLst>
                                      </p:cBhvr>
                                      <p:to>
                                        <p:strVal val="visible"/>
                                      </p:to>
                                    </p:set>
                                    <p:animEffect transition="in" filter="fade">
                                      <p:cBhvr>
                                        <p:cTn id="219" dur="500"/>
                                        <p:tgtEl>
                                          <p:spTgt spid="77"/>
                                        </p:tgtEl>
                                      </p:cBhvr>
                                    </p:animEffect>
                                  </p:childTnLst>
                                </p:cTn>
                              </p:par>
                            </p:childTnLst>
                          </p:cTn>
                        </p:par>
                        <p:par>
                          <p:cTn id="220" fill="hold" nodeType="afterGroup">
                            <p:stCondLst>
                              <p:cond delay="2500"/>
                            </p:stCondLst>
                            <p:childTnLst>
                              <p:par>
                                <p:cTn id="221" presetID="10" presetClass="entr" presetSubtype="0" fill="hold" grpId="0" nodeType="afterEffect">
                                  <p:stCondLst>
                                    <p:cond delay="0"/>
                                  </p:stCondLst>
                                  <p:childTnLst>
                                    <p:set>
                                      <p:cBhvr>
                                        <p:cTn id="222" dur="1" fill="hold">
                                          <p:stCondLst>
                                            <p:cond delay="0"/>
                                          </p:stCondLst>
                                        </p:cTn>
                                        <p:tgtEl>
                                          <p:spTgt spid="169"/>
                                        </p:tgtEl>
                                        <p:attrNameLst>
                                          <p:attrName>style.visibility</p:attrName>
                                        </p:attrNameLst>
                                      </p:cBhvr>
                                      <p:to>
                                        <p:strVal val="visible"/>
                                      </p:to>
                                    </p:set>
                                    <p:animEffect transition="in" filter="fade">
                                      <p:cBhvr>
                                        <p:cTn id="223" dur="500"/>
                                        <p:tgtEl>
                                          <p:spTgt spid="16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70"/>
                                        </p:tgtEl>
                                        <p:attrNameLst>
                                          <p:attrName>style.visibility</p:attrName>
                                        </p:attrNameLst>
                                      </p:cBhvr>
                                      <p:to>
                                        <p:strVal val="visible"/>
                                      </p:to>
                                    </p:set>
                                    <p:animEffect transition="in" filter="fade">
                                      <p:cBhvr>
                                        <p:cTn id="226" dur="500"/>
                                        <p:tgtEl>
                                          <p:spTgt spid="170"/>
                                        </p:tgtEl>
                                      </p:cBhvr>
                                    </p:animEffect>
                                  </p:childTnLst>
                                </p:cTn>
                              </p:par>
                            </p:childTnLst>
                          </p:cTn>
                        </p:par>
                        <p:par>
                          <p:cTn id="227" fill="hold">
                            <p:stCondLst>
                              <p:cond delay="3000"/>
                            </p:stCondLst>
                            <p:childTnLst>
                              <p:par>
                                <p:cTn id="228" presetID="10" presetClass="entr" presetSubtype="0" fill="hold" grpId="0" nodeType="afterEffect">
                                  <p:stCondLst>
                                    <p:cond delay="0"/>
                                  </p:stCondLst>
                                  <p:childTnLst>
                                    <p:set>
                                      <p:cBhvr>
                                        <p:cTn id="229" dur="1" fill="hold">
                                          <p:stCondLst>
                                            <p:cond delay="0"/>
                                          </p:stCondLst>
                                        </p:cTn>
                                        <p:tgtEl>
                                          <p:spTgt spid="5"/>
                                        </p:tgtEl>
                                        <p:attrNameLst>
                                          <p:attrName>style.visibility</p:attrName>
                                        </p:attrNameLst>
                                      </p:cBhvr>
                                      <p:to>
                                        <p:strVal val="visible"/>
                                      </p:to>
                                    </p:set>
                                    <p:animEffect transition="in" filter="fade">
                                      <p:cBhvr>
                                        <p:cTn id="230" dur="500"/>
                                        <p:tgtEl>
                                          <p:spTgt spid="5"/>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4"/>
                                        </p:tgtEl>
                                        <p:attrNameLst>
                                          <p:attrName>style.visibility</p:attrName>
                                        </p:attrNameLst>
                                      </p:cBhvr>
                                      <p:to>
                                        <p:strVal val="visible"/>
                                      </p:to>
                                    </p:set>
                                    <p:animEffect transition="in" filter="fade">
                                      <p:cBhvr>
                                        <p:cTn id="2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8" grpId="1" animBg="1"/>
      <p:bldP spid="151" grpId="0" animBg="1"/>
      <p:bldP spid="151" grpId="1" animBg="1"/>
      <p:bldP spid="157" grpId="0" animBg="1"/>
      <p:bldP spid="157" grpId="1" animBg="1"/>
      <p:bldP spid="158" grpId="0" animBg="1"/>
      <p:bldP spid="159" grpId="0" animBg="1"/>
      <p:bldP spid="160" grpId="0" animBg="1"/>
      <p:bldP spid="167" grpId="0" animBg="1"/>
      <p:bldP spid="168" grpId="0" animBg="1"/>
      <p:bldP spid="170" grpId="0" animBg="1"/>
      <p:bldP spid="169" grpId="0" animBg="1"/>
      <p:bldP spid="72" grpId="0" animBg="1"/>
      <p:bldP spid="73" grpId="0" animBg="1"/>
      <p:bldP spid="74" grpId="0" animBg="1"/>
      <p:bldP spid="75" grpId="0" animBg="1"/>
      <p:bldP spid="76" grpId="0" animBg="1"/>
      <p:bldP spid="77"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 Cases</a:t>
            </a:r>
            <a:endParaRPr lang="en-US" dirty="0"/>
          </a:p>
        </p:txBody>
      </p:sp>
      <p:sp>
        <p:nvSpPr>
          <p:cNvPr id="3" name="Content Placeholder 2"/>
          <p:cNvSpPr>
            <a:spLocks noGrp="1"/>
          </p:cNvSpPr>
          <p:nvPr>
            <p:ph sz="quarter" idx="1"/>
          </p:nvPr>
        </p:nvSpPr>
        <p:spPr>
          <a:xfrm>
            <a:off x="508000" y="1778000"/>
            <a:ext cx="8297863" cy="1422400"/>
          </a:xfrm>
        </p:spPr>
        <p:txBody>
          <a:bodyPr/>
          <a:lstStyle/>
          <a:p>
            <a:r>
              <a:rPr lang="en-US">
                <a:latin typeface="Century Schoolbook" charset="0"/>
                <a:ea typeface="ＭＳ Ｐゴシック" charset="0"/>
                <a:cs typeface="ＭＳ Ｐゴシック" charset="0"/>
              </a:rPr>
              <a:t>Is there a loop in the network?</a:t>
            </a:r>
          </a:p>
          <a:p>
            <a:pPr lvl="1"/>
            <a:r>
              <a:rPr lang="en-US">
                <a:latin typeface="Century Schoolbook" charset="0"/>
                <a:ea typeface="ＭＳ Ｐゴシック" charset="0"/>
              </a:rPr>
              <a:t>Inject an all-x text packet from every switch-port</a:t>
            </a:r>
          </a:p>
          <a:p>
            <a:pPr lvl="1"/>
            <a:r>
              <a:rPr lang="en-US">
                <a:latin typeface="Century Schoolbook" charset="0"/>
                <a:ea typeface="ＭＳ Ｐゴシック" charset="0"/>
              </a:rPr>
              <a:t>Follow the packet until it comes back to injection port</a:t>
            </a:r>
          </a:p>
        </p:txBody>
      </p:sp>
      <p:sp>
        <p:nvSpPr>
          <p:cNvPr id="26627"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A5D8F7B-BB53-1C4B-80C7-81B503A2A07B}" type="slidenum">
              <a:rPr lang="en-US" sz="1600">
                <a:solidFill>
                  <a:srgbClr val="FFFFFF"/>
                </a:solidFill>
              </a:rPr>
              <a:pPr eaLnBrk="1" hangingPunct="1"/>
              <a:t>18</a:t>
            </a:fld>
            <a:endParaRPr lang="en-US" sz="1600">
              <a:solidFill>
                <a:srgbClr val="FFFFFF"/>
              </a:solidFill>
            </a:endParaRPr>
          </a:p>
        </p:txBody>
      </p:sp>
      <p:sp>
        <p:nvSpPr>
          <p:cNvPr id="4" name="Can 3"/>
          <p:cNvSpPr/>
          <p:nvPr/>
        </p:nvSpPr>
        <p:spPr>
          <a:xfrm>
            <a:off x="1498600" y="47244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1</a:t>
            </a:r>
          </a:p>
        </p:txBody>
      </p:sp>
      <p:sp>
        <p:nvSpPr>
          <p:cNvPr id="5" name="Can 4"/>
          <p:cNvSpPr/>
          <p:nvPr/>
        </p:nvSpPr>
        <p:spPr>
          <a:xfrm>
            <a:off x="4318000" y="33528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2</a:t>
            </a:r>
          </a:p>
        </p:txBody>
      </p:sp>
      <p:sp>
        <p:nvSpPr>
          <p:cNvPr id="6" name="Can 5"/>
          <p:cNvSpPr/>
          <p:nvPr/>
        </p:nvSpPr>
        <p:spPr>
          <a:xfrm>
            <a:off x="7137400" y="4800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3</a:t>
            </a:r>
          </a:p>
        </p:txBody>
      </p:sp>
      <p:sp>
        <p:nvSpPr>
          <p:cNvPr id="7" name="Can 6"/>
          <p:cNvSpPr/>
          <p:nvPr/>
        </p:nvSpPr>
        <p:spPr>
          <a:xfrm>
            <a:off x="4394200" y="6324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4</a:t>
            </a:r>
          </a:p>
        </p:txBody>
      </p:sp>
      <p:cxnSp>
        <p:nvCxnSpPr>
          <p:cNvPr id="8" name="Straight Connector 7"/>
          <p:cNvCxnSpPr/>
          <p:nvPr/>
        </p:nvCxnSpPr>
        <p:spPr>
          <a:xfrm>
            <a:off x="2070100" y="5257800"/>
            <a:ext cx="2324100" cy="133350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5461000" y="3619500"/>
            <a:ext cx="2247900" cy="11811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5537200" y="5334000"/>
            <a:ext cx="2171700" cy="12573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2070100" y="3619500"/>
            <a:ext cx="2247900" cy="1104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p:nvPr/>
        </p:nvCxnSpPr>
        <p:spPr>
          <a:xfrm flipV="1">
            <a:off x="1574800" y="57150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1574800" y="52578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1574800" y="64008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Cube 58"/>
          <p:cNvSpPr/>
          <p:nvPr/>
        </p:nvSpPr>
        <p:spPr>
          <a:xfrm>
            <a:off x="1574800" y="5638800"/>
            <a:ext cx="914400" cy="762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65" name="Straight Arrow Connector 64"/>
          <p:cNvCxnSpPr/>
          <p:nvPr/>
        </p:nvCxnSpPr>
        <p:spPr>
          <a:xfrm flipH="1" flipV="1">
            <a:off x="2717800" y="5486400"/>
            <a:ext cx="5334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2336800" y="36576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flipV="1">
            <a:off x="2336800" y="32004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2336800" y="43434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Cube 68"/>
          <p:cNvSpPr/>
          <p:nvPr/>
        </p:nvSpPr>
        <p:spPr>
          <a:xfrm>
            <a:off x="1574800" y="5638800"/>
            <a:ext cx="914400" cy="762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71" name="Cube 70"/>
          <p:cNvSpPr/>
          <p:nvPr/>
        </p:nvSpPr>
        <p:spPr>
          <a:xfrm>
            <a:off x="1498600" y="4191000"/>
            <a:ext cx="381000" cy="5334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72" name="Cube 71"/>
          <p:cNvSpPr/>
          <p:nvPr/>
        </p:nvSpPr>
        <p:spPr>
          <a:xfrm>
            <a:off x="2641600" y="3733800"/>
            <a:ext cx="381000" cy="5334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73" name="Cube 72"/>
          <p:cNvSpPr/>
          <p:nvPr/>
        </p:nvSpPr>
        <p:spPr>
          <a:xfrm>
            <a:off x="2641600" y="3733800"/>
            <a:ext cx="381000" cy="5334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74" name="Straight Arrow Connector 73"/>
          <p:cNvCxnSpPr/>
          <p:nvPr/>
        </p:nvCxnSpPr>
        <p:spPr>
          <a:xfrm flipV="1">
            <a:off x="5994400" y="36576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flipV="1">
            <a:off x="5994400" y="32004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a:xfrm>
            <a:off x="5994400" y="43434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Cube 76"/>
          <p:cNvSpPr/>
          <p:nvPr/>
        </p:nvSpPr>
        <p:spPr>
          <a:xfrm>
            <a:off x="6451600" y="3886200"/>
            <a:ext cx="533400" cy="381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78" name="Cube 77"/>
          <p:cNvSpPr/>
          <p:nvPr/>
        </p:nvSpPr>
        <p:spPr>
          <a:xfrm>
            <a:off x="4622800" y="3124200"/>
            <a:ext cx="533400" cy="381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79" name="Cube 78"/>
          <p:cNvSpPr/>
          <p:nvPr/>
        </p:nvSpPr>
        <p:spPr>
          <a:xfrm>
            <a:off x="6436206" y="3886200"/>
            <a:ext cx="533400" cy="381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80" name="Straight Arrow Connector 79"/>
          <p:cNvCxnSpPr/>
          <p:nvPr/>
        </p:nvCxnSpPr>
        <p:spPr>
          <a:xfrm flipV="1">
            <a:off x="5918200" y="54864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V="1">
            <a:off x="5918200" y="50292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a:off x="5918200" y="61722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3" name="Cube 82"/>
          <p:cNvSpPr/>
          <p:nvPr/>
        </p:nvSpPr>
        <p:spPr>
          <a:xfrm>
            <a:off x="6223000" y="5486400"/>
            <a:ext cx="304800" cy="6096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84" name="Cube 83"/>
          <p:cNvSpPr/>
          <p:nvPr/>
        </p:nvSpPr>
        <p:spPr>
          <a:xfrm>
            <a:off x="7747000" y="4495800"/>
            <a:ext cx="304800" cy="6096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85" name="Cube 84"/>
          <p:cNvSpPr/>
          <p:nvPr/>
        </p:nvSpPr>
        <p:spPr>
          <a:xfrm>
            <a:off x="6223000" y="5486400"/>
            <a:ext cx="304800" cy="6096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86" name="Cube 85"/>
          <p:cNvSpPr/>
          <p:nvPr/>
        </p:nvSpPr>
        <p:spPr>
          <a:xfrm>
            <a:off x="4699000" y="5867400"/>
            <a:ext cx="304800" cy="3810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87" name="TextBox 86"/>
          <p:cNvSpPr txBox="1"/>
          <p:nvPr/>
        </p:nvSpPr>
        <p:spPr>
          <a:xfrm>
            <a:off x="2565400" y="3276600"/>
            <a:ext cx="9906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1</a:t>
            </a:r>
            <a:r>
              <a:rPr lang="en-US" sz="1800" dirty="0"/>
              <a:t>(X,P)</a:t>
            </a:r>
          </a:p>
        </p:txBody>
      </p:sp>
      <p:sp>
        <p:nvSpPr>
          <p:cNvPr id="88" name="TextBox 87"/>
          <p:cNvSpPr txBox="1"/>
          <p:nvPr/>
        </p:nvSpPr>
        <p:spPr>
          <a:xfrm>
            <a:off x="6451600" y="3429000"/>
            <a:ext cx="13716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2</a:t>
            </a:r>
            <a:r>
              <a:rPr lang="en-US" sz="1800" dirty="0"/>
              <a:t>(T</a:t>
            </a:r>
            <a:r>
              <a:rPr lang="en-US" sz="1800" baseline="-25000" dirty="0"/>
              <a:t>1</a:t>
            </a:r>
            <a:r>
              <a:rPr lang="en-US" sz="1800" dirty="0"/>
              <a:t>(X,P))</a:t>
            </a:r>
          </a:p>
        </p:txBody>
      </p:sp>
      <p:sp>
        <p:nvSpPr>
          <p:cNvPr id="89" name="TextBox 88"/>
          <p:cNvSpPr txBox="1"/>
          <p:nvPr/>
        </p:nvSpPr>
        <p:spPr>
          <a:xfrm>
            <a:off x="5613400" y="6172200"/>
            <a:ext cx="1676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3</a:t>
            </a:r>
            <a:r>
              <a:rPr lang="en-US" sz="1800" dirty="0"/>
              <a:t>(T</a:t>
            </a:r>
            <a:r>
              <a:rPr lang="en-US" sz="1800" baseline="-25000" dirty="0"/>
              <a:t>2</a:t>
            </a:r>
            <a:r>
              <a:rPr lang="en-US" sz="1800" dirty="0"/>
              <a:t>(T</a:t>
            </a:r>
            <a:r>
              <a:rPr lang="en-US" sz="1800" baseline="-25000" dirty="0"/>
              <a:t>1</a:t>
            </a:r>
            <a:r>
              <a:rPr lang="en-US" sz="1800" dirty="0"/>
              <a:t>(X,P)))</a:t>
            </a:r>
          </a:p>
        </p:txBody>
      </p:sp>
      <p:sp>
        <p:nvSpPr>
          <p:cNvPr id="90" name="TextBox 89"/>
          <p:cNvSpPr txBox="1"/>
          <p:nvPr/>
        </p:nvSpPr>
        <p:spPr>
          <a:xfrm>
            <a:off x="1041400" y="6477000"/>
            <a:ext cx="2057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25000" dirty="0"/>
              <a:t>4</a:t>
            </a:r>
            <a:r>
              <a:rPr lang="en-US" sz="1800" dirty="0"/>
              <a:t>(T</a:t>
            </a:r>
            <a:r>
              <a:rPr lang="en-US" sz="1800" baseline="-25000" dirty="0"/>
              <a:t>3</a:t>
            </a:r>
            <a:r>
              <a:rPr lang="en-US" sz="1800" dirty="0"/>
              <a:t>(T</a:t>
            </a:r>
            <a:r>
              <a:rPr lang="en-US" sz="1800" baseline="-25000" dirty="0"/>
              <a:t>2</a:t>
            </a:r>
            <a:r>
              <a:rPr lang="en-US" sz="1800" dirty="0"/>
              <a:t>(T</a:t>
            </a:r>
            <a:r>
              <a:rPr lang="en-US" sz="1800" baseline="-25000" dirty="0"/>
              <a:t>1</a:t>
            </a:r>
            <a:r>
              <a:rPr lang="en-US" sz="1800" dirty="0"/>
              <a:t>(X,P))))</a:t>
            </a:r>
          </a:p>
        </p:txBody>
      </p:sp>
      <p:sp>
        <p:nvSpPr>
          <p:cNvPr id="91" name="Cube 90"/>
          <p:cNvSpPr/>
          <p:nvPr/>
        </p:nvSpPr>
        <p:spPr>
          <a:xfrm>
            <a:off x="6223000" y="5638800"/>
            <a:ext cx="228600" cy="3810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2" name="Cube 91"/>
          <p:cNvSpPr/>
          <p:nvPr/>
        </p:nvSpPr>
        <p:spPr>
          <a:xfrm>
            <a:off x="6451600" y="4000500"/>
            <a:ext cx="457200" cy="2286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3" name="Cube 92"/>
          <p:cNvSpPr/>
          <p:nvPr/>
        </p:nvSpPr>
        <p:spPr>
          <a:xfrm>
            <a:off x="2641600" y="3856038"/>
            <a:ext cx="381000" cy="3810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4" name="Cube 93"/>
          <p:cNvSpPr/>
          <p:nvPr/>
        </p:nvSpPr>
        <p:spPr>
          <a:xfrm>
            <a:off x="1727200" y="5791200"/>
            <a:ext cx="304800" cy="3810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cxnSp>
        <p:nvCxnSpPr>
          <p:cNvPr id="96" name="Curved Connector 95"/>
          <p:cNvCxnSpPr>
            <a:stCxn id="94" idx="4"/>
            <a:endCxn id="91" idx="2"/>
          </p:cNvCxnSpPr>
          <p:nvPr/>
        </p:nvCxnSpPr>
        <p:spPr>
          <a:xfrm flipV="1">
            <a:off x="1955800" y="5857875"/>
            <a:ext cx="4267200" cy="161925"/>
          </a:xfrm>
          <a:prstGeom prst="curved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9" name="Curved Connector 98"/>
          <p:cNvCxnSpPr>
            <a:stCxn id="83" idx="5"/>
            <a:endCxn id="79" idx="4"/>
          </p:cNvCxnSpPr>
          <p:nvPr/>
        </p:nvCxnSpPr>
        <p:spPr>
          <a:xfrm flipV="1">
            <a:off x="6527800" y="4124325"/>
            <a:ext cx="346075" cy="1628775"/>
          </a:xfrm>
          <a:prstGeom prst="curvedConnector3">
            <a:avLst>
              <a:gd name="adj1" fmla="val 193448"/>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a:stCxn id="92" idx="2"/>
            <a:endCxn id="93" idx="0"/>
          </p:cNvCxnSpPr>
          <p:nvPr/>
        </p:nvCxnSpPr>
        <p:spPr>
          <a:xfrm rot="10800000">
            <a:off x="2879725" y="3856038"/>
            <a:ext cx="3571875" cy="287337"/>
          </a:xfrm>
          <a:prstGeom prst="curvedConnector4">
            <a:avLst>
              <a:gd name="adj1" fmla="val 48000"/>
              <a:gd name="adj2" fmla="val 179279"/>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03" name="Curved Connector 102"/>
          <p:cNvCxnSpPr>
            <a:stCxn id="93" idx="3"/>
            <a:endCxn id="94" idx="0"/>
          </p:cNvCxnSpPr>
          <p:nvPr/>
        </p:nvCxnSpPr>
        <p:spPr>
          <a:xfrm rot="5400000">
            <a:off x="1574007" y="4580731"/>
            <a:ext cx="1554162" cy="866775"/>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127000" y="5715000"/>
            <a:ext cx="1295400" cy="338138"/>
          </a:xfrm>
          <a:prstGeom prst="rect">
            <a:avLst/>
          </a:prstGeom>
          <a:solidFill>
            <a:schemeClr val="accent3">
              <a:lumMod val="20000"/>
              <a:lumOff val="80000"/>
              <a:alpha val="63000"/>
            </a:schemeClr>
          </a:solidFill>
          <a:ln>
            <a:solidFill>
              <a:schemeClr val="accent3">
                <a:lumMod val="60000"/>
                <a:lumOff val="40000"/>
              </a:schemeClr>
            </a:solidFill>
          </a:ln>
        </p:spPr>
        <p:txBody>
          <a:bodyPr>
            <a:spAutoFit/>
          </a:bodyPr>
          <a:lstStyle/>
          <a:p>
            <a:pPr>
              <a:defRPr/>
            </a:pPr>
            <a:r>
              <a:rPr lang="en-US" sz="1600" dirty="0"/>
              <a:t>Original HS</a:t>
            </a:r>
          </a:p>
        </p:txBody>
      </p:sp>
      <p:sp>
        <p:nvSpPr>
          <p:cNvPr id="117" name="TextBox 116"/>
          <p:cNvSpPr txBox="1"/>
          <p:nvPr/>
        </p:nvSpPr>
        <p:spPr>
          <a:xfrm>
            <a:off x="127000" y="6096000"/>
            <a:ext cx="1295400" cy="338138"/>
          </a:xfrm>
          <a:prstGeom prst="rect">
            <a:avLst/>
          </a:prstGeom>
          <a:solidFill>
            <a:schemeClr val="accent2">
              <a:lumMod val="60000"/>
              <a:lumOff val="40000"/>
              <a:alpha val="63000"/>
            </a:schemeClr>
          </a:solidFill>
          <a:ln>
            <a:solidFill>
              <a:schemeClr val="accent2">
                <a:lumMod val="75000"/>
              </a:schemeClr>
            </a:solidFill>
          </a:ln>
        </p:spPr>
        <p:txBody>
          <a:bodyPr>
            <a:spAutoFit/>
          </a:bodyPr>
          <a:lstStyle/>
          <a:p>
            <a:pPr>
              <a:defRPr/>
            </a:pPr>
            <a:r>
              <a:rPr lang="en-US" sz="1600" dirty="0"/>
              <a:t>Returned HS</a:t>
            </a:r>
          </a:p>
        </p:txBody>
      </p:sp>
      <p:cxnSp>
        <p:nvCxnSpPr>
          <p:cNvPr id="119" name="Straight Arrow Connector 118"/>
          <p:cNvCxnSpPr>
            <a:stCxn id="94" idx="2"/>
          </p:cNvCxnSpPr>
          <p:nvPr/>
        </p:nvCxnSpPr>
        <p:spPr>
          <a:xfrm flipH="1" flipV="1">
            <a:off x="1270000" y="5943600"/>
            <a:ext cx="4572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H="1">
            <a:off x="1270000" y="6172200"/>
            <a:ext cx="838200" cy="76200"/>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708400" y="55626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4</a:t>
            </a:r>
          </a:p>
        </p:txBody>
      </p:sp>
      <p:sp>
        <p:nvSpPr>
          <p:cNvPr id="54" name="TextBox 53"/>
          <p:cNvSpPr txBox="1"/>
          <p:nvPr/>
        </p:nvSpPr>
        <p:spPr>
          <a:xfrm>
            <a:off x="6604000" y="47244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3</a:t>
            </a:r>
          </a:p>
        </p:txBody>
      </p:sp>
      <p:sp>
        <p:nvSpPr>
          <p:cNvPr id="55" name="TextBox 54"/>
          <p:cNvSpPr txBox="1"/>
          <p:nvPr/>
        </p:nvSpPr>
        <p:spPr>
          <a:xfrm>
            <a:off x="4470400" y="4049713"/>
            <a:ext cx="533400" cy="369887"/>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2</a:t>
            </a:r>
          </a:p>
        </p:txBody>
      </p:sp>
      <p:sp>
        <p:nvSpPr>
          <p:cNvPr id="60" name="TextBox 59"/>
          <p:cNvSpPr txBox="1"/>
          <p:nvPr/>
        </p:nvSpPr>
        <p:spPr>
          <a:xfrm>
            <a:off x="2565400" y="4800600"/>
            <a:ext cx="533400" cy="369888"/>
          </a:xfrm>
          <a:prstGeom prst="rect">
            <a:avLst/>
          </a:prstGeom>
          <a:solidFill>
            <a:schemeClr val="accent3">
              <a:lumMod val="20000"/>
              <a:lumOff val="80000"/>
              <a:alpha val="86000"/>
            </a:schemeClr>
          </a:solidFill>
          <a:ln>
            <a:solidFill>
              <a:schemeClr val="accent1">
                <a:lumMod val="75000"/>
              </a:schemeClr>
            </a:solidFill>
          </a:ln>
        </p:spPr>
        <p:txBody>
          <a:bodyPr>
            <a:spAutoFit/>
          </a:bodyPr>
          <a:lstStyle/>
          <a:p>
            <a:pPr>
              <a:defRPr/>
            </a:pPr>
            <a:r>
              <a:rPr lang="en-US" sz="1800" dirty="0"/>
              <a:t>T</a:t>
            </a:r>
            <a:r>
              <a:rPr lang="en-US" sz="1800" baseline="30000" dirty="0"/>
              <a:t>-1</a:t>
            </a:r>
            <a:r>
              <a:rPr lang="en-US" sz="1800" baseline="-25000" dirty="0"/>
              <a:t>1</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childTnLst>
                          </p:cTn>
                        </p:par>
                        <p:par>
                          <p:cTn id="65" fill="hold" nodeType="afterGroup">
                            <p:stCondLst>
                              <p:cond delay="500"/>
                            </p:stCondLst>
                            <p:childTnLst>
                              <p:par>
                                <p:cTn id="66" presetID="0" presetClass="path" presetSubtype="0" accel="50000" decel="50000" fill="hold" nodeType="afterEffect">
                                  <p:stCondLst>
                                    <p:cond delay="0"/>
                                  </p:stCondLst>
                                  <p:childTnLst>
                                    <p:animMotion origin="layout" path="M 0 0 C 0.01672 -0.02917 0.03344 -0.05834 0.02953 -0.09396 C 0.02563 -0.12959 -0.01469 -0.19396 -0.02344 -0.21417 " pathEditMode="relative" ptsTypes="aaA">
                                      <p:cBhvr>
                                        <p:cTn id="67" dur="2000" fill="hold"/>
                                        <p:tgtEl>
                                          <p:spTgt spid="69"/>
                                        </p:tgtEl>
                                        <p:attrNameLst>
                                          <p:attrName>ppt_x</p:attrName>
                                          <p:attrName>ppt_y</p:attrName>
                                        </p:attrNameLst>
                                      </p:cBhvr>
                                    </p:animMotion>
                                  </p:childTnLst>
                                </p:cTn>
                              </p:par>
                            </p:childTnLst>
                          </p:cTn>
                        </p:par>
                        <p:par>
                          <p:cTn id="68" fill="hold" nodeType="afterGroup">
                            <p:stCondLst>
                              <p:cond delay="2500"/>
                            </p:stCondLst>
                            <p:childTnLst>
                              <p:par>
                                <p:cTn id="69" presetID="1" presetClass="exit" presetSubtype="0" fill="hold" nodeType="afterEffect">
                                  <p:stCondLst>
                                    <p:cond delay="0"/>
                                  </p:stCondLst>
                                  <p:childTnLst>
                                    <p:set>
                                      <p:cBhvr>
                                        <p:cTn id="70" dur="1" fill="hold">
                                          <p:stCondLst>
                                            <p:cond delay="0"/>
                                          </p:stCondLst>
                                        </p:cTn>
                                        <p:tgtEl>
                                          <p:spTgt spid="69"/>
                                        </p:tgtEl>
                                        <p:attrNameLst>
                                          <p:attrName>style.visibility</p:attrName>
                                        </p:attrNameLst>
                                      </p:cBhvr>
                                      <p:to>
                                        <p:strVal val="hidden"/>
                                      </p:to>
                                    </p:set>
                                  </p:childTnLst>
                                </p:cTn>
                              </p:par>
                            </p:childTnLst>
                          </p:cTn>
                        </p:par>
                        <p:par>
                          <p:cTn id="71" fill="hold" nodeType="afterGroup">
                            <p:stCondLst>
                              <p:cond delay="2500"/>
                            </p:stCondLst>
                            <p:childTnLst>
                              <p:par>
                                <p:cTn id="72" presetID="1" presetClass="entr" presetSubtype="0" fill="hold" nodeType="afterEffect">
                                  <p:stCondLst>
                                    <p:cond delay="0"/>
                                  </p:stCondLst>
                                  <p:childTnLst>
                                    <p:set>
                                      <p:cBhvr>
                                        <p:cTn id="73" dur="1" fill="hold">
                                          <p:stCondLst>
                                            <p:cond delay="0"/>
                                          </p:stCondLst>
                                        </p:cTn>
                                        <p:tgtEl>
                                          <p:spTgt spid="71"/>
                                        </p:tgtEl>
                                        <p:attrNameLst>
                                          <p:attrName>style.visibility</p:attrName>
                                        </p:attrNameLst>
                                      </p:cBhvr>
                                      <p:to>
                                        <p:strVal val="visible"/>
                                      </p:to>
                                    </p:set>
                                  </p:childTnLst>
                                </p:cTn>
                              </p:par>
                            </p:childTnLst>
                          </p:cTn>
                        </p:par>
                        <p:par>
                          <p:cTn id="74" fill="hold" nodeType="afterGroup">
                            <p:stCondLst>
                              <p:cond delay="2500"/>
                            </p:stCondLst>
                            <p:childTnLst>
                              <p:par>
                                <p:cTn id="75" presetID="0" presetClass="path" presetSubtype="0" accel="50000" decel="50000" fill="hold" nodeType="afterEffect">
                                  <p:stCondLst>
                                    <p:cond delay="0"/>
                                  </p:stCondLst>
                                  <p:childTnLst>
                                    <p:animMotion origin="layout" path="M 3.75E-6 5E-6 C 0.02015 -0.00459 0.04031 -0.00896 0.05922 -0.01917 C 0.07812 -0.02938 0.09593 -0.045 0.11375 -0.06063 " pathEditMode="relative" ptsTypes="aaA">
                                      <p:cBhvr>
                                        <p:cTn id="76" dur="2000" fill="hold"/>
                                        <p:tgtEl>
                                          <p:spTgt spid="71"/>
                                        </p:tgtEl>
                                        <p:attrNameLst>
                                          <p:attrName>ppt_x</p:attrName>
                                          <p:attrName>ppt_y</p:attrName>
                                        </p:attrNameLst>
                                      </p:cBhvr>
                                    </p:animMotion>
                                  </p:childTnLst>
                                </p:cTn>
                              </p:par>
                            </p:childTnLst>
                          </p:cTn>
                        </p:par>
                        <p:par>
                          <p:cTn id="77" fill="hold" nodeType="afterGroup">
                            <p:stCondLst>
                              <p:cond delay="4500"/>
                            </p:stCondLst>
                            <p:childTnLst>
                              <p:par>
                                <p:cTn id="78" presetID="10" presetClass="entr" presetSubtype="0" fill="hold" grpId="0" nodeType="afterEffect">
                                  <p:stCondLst>
                                    <p:cond delay="0"/>
                                  </p:stCondLst>
                                  <p:childTnLst>
                                    <p:set>
                                      <p:cBhvr>
                                        <p:cTn id="79" dur="1" fill="hold">
                                          <p:stCondLst>
                                            <p:cond delay="0"/>
                                          </p:stCondLst>
                                        </p:cTn>
                                        <p:tgtEl>
                                          <p:spTgt spid="87"/>
                                        </p:tgtEl>
                                        <p:attrNameLst>
                                          <p:attrName>style.visibility</p:attrName>
                                        </p:attrNameLst>
                                      </p:cBhvr>
                                      <p:to>
                                        <p:strVal val="visible"/>
                                      </p:to>
                                    </p:set>
                                    <p:animEffect transition="in" filter="fade">
                                      <p:cBhvr>
                                        <p:cTn id="80" dur="500"/>
                                        <p:tgtEl>
                                          <p:spTgt spid="8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nodeType="clickEffect">
                                  <p:stCondLst>
                                    <p:cond delay="0"/>
                                  </p:stCondLst>
                                  <p:childTnLst>
                                    <p:set>
                                      <p:cBhvr>
                                        <p:cTn id="84" dur="1" fill="hold">
                                          <p:stCondLst>
                                            <p:cond delay="0"/>
                                          </p:stCondLst>
                                        </p:cTn>
                                        <p:tgtEl>
                                          <p:spTgt spid="71"/>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0" presetClass="path" presetSubtype="0" accel="50000" decel="50000" fill="hold" nodeType="withEffect">
                                  <p:stCondLst>
                                    <p:cond delay="0"/>
                                  </p:stCondLst>
                                  <p:childTnLst>
                                    <p:animMotion origin="layout" path="M 2.5E-6 1.66667E-6 C 0.01437 -0.00146 0.02875 -0.00292 0.06219 -0.01813 C 0.09562 -0.03333 0.14812 -0.06271 0.20078 -0.09188 " pathEditMode="relative" ptsTypes="aaA">
                                      <p:cBhvr>
                                        <p:cTn id="96" dur="2000" fill="hold"/>
                                        <p:tgtEl>
                                          <p:spTgt spid="73"/>
                                        </p:tgtEl>
                                        <p:attrNameLst>
                                          <p:attrName>ppt_x</p:attrName>
                                          <p:attrName>ppt_y</p:attrName>
                                        </p:attrNameLst>
                                      </p:cBhvr>
                                    </p:animMotion>
                                  </p:childTnLst>
                                </p:cTn>
                              </p:par>
                            </p:childTnLst>
                          </p:cTn>
                        </p:par>
                        <p:par>
                          <p:cTn id="97" fill="hold" nodeType="afterGroup">
                            <p:stCondLst>
                              <p:cond delay="2000"/>
                            </p:stCondLst>
                            <p:childTnLst>
                              <p:par>
                                <p:cTn id="98" presetID="1" presetClass="exit" presetSubtype="0" fill="hold" nodeType="afterEffect">
                                  <p:stCondLst>
                                    <p:cond delay="0"/>
                                  </p:stCondLst>
                                  <p:childTnLst>
                                    <p:set>
                                      <p:cBhvr>
                                        <p:cTn id="99" dur="1" fill="hold">
                                          <p:stCondLst>
                                            <p:cond delay="0"/>
                                          </p:stCondLst>
                                        </p:cTn>
                                        <p:tgtEl>
                                          <p:spTgt spid="73"/>
                                        </p:tgtEl>
                                        <p:attrNameLst>
                                          <p:attrName>style.visibility</p:attrName>
                                        </p:attrNameLst>
                                      </p:cBhvr>
                                      <p:to>
                                        <p:strVal val="hidden"/>
                                      </p:to>
                                    </p:set>
                                  </p:childTnLst>
                                </p:cTn>
                              </p:par>
                              <p:par>
                                <p:cTn id="100" presetID="1" presetClass="entr" presetSubtype="0" fill="hold" nodeType="withEffect">
                                  <p:stCondLst>
                                    <p:cond delay="0"/>
                                  </p:stCondLst>
                                  <p:childTnLst>
                                    <p:set>
                                      <p:cBhvr>
                                        <p:cTn id="101" dur="1" fill="hold">
                                          <p:stCondLst>
                                            <p:cond delay="0"/>
                                          </p:stCondLst>
                                        </p:cTn>
                                        <p:tgtEl>
                                          <p:spTgt spid="78"/>
                                        </p:tgtEl>
                                        <p:attrNameLst>
                                          <p:attrName>style.visibility</p:attrName>
                                        </p:attrNameLst>
                                      </p:cBhvr>
                                      <p:to>
                                        <p:strVal val="visible"/>
                                      </p:to>
                                    </p:set>
                                  </p:childTnLst>
                                </p:cTn>
                              </p:par>
                            </p:childTnLst>
                          </p:cTn>
                        </p:par>
                        <p:par>
                          <p:cTn id="102" fill="hold" nodeType="afterGroup">
                            <p:stCondLst>
                              <p:cond delay="2000"/>
                            </p:stCondLst>
                            <p:childTnLst>
                              <p:par>
                                <p:cTn id="103" presetID="0" presetClass="path" presetSubtype="0" accel="50000" decel="50000" fill="hold" nodeType="afterEffect">
                                  <p:stCondLst>
                                    <p:cond delay="0"/>
                                  </p:stCondLst>
                                  <p:childTnLst>
                                    <p:animMotion origin="layout" path="M 0 0 C 0.02094 0.00959 0.04203 0.01938 0.06282 0.02938 C 0.0836 0.03938 0.10547 0.04813 0.125 0.05959 C 0.14453 0.07104 0.16235 0.08459 0.18032 0.09813 " pathEditMode="relative" ptsTypes="aaaA">
                                      <p:cBhvr>
                                        <p:cTn id="104" dur="2000" fill="hold"/>
                                        <p:tgtEl>
                                          <p:spTgt spid="78"/>
                                        </p:tgtEl>
                                        <p:attrNameLst>
                                          <p:attrName>ppt_x</p:attrName>
                                          <p:attrName>ppt_y</p:attrName>
                                        </p:attrNameLst>
                                      </p:cBhvr>
                                    </p:animMotion>
                                  </p:childTnLst>
                                </p:cTn>
                              </p:par>
                            </p:childTnLst>
                          </p:cTn>
                        </p:par>
                        <p:par>
                          <p:cTn id="105" fill="hold" nodeType="afterGroup">
                            <p:stCondLst>
                              <p:cond delay="4000"/>
                            </p:stCondLst>
                            <p:childTnLst>
                              <p:par>
                                <p:cTn id="106" presetID="10" presetClass="entr" presetSubtype="0" fill="hold" grpId="0" nodeType="afterEffect">
                                  <p:stCondLst>
                                    <p:cond delay="0"/>
                                  </p:stCondLst>
                                  <p:childTnLst>
                                    <p:set>
                                      <p:cBhvr>
                                        <p:cTn id="107" dur="1" fill="hold">
                                          <p:stCondLst>
                                            <p:cond delay="0"/>
                                          </p:stCondLst>
                                        </p:cTn>
                                        <p:tgtEl>
                                          <p:spTgt spid="88"/>
                                        </p:tgtEl>
                                        <p:attrNameLst>
                                          <p:attrName>style.visibility</p:attrName>
                                        </p:attrNameLst>
                                      </p:cBhvr>
                                      <p:to>
                                        <p:strVal val="visible"/>
                                      </p:to>
                                    </p:set>
                                    <p:animEffect transition="in" filter="fade">
                                      <p:cBhvr>
                                        <p:cTn id="108" dur="500"/>
                                        <p:tgtEl>
                                          <p:spTgt spid="8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nodeType="clickEffect">
                                  <p:stCondLst>
                                    <p:cond delay="0"/>
                                  </p:stCondLst>
                                  <p:childTnLst>
                                    <p:set>
                                      <p:cBhvr>
                                        <p:cTn id="112" dur="1" fill="hold">
                                          <p:stCondLst>
                                            <p:cond delay="0"/>
                                          </p:stCondLst>
                                        </p:cTn>
                                        <p:tgtEl>
                                          <p:spTgt spid="78"/>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0" presetClass="path" presetSubtype="0" accel="50000" decel="50000" fill="hold" nodeType="withEffect">
                                  <p:stCondLst>
                                    <p:cond delay="0"/>
                                  </p:stCondLst>
                                  <p:childTnLst>
                                    <p:animMotion origin="layout" path="M 0 0 C -0.00094 0.01416 -0.00187 0.02854 0.01813 0.04437 C 0.03813 0.06021 0.07891 0.0775 0.11969 0.095 " pathEditMode="relative" ptsTypes="aaA">
                                      <p:cBhvr>
                                        <p:cTn id="124" dur="2000" fill="hold"/>
                                        <p:tgtEl>
                                          <p:spTgt spid="79"/>
                                        </p:tgtEl>
                                        <p:attrNameLst>
                                          <p:attrName>ppt_x</p:attrName>
                                          <p:attrName>ppt_y</p:attrName>
                                        </p:attrNameLst>
                                      </p:cBhvr>
                                    </p:animMotion>
                                  </p:childTnLst>
                                </p:cTn>
                              </p:par>
                            </p:childTnLst>
                          </p:cTn>
                        </p:par>
                        <p:par>
                          <p:cTn id="125" fill="hold" nodeType="afterGroup">
                            <p:stCondLst>
                              <p:cond delay="2000"/>
                            </p:stCondLst>
                            <p:childTnLst>
                              <p:par>
                                <p:cTn id="126" presetID="1" presetClass="entr" presetSubtype="0" fill="hold" nodeType="afterEffect">
                                  <p:stCondLst>
                                    <p:cond delay="0"/>
                                  </p:stCondLst>
                                  <p:childTnLst>
                                    <p:set>
                                      <p:cBhvr>
                                        <p:cTn id="127" dur="1" fill="hold">
                                          <p:stCondLst>
                                            <p:cond delay="0"/>
                                          </p:stCondLst>
                                        </p:cTn>
                                        <p:tgtEl>
                                          <p:spTgt spid="84"/>
                                        </p:tgtEl>
                                        <p:attrNameLst>
                                          <p:attrName>style.visibility</p:attrName>
                                        </p:attrNameLst>
                                      </p:cBhvr>
                                      <p:to>
                                        <p:strVal val="visible"/>
                                      </p:to>
                                    </p:set>
                                  </p:childTnLst>
                                </p:cTn>
                              </p:par>
                              <p:par>
                                <p:cTn id="128" presetID="1" presetClass="exit" presetSubtype="0" fill="hold" nodeType="withEffect">
                                  <p:stCondLst>
                                    <p:cond delay="0"/>
                                  </p:stCondLst>
                                  <p:childTnLst>
                                    <p:set>
                                      <p:cBhvr>
                                        <p:cTn id="129" dur="1" fill="hold">
                                          <p:stCondLst>
                                            <p:cond delay="0"/>
                                          </p:stCondLst>
                                        </p:cTn>
                                        <p:tgtEl>
                                          <p:spTgt spid="79"/>
                                        </p:tgtEl>
                                        <p:attrNameLst>
                                          <p:attrName>style.visibility</p:attrName>
                                        </p:attrNameLst>
                                      </p:cBhvr>
                                      <p:to>
                                        <p:strVal val="hidden"/>
                                      </p:to>
                                    </p:set>
                                  </p:childTnLst>
                                </p:cTn>
                              </p:par>
                            </p:childTnLst>
                          </p:cTn>
                        </p:par>
                        <p:par>
                          <p:cTn id="130" fill="hold" nodeType="afterGroup">
                            <p:stCondLst>
                              <p:cond delay="2000"/>
                            </p:stCondLst>
                            <p:childTnLst>
                              <p:par>
                                <p:cTn id="131" presetID="0" presetClass="path" presetSubtype="0" accel="50000" decel="50000" fill="hold" nodeType="afterEffect">
                                  <p:stCondLst>
                                    <p:cond delay="0"/>
                                  </p:stCondLst>
                                  <p:childTnLst>
                                    <p:animMotion origin="layout" path="M 0 0 C -0.01734 0.01833 -0.03468 0.03687 -0.05984 0.05854 C -0.085 0.08021 -0.11828 0.10521 -0.1514 0.13021 " pathEditMode="relative" ptsTypes="aaA">
                                      <p:cBhvr>
                                        <p:cTn id="132" dur="2000" fill="hold"/>
                                        <p:tgtEl>
                                          <p:spTgt spid="84"/>
                                        </p:tgtEl>
                                        <p:attrNameLst>
                                          <p:attrName>ppt_x</p:attrName>
                                          <p:attrName>ppt_y</p:attrName>
                                        </p:attrNameLst>
                                      </p:cBhvr>
                                    </p:animMotion>
                                  </p:childTnLst>
                                </p:cTn>
                              </p:par>
                            </p:childTnLst>
                          </p:cTn>
                        </p:par>
                        <p:par>
                          <p:cTn id="133" fill="hold" nodeType="afterGroup">
                            <p:stCondLst>
                              <p:cond delay="4000"/>
                            </p:stCondLst>
                            <p:childTnLst>
                              <p:par>
                                <p:cTn id="134" presetID="10" presetClass="entr" presetSubtype="0" fill="hold" grpId="0" nodeType="afterEffect">
                                  <p:stCondLst>
                                    <p:cond delay="0"/>
                                  </p:stCondLst>
                                  <p:childTnLst>
                                    <p:set>
                                      <p:cBhvr>
                                        <p:cTn id="135" dur="1" fill="hold">
                                          <p:stCondLst>
                                            <p:cond delay="0"/>
                                          </p:stCondLst>
                                        </p:cTn>
                                        <p:tgtEl>
                                          <p:spTgt spid="89"/>
                                        </p:tgtEl>
                                        <p:attrNameLst>
                                          <p:attrName>style.visibility</p:attrName>
                                        </p:attrNameLst>
                                      </p:cBhvr>
                                      <p:to>
                                        <p:strVal val="visible"/>
                                      </p:to>
                                    </p:set>
                                    <p:animEffect transition="in" filter="fade">
                                      <p:cBhvr>
                                        <p:cTn id="136" dur="500"/>
                                        <p:tgtEl>
                                          <p:spTgt spid="8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0"/>
                                          </p:stCondLst>
                                        </p:cTn>
                                        <p:tgtEl>
                                          <p:spTgt spid="8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5"/>
                                        </p:tgtEl>
                                        <p:attrNameLst>
                                          <p:attrName>style.visibility</p:attrName>
                                        </p:attrNameLst>
                                      </p:cBhvr>
                                      <p:to>
                                        <p:strVal val="visible"/>
                                      </p:to>
                                    </p:set>
                                  </p:childTnLst>
                                </p:cTn>
                              </p:par>
                            </p:childTnLst>
                          </p:cTn>
                        </p:par>
                        <p:par>
                          <p:cTn id="143" fill="hold" nodeType="afterGroup">
                            <p:stCondLst>
                              <p:cond delay="0"/>
                            </p:stCondLst>
                            <p:childTnLst>
                              <p:par>
                                <p:cTn id="144" presetID="0" presetClass="path" presetSubtype="0" accel="50000" decel="50000" fill="hold" nodeType="afterEffect">
                                  <p:stCondLst>
                                    <p:cond delay="0"/>
                                  </p:stCondLst>
                                  <p:childTnLst>
                                    <p:animMotion origin="layout" path="M 0 0 C -0.02547 0.02 -0.05078 0.04 -0.07563 0.04646 C -0.10047 0.05291 -0.12485 0.04604 -0.14922 0.03937 " pathEditMode="relative" ptsTypes="aaA">
                                      <p:cBhvr>
                                        <p:cTn id="145" dur="2000" fill="hold"/>
                                        <p:tgtEl>
                                          <p:spTgt spid="85"/>
                                        </p:tgtEl>
                                        <p:attrNameLst>
                                          <p:attrName>ppt_x</p:attrName>
                                          <p:attrName>ppt_y</p:attrName>
                                        </p:attrNameLst>
                                      </p:cBhvr>
                                    </p:animMotion>
                                  </p:childTnLst>
                                </p:cTn>
                              </p:par>
                            </p:childTnLst>
                          </p:cTn>
                        </p:par>
                        <p:par>
                          <p:cTn id="146" fill="hold" nodeType="afterGroup">
                            <p:stCondLst>
                              <p:cond delay="2000"/>
                            </p:stCondLst>
                            <p:childTnLst>
                              <p:par>
                                <p:cTn id="147" presetID="1" presetClass="entr" presetSubtype="0" fill="hold" nodeType="afterEffect">
                                  <p:stCondLst>
                                    <p:cond delay="0"/>
                                  </p:stCondLst>
                                  <p:childTnLst>
                                    <p:set>
                                      <p:cBhvr>
                                        <p:cTn id="148" dur="1" fill="hold">
                                          <p:stCondLst>
                                            <p:cond delay="0"/>
                                          </p:stCondLst>
                                        </p:cTn>
                                        <p:tgtEl>
                                          <p:spTgt spid="86"/>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85"/>
                                        </p:tgtEl>
                                        <p:attrNameLst>
                                          <p:attrName>style.visibility</p:attrName>
                                        </p:attrNameLst>
                                      </p:cBhvr>
                                      <p:to>
                                        <p:strVal val="hidden"/>
                                      </p:to>
                                    </p:set>
                                  </p:childTnLst>
                                </p:cTn>
                              </p:par>
                            </p:childTnLst>
                          </p:cTn>
                        </p:par>
                        <p:par>
                          <p:cTn id="151" fill="hold" nodeType="afterGroup">
                            <p:stCondLst>
                              <p:cond delay="2000"/>
                            </p:stCondLst>
                            <p:childTnLst>
                              <p:par>
                                <p:cTn id="152" presetID="0" presetClass="path" presetSubtype="0" accel="50000" decel="50000" fill="hold" nodeType="afterEffect">
                                  <p:stCondLst>
                                    <p:cond delay="0"/>
                                  </p:stCondLst>
                                  <p:childTnLst>
                                    <p:animMotion origin="layout" path="M 0 0 C -0.01765 0.0277 -0.03515 0.05562 -0.08109 0.05666 C -0.12703 0.0577 -0.2014 0.03187 -0.27578 0.00625 " pathEditMode="relative" ptsTypes="aaA">
                                      <p:cBhvr>
                                        <p:cTn id="153" dur="2000" fill="hold"/>
                                        <p:tgtEl>
                                          <p:spTgt spid="86"/>
                                        </p:tgtEl>
                                        <p:attrNameLst>
                                          <p:attrName>ppt_x</p:attrName>
                                          <p:attrName>ppt_y</p:attrName>
                                        </p:attrNameLst>
                                      </p:cBhvr>
                                    </p:animMotion>
                                  </p:childTnLst>
                                </p:cTn>
                              </p:par>
                            </p:childTnLst>
                          </p:cTn>
                        </p:par>
                        <p:par>
                          <p:cTn id="154" fill="hold" nodeType="afterGroup">
                            <p:stCondLst>
                              <p:cond delay="4000"/>
                            </p:stCondLst>
                            <p:childTnLst>
                              <p:par>
                                <p:cTn id="155" presetID="10" presetClass="entr" presetSubtype="0" fill="hold" grpId="0" nodeType="afterEffect">
                                  <p:stCondLst>
                                    <p:cond delay="0"/>
                                  </p:stCondLst>
                                  <p:childTnLst>
                                    <p:set>
                                      <p:cBhvr>
                                        <p:cTn id="156" dur="1" fill="hold">
                                          <p:stCondLst>
                                            <p:cond delay="0"/>
                                          </p:stCondLst>
                                        </p:cTn>
                                        <p:tgtEl>
                                          <p:spTgt spid="90"/>
                                        </p:tgtEl>
                                        <p:attrNameLst>
                                          <p:attrName>style.visibility</p:attrName>
                                        </p:attrNameLst>
                                      </p:cBhvr>
                                      <p:to>
                                        <p:strVal val="visible"/>
                                      </p:to>
                                    </p:set>
                                    <p:animEffect transition="in" filter="fade">
                                      <p:cBhvr>
                                        <p:cTn id="157" dur="500"/>
                                        <p:tgtEl>
                                          <p:spTgt spid="90"/>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4" presetClass="entr" presetSubtype="10" fill="hold" nodeType="clickEffect">
                                  <p:stCondLst>
                                    <p:cond delay="0"/>
                                  </p:stCondLst>
                                  <p:childTnLst>
                                    <p:set>
                                      <p:cBhvr>
                                        <p:cTn id="161" dur="1" fill="hold">
                                          <p:stCondLst>
                                            <p:cond delay="0"/>
                                          </p:stCondLst>
                                        </p:cTn>
                                        <p:tgtEl>
                                          <p:spTgt spid="96"/>
                                        </p:tgtEl>
                                        <p:attrNameLst>
                                          <p:attrName>style.visibility</p:attrName>
                                        </p:attrNameLst>
                                      </p:cBhvr>
                                      <p:to>
                                        <p:strVal val="visible"/>
                                      </p:to>
                                    </p:set>
                                    <p:animEffect transition="in" filter="randombar(horizontal)">
                                      <p:cBhvr>
                                        <p:cTn id="162" dur="500"/>
                                        <p:tgtEl>
                                          <p:spTgt spid="96"/>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fade">
                                      <p:cBhvr>
                                        <p:cTn id="165" dur="500"/>
                                        <p:tgtEl>
                                          <p:spTgt spid="53"/>
                                        </p:tgtEl>
                                      </p:cBhvr>
                                    </p:animEffect>
                                  </p:childTnLst>
                                </p:cTn>
                              </p:par>
                            </p:childTnLst>
                          </p:cTn>
                        </p:par>
                        <p:par>
                          <p:cTn id="166" fill="hold" nodeType="afterGroup">
                            <p:stCondLst>
                              <p:cond delay="500"/>
                            </p:stCondLst>
                            <p:childTnLst>
                              <p:par>
                                <p:cTn id="167" presetID="10" presetClass="entr" presetSubtype="0" fill="hold" grpId="0" nodeType="afterEffect">
                                  <p:stCondLst>
                                    <p:cond delay="0"/>
                                  </p:stCondLst>
                                  <p:childTnLst>
                                    <p:set>
                                      <p:cBhvr>
                                        <p:cTn id="168" dur="1" fill="hold">
                                          <p:stCondLst>
                                            <p:cond delay="0"/>
                                          </p:stCondLst>
                                        </p:cTn>
                                        <p:tgtEl>
                                          <p:spTgt spid="91"/>
                                        </p:tgtEl>
                                        <p:attrNameLst>
                                          <p:attrName>style.visibility</p:attrName>
                                        </p:attrNameLst>
                                      </p:cBhvr>
                                      <p:to>
                                        <p:strVal val="visible"/>
                                      </p:to>
                                    </p:set>
                                    <p:animEffect transition="in" filter="fade">
                                      <p:cBhvr>
                                        <p:cTn id="169" dur="500"/>
                                        <p:tgtEl>
                                          <p:spTgt spid="91"/>
                                        </p:tgtEl>
                                      </p:cBhvr>
                                    </p:animEffect>
                                  </p:childTnLst>
                                </p:cTn>
                              </p:par>
                            </p:childTnLst>
                          </p:cTn>
                        </p:par>
                        <p:par>
                          <p:cTn id="170" fill="hold" nodeType="afterGroup">
                            <p:stCondLst>
                              <p:cond delay="1000"/>
                            </p:stCondLst>
                            <p:childTnLst>
                              <p:par>
                                <p:cTn id="171" presetID="14" presetClass="entr" presetSubtype="10" fill="hold" nodeType="afterEffect">
                                  <p:stCondLst>
                                    <p:cond delay="0"/>
                                  </p:stCondLst>
                                  <p:childTnLst>
                                    <p:set>
                                      <p:cBhvr>
                                        <p:cTn id="172" dur="1" fill="hold">
                                          <p:stCondLst>
                                            <p:cond delay="0"/>
                                          </p:stCondLst>
                                        </p:cTn>
                                        <p:tgtEl>
                                          <p:spTgt spid="99"/>
                                        </p:tgtEl>
                                        <p:attrNameLst>
                                          <p:attrName>style.visibility</p:attrName>
                                        </p:attrNameLst>
                                      </p:cBhvr>
                                      <p:to>
                                        <p:strVal val="visible"/>
                                      </p:to>
                                    </p:set>
                                    <p:animEffect transition="in" filter="randombar(horizontal)">
                                      <p:cBhvr>
                                        <p:cTn id="173" dur="500"/>
                                        <p:tgtEl>
                                          <p:spTgt spid="9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childTnLst>
                          </p:cTn>
                        </p:par>
                        <p:par>
                          <p:cTn id="177" fill="hold" nodeType="afterGroup">
                            <p:stCondLst>
                              <p:cond delay="1500"/>
                            </p:stCondLst>
                            <p:childTnLst>
                              <p:par>
                                <p:cTn id="178" presetID="10" presetClass="entr" presetSubtype="0" fill="hold" grpId="0" nodeType="afterEffect">
                                  <p:stCondLst>
                                    <p:cond delay="0"/>
                                  </p:stCondLst>
                                  <p:childTnLst>
                                    <p:set>
                                      <p:cBhvr>
                                        <p:cTn id="179" dur="1" fill="hold">
                                          <p:stCondLst>
                                            <p:cond delay="0"/>
                                          </p:stCondLst>
                                        </p:cTn>
                                        <p:tgtEl>
                                          <p:spTgt spid="92"/>
                                        </p:tgtEl>
                                        <p:attrNameLst>
                                          <p:attrName>style.visibility</p:attrName>
                                        </p:attrNameLst>
                                      </p:cBhvr>
                                      <p:to>
                                        <p:strVal val="visible"/>
                                      </p:to>
                                    </p:set>
                                    <p:animEffect transition="in" filter="fade">
                                      <p:cBhvr>
                                        <p:cTn id="180" dur="500"/>
                                        <p:tgtEl>
                                          <p:spTgt spid="92"/>
                                        </p:tgtEl>
                                      </p:cBhvr>
                                    </p:animEffect>
                                  </p:childTnLst>
                                </p:cTn>
                              </p:par>
                            </p:childTnLst>
                          </p:cTn>
                        </p:par>
                        <p:par>
                          <p:cTn id="181" fill="hold" nodeType="afterGroup">
                            <p:stCondLst>
                              <p:cond delay="2000"/>
                            </p:stCondLst>
                            <p:childTnLst>
                              <p:par>
                                <p:cTn id="182" presetID="14" presetClass="entr" presetSubtype="10" fill="hold" nodeType="afterEffect">
                                  <p:stCondLst>
                                    <p:cond delay="0"/>
                                  </p:stCondLst>
                                  <p:childTnLst>
                                    <p:set>
                                      <p:cBhvr>
                                        <p:cTn id="183" dur="1" fill="hold">
                                          <p:stCondLst>
                                            <p:cond delay="0"/>
                                          </p:stCondLst>
                                        </p:cTn>
                                        <p:tgtEl>
                                          <p:spTgt spid="101"/>
                                        </p:tgtEl>
                                        <p:attrNameLst>
                                          <p:attrName>style.visibility</p:attrName>
                                        </p:attrNameLst>
                                      </p:cBhvr>
                                      <p:to>
                                        <p:strVal val="visible"/>
                                      </p:to>
                                    </p:set>
                                    <p:animEffect transition="in" filter="randombar(horizontal)">
                                      <p:cBhvr>
                                        <p:cTn id="184" dur="500"/>
                                        <p:tgtEl>
                                          <p:spTgt spid="10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5"/>
                                        </p:tgtEl>
                                        <p:attrNameLst>
                                          <p:attrName>style.visibility</p:attrName>
                                        </p:attrNameLst>
                                      </p:cBhvr>
                                      <p:to>
                                        <p:strVal val="visible"/>
                                      </p:to>
                                    </p:set>
                                    <p:animEffect transition="in" filter="fade">
                                      <p:cBhvr>
                                        <p:cTn id="187" dur="500"/>
                                        <p:tgtEl>
                                          <p:spTgt spid="55"/>
                                        </p:tgtEl>
                                      </p:cBhvr>
                                    </p:animEffect>
                                  </p:childTnLst>
                                </p:cTn>
                              </p:par>
                            </p:childTnLst>
                          </p:cTn>
                        </p:par>
                        <p:par>
                          <p:cTn id="188" fill="hold" nodeType="afterGroup">
                            <p:stCondLst>
                              <p:cond delay="2500"/>
                            </p:stCondLst>
                            <p:childTnLst>
                              <p:par>
                                <p:cTn id="189" presetID="10" presetClass="entr" presetSubtype="0" fill="hold" grpId="0" nodeType="afterEffect">
                                  <p:stCondLst>
                                    <p:cond delay="0"/>
                                  </p:stCondLst>
                                  <p:childTnLst>
                                    <p:set>
                                      <p:cBhvr>
                                        <p:cTn id="190" dur="1" fill="hold">
                                          <p:stCondLst>
                                            <p:cond delay="0"/>
                                          </p:stCondLst>
                                        </p:cTn>
                                        <p:tgtEl>
                                          <p:spTgt spid="93"/>
                                        </p:tgtEl>
                                        <p:attrNameLst>
                                          <p:attrName>style.visibility</p:attrName>
                                        </p:attrNameLst>
                                      </p:cBhvr>
                                      <p:to>
                                        <p:strVal val="visible"/>
                                      </p:to>
                                    </p:set>
                                    <p:animEffect transition="in" filter="fade">
                                      <p:cBhvr>
                                        <p:cTn id="191" dur="500"/>
                                        <p:tgtEl>
                                          <p:spTgt spid="93"/>
                                        </p:tgtEl>
                                      </p:cBhvr>
                                    </p:animEffect>
                                  </p:childTnLst>
                                </p:cTn>
                              </p:par>
                            </p:childTnLst>
                          </p:cTn>
                        </p:par>
                        <p:par>
                          <p:cTn id="192" fill="hold" nodeType="afterGroup">
                            <p:stCondLst>
                              <p:cond delay="3000"/>
                            </p:stCondLst>
                            <p:childTnLst>
                              <p:par>
                                <p:cTn id="193" presetID="14" presetClass="entr" presetSubtype="10" fill="hold" nodeType="afterEffect">
                                  <p:stCondLst>
                                    <p:cond delay="0"/>
                                  </p:stCondLst>
                                  <p:childTnLst>
                                    <p:set>
                                      <p:cBhvr>
                                        <p:cTn id="194" dur="1" fill="hold">
                                          <p:stCondLst>
                                            <p:cond delay="0"/>
                                          </p:stCondLst>
                                        </p:cTn>
                                        <p:tgtEl>
                                          <p:spTgt spid="103"/>
                                        </p:tgtEl>
                                        <p:attrNameLst>
                                          <p:attrName>style.visibility</p:attrName>
                                        </p:attrNameLst>
                                      </p:cBhvr>
                                      <p:to>
                                        <p:strVal val="visible"/>
                                      </p:to>
                                    </p:set>
                                    <p:animEffect transition="in" filter="randombar(horizontal)">
                                      <p:cBhvr>
                                        <p:cTn id="195" dur="500"/>
                                        <p:tgtEl>
                                          <p:spTgt spid="103"/>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60"/>
                                        </p:tgtEl>
                                        <p:attrNameLst>
                                          <p:attrName>style.visibility</p:attrName>
                                        </p:attrNameLst>
                                      </p:cBhvr>
                                      <p:to>
                                        <p:strVal val="visible"/>
                                      </p:to>
                                    </p:set>
                                    <p:animEffect transition="in" filter="fade">
                                      <p:cBhvr>
                                        <p:cTn id="198" dur="500"/>
                                        <p:tgtEl>
                                          <p:spTgt spid="60"/>
                                        </p:tgtEl>
                                      </p:cBhvr>
                                    </p:animEffect>
                                  </p:childTnLst>
                                </p:cTn>
                              </p:par>
                            </p:childTnLst>
                          </p:cTn>
                        </p:par>
                        <p:par>
                          <p:cTn id="199" fill="hold" nodeType="afterGroup">
                            <p:stCondLst>
                              <p:cond delay="3500"/>
                            </p:stCondLst>
                            <p:childTnLst>
                              <p:par>
                                <p:cTn id="200" presetID="10" presetClass="entr" presetSubtype="0" fill="hold" grpId="0" nodeType="afterEffect">
                                  <p:stCondLst>
                                    <p:cond delay="0"/>
                                  </p:stCondLst>
                                  <p:childTnLst>
                                    <p:set>
                                      <p:cBhvr>
                                        <p:cTn id="201" dur="1" fill="hold">
                                          <p:stCondLst>
                                            <p:cond delay="0"/>
                                          </p:stCondLst>
                                        </p:cTn>
                                        <p:tgtEl>
                                          <p:spTgt spid="94"/>
                                        </p:tgtEl>
                                        <p:attrNameLst>
                                          <p:attrName>style.visibility</p:attrName>
                                        </p:attrNameLst>
                                      </p:cBhvr>
                                      <p:to>
                                        <p:strVal val="visible"/>
                                      </p:to>
                                    </p:set>
                                    <p:animEffect transition="in" filter="fade">
                                      <p:cBhvr>
                                        <p:cTn id="202" dur="500"/>
                                        <p:tgtEl>
                                          <p:spTgt spid="94"/>
                                        </p:tgtEl>
                                      </p:cBhvr>
                                    </p:animEffect>
                                  </p:childTnLst>
                                </p:cTn>
                              </p:par>
                              <p:par>
                                <p:cTn id="203" presetID="10" presetClass="entr" presetSubtype="0" fill="hold" nodeType="withEffect">
                                  <p:stCondLst>
                                    <p:cond delay="0"/>
                                  </p:stCondLst>
                                  <p:childTnLst>
                                    <p:set>
                                      <p:cBhvr>
                                        <p:cTn id="204" dur="1" fill="hold">
                                          <p:stCondLst>
                                            <p:cond delay="0"/>
                                          </p:stCondLst>
                                        </p:cTn>
                                        <p:tgtEl>
                                          <p:spTgt spid="121"/>
                                        </p:tgtEl>
                                        <p:attrNameLst>
                                          <p:attrName>style.visibility</p:attrName>
                                        </p:attrNameLst>
                                      </p:cBhvr>
                                      <p:to>
                                        <p:strVal val="visible"/>
                                      </p:to>
                                    </p:set>
                                    <p:animEffect transition="in" filter="fade">
                                      <p:cBhvr>
                                        <p:cTn id="205" dur="500"/>
                                        <p:tgtEl>
                                          <p:spTgt spid="121"/>
                                        </p:tgtEl>
                                      </p:cBhvr>
                                    </p:animEffect>
                                  </p:childTnLst>
                                </p:cTn>
                              </p:par>
                              <p:par>
                                <p:cTn id="206" presetID="10" presetClass="entr" presetSubtype="0" fill="hold" nodeType="withEffect">
                                  <p:stCondLst>
                                    <p:cond delay="0"/>
                                  </p:stCondLst>
                                  <p:childTnLst>
                                    <p:set>
                                      <p:cBhvr>
                                        <p:cTn id="207" dur="1" fill="hold">
                                          <p:stCondLst>
                                            <p:cond delay="0"/>
                                          </p:stCondLst>
                                        </p:cTn>
                                        <p:tgtEl>
                                          <p:spTgt spid="119"/>
                                        </p:tgtEl>
                                        <p:attrNameLst>
                                          <p:attrName>style.visibility</p:attrName>
                                        </p:attrNameLst>
                                      </p:cBhvr>
                                      <p:to>
                                        <p:strVal val="visible"/>
                                      </p:to>
                                    </p:set>
                                    <p:animEffect transition="in" filter="fade">
                                      <p:cBhvr>
                                        <p:cTn id="208" dur="500"/>
                                        <p:tgtEl>
                                          <p:spTgt spid="119"/>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16"/>
                                        </p:tgtEl>
                                        <p:attrNameLst>
                                          <p:attrName>style.visibility</p:attrName>
                                        </p:attrNameLst>
                                      </p:cBhvr>
                                      <p:to>
                                        <p:strVal val="visible"/>
                                      </p:to>
                                    </p:set>
                                    <p:animEffect transition="in" filter="fade">
                                      <p:cBhvr>
                                        <p:cTn id="211" dur="500"/>
                                        <p:tgtEl>
                                          <p:spTgt spid="116"/>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17"/>
                                        </p:tgtEl>
                                        <p:attrNameLst>
                                          <p:attrName>style.visibility</p:attrName>
                                        </p:attrNameLst>
                                      </p:cBhvr>
                                      <p:to>
                                        <p:strVal val="visible"/>
                                      </p:to>
                                    </p:set>
                                    <p:animEffect transition="in" filter="fade">
                                      <p:cBhvr>
                                        <p:cTn id="21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animBg="1"/>
      <p:bldP spid="92" grpId="0" animBg="1"/>
      <p:bldP spid="93" grpId="0" animBg="1"/>
      <p:bldP spid="94" grpId="0" animBg="1"/>
      <p:bldP spid="116" grpId="0" animBg="1"/>
      <p:bldP spid="117" grpId="0" animBg="1"/>
      <p:bldP spid="53" grpId="0" animBg="1"/>
      <p:bldP spid="54" grpId="0" animBg="1"/>
      <p:bldP spid="55"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 Cases</a:t>
            </a:r>
            <a:endParaRPr lang="en-US" dirty="0"/>
          </a:p>
        </p:txBody>
      </p:sp>
      <p:sp>
        <p:nvSpPr>
          <p:cNvPr id="27650" name="Content Placeholder 2"/>
          <p:cNvSpPr>
            <a:spLocks noGrp="1"/>
          </p:cNvSpPr>
          <p:nvPr>
            <p:ph sz="quarter" idx="1"/>
          </p:nvPr>
        </p:nvSpPr>
        <p:spPr>
          <a:xfrm>
            <a:off x="508000" y="1778000"/>
            <a:ext cx="8297863" cy="812800"/>
          </a:xfrm>
        </p:spPr>
        <p:txBody>
          <a:bodyPr/>
          <a:lstStyle/>
          <a:p>
            <a:r>
              <a:rPr lang="en-US">
                <a:latin typeface="Century Schoolbook" charset="0"/>
                <a:ea typeface="ＭＳ Ｐゴシック" charset="0"/>
                <a:cs typeface="ＭＳ Ｐゴシック" charset="0"/>
              </a:rPr>
              <a:t>Is the loop infinite?</a:t>
            </a:r>
          </a:p>
        </p:txBody>
      </p:sp>
      <p:sp>
        <p:nvSpPr>
          <p:cNvPr id="276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FB3EA43-FB55-9845-9A77-879E93A85717}" type="slidenum">
              <a:rPr lang="en-US" sz="1600">
                <a:solidFill>
                  <a:srgbClr val="FFFFFF"/>
                </a:solidFill>
              </a:rPr>
              <a:pPr eaLnBrk="1" hangingPunct="1"/>
              <a:t>19</a:t>
            </a:fld>
            <a:endParaRPr lang="en-US" sz="1600">
              <a:solidFill>
                <a:srgbClr val="FFFFFF"/>
              </a:solidFill>
            </a:endParaRPr>
          </a:p>
        </p:txBody>
      </p:sp>
      <p:sp>
        <p:nvSpPr>
          <p:cNvPr id="4" name="Cube 3"/>
          <p:cNvSpPr/>
          <p:nvPr/>
        </p:nvSpPr>
        <p:spPr>
          <a:xfrm>
            <a:off x="1955800" y="3505200"/>
            <a:ext cx="457200" cy="4572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5" name="Cube 4"/>
          <p:cNvSpPr/>
          <p:nvPr/>
        </p:nvSpPr>
        <p:spPr>
          <a:xfrm>
            <a:off x="1498600" y="3124200"/>
            <a:ext cx="457200" cy="533400"/>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cxnSp>
        <p:nvCxnSpPr>
          <p:cNvPr id="6" name="Straight Arrow Connector 5"/>
          <p:cNvCxnSpPr/>
          <p:nvPr/>
        </p:nvCxnSpPr>
        <p:spPr>
          <a:xfrm flipV="1">
            <a:off x="1270000" y="33528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1270000" y="28956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1270000" y="40386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Cube 8"/>
          <p:cNvSpPr/>
          <p:nvPr/>
        </p:nvSpPr>
        <p:spPr>
          <a:xfrm>
            <a:off x="4089400" y="3352800"/>
            <a:ext cx="457200" cy="381000"/>
          </a:xfrm>
          <a:prstGeom prst="cub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0" name="Cube 9"/>
          <p:cNvSpPr/>
          <p:nvPr/>
        </p:nvSpPr>
        <p:spPr>
          <a:xfrm>
            <a:off x="3937000" y="3124200"/>
            <a:ext cx="762000" cy="762000"/>
          </a:xfrm>
          <a:prstGeom prst="cube">
            <a:avLst/>
          </a:prstGeom>
          <a:solidFill>
            <a:schemeClr val="accent1">
              <a:lumMod val="40000"/>
              <a:lumOff val="60000"/>
              <a:alpha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cxnSp>
        <p:nvCxnSpPr>
          <p:cNvPr id="11" name="Straight Arrow Connector 10"/>
          <p:cNvCxnSpPr/>
          <p:nvPr/>
        </p:nvCxnSpPr>
        <p:spPr>
          <a:xfrm flipV="1">
            <a:off x="3708400" y="33528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3708400" y="28956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3708400" y="40386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Cube 14"/>
          <p:cNvSpPr/>
          <p:nvPr/>
        </p:nvSpPr>
        <p:spPr>
          <a:xfrm>
            <a:off x="6223000" y="3124200"/>
            <a:ext cx="685800" cy="685800"/>
          </a:xfrm>
          <a:prstGeom prst="cube">
            <a:avLst/>
          </a:prstGeom>
          <a:solidFill>
            <a:schemeClr val="accent1">
              <a:lumMod val="60000"/>
              <a:lumOff val="4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4" name="Cube 13"/>
          <p:cNvSpPr/>
          <p:nvPr/>
        </p:nvSpPr>
        <p:spPr>
          <a:xfrm>
            <a:off x="6527800" y="3505200"/>
            <a:ext cx="457200" cy="457200"/>
          </a:xfrm>
          <a:prstGeom prst="cube">
            <a:avLst/>
          </a:prstGeom>
          <a:solidFill>
            <a:schemeClr val="accent2">
              <a:lumMod val="60000"/>
              <a:lumOff val="40000"/>
              <a:alpha val="49000"/>
            </a:schemeClr>
          </a:solidFill>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cxnSp>
        <p:nvCxnSpPr>
          <p:cNvPr id="16" name="Straight Arrow Connector 15"/>
          <p:cNvCxnSpPr/>
          <p:nvPr/>
        </p:nvCxnSpPr>
        <p:spPr>
          <a:xfrm flipV="1">
            <a:off x="5994400" y="33528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5994400" y="28956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5994400" y="40386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a:spLocks noChangeArrowheads="1"/>
          </p:cNvSpPr>
          <p:nvPr/>
        </p:nvSpPr>
        <p:spPr bwMode="auto">
          <a:xfrm>
            <a:off x="1041400" y="4191000"/>
            <a:ext cx="163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Finite Loop</a:t>
            </a:r>
          </a:p>
        </p:txBody>
      </p:sp>
      <p:sp>
        <p:nvSpPr>
          <p:cNvPr id="20" name="TextBox 19"/>
          <p:cNvSpPr txBox="1">
            <a:spLocks noChangeArrowheads="1"/>
          </p:cNvSpPr>
          <p:nvPr/>
        </p:nvSpPr>
        <p:spPr bwMode="auto">
          <a:xfrm>
            <a:off x="3479800" y="4191000"/>
            <a:ext cx="1817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Infinite Loop</a:t>
            </a:r>
          </a:p>
        </p:txBody>
      </p:sp>
      <p:sp>
        <p:nvSpPr>
          <p:cNvPr id="21" name="TextBox 20"/>
          <p:cNvSpPr txBox="1">
            <a:spLocks noChangeArrowheads="1"/>
          </p:cNvSpPr>
          <p:nvPr/>
        </p:nvSpPr>
        <p:spPr bwMode="auto">
          <a:xfrm>
            <a:off x="6527800" y="4191000"/>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a:t>
            </a:r>
          </a:p>
        </p:txBody>
      </p:sp>
      <p:sp>
        <p:nvSpPr>
          <p:cNvPr id="22" name="Cube 21"/>
          <p:cNvSpPr/>
          <p:nvPr/>
        </p:nvSpPr>
        <p:spPr>
          <a:xfrm>
            <a:off x="6527800" y="3505200"/>
            <a:ext cx="304800" cy="304800"/>
          </a:xfrm>
          <a:prstGeom prst="cube">
            <a:avLst/>
          </a:prstGeom>
          <a:solidFill>
            <a:schemeClr val="accent2">
              <a:lumMod val="60000"/>
              <a:lumOff val="40000"/>
              <a:alpha val="49000"/>
            </a:schemeClr>
          </a:solidFill>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23" name="Cube 22"/>
          <p:cNvSpPr/>
          <p:nvPr/>
        </p:nvSpPr>
        <p:spPr>
          <a:xfrm>
            <a:off x="6299200" y="3200400"/>
            <a:ext cx="381000" cy="304800"/>
          </a:xfrm>
          <a:prstGeom prst="cube">
            <a:avLst/>
          </a:prstGeom>
          <a:solidFill>
            <a:schemeClr val="accent1">
              <a:lumMod val="60000"/>
              <a:lumOff val="40000"/>
              <a:alpha val="63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par>
                                <p:cTn id="51" presetID="2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00"/>
                                        <p:tgtEl>
                                          <p:spTgt spid="16"/>
                                        </p:tgtEl>
                                      </p:cBhvr>
                                    </p:animEffect>
                                  </p:childTnLst>
                                </p:cTn>
                              </p:par>
                              <p:par>
                                <p:cTn id="54" presetID="22" presetClass="entr" presetSubtype="4"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down)">
                                      <p:cBhvr>
                                        <p:cTn id="56" dur="500"/>
                                        <p:tgtEl>
                                          <p:spTgt spid="17"/>
                                        </p:tgtEl>
                                      </p:cBhvr>
                                    </p:animEffect>
                                  </p:childTnLst>
                                </p:cTn>
                              </p:par>
                              <p:par>
                                <p:cTn id="57" presetID="22" presetClass="entr" presetSubtype="4"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par>
                          <p:cTn id="68" fill="hold" nodeType="afterGroup">
                            <p:stCondLst>
                              <p:cond delay="500"/>
                            </p:stCondLst>
                            <p:childTnLst>
                              <p:par>
                                <p:cTn id="69" presetID="14" presetClass="entr" presetSubtype="10"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randombar(horizontal)">
                                      <p:cBhvr>
                                        <p:cTn id="71" dur="500"/>
                                        <p:tgtEl>
                                          <p:spTgt spid="2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xit" presetSubtype="10" fill="hold" grpId="1" nodeType="clickEffect">
                                  <p:stCondLst>
                                    <p:cond delay="0"/>
                                  </p:stCondLst>
                                  <p:childTnLst>
                                    <p:animEffect transition="out" filter="blinds(horizontal)">
                                      <p:cBhvr>
                                        <p:cTn id="75" dur="500"/>
                                        <p:tgtEl>
                                          <p:spTgt spid="15"/>
                                        </p:tgtEl>
                                      </p:cBhvr>
                                    </p:animEffect>
                                    <p:set>
                                      <p:cBhvr>
                                        <p:cTn id="76" dur="1" fill="hold">
                                          <p:stCondLst>
                                            <p:cond delay="499"/>
                                          </p:stCondLst>
                                        </p:cTn>
                                        <p:tgtEl>
                                          <p:spTgt spid="15"/>
                                        </p:tgtEl>
                                        <p:attrNameLst>
                                          <p:attrName>style.visibility</p:attrName>
                                        </p:attrNameLst>
                                      </p:cBhvr>
                                      <p:to>
                                        <p:strVal val="hidden"/>
                                      </p:to>
                                    </p:set>
                                  </p:childTnLst>
                                </p:cTn>
                              </p:par>
                            </p:childTnLst>
                          </p:cTn>
                        </p:par>
                        <p:par>
                          <p:cTn id="77" fill="hold" nodeType="afterGroup">
                            <p:stCondLst>
                              <p:cond delay="500"/>
                            </p:stCondLst>
                            <p:childTnLst>
                              <p:par>
                                <p:cTn id="78" presetID="14" presetClass="entr" presetSubtype="10"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randombar(horizontal)">
                                      <p:cBhvr>
                                        <p:cTn id="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5" grpId="0" animBg="1"/>
      <p:bldP spid="15" grpId="1" animBg="1"/>
      <p:bldP spid="14" grpId="0" animBg="1"/>
      <p:bldP spid="14" grpId="1" animBg="1"/>
      <p:bldP spid="19" grpId="0"/>
      <p:bldP spid="20" grpId="0"/>
      <p:bldP spid="21" grpId="0"/>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It is hard to understand and reason about end-to-end behavior of networks:</a:t>
            </a:r>
          </a:p>
          <a:p>
            <a:pPr lvl="1"/>
            <a:r>
              <a:rPr lang="en-US" dirty="0">
                <a:latin typeface="Century Schoolbook" charset="0"/>
                <a:ea typeface="ＭＳ Ｐゴシック" charset="0"/>
              </a:rPr>
              <a:t>Can host A talk to host B?	</a:t>
            </a:r>
          </a:p>
          <a:p>
            <a:pPr lvl="1"/>
            <a:r>
              <a:rPr lang="en-US" dirty="0">
                <a:latin typeface="Century Schoolbook" charset="0"/>
                <a:ea typeface="ＭＳ Ｐゴシック" charset="0"/>
              </a:rPr>
              <a:t>What are all the packet headers from A that can reach B?	</a:t>
            </a:r>
          </a:p>
          <a:p>
            <a:pPr lvl="1"/>
            <a:r>
              <a:rPr lang="en-US" dirty="0">
                <a:latin typeface="Century Schoolbook" charset="0"/>
                <a:ea typeface="ＭＳ Ｐゴシック" charset="0"/>
              </a:rPr>
              <a:t>Are there any loops </a:t>
            </a:r>
            <a:r>
              <a:rPr lang="en-US" dirty="0" smtClean="0">
                <a:latin typeface="Century Schoolbook" charset="0"/>
                <a:ea typeface="ＭＳ Ｐゴシック" charset="0"/>
              </a:rPr>
              <a:t>or black holes in </a:t>
            </a:r>
            <a:r>
              <a:rPr lang="en-US" dirty="0">
                <a:latin typeface="Century Schoolbook" charset="0"/>
                <a:ea typeface="ＭＳ Ｐゴシック" charset="0"/>
              </a:rPr>
              <a:t>the network</a:t>
            </a:r>
            <a:r>
              <a:rPr lang="en-US" dirty="0" smtClean="0">
                <a:latin typeface="Century Schoolbook" charset="0"/>
                <a:ea typeface="ＭＳ Ｐゴシック" charset="0"/>
              </a:rPr>
              <a:t>?</a:t>
            </a:r>
            <a:endParaRPr lang="en-US" dirty="0">
              <a:latin typeface="Century Schoolbook" charset="0"/>
              <a:ea typeface="ＭＳ Ｐゴシック" charset="0"/>
            </a:endParaRPr>
          </a:p>
          <a:p>
            <a:pPr lvl="1"/>
            <a:r>
              <a:rPr lang="en-US" dirty="0">
                <a:latin typeface="Century Schoolbook" charset="0"/>
                <a:ea typeface="ＭＳ Ｐゴシック" charset="0"/>
              </a:rPr>
              <a:t>Is Slice X isolated totally from Slice Y?</a:t>
            </a:r>
          </a:p>
          <a:p>
            <a:pPr lvl="1"/>
            <a:r>
              <a:rPr lang="en-US" dirty="0">
                <a:latin typeface="Century Schoolbook" charset="0"/>
                <a:ea typeface="ＭＳ Ｐゴシック" charset="0"/>
              </a:rPr>
              <a:t>What will happen if I remove an entry from a router? </a:t>
            </a:r>
          </a:p>
          <a:p>
            <a:pPr lvl="2"/>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t>2</a:t>
            </a:fld>
            <a:endParaRPr lang="en-US"/>
          </a:p>
        </p:txBody>
      </p:sp>
    </p:spTree>
    <p:extLst>
      <p:ext uri="{BB962C8B-B14F-4D97-AF65-F5344CB8AC3E}">
        <p14:creationId xmlns:p14="http://schemas.microsoft.com/office/powerpoint/2010/main" val="229890564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sz="quarter" idx="1"/>
          </p:nvPr>
        </p:nvSpPr>
        <p:spPr>
          <a:xfrm>
            <a:off x="508000" y="1778000"/>
            <a:ext cx="8297333" cy="5384800"/>
          </a:xfrm>
        </p:spPr>
        <p:txBody>
          <a:bodyPr/>
          <a:lstStyle/>
          <a:p>
            <a:r>
              <a:rPr lang="en-US" dirty="0" smtClean="0"/>
              <a:t>Are two slices isolated?</a:t>
            </a:r>
          </a:p>
          <a:p>
            <a:endParaRPr lang="en-US" dirty="0"/>
          </a:p>
          <a:p>
            <a:r>
              <a:rPr lang="en-US" dirty="0" smtClean="0"/>
              <a:t>What do we mean by slice?</a:t>
            </a:r>
          </a:p>
          <a:p>
            <a:pPr lvl="1"/>
            <a:r>
              <a:rPr lang="en-US" dirty="0" smtClean="0"/>
              <a:t>Fixed Slices: VLAN slices</a:t>
            </a:r>
          </a:p>
          <a:p>
            <a:pPr lvl="1"/>
            <a:r>
              <a:rPr lang="en-US" dirty="0" smtClean="0"/>
              <a:t>Programmable Slices: slices created by </a:t>
            </a:r>
            <a:r>
              <a:rPr lang="en-US" dirty="0" err="1" smtClean="0"/>
              <a:t>FlowVisor</a:t>
            </a:r>
            <a:endParaRPr lang="en-US" dirty="0" smtClean="0"/>
          </a:p>
          <a:p>
            <a:pPr lvl="1"/>
            <a:endParaRPr lang="en-US" dirty="0"/>
          </a:p>
          <a:p>
            <a:r>
              <a:rPr lang="en-US" dirty="0" smtClean="0"/>
              <a:t>Why do we care about isolation?</a:t>
            </a:r>
          </a:p>
          <a:p>
            <a:pPr lvl="1"/>
            <a:r>
              <a:rPr lang="en-US" dirty="0" smtClean="0"/>
              <a:t>Banks: for added security.</a:t>
            </a:r>
          </a:p>
          <a:p>
            <a:pPr lvl="1"/>
            <a:r>
              <a:rPr lang="en-US" dirty="0" smtClean="0"/>
              <a:t>Healthcare: to comply with HIPAA.</a:t>
            </a:r>
          </a:p>
          <a:p>
            <a:pPr lvl="1"/>
            <a:r>
              <a:rPr lang="en-US" dirty="0" smtClean="0"/>
              <a:t>GENI: to isolate different experiments running on the same network.</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77F3B4C9-6FE1-EF42-A1E7-23B02410D707}" type="slidenum">
              <a:rPr lang="en-US" smtClean="0"/>
              <a:pPr>
                <a:defRPr/>
              </a:pPr>
              <a:t>20</a:t>
            </a:fld>
            <a:endParaRPr lang="en-US"/>
          </a:p>
        </p:txBody>
      </p:sp>
    </p:spTree>
    <p:extLst>
      <p:ext uri="{BB962C8B-B14F-4D97-AF65-F5344CB8AC3E}">
        <p14:creationId xmlns:p14="http://schemas.microsoft.com/office/powerpoint/2010/main" val="103987467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sz="quarter" idx="1"/>
          </p:nvPr>
        </p:nvSpPr>
        <p:spPr>
          <a:xfrm>
            <a:off x="508000" y="1778000"/>
            <a:ext cx="8297333" cy="584200"/>
          </a:xfrm>
        </p:spPr>
        <p:txBody>
          <a:bodyPr/>
          <a:lstStyle/>
          <a:p>
            <a:r>
              <a:rPr lang="en-US" dirty="0" smtClean="0"/>
              <a:t>Are two slices isolated?</a:t>
            </a:r>
          </a:p>
          <a:p>
            <a:pPr lvl="1"/>
            <a:r>
              <a:rPr lang="en-US" dirty="0" smtClean="0"/>
              <a:t>1) slice definitions don’t intersect.</a:t>
            </a:r>
          </a:p>
          <a:p>
            <a:pPr lvl="1"/>
            <a:r>
              <a:rPr lang="en-US" dirty="0" smtClean="0"/>
              <a:t>2) packets do not leak.</a:t>
            </a:r>
            <a:endParaRPr lang="en-US" dirty="0"/>
          </a:p>
        </p:txBody>
      </p:sp>
      <p:sp>
        <p:nvSpPr>
          <p:cNvPr id="4" name="Slide Number Placeholder 3"/>
          <p:cNvSpPr>
            <a:spLocks noGrp="1"/>
          </p:cNvSpPr>
          <p:nvPr>
            <p:ph type="sldNum" sz="quarter" idx="12"/>
          </p:nvPr>
        </p:nvSpPr>
        <p:spPr/>
        <p:txBody>
          <a:bodyPr/>
          <a:lstStyle/>
          <a:p>
            <a:pPr>
              <a:defRPr/>
            </a:pPr>
            <a:fld id="{77F3B4C9-6FE1-EF42-A1E7-23B02410D707}" type="slidenum">
              <a:rPr lang="en-US" smtClean="0"/>
              <a:pPr>
                <a:defRPr/>
              </a:pPr>
              <a:t>21</a:t>
            </a:fld>
            <a:endParaRPr lang="en-US"/>
          </a:p>
        </p:txBody>
      </p:sp>
      <p:sp>
        <p:nvSpPr>
          <p:cNvPr id="5" name="Can 4"/>
          <p:cNvSpPr/>
          <p:nvPr/>
        </p:nvSpPr>
        <p:spPr>
          <a:xfrm>
            <a:off x="1346200" y="53340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1</a:t>
            </a:r>
          </a:p>
        </p:txBody>
      </p:sp>
      <p:sp>
        <p:nvSpPr>
          <p:cNvPr id="6" name="Can 5"/>
          <p:cNvSpPr/>
          <p:nvPr/>
        </p:nvSpPr>
        <p:spPr>
          <a:xfrm>
            <a:off x="4622800" y="4419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2</a:t>
            </a:r>
          </a:p>
        </p:txBody>
      </p:sp>
      <p:sp>
        <p:nvSpPr>
          <p:cNvPr id="7" name="Can 6"/>
          <p:cNvSpPr/>
          <p:nvPr/>
        </p:nvSpPr>
        <p:spPr>
          <a:xfrm>
            <a:off x="7289800" y="54102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3</a:t>
            </a:r>
          </a:p>
        </p:txBody>
      </p:sp>
      <p:sp>
        <p:nvSpPr>
          <p:cNvPr id="8" name="Can 7"/>
          <p:cNvSpPr/>
          <p:nvPr/>
        </p:nvSpPr>
        <p:spPr>
          <a:xfrm>
            <a:off x="3937000" y="6324600"/>
            <a:ext cx="1143000" cy="5334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Box 4</a:t>
            </a:r>
          </a:p>
        </p:txBody>
      </p:sp>
      <p:cxnSp>
        <p:nvCxnSpPr>
          <p:cNvPr id="9" name="Straight Connector 8"/>
          <p:cNvCxnSpPr>
            <a:stCxn id="5" idx="3"/>
            <a:endCxn id="8" idx="2"/>
          </p:cNvCxnSpPr>
          <p:nvPr/>
        </p:nvCxnSpPr>
        <p:spPr>
          <a:xfrm>
            <a:off x="1917700" y="5867400"/>
            <a:ext cx="2019300" cy="723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a:stCxn id="6" idx="4"/>
            <a:endCxn id="7" idx="1"/>
          </p:cNvCxnSpPr>
          <p:nvPr/>
        </p:nvCxnSpPr>
        <p:spPr>
          <a:xfrm>
            <a:off x="5765800" y="4686300"/>
            <a:ext cx="2095500" cy="723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a:stCxn id="8" idx="4"/>
            <a:endCxn id="7" idx="3"/>
          </p:cNvCxnSpPr>
          <p:nvPr/>
        </p:nvCxnSpPr>
        <p:spPr>
          <a:xfrm flipV="1">
            <a:off x="5080000" y="5943600"/>
            <a:ext cx="2781300" cy="647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5" idx="1"/>
            <a:endCxn id="6" idx="2"/>
          </p:cNvCxnSpPr>
          <p:nvPr/>
        </p:nvCxnSpPr>
        <p:spPr>
          <a:xfrm flipV="1">
            <a:off x="1917700" y="4686300"/>
            <a:ext cx="2705100" cy="647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p:nvPr/>
        </p:nvCxnSpPr>
        <p:spPr>
          <a:xfrm flipV="1">
            <a:off x="1041400" y="44958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flipV="1">
            <a:off x="1041400" y="40386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1041400" y="51816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4" name="Straight Arrow Connector 83"/>
          <p:cNvCxnSpPr/>
          <p:nvPr/>
        </p:nvCxnSpPr>
        <p:spPr>
          <a:xfrm flipV="1">
            <a:off x="5308600" y="64770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V="1">
            <a:off x="5308600" y="60198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p:nvPr/>
        </p:nvCxnSpPr>
        <p:spPr>
          <a:xfrm>
            <a:off x="5308600" y="71628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Straight Arrow Connector 86"/>
          <p:cNvCxnSpPr/>
          <p:nvPr/>
        </p:nvCxnSpPr>
        <p:spPr>
          <a:xfrm flipV="1">
            <a:off x="8128000" y="46482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V="1">
            <a:off x="8128000" y="41910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8128000" y="53340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0" name="Straight Arrow Connector 89"/>
          <p:cNvCxnSpPr/>
          <p:nvPr/>
        </p:nvCxnSpPr>
        <p:spPr>
          <a:xfrm flipV="1">
            <a:off x="3937000" y="3810000"/>
            <a:ext cx="121920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flipV="1">
            <a:off x="3937000" y="33528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Straight Arrow Connector 91"/>
          <p:cNvCxnSpPr/>
          <p:nvPr/>
        </p:nvCxnSpPr>
        <p:spPr>
          <a:xfrm>
            <a:off x="3937000" y="4495800"/>
            <a:ext cx="1295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3" name="Cube 92"/>
          <p:cNvSpPr/>
          <p:nvPr/>
        </p:nvSpPr>
        <p:spPr>
          <a:xfrm>
            <a:off x="5461000" y="6705600"/>
            <a:ext cx="914400" cy="381000"/>
          </a:xfrm>
          <a:prstGeom prst="cube">
            <a:avLst>
              <a:gd name="adj" fmla="val 472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4" name="Cube 93"/>
          <p:cNvSpPr/>
          <p:nvPr/>
        </p:nvSpPr>
        <p:spPr>
          <a:xfrm>
            <a:off x="5384800" y="6400800"/>
            <a:ext cx="609600" cy="381000"/>
          </a:xfrm>
          <a:prstGeom prst="cube">
            <a:avLst>
              <a:gd name="adj" fmla="val 4722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5" name="Cube 94"/>
          <p:cNvSpPr/>
          <p:nvPr/>
        </p:nvSpPr>
        <p:spPr>
          <a:xfrm>
            <a:off x="5842000" y="6400800"/>
            <a:ext cx="609600" cy="381000"/>
          </a:xfrm>
          <a:prstGeom prst="cube">
            <a:avLst>
              <a:gd name="adj" fmla="val 472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6" name="Cube 95"/>
          <p:cNvSpPr/>
          <p:nvPr/>
        </p:nvSpPr>
        <p:spPr>
          <a:xfrm>
            <a:off x="8585200" y="4876800"/>
            <a:ext cx="685800" cy="381000"/>
          </a:xfrm>
          <a:prstGeom prst="cube">
            <a:avLst>
              <a:gd name="adj" fmla="val 472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Cube 96"/>
          <p:cNvSpPr/>
          <p:nvPr/>
        </p:nvSpPr>
        <p:spPr>
          <a:xfrm>
            <a:off x="8280400" y="4572000"/>
            <a:ext cx="381000" cy="609600"/>
          </a:xfrm>
          <a:prstGeom prst="cube">
            <a:avLst>
              <a:gd name="adj" fmla="val 4722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8" name="Cube 97"/>
          <p:cNvSpPr/>
          <p:nvPr/>
        </p:nvSpPr>
        <p:spPr>
          <a:xfrm>
            <a:off x="8585200" y="4648200"/>
            <a:ext cx="609600" cy="381000"/>
          </a:xfrm>
          <a:prstGeom prst="cube">
            <a:avLst>
              <a:gd name="adj" fmla="val 472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9" name="Cube 98"/>
          <p:cNvSpPr/>
          <p:nvPr/>
        </p:nvSpPr>
        <p:spPr>
          <a:xfrm>
            <a:off x="4622800" y="3810000"/>
            <a:ext cx="609600" cy="609600"/>
          </a:xfrm>
          <a:prstGeom prst="cube">
            <a:avLst>
              <a:gd name="adj" fmla="val 472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1" name="Cube 100"/>
          <p:cNvSpPr/>
          <p:nvPr/>
        </p:nvSpPr>
        <p:spPr>
          <a:xfrm>
            <a:off x="4013200" y="4038600"/>
            <a:ext cx="609600" cy="381000"/>
          </a:xfrm>
          <a:prstGeom prst="cube">
            <a:avLst>
              <a:gd name="adj" fmla="val 472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0" name="Cube 99"/>
          <p:cNvSpPr/>
          <p:nvPr/>
        </p:nvSpPr>
        <p:spPr>
          <a:xfrm>
            <a:off x="4089400" y="3733800"/>
            <a:ext cx="609600" cy="381000"/>
          </a:xfrm>
          <a:prstGeom prst="cube">
            <a:avLst>
              <a:gd name="adj" fmla="val 2702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2" name="Cube 101"/>
          <p:cNvSpPr/>
          <p:nvPr/>
        </p:nvSpPr>
        <p:spPr>
          <a:xfrm>
            <a:off x="1498600" y="4648200"/>
            <a:ext cx="609600" cy="381000"/>
          </a:xfrm>
          <a:prstGeom prst="cube">
            <a:avLst>
              <a:gd name="adj" fmla="val 472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3" name="Cube 102"/>
          <p:cNvSpPr/>
          <p:nvPr/>
        </p:nvSpPr>
        <p:spPr>
          <a:xfrm>
            <a:off x="1117600" y="4343400"/>
            <a:ext cx="609600" cy="381000"/>
          </a:xfrm>
          <a:prstGeom prst="cube">
            <a:avLst>
              <a:gd name="adj" fmla="val 4722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5" name="Cube 54"/>
          <p:cNvSpPr/>
          <p:nvPr/>
        </p:nvSpPr>
        <p:spPr>
          <a:xfrm>
            <a:off x="4622800" y="3810000"/>
            <a:ext cx="609600" cy="609600"/>
          </a:xfrm>
          <a:prstGeom prst="cube">
            <a:avLst>
              <a:gd name="adj" fmla="val 47222"/>
            </a:avLst>
          </a:prstGeom>
          <a:solidFill>
            <a:schemeClr val="accent2">
              <a:lumMod val="40000"/>
              <a:lumOff val="60000"/>
              <a:alpha val="5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Cube 19"/>
          <p:cNvSpPr/>
          <p:nvPr/>
        </p:nvSpPr>
        <p:spPr>
          <a:xfrm>
            <a:off x="8585200" y="4648200"/>
            <a:ext cx="533400" cy="381000"/>
          </a:xfrm>
          <a:prstGeom prst="cube">
            <a:avLst>
              <a:gd name="adj" fmla="val 5732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0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500"/>
                                        <p:tgtEl>
                                          <p:spTgt spid="9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fade">
                                      <p:cBhvr>
                                        <p:cTn id="21" dur="500"/>
                                        <p:tgtEl>
                                          <p:spTgt spid="10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fade">
                                      <p:cBhvr>
                                        <p:cTn id="30" dur="500"/>
                                        <p:tgtEl>
                                          <p:spTgt spid="9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down)">
                                      <p:cBhvr>
                                        <p:cTn id="35" dur="500"/>
                                        <p:tgtEl>
                                          <p:spTgt spid="10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wipe(down)">
                                      <p:cBhvr>
                                        <p:cTn id="38" dur="500"/>
                                        <p:tgtEl>
                                          <p:spTgt spid="9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wipe(down)">
                                      <p:cBhvr>
                                        <p:cTn id="41" dur="500"/>
                                        <p:tgtEl>
                                          <p:spTgt spid="9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iterate type="lt">
                                    <p:tmPct val="0"/>
                                  </p:iterate>
                                  <p:childTnLst>
                                    <p:set>
                                      <p:cBhvr>
                                        <p:cTn id="45" dur="1" fill="hold">
                                          <p:stCondLst>
                                            <p:cond delay="0"/>
                                          </p:stCondLst>
                                        </p:cTn>
                                        <p:tgtEl>
                                          <p:spTgt spid="3">
                                            <p:txEl>
                                              <p:pRg st="1" end="1"/>
                                            </p:txEl>
                                          </p:spTgt>
                                        </p:tgtEl>
                                        <p:attrNameLst>
                                          <p:attrName>style.visibility</p:attrName>
                                        </p:attrNameLst>
                                      </p:cBhvr>
                                      <p:to>
                                        <p:strVal val="visible"/>
                                      </p:to>
                                    </p:set>
                                    <p:animEffect transition="in" filter="fade">
                                      <p:cBhvr>
                                        <p:cTn id="46" dur="500"/>
                                        <p:tgtEl>
                                          <p:spTgt spid="3">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nodeType="clickEffect">
                                  <p:stCondLst>
                                    <p:cond delay="0"/>
                                  </p:stCondLst>
                                  <p:iterate type="lt">
                                    <p:tmAbs val="0"/>
                                  </p:iterate>
                                  <p:childTnLst>
                                    <p:set>
                                      <p:cBhvr rctx="PPT">
                                        <p:cTn id="50" dur="indefinite"/>
                                        <p:tgtEl>
                                          <p:spTgt spid="3">
                                            <p:txEl>
                                              <p:pRg st="1" end="1"/>
                                            </p:txEl>
                                          </p:spTgt>
                                        </p:tgtEl>
                                        <p:attrNameLst>
                                          <p:attrName>style.opacity</p:attrName>
                                        </p:attrNameLst>
                                      </p:cBhvr>
                                      <p:to>
                                        <p:strVal val="0.5"/>
                                      </p:to>
                                    </p:set>
                                    <p:animEffect filter="image" prLst="opacity: 0.5">
                                      <p:cBhvr rctx="IE">
                                        <p:cTn id="51" dur="indefinite"/>
                                        <p:tgtEl>
                                          <p:spTgt spid="3">
                                            <p:txEl>
                                              <p:pRg st="1" end="1"/>
                                            </p:txEl>
                                          </p:spTgt>
                                        </p:tgtEl>
                                      </p:cBhvr>
                                    </p:animEffect>
                                  </p:childTnLst>
                                </p:cTn>
                              </p:par>
                            </p:childTnLst>
                          </p:cTn>
                        </p:par>
                        <p:par>
                          <p:cTn id="52" fill="hold">
                            <p:stCondLst>
                              <p:cond delay="0"/>
                            </p:stCondLst>
                            <p:childTnLst>
                              <p:par>
                                <p:cTn id="53" presetID="10" presetClass="entr" presetSubtype="0" fill="hold" nodeType="after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grpId="0" nodeType="clickEffect">
                                  <p:stCondLst>
                                    <p:cond delay="0"/>
                                  </p:stCondLst>
                                  <p:childTnLst>
                                    <p:set>
                                      <p:cBhvr rctx="PPT">
                                        <p:cTn id="59" dur="indefinite"/>
                                        <p:tgtEl>
                                          <p:spTgt spid="102"/>
                                        </p:tgtEl>
                                        <p:attrNameLst>
                                          <p:attrName>style.opacity</p:attrName>
                                        </p:attrNameLst>
                                      </p:cBhvr>
                                      <p:to>
                                        <p:strVal val="0.5"/>
                                      </p:to>
                                    </p:set>
                                    <p:animEffect filter="image" prLst="opacity: 0.5">
                                      <p:cBhvr rctx="IE">
                                        <p:cTn id="60" dur="indefinite"/>
                                        <p:tgtEl>
                                          <p:spTgt spid="102"/>
                                        </p:tgtEl>
                                      </p:cBhvr>
                                    </p:animEffect>
                                  </p:childTnLst>
                                </p:cTn>
                              </p:par>
                              <p:par>
                                <p:cTn id="61" presetID="9" presetClass="emph" presetSubtype="0" grpId="0" nodeType="withEffect">
                                  <p:stCondLst>
                                    <p:cond delay="0"/>
                                  </p:stCondLst>
                                  <p:childTnLst>
                                    <p:set>
                                      <p:cBhvr rctx="PPT">
                                        <p:cTn id="62" dur="indefinite"/>
                                        <p:tgtEl>
                                          <p:spTgt spid="96"/>
                                        </p:tgtEl>
                                        <p:attrNameLst>
                                          <p:attrName>style.opacity</p:attrName>
                                        </p:attrNameLst>
                                      </p:cBhvr>
                                      <p:to>
                                        <p:strVal val="0.5"/>
                                      </p:to>
                                    </p:set>
                                    <p:animEffect filter="image" prLst="opacity: 0.5">
                                      <p:cBhvr rctx="IE">
                                        <p:cTn id="63" dur="indefinite"/>
                                        <p:tgtEl>
                                          <p:spTgt spid="96"/>
                                        </p:tgtEl>
                                      </p:cBhvr>
                                    </p:animEffect>
                                  </p:childTnLst>
                                </p:cTn>
                              </p:par>
                              <p:par>
                                <p:cTn id="64" presetID="9" presetClass="emph" presetSubtype="0" grpId="0" nodeType="withEffect">
                                  <p:stCondLst>
                                    <p:cond delay="0"/>
                                  </p:stCondLst>
                                  <p:childTnLst>
                                    <p:set>
                                      <p:cBhvr rctx="PPT">
                                        <p:cTn id="65" dur="indefinite"/>
                                        <p:tgtEl>
                                          <p:spTgt spid="93"/>
                                        </p:tgtEl>
                                        <p:attrNameLst>
                                          <p:attrName>style.opacity</p:attrName>
                                        </p:attrNameLst>
                                      </p:cBhvr>
                                      <p:to>
                                        <p:strVal val="0.5"/>
                                      </p:to>
                                    </p:set>
                                    <p:animEffect filter="image" prLst="opacity: 0.5">
                                      <p:cBhvr rctx="IE">
                                        <p:cTn id="66" dur="indefinite"/>
                                        <p:tgtEl>
                                          <p:spTgt spid="93"/>
                                        </p:tgtEl>
                                      </p:cBhvr>
                                    </p:animEffect>
                                  </p:childTnLst>
                                </p:cTn>
                              </p:par>
                              <p:par>
                                <p:cTn id="67" presetID="9" presetClass="emph" presetSubtype="0" grpId="0" nodeType="withEffect">
                                  <p:stCondLst>
                                    <p:cond delay="0"/>
                                  </p:stCondLst>
                                  <p:childTnLst>
                                    <p:set>
                                      <p:cBhvr rctx="PPT">
                                        <p:cTn id="68" dur="indefinite"/>
                                        <p:tgtEl>
                                          <p:spTgt spid="99"/>
                                        </p:tgtEl>
                                        <p:attrNameLst>
                                          <p:attrName>style.opacity</p:attrName>
                                        </p:attrNameLst>
                                      </p:cBhvr>
                                      <p:to>
                                        <p:strVal val="0.5"/>
                                      </p:to>
                                    </p:set>
                                    <p:animEffect filter="image" prLst="opacity: 0.5">
                                      <p:cBhvr rctx="IE">
                                        <p:cTn id="69" dur="indefinite"/>
                                        <p:tgtEl>
                                          <p:spTgt spid="99"/>
                                        </p:tgtEl>
                                      </p:cBhvr>
                                    </p:animEffec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par>
                          <p:cTn id="73" fill="hold">
                            <p:stCondLst>
                              <p:cond delay="0"/>
                            </p:stCondLst>
                            <p:childTnLst>
                              <p:par>
                                <p:cTn id="74" presetID="0" presetClass="path" presetSubtype="0" accel="50000" decel="50000" fill="hold" grpId="1" nodeType="afterEffect">
                                  <p:stCondLst>
                                    <p:cond delay="0"/>
                                  </p:stCondLst>
                                  <p:childTnLst>
                                    <p:animMotion origin="layout" path="M 0 0 C 0.05438 0.04167 0.10875 0.08333 0.1725 0.1 C 0.23625 0.11667 0.30938 0.10833 0.3825 0.1 " pathEditMode="relative" ptsTypes="aaA">
                                      <p:cBhvr>
                                        <p:cTn id="75" dur="2000" fill="hold"/>
                                        <p:tgtEl>
                                          <p:spTgt spid="55"/>
                                        </p:tgtEl>
                                        <p:attrNameLst>
                                          <p:attrName>ppt_x</p:attrName>
                                          <p:attrName>ppt_y</p:attrName>
                                        </p:attrNameLst>
                                      </p:cBhvr>
                                    </p:animMotion>
                                  </p:childTnLst>
                                </p:cTn>
                              </p:par>
                            </p:childTnLst>
                          </p:cTn>
                        </p:par>
                        <p:par>
                          <p:cTn id="76" fill="hold">
                            <p:stCondLst>
                              <p:cond delay="2000"/>
                            </p:stCondLst>
                            <p:childTnLst>
                              <p:par>
                                <p:cTn id="77" presetID="1" presetClass="exit" presetSubtype="0" fill="hold" grpId="2" nodeType="afterEffect">
                                  <p:stCondLst>
                                    <p:cond delay="0"/>
                                  </p:stCondLst>
                                  <p:childTnLst>
                                    <p:set>
                                      <p:cBhvr>
                                        <p:cTn id="78" dur="1" fill="hold">
                                          <p:stCondLst>
                                            <p:cond delay="0"/>
                                          </p:stCondLst>
                                        </p:cTn>
                                        <p:tgtEl>
                                          <p:spTgt spid="55"/>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3" grpId="1" animBg="1"/>
      <p:bldP spid="94" grpId="0" animBg="1"/>
      <p:bldP spid="95" grpId="0" animBg="1"/>
      <p:bldP spid="96" grpId="0" animBg="1"/>
      <p:bldP spid="96" grpId="1" animBg="1"/>
      <p:bldP spid="97" grpId="0" animBg="1"/>
      <p:bldP spid="98" grpId="0" animBg="1"/>
      <p:bldP spid="99" grpId="0" animBg="1"/>
      <p:bldP spid="99" grpId="1" animBg="1"/>
      <p:bldP spid="101" grpId="0" animBg="1"/>
      <p:bldP spid="100" grpId="0" animBg="1"/>
      <p:bldP spid="102" grpId="0" animBg="1"/>
      <p:bldP spid="102" grpId="1" animBg="1"/>
      <p:bldP spid="103" grpId="0" animBg="1"/>
      <p:bldP spid="55" grpId="0" animBg="1"/>
      <p:bldP spid="55" grpId="1" animBg="1"/>
      <p:bldP spid="55" grpId="2"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Header Space Framework</a:t>
            </a:r>
            <a:endParaRPr lang="en-US" dirty="0"/>
          </a:p>
        </p:txBody>
      </p:sp>
      <p:sp>
        <p:nvSpPr>
          <p:cNvPr id="3" name="Content Placeholder 2"/>
          <p:cNvSpPr>
            <a:spLocks noGrp="1"/>
          </p:cNvSpPr>
          <p:nvPr>
            <p:ph sz="quarter" idx="1"/>
          </p:nvPr>
        </p:nvSpPr>
        <p:spPr>
          <a:xfrm>
            <a:off x="508000" y="1778000"/>
            <a:ext cx="8297863" cy="5414963"/>
          </a:xfrm>
        </p:spPr>
        <p:txBody>
          <a:bodyPr/>
          <a:lstStyle/>
          <a:p>
            <a:r>
              <a:rPr lang="en-US" sz="3200" dirty="0" smtClean="0">
                <a:latin typeface="Century Schoolbook" charset="0"/>
                <a:ea typeface="ＭＳ Ｐゴシック" charset="0"/>
                <a:cs typeface="ＭＳ Ｐゴシック" charset="0"/>
              </a:rPr>
              <a:t>A Powerful General Foundation that gives us</a:t>
            </a:r>
            <a:endParaRPr lang="en-US" dirty="0">
              <a:latin typeface="Century Schoolbook" charset="0"/>
              <a:ea typeface="ＭＳ Ｐゴシック" charset="0"/>
              <a:cs typeface="ＭＳ Ｐゴシック" charset="0"/>
            </a:endParaRPr>
          </a:p>
          <a:p>
            <a:pPr lvl="1"/>
            <a:r>
              <a:rPr lang="en-US" sz="2400" dirty="0" smtClean="0">
                <a:latin typeface="Century Schoolbook" charset="0"/>
                <a:ea typeface="ＭＳ Ｐゴシック" charset="0"/>
                <a:cs typeface="ＭＳ Ｐゴシック" charset="0"/>
              </a:rPr>
              <a:t>A common model for all packets</a:t>
            </a:r>
          </a:p>
          <a:p>
            <a:pPr lvl="2">
              <a:buFont typeface="Wingdings" charset="2"/>
              <a:buChar char="Ø"/>
            </a:pPr>
            <a:r>
              <a:rPr lang="en-US" sz="2100" dirty="0" smtClean="0">
                <a:solidFill>
                  <a:srgbClr val="FF0000"/>
                </a:solidFill>
                <a:latin typeface="Century Schoolbook" charset="0"/>
                <a:ea typeface="ＭＳ Ｐゴシック" charset="0"/>
              </a:rPr>
              <a:t>Header Space.</a:t>
            </a:r>
            <a:endParaRPr lang="en-US" sz="2100" dirty="0">
              <a:latin typeface="Century Schoolbook" charset="0"/>
              <a:ea typeface="ＭＳ Ｐゴシック" charset="0"/>
              <a:cs typeface="ＭＳ Ｐゴシック" charset="0"/>
            </a:endParaRPr>
          </a:p>
          <a:p>
            <a:pPr lvl="1"/>
            <a:r>
              <a:rPr lang="en-US" sz="2400" dirty="0" smtClean="0">
                <a:latin typeface="Century Schoolbook" charset="0"/>
                <a:ea typeface="ＭＳ Ｐゴシック" charset="0"/>
              </a:rPr>
              <a:t>A unified view of almost all type of boxes.</a:t>
            </a:r>
          </a:p>
          <a:p>
            <a:pPr lvl="2">
              <a:buFont typeface="Wingdings" charset="2"/>
              <a:buChar char="Ø"/>
            </a:pPr>
            <a:r>
              <a:rPr lang="en-US" sz="2100" dirty="0" smtClean="0">
                <a:solidFill>
                  <a:srgbClr val="FF0000"/>
                </a:solidFill>
                <a:latin typeface="Century Schoolbook" charset="0"/>
                <a:ea typeface="ＭＳ Ｐゴシック" charset="0"/>
              </a:rPr>
              <a:t>Transfer Function.</a:t>
            </a:r>
            <a:endParaRPr lang="en-US" sz="2100" dirty="0">
              <a:solidFill>
                <a:srgbClr val="FF0000"/>
              </a:solidFill>
              <a:latin typeface="Century Schoolbook" charset="0"/>
              <a:ea typeface="ＭＳ Ｐゴシック" charset="0"/>
            </a:endParaRPr>
          </a:p>
          <a:p>
            <a:pPr lvl="1"/>
            <a:r>
              <a:rPr lang="en-US" sz="2400" dirty="0" smtClean="0">
                <a:latin typeface="Century Schoolbook" charset="0"/>
                <a:ea typeface="ＭＳ Ｐゴシック" charset="0"/>
              </a:rPr>
              <a:t>A powerful interface for answering different questions about the network.</a:t>
            </a:r>
          </a:p>
          <a:p>
            <a:pPr lvl="2">
              <a:buFont typeface="Wingdings" charset="2"/>
              <a:buChar char="Ø"/>
            </a:pPr>
            <a:r>
              <a:rPr lang="en-US" sz="2100" dirty="0" smtClean="0">
                <a:solidFill>
                  <a:srgbClr val="FF0000"/>
                </a:solidFill>
                <a:latin typeface="Century Schoolbook" charset="0"/>
                <a:ea typeface="ＭＳ Ｐゴシック" charset="0"/>
              </a:rPr>
              <a:t>T(</a:t>
            </a:r>
            <a:r>
              <a:rPr lang="en-US" sz="2100" dirty="0" err="1" smtClean="0">
                <a:solidFill>
                  <a:srgbClr val="FF0000"/>
                </a:solidFill>
                <a:latin typeface="Century Schoolbook" charset="0"/>
                <a:ea typeface="ＭＳ Ｐゴシック" charset="0"/>
              </a:rPr>
              <a:t>h,p</a:t>
            </a:r>
            <a:r>
              <a:rPr lang="en-US" sz="2100" dirty="0">
                <a:solidFill>
                  <a:srgbClr val="FF0000"/>
                </a:solidFill>
                <a:latin typeface="Century Schoolbook" charset="0"/>
                <a:ea typeface="ＭＳ Ｐゴシック" charset="0"/>
              </a:rPr>
              <a:t>) and </a:t>
            </a:r>
            <a:r>
              <a:rPr lang="en-US" sz="2100" dirty="0" smtClean="0">
                <a:solidFill>
                  <a:srgbClr val="FF0000"/>
                </a:solidFill>
                <a:latin typeface="Century Schoolbook" charset="0"/>
                <a:ea typeface="ＭＳ Ｐゴシック" charset="0"/>
              </a:rPr>
              <a:t>T</a:t>
            </a:r>
            <a:r>
              <a:rPr lang="en-US" sz="2100" baseline="30000" dirty="0" smtClean="0">
                <a:solidFill>
                  <a:srgbClr val="FF0000"/>
                </a:solidFill>
                <a:latin typeface="Century Schoolbook" charset="0"/>
                <a:ea typeface="ＭＳ Ｐゴシック" charset="0"/>
              </a:rPr>
              <a:t>-1</a:t>
            </a:r>
            <a:r>
              <a:rPr lang="en-US" sz="2100" dirty="0" smtClean="0">
                <a:solidFill>
                  <a:srgbClr val="FF0000"/>
                </a:solidFill>
                <a:latin typeface="Century Schoolbook" charset="0"/>
                <a:ea typeface="ＭＳ Ｐゴシック" charset="0"/>
              </a:rPr>
              <a:t>(</a:t>
            </a:r>
            <a:r>
              <a:rPr lang="en-US" sz="2100" dirty="0" err="1">
                <a:solidFill>
                  <a:srgbClr val="FF0000"/>
                </a:solidFill>
                <a:latin typeface="Century Schoolbook" charset="0"/>
                <a:ea typeface="ＭＳ Ｐゴシック" charset="0"/>
              </a:rPr>
              <a:t>h,p</a:t>
            </a:r>
            <a:r>
              <a:rPr lang="en-US" sz="2100" dirty="0">
                <a:solidFill>
                  <a:srgbClr val="FF0000"/>
                </a:solidFill>
                <a:latin typeface="Century Schoolbook" charset="0"/>
                <a:ea typeface="ＭＳ Ｐゴシック" charset="0"/>
              </a:rPr>
              <a:t>) </a:t>
            </a:r>
          </a:p>
          <a:p>
            <a:pPr lvl="2">
              <a:buFont typeface="Wingdings" charset="2"/>
              <a:buChar char="Ø"/>
            </a:pPr>
            <a:r>
              <a:rPr lang="en-US" sz="2100" dirty="0" smtClean="0">
                <a:solidFill>
                  <a:srgbClr val="FF0000"/>
                </a:solidFill>
                <a:latin typeface="Century Schoolbook" charset="0"/>
                <a:ea typeface="ＭＳ Ｐゴシック" charset="0"/>
              </a:rPr>
              <a:t>Set operations on Header Space</a:t>
            </a:r>
          </a:p>
          <a:p>
            <a:pPr marL="812800" lvl="2" indent="0">
              <a:buNone/>
            </a:pPr>
            <a:endParaRPr lang="en-US" sz="2800" dirty="0">
              <a:latin typeface="Century Schoolbook" charset="0"/>
              <a:ea typeface="ＭＳ Ｐゴシック" charset="0"/>
            </a:endParaRP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2EA0524-1CFB-D24D-B7C2-97EC9737933B}" type="slidenum">
              <a:rPr lang="en-US" sz="1600">
                <a:solidFill>
                  <a:srgbClr val="FFFFFF"/>
                </a:solidFill>
              </a:rPr>
              <a:pPr eaLnBrk="1" hangingPunct="1"/>
              <a:t>22</a:t>
            </a:fld>
            <a:endParaRPr lang="en-US" sz="1600">
              <a:solidFill>
                <a:srgbClr val="FFFFFF"/>
              </a:solidFill>
            </a:endParaRPr>
          </a:p>
        </p:txBody>
      </p:sp>
    </p:spTree>
    <p:extLst>
      <p:ext uri="{BB962C8B-B14F-4D97-AF65-F5344CB8AC3E}">
        <p14:creationId xmlns:p14="http://schemas.microsoft.com/office/powerpoint/2010/main" val="184558342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40000" y="3471863"/>
            <a:ext cx="6858000" cy="2105025"/>
          </a:xfrm>
        </p:spPr>
        <p:txBody>
          <a:bodyPr/>
          <a:lstStyle/>
          <a:p>
            <a:pPr>
              <a:defRPr/>
            </a:pPr>
            <a:r>
              <a:rPr lang="en-US" dirty="0" smtClean="0"/>
              <a:t>Implementation And Evaluation</a:t>
            </a:r>
            <a:endParaRPr lang="en-US" dirty="0"/>
          </a:p>
        </p:txBody>
      </p:sp>
      <p:sp>
        <p:nvSpPr>
          <p:cNvPr id="28674" name="Subtitle 5"/>
          <p:cNvSpPr>
            <a:spLocks noGrp="1"/>
          </p:cNvSpPr>
          <p:nvPr>
            <p:ph type="subTitle" idx="1"/>
          </p:nvPr>
        </p:nvSpPr>
        <p:spPr>
          <a:xfrm>
            <a:off x="2540000" y="5559425"/>
            <a:ext cx="6858000" cy="1524000"/>
          </a:xfrm>
        </p:spPr>
        <p:txBody>
          <a:bodyPr/>
          <a:lstStyle/>
          <a:p>
            <a:endParaRPr lang="en-US">
              <a:latin typeface="Century Schoolbook" charset="0"/>
              <a:ea typeface="ＭＳ Ｐゴシック" charset="0"/>
              <a:cs typeface="ＭＳ Ｐゴシック" charset="0"/>
            </a:endParaRPr>
          </a:p>
        </p:txBody>
      </p:sp>
      <p:sp>
        <p:nvSpPr>
          <p:cNvPr id="2867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521E1A9-99B9-CD4D-860E-1C41AC9E6012}" type="slidenum">
              <a:rPr lang="en-US" sz="1600">
                <a:solidFill>
                  <a:srgbClr val="FFFFFF"/>
                </a:solidFill>
              </a:rPr>
              <a:pPr eaLnBrk="1" hangingPunct="1"/>
              <a:t>23</a:t>
            </a:fld>
            <a:endParaRPr lang="en-US" sz="16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Implementation</a:t>
            </a:r>
            <a:endParaRPr lang="en-US" dirty="0"/>
          </a:p>
        </p:txBody>
      </p:sp>
      <p:sp>
        <p:nvSpPr>
          <p:cNvPr id="3" name="Content Placeholder 2"/>
          <p:cNvSpPr>
            <a:spLocks noGrp="1"/>
          </p:cNvSpPr>
          <p:nvPr>
            <p:ph sz="quarter" idx="1"/>
          </p:nvPr>
        </p:nvSpPr>
        <p:spPr>
          <a:xfrm>
            <a:off x="508000" y="1778000"/>
            <a:ext cx="8839200" cy="5414963"/>
          </a:xfrm>
        </p:spPr>
        <p:txBody>
          <a:bodyPr/>
          <a:lstStyle/>
          <a:p>
            <a:r>
              <a:rPr lang="en-US" dirty="0">
                <a:latin typeface="Century Schoolbook" charset="0"/>
                <a:ea typeface="ＭＳ Ｐゴシック" charset="0"/>
                <a:cs typeface="ＭＳ Ｐゴシック" charset="0"/>
              </a:rPr>
              <a:t>Header Space Library (</a:t>
            </a:r>
            <a:r>
              <a:rPr lang="en-US" dirty="0">
                <a:solidFill>
                  <a:srgbClr val="FF0000"/>
                </a:solidFill>
                <a:latin typeface="Century Schoolbook" charset="0"/>
                <a:ea typeface="ＭＳ Ｐゴシック" charset="0"/>
                <a:cs typeface="ＭＳ Ｐゴシック" charset="0"/>
              </a:rPr>
              <a:t>Hassel</a:t>
            </a:r>
            <a:r>
              <a:rPr lang="en-US" dirty="0">
                <a:latin typeface="Century Schoolbook" charset="0"/>
                <a:ea typeface="ＭＳ Ｐゴシック" charset="0"/>
                <a:cs typeface="ＭＳ Ｐゴシック" charset="0"/>
              </a:rPr>
              <a:t>)</a:t>
            </a:r>
          </a:p>
          <a:p>
            <a:pPr lvl="2"/>
            <a:r>
              <a:rPr lang="en-US" dirty="0">
                <a:latin typeface="Century Schoolbook" charset="0"/>
                <a:ea typeface="ＭＳ Ｐゴシック" charset="0"/>
              </a:rPr>
              <a:t>Written in </a:t>
            </a:r>
            <a:r>
              <a:rPr lang="en-US" dirty="0" smtClean="0">
                <a:latin typeface="Century Schoolbook" charset="0"/>
                <a:ea typeface="ＭＳ Ｐゴシック" charset="0"/>
              </a:rPr>
              <a:t>Python and C.</a:t>
            </a:r>
            <a:endParaRPr lang="en-US" dirty="0">
              <a:latin typeface="Century Schoolbook" charset="0"/>
              <a:ea typeface="ＭＳ Ｐゴシック" charset="0"/>
            </a:endParaRPr>
          </a:p>
          <a:p>
            <a:pPr lvl="2"/>
            <a:r>
              <a:rPr lang="en-US" dirty="0">
                <a:latin typeface="Century Schoolbook" charset="0"/>
                <a:ea typeface="ＭＳ Ｐゴシック" charset="0"/>
              </a:rPr>
              <a:t>Implements </a:t>
            </a:r>
            <a:r>
              <a:rPr lang="en-US" dirty="0">
                <a:solidFill>
                  <a:srgbClr val="33CC33"/>
                </a:solidFill>
                <a:latin typeface="Century Schoolbook" charset="0"/>
                <a:ea typeface="ＭＳ Ｐゴシック" charset="0"/>
              </a:rPr>
              <a:t>Header Space</a:t>
            </a:r>
            <a:r>
              <a:rPr lang="en-US" dirty="0">
                <a:solidFill>
                  <a:srgbClr val="008000"/>
                </a:solidFill>
                <a:latin typeface="Century Schoolbook" charset="0"/>
                <a:ea typeface="ＭＳ Ｐゴシック" charset="0"/>
              </a:rPr>
              <a:t> </a:t>
            </a:r>
            <a:r>
              <a:rPr lang="en-US" dirty="0">
                <a:latin typeface="Century Schoolbook" charset="0"/>
                <a:ea typeface="ＭＳ Ｐゴシック" charset="0"/>
              </a:rPr>
              <a:t>Class</a:t>
            </a:r>
          </a:p>
          <a:p>
            <a:pPr lvl="3"/>
            <a:r>
              <a:rPr lang="en-US" dirty="0">
                <a:latin typeface="Century Schoolbook" charset="0"/>
                <a:ea typeface="ＭＳ Ｐゴシック" charset="0"/>
              </a:rPr>
              <a:t>Set operations</a:t>
            </a:r>
          </a:p>
          <a:p>
            <a:pPr lvl="2"/>
            <a:r>
              <a:rPr lang="en-US" dirty="0">
                <a:latin typeface="Century Schoolbook" charset="0"/>
                <a:ea typeface="ＭＳ Ｐゴシック" charset="0"/>
              </a:rPr>
              <a:t>Implements </a:t>
            </a:r>
            <a:r>
              <a:rPr lang="en-US" dirty="0">
                <a:solidFill>
                  <a:srgbClr val="33CC33"/>
                </a:solidFill>
                <a:latin typeface="Century Schoolbook" charset="0"/>
                <a:ea typeface="ＭＳ Ｐゴシック" charset="0"/>
              </a:rPr>
              <a:t>Transfer Function </a:t>
            </a:r>
            <a:r>
              <a:rPr lang="en-US" dirty="0">
                <a:latin typeface="Century Schoolbook" charset="0"/>
                <a:ea typeface="ＭＳ Ｐゴシック" charset="0"/>
              </a:rPr>
              <a:t>Class</a:t>
            </a:r>
          </a:p>
          <a:p>
            <a:pPr lvl="3"/>
            <a:r>
              <a:rPr lang="en-US" dirty="0">
                <a:latin typeface="Century Schoolbook" charset="0"/>
                <a:ea typeface="ＭＳ Ｐゴシック" charset="0"/>
              </a:rPr>
              <a:t>T and T</a:t>
            </a:r>
            <a:r>
              <a:rPr lang="en-US" baseline="30000" dirty="0">
                <a:latin typeface="Century Schoolbook" charset="0"/>
                <a:ea typeface="ＭＳ Ｐゴシック" charset="0"/>
              </a:rPr>
              <a:t>-1</a:t>
            </a:r>
          </a:p>
          <a:p>
            <a:pPr lvl="2"/>
            <a:r>
              <a:rPr lang="en-US" dirty="0">
                <a:latin typeface="Century Schoolbook" charset="0"/>
                <a:ea typeface="ＭＳ Ｐゴシック" charset="0"/>
              </a:rPr>
              <a:t>Implements Reachability, Loop Detection and Slice Isolation checks.</a:t>
            </a:r>
          </a:p>
          <a:p>
            <a:pPr lvl="3"/>
            <a:r>
              <a:rPr lang="en-US" dirty="0">
                <a:latin typeface="Century Schoolbook" charset="0"/>
                <a:ea typeface="ＭＳ Ｐゴシック" charset="0"/>
              </a:rPr>
              <a:t>&lt; 50 lines of code</a:t>
            </a:r>
          </a:p>
          <a:p>
            <a:pPr lvl="2"/>
            <a:r>
              <a:rPr lang="en-US" dirty="0">
                <a:latin typeface="Century Schoolbook" charset="0"/>
                <a:ea typeface="ＭＳ Ｐゴシック" charset="0"/>
              </a:rPr>
              <a:t>Includes a Cisco IOS </a:t>
            </a:r>
            <a:r>
              <a:rPr lang="en-US" dirty="0" smtClean="0">
                <a:latin typeface="Century Schoolbook" charset="0"/>
                <a:ea typeface="ＭＳ Ｐゴシック" charset="0"/>
              </a:rPr>
              <a:t>parser, Juniper </a:t>
            </a:r>
            <a:r>
              <a:rPr lang="en-US" dirty="0" err="1" smtClean="0">
                <a:latin typeface="Century Schoolbook" charset="0"/>
                <a:ea typeface="ＭＳ Ｐゴシック" charset="0"/>
              </a:rPr>
              <a:t>Junos</a:t>
            </a:r>
            <a:r>
              <a:rPr lang="en-US" dirty="0" smtClean="0">
                <a:latin typeface="Century Schoolbook" charset="0"/>
                <a:ea typeface="ＭＳ Ｐゴシック" charset="0"/>
              </a:rPr>
              <a:t> Parser and OpenFlow table dump parser.</a:t>
            </a:r>
            <a:endParaRPr lang="en-US" dirty="0">
              <a:latin typeface="Century Schoolbook" charset="0"/>
              <a:ea typeface="ＭＳ Ｐゴシック" charset="0"/>
            </a:endParaRPr>
          </a:p>
          <a:p>
            <a:pPr lvl="3"/>
            <a:r>
              <a:rPr lang="en-US" dirty="0">
                <a:latin typeface="Century Schoolbook" charset="0"/>
                <a:ea typeface="ＭＳ Ｐゴシック" charset="0"/>
              </a:rPr>
              <a:t>Generates transfer function from </a:t>
            </a:r>
            <a:r>
              <a:rPr lang="en-US" dirty="0" smtClean="0">
                <a:latin typeface="Century Schoolbook" charset="0"/>
                <a:ea typeface="ＭＳ Ｐゴシック" charset="0"/>
              </a:rPr>
              <a:t>CLI output.</a:t>
            </a:r>
            <a:endParaRPr lang="en-US" dirty="0">
              <a:latin typeface="Century Schoolbook" charset="0"/>
              <a:ea typeface="ＭＳ Ｐゴシック" charset="0"/>
            </a:endParaRPr>
          </a:p>
          <a:p>
            <a:pPr lvl="3"/>
            <a:r>
              <a:rPr lang="en-US" dirty="0">
                <a:latin typeface="Century Schoolbook" charset="0"/>
                <a:ea typeface="ＭＳ Ｐゴシック" charset="0"/>
              </a:rPr>
              <a:t>Keeps the mapping from Transfer function rule to line number in </a:t>
            </a:r>
            <a:r>
              <a:rPr lang="en-US" dirty="0" smtClean="0">
                <a:latin typeface="Century Schoolbook" charset="0"/>
                <a:ea typeface="ＭＳ Ｐゴシック" charset="0"/>
              </a:rPr>
              <a:t>the CLI output.</a:t>
            </a:r>
          </a:p>
          <a:p>
            <a:pPr lvl="2"/>
            <a:r>
              <a:rPr lang="en-US" dirty="0" smtClean="0">
                <a:latin typeface="Century Schoolbook" charset="0"/>
                <a:ea typeface="ＭＳ Ｐゴシック" charset="0"/>
              </a:rPr>
              <a:t>Publicly available: </a:t>
            </a:r>
            <a:r>
              <a:rPr lang="en-US" sz="1600" dirty="0" err="1"/>
              <a:t>git</a:t>
            </a:r>
            <a:r>
              <a:rPr lang="en-US" sz="1600" dirty="0"/>
              <a:t> clone </a:t>
            </a:r>
            <a:r>
              <a:rPr lang="en-US" sz="1600" u="sng" dirty="0">
                <a:hlinkClick r:id="rId2"/>
              </a:rPr>
              <a:t>https://bitbucket.org/peymank/hassel-public.git</a:t>
            </a:r>
            <a:endParaRPr lang="en-US" sz="1600" dirty="0">
              <a:latin typeface="Century Schoolbook" charset="0"/>
              <a:ea typeface="ＭＳ Ｐゴシック" charset="0"/>
            </a:endParaRPr>
          </a:p>
        </p:txBody>
      </p:sp>
      <p:sp>
        <p:nvSpPr>
          <p:cNvPr id="296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4B0992E-B5BA-1040-8FA7-91FA0E749243}" type="slidenum">
              <a:rPr lang="en-US" sz="1600">
                <a:solidFill>
                  <a:srgbClr val="FFFFFF"/>
                </a:solidFill>
              </a:rPr>
              <a:pPr eaLnBrk="1" hangingPunct="1"/>
              <a:t>24</a:t>
            </a:fld>
            <a:endParaRPr lang="en-US" sz="1600">
              <a:solidFill>
                <a:srgbClr val="FFFFFF"/>
              </a:solidFill>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Stanford backbone network</a:t>
            </a:r>
            <a:endParaRPr lang="en-US" dirty="0"/>
          </a:p>
        </p:txBody>
      </p:sp>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172BB16-0459-C14F-AABE-AF591650A863}" type="slidenum">
              <a:rPr lang="en-US" sz="1600">
                <a:solidFill>
                  <a:srgbClr val="FFFFFF"/>
                </a:solidFill>
              </a:rPr>
              <a:pPr eaLnBrk="1" hangingPunct="1"/>
              <a:t>25</a:t>
            </a:fld>
            <a:endParaRPr lang="en-US" sz="1600">
              <a:solidFill>
                <a:srgbClr val="FFFFFF"/>
              </a:solidFill>
            </a:endParaRPr>
          </a:p>
        </p:txBody>
      </p:sp>
      <p:pic>
        <p:nvPicPr>
          <p:cNvPr id="3" name="Picture 2" descr="Demo.png"/>
          <p:cNvPicPr>
            <a:picLocks noChangeAspect="1"/>
          </p:cNvPicPr>
          <p:nvPr/>
        </p:nvPicPr>
        <p:blipFill rotWithShape="1">
          <a:blip r:embed="rId3">
            <a:extLst>
              <a:ext uri="{28A0092B-C50C-407E-A947-70E740481C1C}">
                <a14:useLocalDpi xmlns:a14="http://schemas.microsoft.com/office/drawing/2010/main" val="0"/>
              </a:ext>
            </a:extLst>
          </a:blip>
          <a:srcRect l="18955" t="20982" r="17408" b="36797"/>
          <a:stretch/>
        </p:blipFill>
        <p:spPr>
          <a:xfrm>
            <a:off x="279400" y="1676400"/>
            <a:ext cx="9374416" cy="4648200"/>
          </a:xfrm>
          <a:prstGeom prst="rect">
            <a:avLst/>
          </a:prstGeom>
        </p:spPr>
      </p:pic>
      <p:sp>
        <p:nvSpPr>
          <p:cNvPr id="79" name="Rectangle 78"/>
          <p:cNvSpPr/>
          <p:nvPr/>
        </p:nvSpPr>
        <p:spPr>
          <a:xfrm>
            <a:off x="3251200" y="3352800"/>
            <a:ext cx="3505200" cy="1828800"/>
          </a:xfrm>
          <a:prstGeom prst="rect">
            <a:avLst/>
          </a:prstGeom>
          <a:gradFill flip="none" rotWithShape="1">
            <a:gsLst>
              <a:gs pos="71000">
                <a:schemeClr val="accent1">
                  <a:lumMod val="75000"/>
                  <a:alpha val="88000"/>
                </a:schemeClr>
              </a:gs>
              <a:gs pos="98000">
                <a:srgbClr val="FFFFFF">
                  <a:alpha val="88000"/>
                </a:srgbClr>
              </a:gs>
            </a:gsLst>
            <a:path path="shape">
              <a:fillToRect l="50000" t="50000" r="50000" b="50000"/>
            </a:path>
            <a:tileRect/>
          </a:gra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~750K IP </a:t>
            </a:r>
            <a:r>
              <a:rPr lang="en-US" dirty="0" err="1"/>
              <a:t>fwd</a:t>
            </a:r>
            <a:r>
              <a:rPr lang="en-US" dirty="0"/>
              <a:t> rule.</a:t>
            </a:r>
          </a:p>
          <a:p>
            <a:pPr algn="ctr">
              <a:defRPr/>
            </a:pPr>
            <a:r>
              <a:rPr lang="en-US" dirty="0"/>
              <a:t>~1.5K ACL rules.</a:t>
            </a:r>
          </a:p>
          <a:p>
            <a:pPr algn="ctr">
              <a:defRPr/>
            </a:pPr>
            <a:r>
              <a:rPr lang="en-US" dirty="0"/>
              <a:t>~100 </a:t>
            </a:r>
            <a:r>
              <a:rPr lang="en-US" dirty="0" err="1"/>
              <a:t>Vlans</a:t>
            </a:r>
            <a:r>
              <a:rPr lang="en-US" dirty="0"/>
              <a:t>.</a:t>
            </a:r>
          </a:p>
          <a:p>
            <a:pPr algn="ctr">
              <a:defRPr/>
            </a:pPr>
            <a:r>
              <a:rPr lang="en-US" dirty="0" err="1"/>
              <a:t>Vlan</a:t>
            </a:r>
            <a:r>
              <a:rPr lang="en-US" dirty="0"/>
              <a:t> forwarding.</a:t>
            </a:r>
          </a:p>
        </p:txBody>
      </p:sp>
    </p:spTree>
  </p:cSld>
  <p:clrMapOvr>
    <a:masterClrMapping/>
  </p:clrMapOvr>
  <p:transition xmlns:p14="http://schemas.microsoft.com/office/powerpoint/2010/main" spd="slow">
    <p:push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 name="Picture 32767"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491" y="2598497"/>
            <a:ext cx="2438400" cy="1295400"/>
          </a:xfrm>
          <a:prstGeom prst="rect">
            <a:avLst/>
          </a:prstGeom>
        </p:spPr>
      </p:pic>
      <p:pic>
        <p:nvPicPr>
          <p:cNvPr id="89" name="Picture 88"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303" y="2583103"/>
            <a:ext cx="2438400" cy="1295400"/>
          </a:xfrm>
          <a:prstGeom prst="rect">
            <a:avLst/>
          </a:prstGeom>
        </p:spPr>
      </p:pic>
      <p:pic>
        <p:nvPicPr>
          <p:cNvPr id="94" name="Picture 93"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600" y="6019800"/>
            <a:ext cx="792788" cy="1143000"/>
          </a:xfrm>
          <a:prstGeom prst="rect">
            <a:avLst/>
          </a:prstGeom>
        </p:spPr>
      </p:pic>
      <p:pic>
        <p:nvPicPr>
          <p:cNvPr id="96" name="Picture 95"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6019800"/>
            <a:ext cx="792788" cy="1143000"/>
          </a:xfrm>
          <a:prstGeom prst="rect">
            <a:avLst/>
          </a:prstGeom>
        </p:spPr>
      </p:pic>
      <p:pic>
        <p:nvPicPr>
          <p:cNvPr id="97" name="Picture 96"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6019800"/>
            <a:ext cx="792788" cy="1143000"/>
          </a:xfrm>
          <a:prstGeom prst="rect">
            <a:avLst/>
          </a:prstGeom>
        </p:spPr>
      </p:pic>
      <p:pic>
        <p:nvPicPr>
          <p:cNvPr id="95" name="Picture 94"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0" y="6019800"/>
            <a:ext cx="792788" cy="1143000"/>
          </a:xfrm>
          <a:prstGeom prst="rect">
            <a:avLst/>
          </a:prstGeom>
        </p:spPr>
      </p:pic>
      <p:pic>
        <p:nvPicPr>
          <p:cNvPr id="90" name="Picture 89"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12" y="6019800"/>
            <a:ext cx="792788" cy="1143000"/>
          </a:xfrm>
          <a:prstGeom prst="rect">
            <a:avLst/>
          </a:prstGeom>
        </p:spPr>
      </p:pic>
      <p:sp>
        <p:nvSpPr>
          <p:cNvPr id="2" name="Title 1"/>
          <p:cNvSpPr>
            <a:spLocks noGrp="1"/>
          </p:cNvSpPr>
          <p:nvPr>
            <p:ph type="title"/>
          </p:nvPr>
        </p:nvSpPr>
        <p:spPr/>
        <p:txBody>
          <a:bodyPr/>
          <a:lstStyle/>
          <a:p>
            <a:pPr>
              <a:defRPr/>
            </a:pPr>
            <a:r>
              <a:rPr lang="en-US" dirty="0" smtClean="0"/>
              <a:t>Stanford backbone network</a:t>
            </a:r>
            <a:endParaRPr lang="en-US" dirty="0"/>
          </a:p>
        </p:txBody>
      </p:sp>
      <p:sp>
        <p:nvSpPr>
          <p:cNvPr id="32770" name="Content Placeholder 2"/>
          <p:cNvSpPr>
            <a:spLocks noGrp="1"/>
          </p:cNvSpPr>
          <p:nvPr>
            <p:ph sz="quarter" idx="1"/>
          </p:nvPr>
        </p:nvSpPr>
        <p:spPr>
          <a:xfrm>
            <a:off x="508000" y="1676400"/>
            <a:ext cx="8297863" cy="812800"/>
          </a:xfrm>
        </p:spPr>
        <p:txBody>
          <a:bodyPr/>
          <a:lstStyle/>
          <a:p>
            <a:r>
              <a:rPr lang="en-US" dirty="0">
                <a:latin typeface="Century Schoolbook" charset="0"/>
                <a:ea typeface="ＭＳ Ｐゴシック" charset="0"/>
                <a:cs typeface="ＭＳ Ｐゴシック" charset="0"/>
              </a:rPr>
              <a:t>Loop detection test – run time &lt; 10 minutes on a single laptop.</a:t>
            </a:r>
          </a:p>
        </p:txBody>
      </p:sp>
      <p:sp>
        <p:nvSpPr>
          <p:cNvPr id="32771" name="Slide Number Placeholder 7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C4C347A4-F53C-1440-9BD9-316786074001}" type="slidenum">
              <a:rPr lang="en-US" sz="1600">
                <a:solidFill>
                  <a:srgbClr val="FFFFFF"/>
                </a:solidFill>
              </a:rPr>
              <a:pPr eaLnBrk="1" hangingPunct="1"/>
              <a:t>26</a:t>
            </a:fld>
            <a:endParaRPr lang="en-US" sz="1600">
              <a:solidFill>
                <a:srgbClr val="FFFFFF"/>
              </a:solidFill>
            </a:endParaRPr>
          </a:p>
        </p:txBody>
      </p:sp>
      <p:cxnSp>
        <p:nvCxnSpPr>
          <p:cNvPr id="5" name="Straight Connector 4"/>
          <p:cNvCxnSpPr/>
          <p:nvPr/>
        </p:nvCxnSpPr>
        <p:spPr>
          <a:xfrm flipV="1">
            <a:off x="1666875" y="3432175"/>
            <a:ext cx="688975" cy="652463"/>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7" name="Straight Connector 6"/>
          <p:cNvCxnSpPr/>
          <p:nvPr/>
        </p:nvCxnSpPr>
        <p:spPr>
          <a:xfrm flipV="1">
            <a:off x="2447925" y="3427413"/>
            <a:ext cx="60325" cy="6667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flipV="1">
            <a:off x="3065463" y="3432175"/>
            <a:ext cx="138112" cy="66198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897313" y="3173413"/>
            <a:ext cx="1258887" cy="9525"/>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3443288" y="3427413"/>
            <a:ext cx="476250" cy="668337"/>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768350" y="3182938"/>
            <a:ext cx="1466850" cy="901700"/>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17" name="Straight Connector 16"/>
          <p:cNvCxnSpPr/>
          <p:nvPr/>
        </p:nvCxnSpPr>
        <p:spPr>
          <a:xfrm flipV="1">
            <a:off x="4979988" y="3422650"/>
            <a:ext cx="268287" cy="6667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5743575" y="3395663"/>
            <a:ext cx="4763" cy="693737"/>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flipH="1" flipV="1">
            <a:off x="6378575" y="3422650"/>
            <a:ext cx="220663" cy="666750"/>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6769100" y="3422650"/>
            <a:ext cx="555625" cy="661988"/>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6818313" y="3173413"/>
            <a:ext cx="1328737" cy="91122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Elbow Connector 25"/>
          <p:cNvCxnSpPr/>
          <p:nvPr/>
        </p:nvCxnSpPr>
        <p:spPr>
          <a:xfrm rot="5400000">
            <a:off x="3387725" y="4610100"/>
            <a:ext cx="2978150" cy="558800"/>
          </a:xfrm>
          <a:prstGeom prst="bentConnector3">
            <a:avLst>
              <a:gd name="adj1" fmla="val -35"/>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 name="Elbow Connector 29"/>
          <p:cNvCxnSpPr/>
          <p:nvPr/>
        </p:nvCxnSpPr>
        <p:spPr>
          <a:xfrm rot="16200000" flipV="1">
            <a:off x="2614613" y="4683125"/>
            <a:ext cx="2978150" cy="412750"/>
          </a:xfrm>
          <a:prstGeom prst="bentConnector3">
            <a:avLst>
              <a:gd name="adj1" fmla="val 100035"/>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940175" y="4357688"/>
            <a:ext cx="2659063" cy="2020887"/>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2447925" y="4362450"/>
            <a:ext cx="1214438" cy="202247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3" name="Curved Connector 42"/>
          <p:cNvCxnSpPr/>
          <p:nvPr/>
        </p:nvCxnSpPr>
        <p:spPr>
          <a:xfrm rot="5400000">
            <a:off x="3509963" y="6538912"/>
            <a:ext cx="12700" cy="625475"/>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1666875" y="4352925"/>
            <a:ext cx="1331913" cy="2025650"/>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45" name="Straight Connector 44"/>
          <p:cNvCxnSpPr/>
          <p:nvPr/>
        </p:nvCxnSpPr>
        <p:spPr>
          <a:xfrm flipV="1">
            <a:off x="3359150" y="4357688"/>
            <a:ext cx="2384425" cy="2027237"/>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flipV="1">
            <a:off x="2355850" y="4362450"/>
            <a:ext cx="1563688" cy="201612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2700338" y="4352925"/>
            <a:ext cx="5446712" cy="20256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Curved Connector 47"/>
          <p:cNvCxnSpPr/>
          <p:nvPr/>
        </p:nvCxnSpPr>
        <p:spPr>
          <a:xfrm rot="5400000">
            <a:off x="2217738" y="6538912"/>
            <a:ext cx="12700" cy="625475"/>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2073275" y="4352925"/>
            <a:ext cx="5303838" cy="203200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744663" y="4362450"/>
            <a:ext cx="1458912" cy="202247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1" name="Curved Connector 50"/>
          <p:cNvCxnSpPr/>
          <p:nvPr/>
        </p:nvCxnSpPr>
        <p:spPr>
          <a:xfrm rot="5400000">
            <a:off x="927101" y="6538912"/>
            <a:ext cx="12700" cy="625475"/>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flipV="1">
            <a:off x="768350" y="4352925"/>
            <a:ext cx="328613" cy="2025650"/>
          </a:xfrm>
          <a:prstGeom prst="line">
            <a:avLst/>
          </a:prstGeom>
          <a:ln w="38100" cmpd="sng"/>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p:nvCxnSpPr>
        <p:spPr>
          <a:xfrm flipV="1">
            <a:off x="1389063" y="4357688"/>
            <a:ext cx="3590925" cy="2027237"/>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768350" y="4352925"/>
            <a:ext cx="6608763" cy="203200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438150" y="4362450"/>
            <a:ext cx="2765425" cy="202247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6" name="Curved Connector 55"/>
          <p:cNvCxnSpPr/>
          <p:nvPr/>
        </p:nvCxnSpPr>
        <p:spPr>
          <a:xfrm rot="5400000" flipH="1" flipV="1">
            <a:off x="4776788" y="6542088"/>
            <a:ext cx="1587" cy="617537"/>
          </a:xfrm>
          <a:prstGeom prst="curvedConnector3">
            <a:avLst>
              <a:gd name="adj1" fmla="val -13494687"/>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7" name="Curved Connector 56"/>
          <p:cNvCxnSpPr/>
          <p:nvPr/>
        </p:nvCxnSpPr>
        <p:spPr>
          <a:xfrm rot="5400000" flipH="1" flipV="1">
            <a:off x="4776788" y="6542088"/>
            <a:ext cx="1587" cy="617537"/>
          </a:xfrm>
          <a:prstGeom prst="curvedConnector3">
            <a:avLst>
              <a:gd name="adj1" fmla="val -40643447"/>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1666875" y="4352925"/>
            <a:ext cx="3268663" cy="20256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248275" y="4357688"/>
            <a:ext cx="495300" cy="2020887"/>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3203575" y="4362450"/>
            <a:ext cx="2346325" cy="202247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899150" y="4352925"/>
            <a:ext cx="1477963" cy="20256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flipV="1">
            <a:off x="768350" y="4352925"/>
            <a:ext cx="5502275" cy="203200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flipV="1">
            <a:off x="4979988" y="4357688"/>
            <a:ext cx="1573212" cy="2027237"/>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4" name="Curved Connector 63"/>
          <p:cNvCxnSpPr/>
          <p:nvPr/>
        </p:nvCxnSpPr>
        <p:spPr>
          <a:xfrm rot="5400000">
            <a:off x="6068219" y="6538119"/>
            <a:ext cx="12700" cy="627062"/>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1666875" y="4352925"/>
            <a:ext cx="5260975" cy="20256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flipV="1">
            <a:off x="5743575" y="4357688"/>
            <a:ext cx="1462088" cy="2020887"/>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flipV="1">
            <a:off x="2447925" y="4362450"/>
            <a:ext cx="5049838" cy="201612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flipV="1">
            <a:off x="6599238" y="4357688"/>
            <a:ext cx="1219200" cy="2020887"/>
          </a:xfrm>
          <a:prstGeom prst="line">
            <a:avLst/>
          </a:prstGeom>
          <a:ln w="38100" cmpd="sng">
            <a:solidFill>
              <a:srgbClr val="3366FF"/>
            </a:solidFill>
          </a:ln>
        </p:spPr>
        <p:style>
          <a:lnRef idx="1">
            <a:schemeClr val="accent2"/>
          </a:lnRef>
          <a:fillRef idx="0">
            <a:schemeClr val="accent2"/>
          </a:fillRef>
          <a:effectRef idx="0">
            <a:schemeClr val="accent2"/>
          </a:effectRef>
          <a:fontRef idx="minor">
            <a:schemeClr val="tx1"/>
          </a:fontRef>
        </p:style>
      </p:cxnSp>
      <p:cxnSp>
        <p:nvCxnSpPr>
          <p:cNvPr id="69" name="Curved Connector 68"/>
          <p:cNvCxnSpPr/>
          <p:nvPr/>
        </p:nvCxnSpPr>
        <p:spPr>
          <a:xfrm rot="16200000" flipH="1">
            <a:off x="7355682" y="6541293"/>
            <a:ext cx="12700" cy="620713"/>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flipV="1">
            <a:off x="3203575" y="4362450"/>
            <a:ext cx="4995863" cy="202247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flipV="1">
            <a:off x="7377113" y="4352925"/>
            <a:ext cx="1098550" cy="20256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H="1" flipV="1">
            <a:off x="3919538" y="4362450"/>
            <a:ext cx="4875212" cy="2016125"/>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flipV="1">
            <a:off x="8147050" y="4352925"/>
            <a:ext cx="960438" cy="2025650"/>
          </a:xfrm>
          <a:prstGeom prst="line">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4" name="Curved Connector 73"/>
          <p:cNvCxnSpPr/>
          <p:nvPr/>
        </p:nvCxnSpPr>
        <p:spPr>
          <a:xfrm rot="16200000" flipH="1">
            <a:off x="8647907" y="6541293"/>
            <a:ext cx="12700" cy="620713"/>
          </a:xfrm>
          <a:prstGeom prst="curvedConnector3">
            <a:avLst>
              <a:gd name="adj1" fmla="val 1800000"/>
            </a:avLst>
          </a:prstGeom>
          <a:ln w="1270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3" name="Rounded Rectangular Callout 2"/>
          <p:cNvSpPr/>
          <p:nvPr/>
        </p:nvSpPr>
        <p:spPr>
          <a:xfrm>
            <a:off x="355600" y="2773363"/>
            <a:ext cx="1143000" cy="612775"/>
          </a:xfrm>
          <a:prstGeom prst="wedgeRoundRectCallout">
            <a:avLst>
              <a:gd name="adj1" fmla="val 59133"/>
              <a:gd name="adj2" fmla="val 77576"/>
              <a:gd name="adj3" fmla="val 16667"/>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a:solidFill>
                  <a:srgbClr val="FF0000"/>
                </a:solidFill>
              </a:rPr>
              <a:t>Vlan</a:t>
            </a:r>
            <a:r>
              <a:rPr lang="en-US" sz="1200" dirty="0">
                <a:solidFill>
                  <a:srgbClr val="FF0000"/>
                </a:solidFill>
              </a:rPr>
              <a:t> RED </a:t>
            </a:r>
            <a:r>
              <a:rPr lang="en-US" sz="1200" dirty="0">
                <a:solidFill>
                  <a:schemeClr val="tx1"/>
                </a:solidFill>
              </a:rPr>
              <a:t>Spanning Tree</a:t>
            </a:r>
          </a:p>
        </p:txBody>
      </p:sp>
      <p:sp>
        <p:nvSpPr>
          <p:cNvPr id="77" name="Rounded Rectangular Callout 76"/>
          <p:cNvSpPr/>
          <p:nvPr/>
        </p:nvSpPr>
        <p:spPr>
          <a:xfrm>
            <a:off x="6604000" y="2849563"/>
            <a:ext cx="1143000" cy="612775"/>
          </a:xfrm>
          <a:prstGeom prst="wedgeRoundRectCallout">
            <a:avLst>
              <a:gd name="adj1" fmla="val -58039"/>
              <a:gd name="adj2" fmla="val 96421"/>
              <a:gd name="adj3" fmla="val 16667"/>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a:solidFill>
                  <a:srgbClr val="0000FF"/>
                </a:solidFill>
              </a:rPr>
              <a:t>Vlan</a:t>
            </a:r>
            <a:r>
              <a:rPr lang="en-US" sz="1200" dirty="0">
                <a:solidFill>
                  <a:srgbClr val="0000FF"/>
                </a:solidFill>
              </a:rPr>
              <a:t> BLUE </a:t>
            </a:r>
            <a:r>
              <a:rPr lang="en-US" sz="1200" dirty="0">
                <a:solidFill>
                  <a:schemeClr val="tx1"/>
                </a:solidFill>
              </a:rPr>
              <a:t>Spanning Tree</a:t>
            </a:r>
          </a:p>
        </p:txBody>
      </p:sp>
      <p:pic>
        <p:nvPicPr>
          <p:cNvPr id="93" name="Picture 92"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019800"/>
            <a:ext cx="792788" cy="1143000"/>
          </a:xfrm>
          <a:prstGeom prst="rect">
            <a:avLst/>
          </a:prstGeom>
        </p:spPr>
      </p:pic>
      <p:pic>
        <p:nvPicPr>
          <p:cNvPr id="98" name="Picture 97"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0" y="6019800"/>
            <a:ext cx="792788" cy="1143000"/>
          </a:xfrm>
          <a:prstGeom prst="rect">
            <a:avLst/>
          </a:prstGeom>
        </p:spPr>
      </p:pic>
      <p:pic>
        <p:nvPicPr>
          <p:cNvPr id="99" name="Picture 98"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0" y="6019800"/>
            <a:ext cx="792788" cy="1143000"/>
          </a:xfrm>
          <a:prstGeom prst="rect">
            <a:avLst/>
          </a:prstGeom>
        </p:spPr>
      </p:pic>
      <p:pic>
        <p:nvPicPr>
          <p:cNvPr id="100" name="Picture 99"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600" y="6019800"/>
            <a:ext cx="792788" cy="1143000"/>
          </a:xfrm>
          <a:prstGeom prst="rect">
            <a:avLst/>
          </a:prstGeom>
        </p:spPr>
      </p:pic>
      <p:pic>
        <p:nvPicPr>
          <p:cNvPr id="101" name="Picture 100"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0" y="6019800"/>
            <a:ext cx="792788" cy="1143000"/>
          </a:xfrm>
          <a:prstGeom prst="rect">
            <a:avLst/>
          </a:prstGeom>
        </p:spPr>
      </p:pic>
      <p:pic>
        <p:nvPicPr>
          <p:cNvPr id="102" name="Picture 101"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412" y="6019800"/>
            <a:ext cx="792788" cy="1143000"/>
          </a:xfrm>
          <a:prstGeom prst="rect">
            <a:avLst/>
          </a:prstGeom>
        </p:spPr>
      </p:pic>
      <p:pic>
        <p:nvPicPr>
          <p:cNvPr id="103" name="Picture 102"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012" y="6019800"/>
            <a:ext cx="792788" cy="1143000"/>
          </a:xfrm>
          <a:prstGeom prst="rect">
            <a:avLst/>
          </a:prstGeom>
        </p:spPr>
      </p:pic>
      <p:pic>
        <p:nvPicPr>
          <p:cNvPr id="32772" name="Picture 32771"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34" y="3939309"/>
            <a:ext cx="972766" cy="609600"/>
          </a:xfrm>
          <a:prstGeom prst="rect">
            <a:avLst/>
          </a:prstGeom>
        </p:spPr>
      </p:pic>
      <p:pic>
        <p:nvPicPr>
          <p:cNvPr id="108" name="Picture 107"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909" y="3947006"/>
            <a:ext cx="972766" cy="609600"/>
          </a:xfrm>
          <a:prstGeom prst="rect">
            <a:avLst/>
          </a:prstGeom>
        </p:spPr>
      </p:pic>
      <p:pic>
        <p:nvPicPr>
          <p:cNvPr id="109" name="Picture 108"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3962400"/>
            <a:ext cx="972766" cy="609600"/>
          </a:xfrm>
          <a:prstGeom prst="rect">
            <a:avLst/>
          </a:prstGeom>
        </p:spPr>
      </p:pic>
      <p:pic>
        <p:nvPicPr>
          <p:cNvPr id="110" name="Picture 109"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0" y="3962400"/>
            <a:ext cx="972766" cy="609600"/>
          </a:xfrm>
          <a:prstGeom prst="rect">
            <a:avLst/>
          </a:prstGeom>
        </p:spPr>
      </p:pic>
      <p:pic>
        <p:nvPicPr>
          <p:cNvPr id="111" name="Picture 110"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0" y="3962400"/>
            <a:ext cx="972766" cy="609600"/>
          </a:xfrm>
          <a:prstGeom prst="rect">
            <a:avLst/>
          </a:prstGeom>
        </p:spPr>
      </p:pic>
      <p:pic>
        <p:nvPicPr>
          <p:cNvPr id="112" name="Picture 111"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600" y="3962400"/>
            <a:ext cx="972766" cy="609600"/>
          </a:xfrm>
          <a:prstGeom prst="rect">
            <a:avLst/>
          </a:prstGeom>
        </p:spPr>
      </p:pic>
      <p:pic>
        <p:nvPicPr>
          <p:cNvPr id="113" name="Picture 112"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600" y="3962400"/>
            <a:ext cx="972766" cy="609600"/>
          </a:xfrm>
          <a:prstGeom prst="rect">
            <a:avLst/>
          </a:prstGeom>
        </p:spPr>
      </p:pic>
      <p:pic>
        <p:nvPicPr>
          <p:cNvPr id="114" name="Picture 113"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600" y="3962400"/>
            <a:ext cx="972766" cy="609600"/>
          </a:xfrm>
          <a:prstGeom prst="rect">
            <a:avLst/>
          </a:prstGeom>
        </p:spPr>
      </p:pic>
      <p:pic>
        <p:nvPicPr>
          <p:cNvPr id="115" name="Picture 114"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00" y="3962400"/>
            <a:ext cx="972766" cy="609600"/>
          </a:xfrm>
          <a:prstGeom prst="rect">
            <a:avLst/>
          </a:prstGeom>
        </p:spPr>
      </p:pic>
      <p:pic>
        <p:nvPicPr>
          <p:cNvPr id="116" name="Picture 115"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994" y="3962400"/>
            <a:ext cx="972766" cy="609600"/>
          </a:xfrm>
          <a:prstGeom prst="rect">
            <a:avLst/>
          </a:prstGeom>
        </p:spPr>
      </p:pic>
      <p:pic>
        <p:nvPicPr>
          <p:cNvPr id="104" name="Picture 103"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812" y="6019800"/>
            <a:ext cx="792788" cy="1143000"/>
          </a:xfrm>
          <a:prstGeom prst="rect">
            <a:avLst/>
          </a:prstGeom>
        </p:spPr>
      </p:pic>
      <p:pic>
        <p:nvPicPr>
          <p:cNvPr id="105" name="Picture 104" descr="rou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0" y="6019800"/>
            <a:ext cx="792788" cy="1143000"/>
          </a:xfrm>
          <a:prstGeom prst="rect">
            <a:avLst/>
          </a:prstGeom>
        </p:spPr>
      </p:pic>
      <p:sp>
        <p:nvSpPr>
          <p:cNvPr id="80" name="Rectangle 79"/>
          <p:cNvSpPr/>
          <p:nvPr/>
        </p:nvSpPr>
        <p:spPr>
          <a:xfrm>
            <a:off x="2689225" y="3154363"/>
            <a:ext cx="485775" cy="228600"/>
          </a:xfrm>
          <a:prstGeom prst="rect">
            <a:avLst/>
          </a:prstGeom>
          <a:solidFill>
            <a:srgbClr val="0000FF">
              <a:alpha val="88000"/>
            </a:srgbClr>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4" name="Rectangle 83"/>
          <p:cNvSpPr/>
          <p:nvPr/>
        </p:nvSpPr>
        <p:spPr>
          <a:xfrm>
            <a:off x="2717800" y="3154363"/>
            <a:ext cx="485775" cy="228600"/>
          </a:xfrm>
          <a:prstGeom prst="rect">
            <a:avLst/>
          </a:prstGeom>
          <a:solidFill>
            <a:srgbClr val="0000FF">
              <a:alpha val="88000"/>
            </a:srgbClr>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6" name="Rectangle 85"/>
          <p:cNvSpPr/>
          <p:nvPr/>
        </p:nvSpPr>
        <p:spPr>
          <a:xfrm>
            <a:off x="2641600" y="3154363"/>
            <a:ext cx="485775" cy="228600"/>
          </a:xfrm>
          <a:prstGeom prst="rect">
            <a:avLst/>
          </a:prstGeom>
          <a:solidFill>
            <a:srgbClr val="0000FF">
              <a:alpha val="88000"/>
            </a:srgbClr>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5" name="Rectangle 74"/>
          <p:cNvSpPr/>
          <p:nvPr/>
        </p:nvSpPr>
        <p:spPr>
          <a:xfrm>
            <a:off x="2489200" y="6202363"/>
            <a:ext cx="485775" cy="228600"/>
          </a:xfrm>
          <a:prstGeom prst="rect">
            <a:avLst/>
          </a:prstGeom>
          <a:solidFill>
            <a:srgbClr val="FF0000">
              <a:alpha val="88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3" name="Rectangle 82"/>
          <p:cNvSpPr/>
          <p:nvPr/>
        </p:nvSpPr>
        <p:spPr>
          <a:xfrm>
            <a:off x="2641600" y="6202363"/>
            <a:ext cx="485775" cy="228600"/>
          </a:xfrm>
          <a:prstGeom prst="rect">
            <a:avLst/>
          </a:prstGeom>
          <a:solidFill>
            <a:srgbClr val="FF0000">
              <a:alpha val="88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5" name="Rectangle 84"/>
          <p:cNvSpPr/>
          <p:nvPr/>
        </p:nvSpPr>
        <p:spPr>
          <a:xfrm>
            <a:off x="2641600" y="6202363"/>
            <a:ext cx="485775" cy="228600"/>
          </a:xfrm>
          <a:prstGeom prst="rect">
            <a:avLst/>
          </a:prstGeom>
          <a:solidFill>
            <a:srgbClr val="FF0000">
              <a:alpha val="88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nodeType="afterGroup">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77"/>
                                        </p:tgtEl>
                                        <p:attrNameLst>
                                          <p:attrName>style.visibility</p:attrName>
                                        </p:attrNameLst>
                                      </p:cBhvr>
                                      <p:to>
                                        <p:strVal val="visible"/>
                                      </p:to>
                                    </p:set>
                                    <p:anim calcmode="lin" valueType="num">
                                      <p:cBhvr>
                                        <p:cTn id="14" dur="500" fill="hold"/>
                                        <p:tgtEl>
                                          <p:spTgt spid="77"/>
                                        </p:tgtEl>
                                        <p:attrNameLst>
                                          <p:attrName>ppt_w</p:attrName>
                                        </p:attrNameLst>
                                      </p:cBhvr>
                                      <p:tavLst>
                                        <p:tav tm="0">
                                          <p:val>
                                            <p:fltVal val="0"/>
                                          </p:val>
                                        </p:tav>
                                        <p:tav tm="100000">
                                          <p:val>
                                            <p:strVal val="#ppt_w"/>
                                          </p:val>
                                        </p:tav>
                                      </p:tavLst>
                                    </p:anim>
                                    <p:anim calcmode="lin" valueType="num">
                                      <p:cBhvr>
                                        <p:cTn id="15" dur="500" fill="hold"/>
                                        <p:tgtEl>
                                          <p:spTgt spid="77"/>
                                        </p:tgtEl>
                                        <p:attrNameLst>
                                          <p:attrName>ppt_h</p:attrName>
                                        </p:attrNameLst>
                                      </p:cBhvr>
                                      <p:tavLst>
                                        <p:tav tm="0">
                                          <p:val>
                                            <p:fltVal val="0"/>
                                          </p:val>
                                        </p:tav>
                                        <p:tav tm="100000">
                                          <p:val>
                                            <p:strVal val="#ppt_h"/>
                                          </p:val>
                                        </p:tav>
                                      </p:tavLst>
                                    </p:anim>
                                    <p:anim calcmode="lin" valueType="num">
                                      <p:cBhvr>
                                        <p:cTn id="16" dur="500" fill="hold"/>
                                        <p:tgtEl>
                                          <p:spTgt spid="77"/>
                                        </p:tgtEl>
                                        <p:attrNameLst>
                                          <p:attrName>style.rotation</p:attrName>
                                        </p:attrNameLst>
                                      </p:cBhvr>
                                      <p:tavLst>
                                        <p:tav tm="0">
                                          <p:val>
                                            <p:fltVal val="360"/>
                                          </p:val>
                                        </p:tav>
                                        <p:tav tm="100000">
                                          <p:val>
                                            <p:fltVal val="0"/>
                                          </p:val>
                                        </p:tav>
                                      </p:tavLst>
                                    </p:anim>
                                    <p:animEffect transition="in" filter="fade">
                                      <p:cBhvr>
                                        <p:cTn id="17" dur="500"/>
                                        <p:tgtEl>
                                          <p:spTgt spid="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1" nodeType="clickEffect">
                                  <p:stCondLst>
                                    <p:cond delay="0"/>
                                  </p:stCondLst>
                                  <p:iterate type="lt">
                                    <p:tmPct val="0"/>
                                  </p:iterate>
                                  <p:childTnLst>
                                    <p:animEffect transition="out" filter="blinds(horizontal)">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par>
                                <p:cTn id="26" presetID="1" presetClass="entr" presetSubtype="0" fill="hold" grpId="1" nodeType="withEffect">
                                  <p:stCondLst>
                                    <p:cond delay="0"/>
                                  </p:stCondLst>
                                  <p:childTnLst>
                                    <p:set>
                                      <p:cBhvr>
                                        <p:cTn id="27" dur="1" fill="hold">
                                          <p:stCondLst>
                                            <p:cond delay="0"/>
                                          </p:stCondLst>
                                        </p:cTn>
                                        <p:tgtEl>
                                          <p:spTgt spid="7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grpId="0" nodeType="clickEffect">
                                  <p:stCondLst>
                                    <p:cond delay="0"/>
                                  </p:stCondLst>
                                  <p:childTnLst>
                                    <p:animMotion origin="layout" path="M -0.01859 -0.04938 C -0.05578 -0.11667 -0.09281 -0.18375 -0.105 -0.22729 C -0.11718 -0.27083 -0.10531 -0.28542 -0.0914 -0.31104 C -0.0775 -0.33667 -0.04968 -0.35875 -0.02172 -0.38083 " pathEditMode="relative" ptsTypes="aaaA">
                                      <p:cBhvr>
                                        <p:cTn id="31" dur="2000" fill="hold"/>
                                        <p:tgtEl>
                                          <p:spTgt spid="75"/>
                                        </p:tgtEl>
                                        <p:attrNameLst>
                                          <p:attrName>ppt_x</p:attrName>
                                          <p:attrName>ppt_y</p:attrName>
                                        </p:attrNameLst>
                                      </p:cBhvr>
                                    </p:animMotion>
                                  </p:childTnLst>
                                </p:cTn>
                              </p:par>
                            </p:childTnLst>
                          </p:cTn>
                        </p:par>
                        <p:par>
                          <p:cTn id="32" fill="hold" nodeType="afterGroup">
                            <p:stCondLst>
                              <p:cond delay="2000"/>
                            </p:stCondLst>
                            <p:childTnLst>
                              <p:par>
                                <p:cTn id="33" presetID="1" presetClass="exit" presetSubtype="0" fill="hold" grpId="2" nodeType="afterEffect">
                                  <p:stCondLst>
                                    <p:cond delay="0"/>
                                  </p:stCondLst>
                                  <p:childTnLst>
                                    <p:set>
                                      <p:cBhvr>
                                        <p:cTn id="34" dur="1" fill="hold">
                                          <p:stCondLst>
                                            <p:cond delay="0"/>
                                          </p:stCondLst>
                                        </p:cTn>
                                        <p:tgtEl>
                                          <p:spTgt spid="75"/>
                                        </p:tgtEl>
                                        <p:attrNameLst>
                                          <p:attrName>style.visibility</p:attrName>
                                        </p:attrNameLst>
                                      </p:cBhvr>
                                      <p:to>
                                        <p:strVal val="hidden"/>
                                      </p:to>
                                    </p:set>
                                  </p:childTnLst>
                                </p:cTn>
                              </p:par>
                            </p:childTnLst>
                          </p:cTn>
                        </p:par>
                        <p:par>
                          <p:cTn id="35" fill="hold" nodeType="afterGroup">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8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grpId="1" nodeType="clickEffect">
                                  <p:stCondLst>
                                    <p:cond delay="0"/>
                                  </p:stCondLst>
                                  <p:childTnLst>
                                    <p:animMotion origin="layout" path="M 0 0 C 0.08813 -0.00812 0.17641 -0.01604 0.2175 0.00188 C 0.25859 0.01979 0.28094 0.04083 0.24703 0.10813 C 0.21313 0.17542 0.11328 0.29063 0.01359 0.40604 " pathEditMode="relative" ptsTypes="aaaA">
                                      <p:cBhvr>
                                        <p:cTn id="41" dur="3000" fill="hold"/>
                                        <p:tgtEl>
                                          <p:spTgt spid="80"/>
                                        </p:tgtEl>
                                        <p:attrNameLst>
                                          <p:attrName>ppt_x</p:attrName>
                                          <p:attrName>ppt_y</p:attrName>
                                        </p:attrNameLst>
                                      </p:cBhvr>
                                    </p:animMotion>
                                  </p:childTnLst>
                                </p:cTn>
                              </p:par>
                            </p:childTnLst>
                          </p:cTn>
                        </p:par>
                        <p:par>
                          <p:cTn id="42" fill="hold" nodeType="afterGroup">
                            <p:stCondLst>
                              <p:cond delay="3000"/>
                            </p:stCondLst>
                            <p:childTnLst>
                              <p:par>
                                <p:cTn id="43" presetID="1" presetClass="exit" presetSubtype="0" fill="hold" grpId="2" nodeType="afterEffect">
                                  <p:stCondLst>
                                    <p:cond delay="0"/>
                                  </p:stCondLst>
                                  <p:childTnLst>
                                    <p:set>
                                      <p:cBhvr>
                                        <p:cTn id="44" dur="1" fill="hold">
                                          <p:stCondLst>
                                            <p:cond delay="0"/>
                                          </p:stCondLst>
                                        </p:cTn>
                                        <p:tgtEl>
                                          <p:spTgt spid="80"/>
                                        </p:tgtEl>
                                        <p:attrNameLst>
                                          <p:attrName>style.visibility</p:attrName>
                                        </p:attrNameLst>
                                      </p:cBhvr>
                                      <p:to>
                                        <p:strVal val="hidden"/>
                                      </p:to>
                                    </p:set>
                                  </p:childTnLst>
                                </p:cTn>
                              </p:par>
                            </p:childTnLst>
                          </p:cTn>
                        </p:par>
                        <p:par>
                          <p:cTn id="45" fill="hold" nodeType="afterGroup">
                            <p:stCondLst>
                              <p:cond delay="3000"/>
                            </p:stCondLst>
                            <p:childTnLst>
                              <p:par>
                                <p:cTn id="46" presetID="1" presetClass="entr" presetSubtype="0" fill="hold" grpId="1" nodeType="after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par>
                          <p:cTn id="48" fill="hold" nodeType="afterGroup">
                            <p:stCondLst>
                              <p:cond delay="3000"/>
                            </p:stCondLst>
                            <p:childTnLst>
                              <p:par>
                                <p:cTn id="49" presetID="0" presetClass="path" presetSubtype="0" accel="50000" decel="50000" fill="hold" grpId="0" nodeType="afterEffect">
                                  <p:stCondLst>
                                    <p:cond delay="0"/>
                                  </p:stCondLst>
                                  <p:childTnLst>
                                    <p:animMotion origin="layout" path="M -0.01859 -0.04938 C -0.05578 -0.11667 -0.09281 -0.18375 -0.105 -0.22729 C -0.11718 -0.27083 -0.10531 -0.28542 -0.0914 -0.31104 C -0.0775 -0.33667 -0.04968 -0.35875 -0.02172 -0.38083 " pathEditMode="relative" ptsTypes="aaaA">
                                      <p:cBhvr>
                                        <p:cTn id="50" dur="2000" fill="hold"/>
                                        <p:tgtEl>
                                          <p:spTgt spid="83"/>
                                        </p:tgtEl>
                                        <p:attrNameLst>
                                          <p:attrName>ppt_x</p:attrName>
                                          <p:attrName>ppt_y</p:attrName>
                                        </p:attrNameLst>
                                      </p:cBhvr>
                                    </p:animMotion>
                                  </p:childTnLst>
                                </p:cTn>
                              </p:par>
                            </p:childTnLst>
                          </p:cTn>
                        </p:par>
                        <p:par>
                          <p:cTn id="51" fill="hold" nodeType="afterGroup">
                            <p:stCondLst>
                              <p:cond delay="5000"/>
                            </p:stCondLst>
                            <p:childTnLst>
                              <p:par>
                                <p:cTn id="52" presetID="1" presetClass="exit" presetSubtype="0" fill="hold" grpId="2" nodeType="afterEffect">
                                  <p:stCondLst>
                                    <p:cond delay="0"/>
                                  </p:stCondLst>
                                  <p:childTnLst>
                                    <p:set>
                                      <p:cBhvr>
                                        <p:cTn id="53" dur="1" fill="hold">
                                          <p:stCondLst>
                                            <p:cond delay="0"/>
                                          </p:stCondLst>
                                        </p:cTn>
                                        <p:tgtEl>
                                          <p:spTgt spid="83"/>
                                        </p:tgtEl>
                                        <p:attrNameLst>
                                          <p:attrName>style.visibility</p:attrName>
                                        </p:attrNameLst>
                                      </p:cBhvr>
                                      <p:to>
                                        <p:strVal val="hidden"/>
                                      </p:to>
                                    </p:set>
                                  </p:childTnLst>
                                </p:cTn>
                              </p:par>
                            </p:childTnLst>
                          </p:cTn>
                        </p:par>
                        <p:par>
                          <p:cTn id="54" fill="hold" nodeType="afterGroup">
                            <p:stCondLst>
                              <p:cond delay="5000"/>
                            </p:stCondLst>
                            <p:childTnLst>
                              <p:par>
                                <p:cTn id="55" presetID="1" presetClass="entr" presetSubtype="0" fill="hold" grpId="0" nodeType="after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childTnLst>
                          </p:cTn>
                        </p:par>
                        <p:par>
                          <p:cTn id="57" fill="hold" nodeType="afterGroup">
                            <p:stCondLst>
                              <p:cond delay="5000"/>
                            </p:stCondLst>
                            <p:childTnLst>
                              <p:par>
                                <p:cTn id="58" presetID="0" presetClass="path" presetSubtype="0" accel="50000" decel="50000" fill="hold" grpId="1" nodeType="afterEffect">
                                  <p:stCondLst>
                                    <p:cond delay="0"/>
                                  </p:stCondLst>
                                  <p:childTnLst>
                                    <p:animMotion origin="layout" path="M 0 0 C 0.08813 -0.00812 0.17641 -0.01604 0.2175 0.00188 C 0.25859 0.01979 0.28094 0.04083 0.24703 0.10813 C 0.21313 0.17542 0.11328 0.29063 0.01359 0.40604 " pathEditMode="relative" ptsTypes="aaaA">
                                      <p:cBhvr>
                                        <p:cTn id="59" dur="3000" fill="hold"/>
                                        <p:tgtEl>
                                          <p:spTgt spid="84"/>
                                        </p:tgtEl>
                                        <p:attrNameLst>
                                          <p:attrName>ppt_x</p:attrName>
                                          <p:attrName>ppt_y</p:attrName>
                                        </p:attrNameLst>
                                      </p:cBhvr>
                                    </p:animMotion>
                                  </p:childTnLst>
                                </p:cTn>
                              </p:par>
                            </p:childTnLst>
                          </p:cTn>
                        </p:par>
                        <p:par>
                          <p:cTn id="60" fill="hold" nodeType="afterGroup">
                            <p:stCondLst>
                              <p:cond delay="8000"/>
                            </p:stCondLst>
                            <p:childTnLst>
                              <p:par>
                                <p:cTn id="61" presetID="1" presetClass="exit" presetSubtype="0" fill="hold" grpId="2" nodeType="afterEffect">
                                  <p:stCondLst>
                                    <p:cond delay="0"/>
                                  </p:stCondLst>
                                  <p:childTnLst>
                                    <p:set>
                                      <p:cBhvr>
                                        <p:cTn id="62" dur="1" fill="hold">
                                          <p:stCondLst>
                                            <p:cond delay="0"/>
                                          </p:stCondLst>
                                        </p:cTn>
                                        <p:tgtEl>
                                          <p:spTgt spid="84"/>
                                        </p:tgtEl>
                                        <p:attrNameLst>
                                          <p:attrName>style.visibility</p:attrName>
                                        </p:attrNameLst>
                                      </p:cBhvr>
                                      <p:to>
                                        <p:strVal val="hidden"/>
                                      </p:to>
                                    </p:set>
                                  </p:childTnLst>
                                </p:cTn>
                              </p:par>
                            </p:childTnLst>
                          </p:cTn>
                        </p:par>
                        <p:par>
                          <p:cTn id="63" fill="hold" nodeType="afterGroup">
                            <p:stCondLst>
                              <p:cond delay="8000"/>
                            </p:stCondLst>
                            <p:childTnLst>
                              <p:par>
                                <p:cTn id="64" presetID="1" presetClass="entr" presetSubtype="0" fill="hold" grpId="1" nodeType="afterEffect">
                                  <p:stCondLst>
                                    <p:cond delay="0"/>
                                  </p:stCondLst>
                                  <p:childTnLst>
                                    <p:set>
                                      <p:cBhvr>
                                        <p:cTn id="65" dur="1" fill="hold">
                                          <p:stCondLst>
                                            <p:cond delay="0"/>
                                          </p:stCondLst>
                                        </p:cTn>
                                        <p:tgtEl>
                                          <p:spTgt spid="85"/>
                                        </p:tgtEl>
                                        <p:attrNameLst>
                                          <p:attrName>style.visibility</p:attrName>
                                        </p:attrNameLst>
                                      </p:cBhvr>
                                      <p:to>
                                        <p:strVal val="visible"/>
                                      </p:to>
                                    </p:set>
                                  </p:childTnLst>
                                </p:cTn>
                              </p:par>
                            </p:childTnLst>
                          </p:cTn>
                        </p:par>
                        <p:par>
                          <p:cTn id="66" fill="hold" nodeType="afterGroup">
                            <p:stCondLst>
                              <p:cond delay="8000"/>
                            </p:stCondLst>
                            <p:childTnLst>
                              <p:par>
                                <p:cTn id="67" presetID="0" presetClass="path" presetSubtype="0" accel="50000" decel="50000" fill="hold" grpId="0" nodeType="afterEffect">
                                  <p:stCondLst>
                                    <p:cond delay="0"/>
                                  </p:stCondLst>
                                  <p:childTnLst>
                                    <p:animMotion origin="layout" path="M -0.01859 -0.04938 C -0.05578 -0.11667 -0.09281 -0.18375 -0.105 -0.22729 C -0.11718 -0.27083 -0.10531 -0.28542 -0.0914 -0.31104 C -0.0775 -0.33667 -0.04968 -0.35875 -0.02172 -0.38083 " pathEditMode="relative" ptsTypes="aaaA">
                                      <p:cBhvr>
                                        <p:cTn id="68" dur="2000" fill="hold"/>
                                        <p:tgtEl>
                                          <p:spTgt spid="85"/>
                                        </p:tgtEl>
                                        <p:attrNameLst>
                                          <p:attrName>ppt_x</p:attrName>
                                          <p:attrName>ppt_y</p:attrName>
                                        </p:attrNameLst>
                                      </p:cBhvr>
                                    </p:animMotion>
                                  </p:childTnLst>
                                </p:cTn>
                              </p:par>
                            </p:childTnLst>
                          </p:cTn>
                        </p:par>
                        <p:par>
                          <p:cTn id="69" fill="hold" nodeType="afterGroup">
                            <p:stCondLst>
                              <p:cond delay="10000"/>
                            </p:stCondLst>
                            <p:childTnLst>
                              <p:par>
                                <p:cTn id="70" presetID="1" presetClass="exit" presetSubtype="0" fill="hold" grpId="2" nodeType="afterEffect">
                                  <p:stCondLst>
                                    <p:cond delay="0"/>
                                  </p:stCondLst>
                                  <p:childTnLst>
                                    <p:set>
                                      <p:cBhvr>
                                        <p:cTn id="71" dur="1" fill="hold">
                                          <p:stCondLst>
                                            <p:cond delay="0"/>
                                          </p:stCondLst>
                                        </p:cTn>
                                        <p:tgtEl>
                                          <p:spTgt spid="85"/>
                                        </p:tgtEl>
                                        <p:attrNameLst>
                                          <p:attrName>style.visibility</p:attrName>
                                        </p:attrNameLst>
                                      </p:cBhvr>
                                      <p:to>
                                        <p:strVal val="hidden"/>
                                      </p:to>
                                    </p:set>
                                  </p:childTnLst>
                                </p:cTn>
                              </p:par>
                            </p:childTnLst>
                          </p:cTn>
                        </p:par>
                        <p:par>
                          <p:cTn id="72" fill="hold" nodeType="afterGroup">
                            <p:stCondLst>
                              <p:cond delay="10000"/>
                            </p:stCondLst>
                            <p:childTnLst>
                              <p:par>
                                <p:cTn id="73" presetID="1" presetClass="entr" presetSubtype="0" fill="hold" grpId="0" nodeType="after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childTnLst>
                          </p:cTn>
                        </p:par>
                        <p:par>
                          <p:cTn id="75" fill="hold" nodeType="afterGroup">
                            <p:stCondLst>
                              <p:cond delay="10000"/>
                            </p:stCondLst>
                            <p:childTnLst>
                              <p:par>
                                <p:cTn id="76" presetID="0" presetClass="path" presetSubtype="0" accel="50000" decel="50000" fill="hold" grpId="1" nodeType="afterEffect">
                                  <p:stCondLst>
                                    <p:cond delay="0"/>
                                  </p:stCondLst>
                                  <p:childTnLst>
                                    <p:animMotion origin="layout" path="M 0 0 C 0.08813 -0.00812 0.17641 -0.01604 0.2175 0.00188 C 0.25859 0.01979 0.28094 0.04083 0.24703 0.10813 C 0.21313 0.17542 0.11328 0.29063 0.01359 0.40604 " pathEditMode="relative" ptsTypes="aaaA">
                                      <p:cBhvr>
                                        <p:cTn id="77" dur="3000" fill="hold"/>
                                        <p:tgtEl>
                                          <p:spTgt spid="86"/>
                                        </p:tgtEl>
                                        <p:attrNameLst>
                                          <p:attrName>ppt_x</p:attrName>
                                          <p:attrName>ppt_y</p:attrName>
                                        </p:attrNameLst>
                                      </p:cBhvr>
                                    </p:animMotion>
                                  </p:childTnLst>
                                </p:cTn>
                              </p:par>
                            </p:childTnLst>
                          </p:cTn>
                        </p:par>
                        <p:par>
                          <p:cTn id="78" fill="hold" nodeType="afterGroup">
                            <p:stCondLst>
                              <p:cond delay="13000"/>
                            </p:stCondLst>
                            <p:childTnLst>
                              <p:par>
                                <p:cTn id="79" presetID="1" presetClass="exit" presetSubtype="0" fill="hold" grpId="2" nodeType="afterEffect">
                                  <p:stCondLst>
                                    <p:cond delay="0"/>
                                  </p:stCondLst>
                                  <p:childTnLst>
                                    <p:set>
                                      <p:cBhvr>
                                        <p:cTn id="80"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7" grpId="0" animBg="1"/>
      <p:bldP spid="77" grpId="1" animBg="1"/>
      <p:bldP spid="80" grpId="0" animBg="1"/>
      <p:bldP spid="80" grpId="1" animBg="1"/>
      <p:bldP spid="80" grpId="2" animBg="1"/>
      <p:bldP spid="84" grpId="0" animBg="1"/>
      <p:bldP spid="84" grpId="1" animBg="1"/>
      <p:bldP spid="84" grpId="2" animBg="1"/>
      <p:bldP spid="86" grpId="0" animBg="1"/>
      <p:bldP spid="86" grpId="1" animBg="1"/>
      <p:bldP spid="86" grpId="2" animBg="1"/>
      <p:bldP spid="75" grpId="0" animBg="1"/>
      <p:bldP spid="75" grpId="1" animBg="1"/>
      <p:bldP spid="75" grpId="2" animBg="1"/>
      <p:bldP spid="83" grpId="0" animBg="1"/>
      <p:bldP spid="83" grpId="1" animBg="1"/>
      <p:bldP spid="83" grpId="2" animBg="1"/>
      <p:bldP spid="85" grpId="0" animBg="1"/>
      <p:bldP spid="85" grpId="1" animBg="1"/>
      <p:bldP spid="85"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Performance</a:t>
            </a:r>
            <a:endParaRPr lang="en-US" dirty="0"/>
          </a:p>
        </p:txBody>
      </p:sp>
      <p:sp>
        <p:nvSpPr>
          <p:cNvPr id="337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F306BEE-C4F6-0D4A-A566-B89E902AE081}" type="slidenum">
              <a:rPr lang="en-US" sz="1600">
                <a:solidFill>
                  <a:srgbClr val="FFFFFF"/>
                </a:solidFill>
              </a:rPr>
              <a:pPr eaLnBrk="1" hangingPunct="1"/>
              <a:t>27</a:t>
            </a:fld>
            <a:endParaRPr lang="en-US" sz="160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80051792"/>
              </p:ext>
            </p:extLst>
          </p:nvPr>
        </p:nvGraphicFramePr>
        <p:xfrm>
          <a:off x="1193800" y="3200400"/>
          <a:ext cx="7620000" cy="2581485"/>
        </p:xfrm>
        <a:graphic>
          <a:graphicData uri="http://schemas.openxmlformats.org/drawingml/2006/table">
            <a:tbl>
              <a:tblPr firstRow="1" bandRow="1">
                <a:tableStyleId>{5940675A-B579-460E-94D1-54222C63F5DA}</a:tableStyleId>
              </a:tblPr>
              <a:tblGrid>
                <a:gridCol w="3581400"/>
                <a:gridCol w="2133600"/>
                <a:gridCol w="1905000"/>
              </a:tblGrid>
              <a:tr h="141393">
                <a:tc>
                  <a:txBody>
                    <a:bodyPr/>
                    <a:lstStyle/>
                    <a:p>
                      <a:pPr algn="ctr"/>
                      <a:endParaRPr lang="en-US" dirty="0"/>
                    </a:p>
                  </a:txBody>
                  <a:tcPr>
                    <a:solidFill>
                      <a:schemeClr val="accent2">
                        <a:lumMod val="40000"/>
                        <a:lumOff val="60000"/>
                      </a:schemeClr>
                    </a:solidFill>
                  </a:tcPr>
                </a:tc>
                <a:tc>
                  <a:txBody>
                    <a:bodyPr/>
                    <a:lstStyle/>
                    <a:p>
                      <a:pPr algn="ctr"/>
                      <a:r>
                        <a:rPr lang="en-US" dirty="0" smtClean="0"/>
                        <a:t>Python</a:t>
                      </a:r>
                      <a:endParaRPr lang="en-US" dirty="0"/>
                    </a:p>
                  </a:txBody>
                  <a:tcPr>
                    <a:solidFill>
                      <a:schemeClr val="accent2">
                        <a:lumMod val="40000"/>
                        <a:lumOff val="60000"/>
                      </a:schemeClr>
                    </a:solidFill>
                  </a:tcPr>
                </a:tc>
                <a:tc>
                  <a:txBody>
                    <a:bodyPr/>
                    <a:lstStyle/>
                    <a:p>
                      <a:pPr algn="ctr"/>
                      <a:r>
                        <a:rPr lang="en-US" dirty="0" smtClean="0"/>
                        <a:t>C</a:t>
                      </a:r>
                      <a:endParaRPr lang="en-US" dirty="0"/>
                    </a:p>
                  </a:txBody>
                  <a:tcPr>
                    <a:solidFill>
                      <a:schemeClr val="accent2">
                        <a:lumMod val="40000"/>
                        <a:lumOff val="60000"/>
                      </a:schemeClr>
                    </a:solidFill>
                  </a:tcPr>
                </a:tc>
              </a:tr>
              <a:tr h="141393">
                <a:tc>
                  <a:txBody>
                    <a:bodyPr/>
                    <a:lstStyle/>
                    <a:p>
                      <a:pPr algn="ctr"/>
                      <a:r>
                        <a:rPr lang="en-US" dirty="0" smtClean="0"/>
                        <a:t>Generating TF Rules</a:t>
                      </a:r>
                      <a:endParaRPr lang="en-US" dirty="0"/>
                    </a:p>
                  </a:txBody>
                  <a:tcPr>
                    <a:solidFill>
                      <a:schemeClr val="accent2">
                        <a:lumMod val="40000"/>
                        <a:lumOff val="60000"/>
                      </a:schemeClr>
                    </a:solidFill>
                  </a:tcPr>
                </a:tc>
                <a:tc>
                  <a:txBody>
                    <a:bodyPr/>
                    <a:lstStyle/>
                    <a:p>
                      <a:pPr algn="ctr"/>
                      <a:r>
                        <a:rPr lang="en-US" dirty="0" smtClean="0"/>
                        <a:t>~150 sec</a:t>
                      </a:r>
                      <a:endParaRPr lang="en-US" dirty="0"/>
                    </a:p>
                  </a:txBody>
                  <a:tcPr>
                    <a:solidFill>
                      <a:schemeClr val="accent2">
                        <a:lumMod val="40000"/>
                        <a:lumOff val="60000"/>
                      </a:schemeClr>
                    </a:solidFill>
                  </a:tcPr>
                </a:tc>
                <a:tc>
                  <a:txBody>
                    <a:bodyPr/>
                    <a:lstStyle/>
                    <a:p>
                      <a:pPr algn="ctr"/>
                      <a:r>
                        <a:rPr lang="en-US" dirty="0" smtClean="0"/>
                        <a:t>-</a:t>
                      </a:r>
                      <a:endParaRPr lang="en-US" dirty="0"/>
                    </a:p>
                  </a:txBody>
                  <a:tcPr>
                    <a:solidFill>
                      <a:schemeClr val="accent2">
                        <a:lumMod val="40000"/>
                        <a:lumOff val="60000"/>
                      </a:schemeClr>
                    </a:solidFill>
                  </a:tcPr>
                </a:tc>
              </a:tr>
              <a:tr h="369993">
                <a:tc>
                  <a:txBody>
                    <a:bodyPr/>
                    <a:lstStyle/>
                    <a:p>
                      <a:pPr algn="ctr"/>
                      <a:r>
                        <a:rPr lang="en-US" dirty="0" smtClean="0"/>
                        <a:t>Loop Detection Test (30 ports)</a:t>
                      </a:r>
                      <a:endParaRPr lang="en-US" dirty="0"/>
                    </a:p>
                  </a:txBody>
                  <a:tcPr>
                    <a:solidFill>
                      <a:schemeClr val="bg2">
                        <a:lumMod val="90000"/>
                      </a:schemeClr>
                    </a:solidFill>
                  </a:tcPr>
                </a:tc>
                <a:tc>
                  <a:txBody>
                    <a:bodyPr/>
                    <a:lstStyle/>
                    <a:p>
                      <a:pPr algn="ctr"/>
                      <a:r>
                        <a:rPr lang="en-US" dirty="0" smtClean="0"/>
                        <a:t>~560 sec</a:t>
                      </a:r>
                      <a:endParaRPr lang="en-US" dirty="0"/>
                    </a:p>
                  </a:txBody>
                  <a:tcPr>
                    <a:solidFill>
                      <a:schemeClr val="bg2">
                        <a:lumMod val="90000"/>
                      </a:schemeClr>
                    </a:solidFill>
                  </a:tcPr>
                </a:tc>
                <a:tc>
                  <a:txBody>
                    <a:bodyPr/>
                    <a:lstStyle/>
                    <a:p>
                      <a:pPr algn="ctr"/>
                      <a:r>
                        <a:rPr lang="en-US" dirty="0" smtClean="0"/>
                        <a:t>~5 sec</a:t>
                      </a:r>
                      <a:endParaRPr lang="en-US" dirty="0"/>
                    </a:p>
                  </a:txBody>
                  <a:tcPr>
                    <a:solidFill>
                      <a:schemeClr val="bg2">
                        <a:lumMod val="90000"/>
                      </a:schemeClr>
                    </a:solidFill>
                  </a:tcPr>
                </a:tc>
              </a:tr>
              <a:tr h="369993">
                <a:tc>
                  <a:txBody>
                    <a:bodyPr/>
                    <a:lstStyle/>
                    <a:p>
                      <a:pPr algn="ctr"/>
                      <a:r>
                        <a:rPr lang="en-US" dirty="0" smtClean="0"/>
                        <a:t>Average</a:t>
                      </a:r>
                      <a:r>
                        <a:rPr lang="en-US" baseline="0" dirty="0" smtClean="0"/>
                        <a:t> Per Port</a:t>
                      </a:r>
                      <a:endParaRPr lang="en-US" dirty="0"/>
                    </a:p>
                  </a:txBody>
                  <a:tcPr>
                    <a:solidFill>
                      <a:schemeClr val="bg2">
                        <a:lumMod val="90000"/>
                      </a:schemeClr>
                    </a:solidFill>
                  </a:tcPr>
                </a:tc>
                <a:tc>
                  <a:txBody>
                    <a:bodyPr/>
                    <a:lstStyle/>
                    <a:p>
                      <a:pPr algn="ctr"/>
                      <a:r>
                        <a:rPr lang="en-US" dirty="0" smtClean="0"/>
                        <a:t>~18 sec</a:t>
                      </a:r>
                      <a:endParaRPr lang="en-US" dirty="0"/>
                    </a:p>
                  </a:txBody>
                  <a:tcPr>
                    <a:solidFill>
                      <a:schemeClr val="bg2">
                        <a:lumMod val="90000"/>
                      </a:schemeClr>
                    </a:solidFill>
                  </a:tcPr>
                </a:tc>
                <a:tc>
                  <a:txBody>
                    <a:bodyPr/>
                    <a:lstStyle/>
                    <a:p>
                      <a:pPr algn="ctr"/>
                      <a:r>
                        <a:rPr lang="en-US" dirty="0" smtClean="0"/>
                        <a:t>~40ms</a:t>
                      </a:r>
                      <a:endParaRPr lang="en-US" dirty="0"/>
                    </a:p>
                  </a:txBody>
                  <a:tcPr>
                    <a:solidFill>
                      <a:schemeClr val="bg2">
                        <a:lumMod val="90000"/>
                      </a:schemeClr>
                    </a:solidFill>
                  </a:tcPr>
                </a:tc>
              </a:tr>
              <a:tr h="369993">
                <a:tc>
                  <a:txBody>
                    <a:bodyPr/>
                    <a:lstStyle/>
                    <a:p>
                      <a:pPr algn="ctr"/>
                      <a:r>
                        <a:rPr lang="en-US" dirty="0" smtClean="0"/>
                        <a:t>Min </a:t>
                      </a:r>
                      <a:r>
                        <a:rPr lang="en-US" baseline="0" dirty="0" smtClean="0"/>
                        <a:t>Per Port</a:t>
                      </a:r>
                      <a:endParaRPr lang="en-US" dirty="0"/>
                    </a:p>
                  </a:txBody>
                  <a:tcPr>
                    <a:solidFill>
                      <a:schemeClr val="bg2">
                        <a:lumMod val="90000"/>
                      </a:schemeClr>
                    </a:solidFill>
                  </a:tcPr>
                </a:tc>
                <a:tc>
                  <a:txBody>
                    <a:bodyPr/>
                    <a:lstStyle/>
                    <a:p>
                      <a:pPr algn="ctr"/>
                      <a:r>
                        <a:rPr lang="en-US" dirty="0" smtClean="0"/>
                        <a:t>~8 sec</a:t>
                      </a:r>
                      <a:endParaRPr lang="en-US" dirty="0"/>
                    </a:p>
                  </a:txBody>
                  <a:tcPr>
                    <a:solidFill>
                      <a:schemeClr val="bg2">
                        <a:lumMod val="90000"/>
                      </a:schemeClr>
                    </a:solidFill>
                  </a:tcPr>
                </a:tc>
                <a:tc>
                  <a:txBody>
                    <a:bodyPr/>
                    <a:lstStyle/>
                    <a:p>
                      <a:pPr algn="ctr"/>
                      <a:r>
                        <a:rPr lang="en-US" dirty="0" smtClean="0"/>
                        <a:t>~2ms</a:t>
                      </a:r>
                      <a:endParaRPr lang="en-US" dirty="0"/>
                    </a:p>
                  </a:txBody>
                  <a:tcPr>
                    <a:solidFill>
                      <a:schemeClr val="bg2">
                        <a:lumMod val="90000"/>
                      </a:schemeClr>
                    </a:solidFill>
                  </a:tcPr>
                </a:tc>
              </a:tr>
              <a:tr h="369993">
                <a:tc>
                  <a:txBody>
                    <a:bodyPr/>
                    <a:lstStyle/>
                    <a:p>
                      <a:pPr algn="ctr"/>
                      <a:r>
                        <a:rPr lang="en-US" dirty="0" smtClean="0"/>
                        <a:t>Max </a:t>
                      </a:r>
                      <a:r>
                        <a:rPr lang="en-US" baseline="0" dirty="0" smtClean="0"/>
                        <a:t>Per Port</a:t>
                      </a:r>
                      <a:endParaRPr lang="en-US" dirty="0"/>
                    </a:p>
                  </a:txBody>
                  <a:tcPr>
                    <a:solidFill>
                      <a:schemeClr val="bg2">
                        <a:lumMod val="90000"/>
                      </a:schemeClr>
                    </a:solidFill>
                  </a:tcPr>
                </a:tc>
                <a:tc>
                  <a:txBody>
                    <a:bodyPr/>
                    <a:lstStyle/>
                    <a:p>
                      <a:pPr algn="ctr"/>
                      <a:r>
                        <a:rPr lang="en-US" dirty="0" smtClean="0"/>
                        <a:t>~135 sec</a:t>
                      </a:r>
                      <a:endParaRPr lang="en-US" dirty="0"/>
                    </a:p>
                  </a:txBody>
                  <a:tcPr>
                    <a:solidFill>
                      <a:schemeClr val="bg2">
                        <a:lumMod val="90000"/>
                      </a:schemeClr>
                    </a:solidFill>
                  </a:tcPr>
                </a:tc>
                <a:tc>
                  <a:txBody>
                    <a:bodyPr/>
                    <a:lstStyle/>
                    <a:p>
                      <a:pPr algn="ctr"/>
                      <a:r>
                        <a:rPr lang="en-US" dirty="0" smtClean="0"/>
                        <a:t>~1sec</a:t>
                      </a:r>
                      <a:endParaRPr lang="en-US" dirty="0"/>
                    </a:p>
                  </a:txBody>
                  <a:tcPr>
                    <a:solidFill>
                      <a:schemeClr val="bg2">
                        <a:lumMod val="90000"/>
                      </a:schemeClr>
                    </a:solidFill>
                  </a:tcPr>
                </a:tc>
              </a:tr>
              <a:tr h="369993">
                <a:tc>
                  <a:txBody>
                    <a:bodyPr/>
                    <a:lstStyle/>
                    <a:p>
                      <a:pPr algn="ctr"/>
                      <a:r>
                        <a:rPr lang="en-US" dirty="0" smtClean="0"/>
                        <a:t>Reachability Test (</a:t>
                      </a:r>
                      <a:r>
                        <a:rPr lang="en-US" dirty="0" err="1" smtClean="0"/>
                        <a:t>Avg</a:t>
                      </a:r>
                      <a:r>
                        <a:rPr lang="en-US" dirty="0" smtClean="0"/>
                        <a:t>)</a:t>
                      </a:r>
                      <a:endParaRPr lang="en-US" dirty="0"/>
                    </a:p>
                  </a:txBody>
                  <a:tcPr>
                    <a:solidFill>
                      <a:schemeClr val="accent3">
                        <a:lumMod val="20000"/>
                        <a:lumOff val="80000"/>
                      </a:schemeClr>
                    </a:solidFill>
                  </a:tcPr>
                </a:tc>
                <a:tc>
                  <a:txBody>
                    <a:bodyPr/>
                    <a:lstStyle/>
                    <a:p>
                      <a:pPr algn="ctr"/>
                      <a:r>
                        <a:rPr lang="en-US" dirty="0" smtClean="0"/>
                        <a:t>~13 sec</a:t>
                      </a:r>
                      <a:endParaRPr lang="en-US" dirty="0"/>
                    </a:p>
                  </a:txBody>
                  <a:tcPr>
                    <a:solidFill>
                      <a:schemeClr val="accent3">
                        <a:lumMod val="20000"/>
                        <a:lumOff val="80000"/>
                      </a:schemeClr>
                    </a:solidFill>
                  </a:tcPr>
                </a:tc>
                <a:tc>
                  <a:txBody>
                    <a:bodyPr/>
                    <a:lstStyle/>
                    <a:p>
                      <a:pPr algn="ctr"/>
                      <a:r>
                        <a:rPr lang="en-US" dirty="0" smtClean="0"/>
                        <a:t>~40ms</a:t>
                      </a:r>
                      <a:endParaRPr lang="en-US" dirty="0"/>
                    </a:p>
                  </a:txBody>
                  <a:tcPr>
                    <a:solidFill>
                      <a:schemeClr val="accent3">
                        <a:lumMod val="20000"/>
                        <a:lumOff val="80000"/>
                      </a:schemeClr>
                    </a:solidFill>
                  </a:tcPr>
                </a:tc>
              </a:tr>
            </a:tbl>
          </a:graphicData>
        </a:graphic>
      </p:graphicFrame>
      <p:sp>
        <p:nvSpPr>
          <p:cNvPr id="6" name="TextBox 5"/>
          <p:cNvSpPr txBox="1"/>
          <p:nvPr/>
        </p:nvSpPr>
        <p:spPr>
          <a:xfrm>
            <a:off x="1117600" y="1752600"/>
            <a:ext cx="7162800" cy="830997"/>
          </a:xfrm>
          <a:prstGeom prst="rect">
            <a:avLst/>
          </a:prstGeom>
          <a:noFill/>
        </p:spPr>
        <p:txBody>
          <a:bodyPr wrap="square" rtlCol="0">
            <a:spAutoFit/>
          </a:bodyPr>
          <a:lstStyle/>
          <a:p>
            <a:r>
              <a:rPr lang="en-US" dirty="0" smtClean="0"/>
              <a:t>Performance result for Stanford Backbone Network on a single machine: 4 core, 4GB RAM.</a:t>
            </a:r>
            <a:endParaRPr lang="en-US" dirty="0"/>
          </a:p>
        </p:txBody>
      </p:sp>
    </p:spTree>
    <p:extLst>
      <p:ext uri="{BB962C8B-B14F-4D97-AF65-F5344CB8AC3E}">
        <p14:creationId xmlns:p14="http://schemas.microsoft.com/office/powerpoint/2010/main" val="172231632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sz="quarter" idx="1"/>
          </p:nvPr>
        </p:nvSpPr>
        <p:spPr/>
        <p:txBody>
          <a:bodyPr/>
          <a:lstStyle/>
          <a:p>
            <a:r>
              <a:rPr lang="en-US" dirty="0" smtClean="0"/>
              <a:t>Automatic Test Packet Generation </a:t>
            </a:r>
            <a:r>
              <a:rPr lang="en-US" sz="2000" dirty="0" smtClean="0"/>
              <a:t>(To appear in </a:t>
            </a:r>
            <a:r>
              <a:rPr lang="en-US" sz="2000" dirty="0" err="1" smtClean="0"/>
              <a:t>CoNEXT</a:t>
            </a:r>
            <a:r>
              <a:rPr lang="en-US" sz="2000" dirty="0" smtClean="0"/>
              <a:t> 2012)</a:t>
            </a:r>
            <a:r>
              <a:rPr lang="en-US" dirty="0" smtClean="0"/>
              <a:t>.</a:t>
            </a:r>
          </a:p>
          <a:p>
            <a:pPr lvl="1"/>
            <a:r>
              <a:rPr lang="en-US" dirty="0" smtClean="0"/>
              <a:t>Uses HSA model to Generate minimum number of test packets to maximally cover all the “rules” in the network. (Data Plane Testing)</a:t>
            </a:r>
          </a:p>
          <a:p>
            <a:pPr lvl="1"/>
            <a:r>
              <a:rPr lang="en-US" dirty="0" smtClean="0"/>
              <a:t>One error detected, find the location of error in data plane.</a:t>
            </a:r>
          </a:p>
          <a:p>
            <a:pPr lvl="1"/>
            <a:endParaRPr lang="en-US" dirty="0"/>
          </a:p>
          <a:p>
            <a:r>
              <a:rPr lang="en-US" dirty="0" err="1" smtClean="0"/>
              <a:t>NetPlumber</a:t>
            </a:r>
            <a:r>
              <a:rPr lang="en-US" dirty="0" smtClean="0"/>
              <a:t>: Real Time Network Policy Checker.</a:t>
            </a:r>
          </a:p>
          <a:p>
            <a:pPr lvl="1"/>
            <a:r>
              <a:rPr lang="en-US" dirty="0" smtClean="0"/>
              <a:t>A tool to run HSA-style checks in real time by incrementally updating results as network changes.</a:t>
            </a:r>
          </a:p>
          <a:p>
            <a:pPr lvl="1"/>
            <a:r>
              <a:rPr lang="en-US" dirty="0" smtClean="0"/>
              <a:t>Achieve on average, sub-</a:t>
            </a:r>
            <a:r>
              <a:rPr lang="en-US" dirty="0" err="1" smtClean="0"/>
              <a:t>ms</a:t>
            </a:r>
            <a:r>
              <a:rPr lang="en-US" dirty="0" smtClean="0"/>
              <a:t> run time per update for checking more than 2500 pairwise reachability checks on Google WAN.</a:t>
            </a:r>
            <a:endParaRPr lang="en-US" dirty="0"/>
          </a:p>
        </p:txBody>
      </p:sp>
      <p:sp>
        <p:nvSpPr>
          <p:cNvPr id="4" name="Slide Number Placeholder 3"/>
          <p:cNvSpPr>
            <a:spLocks noGrp="1"/>
          </p:cNvSpPr>
          <p:nvPr>
            <p:ph type="sldNum" sz="quarter" idx="12"/>
          </p:nvPr>
        </p:nvSpPr>
        <p:spPr/>
        <p:txBody>
          <a:bodyPr/>
          <a:lstStyle/>
          <a:p>
            <a:pPr>
              <a:defRPr/>
            </a:pPr>
            <a:fld id="{77F3B4C9-6FE1-EF42-A1E7-23B02410D707}" type="slidenum">
              <a:rPr lang="en-US" smtClean="0"/>
              <a:pPr>
                <a:defRPr/>
              </a:pPr>
              <a:t>28</a:t>
            </a:fld>
            <a:endParaRPr lang="en-US"/>
          </a:p>
        </p:txBody>
      </p:sp>
    </p:spTree>
    <p:extLst>
      <p:ext uri="{BB962C8B-B14F-4D97-AF65-F5344CB8AC3E}">
        <p14:creationId xmlns:p14="http://schemas.microsoft.com/office/powerpoint/2010/main" val="136080199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3" name="Content Placeholder 2"/>
          <p:cNvSpPr>
            <a:spLocks noGrp="1"/>
          </p:cNvSpPr>
          <p:nvPr>
            <p:ph sz="quarter" idx="1"/>
          </p:nvPr>
        </p:nvSpPr>
        <p:spPr>
          <a:xfrm>
            <a:off x="508000" y="1778000"/>
            <a:ext cx="8297863" cy="5414963"/>
          </a:xfrm>
        </p:spPr>
        <p:txBody>
          <a:bodyPr/>
          <a:lstStyle/>
          <a:p>
            <a:r>
              <a:rPr lang="en-US" sz="3200" dirty="0" smtClean="0">
                <a:latin typeface="Century Schoolbook" charset="0"/>
                <a:ea typeface="ＭＳ Ｐゴシック" charset="0"/>
                <a:cs typeface="ＭＳ Ｐゴシック" charset="0"/>
              </a:rPr>
              <a:t>Introduced </a:t>
            </a:r>
            <a:r>
              <a:rPr lang="en-US" sz="3200" dirty="0">
                <a:latin typeface="Century Schoolbook" charset="0"/>
                <a:ea typeface="ＭＳ Ｐゴシック" charset="0"/>
                <a:cs typeface="ＭＳ Ｐゴシック" charset="0"/>
              </a:rPr>
              <a:t>Header Space </a:t>
            </a:r>
            <a:r>
              <a:rPr lang="en-US" sz="3200" dirty="0" smtClean="0">
                <a:latin typeface="Century Schoolbook" charset="0"/>
                <a:ea typeface="ＭＳ Ｐゴシック" charset="0"/>
                <a:cs typeface="ＭＳ Ｐゴシック" charset="0"/>
              </a:rPr>
              <a:t>Analysis As</a:t>
            </a:r>
            <a:endParaRPr lang="en-US" sz="3200" dirty="0">
              <a:latin typeface="Century Schoolbook" charset="0"/>
              <a:ea typeface="ＭＳ Ｐゴシック" charset="0"/>
              <a:cs typeface="ＭＳ Ｐゴシック" charset="0"/>
            </a:endParaRPr>
          </a:p>
          <a:p>
            <a:pPr lvl="1"/>
            <a:r>
              <a:rPr lang="en-US" sz="2400" dirty="0" smtClean="0">
                <a:latin typeface="Century Schoolbook" charset="0"/>
                <a:ea typeface="ＭＳ Ｐゴシック" charset="0"/>
                <a:cs typeface="ＭＳ Ｐゴシック" charset="0"/>
              </a:rPr>
              <a:t>A common model for all packets (</a:t>
            </a:r>
            <a:r>
              <a:rPr lang="en-US" sz="2100" dirty="0" smtClean="0">
                <a:latin typeface="Century Schoolbook" charset="0"/>
                <a:ea typeface="ＭＳ Ｐゴシック" charset="0"/>
              </a:rPr>
              <a:t>Header Space).</a:t>
            </a:r>
            <a:endParaRPr lang="en-US" sz="2100" dirty="0" smtClean="0">
              <a:latin typeface="Century Schoolbook" charset="0"/>
              <a:ea typeface="ＭＳ Ｐゴシック" charset="0"/>
              <a:cs typeface="ＭＳ Ｐゴシック" charset="0"/>
            </a:endParaRPr>
          </a:p>
          <a:p>
            <a:pPr lvl="1"/>
            <a:r>
              <a:rPr lang="en-US" sz="2400" dirty="0" smtClean="0">
                <a:latin typeface="Century Schoolbook" charset="0"/>
                <a:ea typeface="ＭＳ Ｐゴシック" charset="0"/>
              </a:rPr>
              <a:t>A unified view of almost all type of boxes. (</a:t>
            </a:r>
            <a:r>
              <a:rPr lang="en-US" sz="2100" dirty="0" smtClean="0">
                <a:latin typeface="Century Schoolbook" charset="0"/>
                <a:ea typeface="ＭＳ Ｐゴシック" charset="0"/>
              </a:rPr>
              <a:t>Transfer Function.)</a:t>
            </a:r>
            <a:endParaRPr lang="en-US" sz="2100" dirty="0">
              <a:latin typeface="Century Schoolbook" charset="0"/>
              <a:ea typeface="ＭＳ Ｐゴシック" charset="0"/>
            </a:endParaRPr>
          </a:p>
          <a:p>
            <a:pPr lvl="1"/>
            <a:r>
              <a:rPr lang="en-US" sz="2400" dirty="0" smtClean="0">
                <a:latin typeface="Century Schoolbook" charset="0"/>
                <a:ea typeface="ＭＳ Ｐゴシック" charset="0"/>
              </a:rPr>
              <a:t>A powerful interface for answering different questions about the network. (</a:t>
            </a:r>
            <a:r>
              <a:rPr lang="en-US" sz="2100" dirty="0" smtClean="0">
                <a:latin typeface="Century Schoolbook" charset="0"/>
                <a:ea typeface="ＭＳ Ｐゴシック" charset="0"/>
              </a:rPr>
              <a:t>T, T</a:t>
            </a:r>
            <a:r>
              <a:rPr lang="en-US" sz="2100" baseline="30000" dirty="0" smtClean="0">
                <a:latin typeface="Century Schoolbook" charset="0"/>
                <a:ea typeface="ＭＳ Ｐゴシック" charset="0"/>
              </a:rPr>
              <a:t>-1</a:t>
            </a:r>
            <a:r>
              <a:rPr lang="en-US" sz="2100" dirty="0" smtClean="0">
                <a:latin typeface="Century Schoolbook" charset="0"/>
                <a:ea typeface="ＭＳ Ｐゴシック" charset="0"/>
              </a:rPr>
              <a:t>, Header Space Set Algebra)</a:t>
            </a:r>
          </a:p>
          <a:p>
            <a:pPr lvl="1"/>
            <a:endParaRPr lang="en-US" sz="2100" dirty="0">
              <a:latin typeface="Century Schoolbook" charset="0"/>
              <a:ea typeface="ＭＳ Ｐゴシック" charset="0"/>
            </a:endParaRPr>
          </a:p>
          <a:p>
            <a:r>
              <a:rPr lang="en-US" sz="2500" dirty="0" smtClean="0">
                <a:latin typeface="Century Schoolbook" charset="0"/>
                <a:ea typeface="ＭＳ Ｐゴシック" charset="0"/>
              </a:rPr>
              <a:t>Showed that direct implementation of HSA algorithms scales well to enterprise-size networks.</a:t>
            </a:r>
          </a:p>
          <a:p>
            <a:pPr lvl="1"/>
            <a:endParaRPr lang="en-US" sz="2100" dirty="0">
              <a:latin typeface="Century Schoolbook" charset="0"/>
              <a:ea typeface="ＭＳ Ｐゴシック" charset="0"/>
            </a:endParaRPr>
          </a:p>
          <a:p>
            <a:pPr lvl="1"/>
            <a:endParaRPr lang="en-US" sz="2100" dirty="0">
              <a:latin typeface="Century Schoolbook" charset="0"/>
              <a:ea typeface="ＭＳ Ｐゴシック" charset="0"/>
            </a:endParaRP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2EA0524-1CFB-D24D-B7C2-97EC9737933B}" type="slidenum">
              <a:rPr lang="en-US" sz="1600">
                <a:solidFill>
                  <a:srgbClr val="FFFFFF"/>
                </a:solidFill>
              </a:rPr>
              <a:pPr eaLnBrk="1" hangingPunct="1"/>
              <a:t>29</a:t>
            </a:fld>
            <a:endParaRPr lang="en-US" sz="1600">
              <a:solidFill>
                <a:srgbClr val="FFFFFF"/>
              </a:solidFill>
            </a:endParaRPr>
          </a:p>
        </p:txBody>
      </p:sp>
    </p:spTree>
    <p:extLst>
      <p:ext uri="{BB962C8B-B14F-4D97-AF65-F5344CB8AC3E}">
        <p14:creationId xmlns:p14="http://schemas.microsoft.com/office/powerpoint/2010/main" val="140001751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There are two reason for this complexity:</a:t>
            </a:r>
          </a:p>
          <a:p>
            <a:pPr lvl="1"/>
            <a:r>
              <a:rPr lang="en-US" sz="2900" dirty="0"/>
              <a:t>Networks are getting larger.</a:t>
            </a:r>
          </a:p>
          <a:p>
            <a:pPr lvl="1"/>
            <a:r>
              <a:rPr lang="en-US" sz="2900" dirty="0"/>
              <a:t>Network functionality becoming more complex.</a:t>
            </a:r>
          </a:p>
          <a:p>
            <a:pPr lvl="2"/>
            <a:r>
              <a:rPr lang="en-US" dirty="0" smtClean="0"/>
              <a:t>Firewalls, ACLs and deep packet inspection MBs.</a:t>
            </a:r>
          </a:p>
          <a:p>
            <a:pPr lvl="2"/>
            <a:r>
              <a:rPr lang="en-US" dirty="0" smtClean="0"/>
              <a:t>VLAN and inter-VLAN routing.</a:t>
            </a:r>
          </a:p>
          <a:p>
            <a:pPr lvl="2"/>
            <a:r>
              <a:rPr lang="en-US" dirty="0" smtClean="0"/>
              <a:t>Encapsulation (MPLS, GRE).</a:t>
            </a:r>
          </a:p>
          <a:p>
            <a:pPr lvl="2"/>
            <a:r>
              <a:rPr lang="en-US" dirty="0" err="1" smtClean="0"/>
              <a:t>ToS</a:t>
            </a:r>
            <a:r>
              <a:rPr lang="en-US" dirty="0" smtClean="0"/>
              <a:t>-based routing.</a:t>
            </a:r>
          </a:p>
          <a:p>
            <a:pPr lvl="2"/>
            <a:r>
              <a:rPr lang="en-US" dirty="0"/>
              <a:t>nondeterministic routing</a:t>
            </a:r>
            <a:r>
              <a:rPr lang="en-US" dirty="0" smtClean="0"/>
              <a:t>.</a:t>
            </a:r>
          </a:p>
          <a:p>
            <a:pPr lvl="2"/>
            <a:endParaRPr lang="en-US" dirty="0" smtClean="0"/>
          </a:p>
          <a:p>
            <a:pPr lvl="2"/>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t>3</a:t>
            </a:fld>
            <a:endParaRPr lang="en-US"/>
          </a:p>
        </p:txBody>
      </p:sp>
      <p:sp>
        <p:nvSpPr>
          <p:cNvPr id="6" name="Rectangle 5"/>
          <p:cNvSpPr/>
          <p:nvPr/>
        </p:nvSpPr>
        <p:spPr>
          <a:xfrm>
            <a:off x="5998739" y="6394370"/>
            <a:ext cx="2334855" cy="412478"/>
          </a:xfrm>
          <a:prstGeom prst="rect">
            <a:avLst/>
          </a:prstGeom>
          <a:solidFill>
            <a:srgbClr val="A2CD5A"/>
          </a:solidFill>
          <a:ln>
            <a:no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dirty="0" smtClean="0">
                <a:solidFill>
                  <a:schemeClr val="tx1"/>
                </a:solidFill>
              </a:rPr>
              <a:t>Access</a:t>
            </a:r>
            <a:endParaRPr lang="en-US" dirty="0">
              <a:solidFill>
                <a:schemeClr val="tx1"/>
              </a:solidFill>
            </a:endParaRPr>
          </a:p>
        </p:txBody>
      </p:sp>
      <p:sp>
        <p:nvSpPr>
          <p:cNvPr id="8" name="Rectangle 7"/>
          <p:cNvSpPr/>
          <p:nvPr/>
        </p:nvSpPr>
        <p:spPr>
          <a:xfrm>
            <a:off x="5998739" y="5879857"/>
            <a:ext cx="2334855" cy="412478"/>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dirty="0" smtClean="0">
                <a:solidFill>
                  <a:schemeClr val="tx1"/>
                </a:solidFill>
              </a:rPr>
              <a:t>Internet</a:t>
            </a:r>
            <a:endParaRPr lang="en-US" dirty="0">
              <a:solidFill>
                <a:schemeClr val="tx1"/>
              </a:solidFill>
            </a:endParaRPr>
          </a:p>
        </p:txBody>
      </p:sp>
      <p:sp>
        <p:nvSpPr>
          <p:cNvPr id="9" name="Rectangle 8"/>
          <p:cNvSpPr/>
          <p:nvPr/>
        </p:nvSpPr>
        <p:spPr>
          <a:xfrm>
            <a:off x="5998737" y="5387060"/>
            <a:ext cx="2334858" cy="412478"/>
          </a:xfrm>
          <a:prstGeom prst="rect">
            <a:avLst/>
          </a:prstGeom>
          <a:solidFill>
            <a:srgbClr val="A2CD5A"/>
          </a:solidFill>
          <a:ln>
            <a:no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dirty="0" smtClean="0">
                <a:solidFill>
                  <a:schemeClr val="tx1"/>
                </a:solidFill>
              </a:rPr>
              <a:t>Transport</a:t>
            </a:r>
            <a:endParaRPr lang="en-US" dirty="0">
              <a:solidFill>
                <a:schemeClr val="tx1"/>
              </a:solidFill>
            </a:endParaRPr>
          </a:p>
        </p:txBody>
      </p:sp>
      <p:sp>
        <p:nvSpPr>
          <p:cNvPr id="10" name="Rectangle 9"/>
          <p:cNvSpPr/>
          <p:nvPr/>
        </p:nvSpPr>
        <p:spPr>
          <a:xfrm>
            <a:off x="6005255" y="4883418"/>
            <a:ext cx="2328340" cy="412478"/>
          </a:xfrm>
          <a:prstGeom prst="rect">
            <a:avLst/>
          </a:prstGeom>
          <a:solidFill>
            <a:srgbClr val="A2CD5A"/>
          </a:solidFill>
          <a:ln>
            <a:no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sz="1800" dirty="0">
                <a:solidFill>
                  <a:schemeClr val="tx1"/>
                </a:solidFill>
              </a:rPr>
              <a:t>Application</a:t>
            </a:r>
          </a:p>
        </p:txBody>
      </p:sp>
      <p:sp>
        <p:nvSpPr>
          <p:cNvPr id="11" name="Rectangle 10"/>
          <p:cNvSpPr/>
          <p:nvPr/>
        </p:nvSpPr>
        <p:spPr>
          <a:xfrm>
            <a:off x="5994400" y="6154616"/>
            <a:ext cx="405976" cy="652232"/>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dirty="0">
              <a:solidFill>
                <a:schemeClr val="tx1"/>
              </a:solidFill>
            </a:endParaRPr>
          </a:p>
        </p:txBody>
      </p:sp>
      <p:sp>
        <p:nvSpPr>
          <p:cNvPr id="12" name="Rectangle 11"/>
          <p:cNvSpPr/>
          <p:nvPr/>
        </p:nvSpPr>
        <p:spPr>
          <a:xfrm>
            <a:off x="5998738" y="4883418"/>
            <a:ext cx="405976" cy="1075813"/>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dirty="0">
              <a:solidFill>
                <a:schemeClr val="tx1"/>
              </a:solidFill>
            </a:endParaRPr>
          </a:p>
        </p:txBody>
      </p:sp>
    </p:spTree>
    <p:extLst>
      <p:ext uri="{BB962C8B-B14F-4D97-AF65-F5344CB8AC3E}">
        <p14:creationId xmlns:p14="http://schemas.microsoft.com/office/powerpoint/2010/main" val="422951068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8000" y="1778000"/>
            <a:ext cx="8297863" cy="5414963"/>
          </a:xfrm>
        </p:spPr>
        <p:txBody>
          <a:bodyPr/>
          <a:lstStyle/>
          <a:p>
            <a:pPr marL="406400" lvl="1" indent="0" algn="ctr">
              <a:buFont typeface="Wingdings 2" charset="0"/>
              <a:buNone/>
              <a:defRPr/>
            </a:pPr>
            <a:endParaRPr lang="pl-PL" sz="3200" dirty="0" smtClean="0">
              <a:solidFill>
                <a:srgbClr val="FF0000"/>
              </a:solidFill>
              <a:latin typeface="Century Schoolbook" charset="0"/>
              <a:ea typeface="ＭＳ Ｐゴシック" charset="0"/>
            </a:endParaRPr>
          </a:p>
          <a:p>
            <a:pPr marL="406400" lvl="1" indent="0" algn="ctr">
              <a:buFont typeface="Wingdings 2" charset="0"/>
              <a:buNone/>
              <a:defRPr/>
            </a:pPr>
            <a:endParaRPr lang="pl-PL" sz="3200" dirty="0">
              <a:solidFill>
                <a:srgbClr val="FF0000"/>
              </a:solidFill>
              <a:latin typeface="Century Schoolbook" charset="0"/>
              <a:ea typeface="ＭＳ Ｐゴシック" charset="0"/>
            </a:endParaRPr>
          </a:p>
          <a:p>
            <a:pPr marL="406400" lvl="1" indent="0" algn="ctr">
              <a:buFont typeface="Wingdings 2" charset="0"/>
              <a:buNone/>
              <a:defRPr/>
            </a:pPr>
            <a:endParaRPr lang="pl-PL" sz="3200" dirty="0" smtClean="0">
              <a:solidFill>
                <a:srgbClr val="FF0000"/>
              </a:solidFill>
              <a:latin typeface="Century Schoolbook" charset="0"/>
              <a:ea typeface="ＭＳ Ｐゴシック" charset="0"/>
            </a:endParaRPr>
          </a:p>
          <a:p>
            <a:pPr marL="406400" lvl="1" indent="0" algn="ctr">
              <a:buFont typeface="Wingdings 2" charset="0"/>
              <a:buNone/>
              <a:defRPr/>
            </a:pPr>
            <a:r>
              <a:rPr lang="pl-PL" sz="3200" dirty="0" err="1" smtClean="0">
                <a:solidFill>
                  <a:srgbClr val="FF0000"/>
                </a:solidFill>
                <a:latin typeface="Century Schoolbook" charset="0"/>
                <a:ea typeface="ＭＳ Ｐゴシック" charset="0"/>
              </a:rPr>
              <a:t>Thank</a:t>
            </a:r>
            <a:r>
              <a:rPr lang="pl-PL" sz="3200" dirty="0" smtClean="0">
                <a:solidFill>
                  <a:srgbClr val="FF0000"/>
                </a:solidFill>
                <a:latin typeface="Century Schoolbook" charset="0"/>
                <a:ea typeface="ＭＳ Ｐゴシック" charset="0"/>
              </a:rPr>
              <a:t> </a:t>
            </a:r>
            <a:r>
              <a:rPr lang="pl-PL" sz="3200" dirty="0" err="1" smtClean="0">
                <a:solidFill>
                  <a:srgbClr val="FF0000"/>
                </a:solidFill>
                <a:latin typeface="Century Schoolbook" charset="0"/>
                <a:ea typeface="ＭＳ Ｐゴシック" charset="0"/>
              </a:rPr>
              <a:t>You</a:t>
            </a:r>
            <a:r>
              <a:rPr lang="pl-PL" sz="3200" dirty="0" smtClean="0">
                <a:solidFill>
                  <a:srgbClr val="FF0000"/>
                </a:solidFill>
                <a:latin typeface="Century Schoolbook" charset="0"/>
                <a:ea typeface="ＭＳ Ｐゴシック" charset="0"/>
              </a:rPr>
              <a:t>!</a:t>
            </a:r>
          </a:p>
          <a:p>
            <a:pPr marL="406400" lvl="1" indent="0" algn="ctr">
              <a:buFont typeface="Wingdings 2" charset="0"/>
              <a:buNone/>
              <a:defRPr/>
            </a:pPr>
            <a:endParaRPr lang="pl-PL" sz="3200" dirty="0">
              <a:solidFill>
                <a:srgbClr val="FF0000"/>
              </a:solidFill>
              <a:latin typeface="Century Schoolbook" charset="0"/>
              <a:ea typeface="ＭＳ Ｐゴシック" charset="0"/>
            </a:endParaRPr>
          </a:p>
          <a:p>
            <a:pPr marL="406400" lvl="1" indent="0" algn="ctr">
              <a:buFont typeface="Wingdings 2" charset="0"/>
              <a:buNone/>
              <a:defRPr/>
            </a:pPr>
            <a:r>
              <a:rPr lang="pl-PL" sz="3200" dirty="0" err="1" smtClean="0">
                <a:solidFill>
                  <a:srgbClr val="FF0000"/>
                </a:solidFill>
                <a:latin typeface="Century Schoolbook" charset="0"/>
                <a:ea typeface="ＭＳ Ｐゴシック" charset="0"/>
              </a:rPr>
              <a:t>Questions</a:t>
            </a:r>
            <a:r>
              <a:rPr lang="pl-PL" sz="3200" dirty="0" smtClean="0">
                <a:solidFill>
                  <a:srgbClr val="FF0000"/>
                </a:solidFill>
                <a:latin typeface="Century Schoolbook" charset="0"/>
                <a:ea typeface="ＭＳ Ｐゴシック" charset="0"/>
              </a:rPr>
              <a:t>?</a:t>
            </a:r>
          </a:p>
          <a:p>
            <a:pPr marL="406400" lvl="1" indent="0">
              <a:buFont typeface="Wingdings 2" charset="0"/>
              <a:buNone/>
              <a:defRPr/>
            </a:pPr>
            <a:endParaRPr lang="en-US" sz="2000" dirty="0">
              <a:latin typeface="Century Schoolbook" charset="0"/>
              <a:ea typeface="ＭＳ Ｐゴシック" charset="0"/>
            </a:endParaRPr>
          </a:p>
        </p:txBody>
      </p:sp>
      <p:sp>
        <p:nvSpPr>
          <p:cNvPr id="348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B8F19D02-809E-0F47-99E6-D7D07EAEBF7C}" type="slidenum">
              <a:rPr lang="en-US" sz="1600">
                <a:solidFill>
                  <a:srgbClr val="FFFFFF"/>
                </a:solidFill>
              </a:rPr>
              <a:pPr eaLnBrk="1" hangingPunct="1"/>
              <a:t>30</a:t>
            </a:fld>
            <a:endParaRPr lang="en-US" sz="1600">
              <a:solidFill>
                <a:srgbClr val="FFFFFF"/>
              </a:solidFill>
            </a:endParaRPr>
          </a:p>
        </p:txBody>
      </p:sp>
    </p:spTree>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3">
                                            <p:txEl>
                                              <p:pRg st="3" end="3"/>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3" end="3"/>
                                            </p:txEl>
                                          </p:spTgt>
                                        </p:tgtEl>
                                        <p:attrNameLst>
                                          <p:attrName>ppt_w</p:attrName>
                                        </p:attrNameLst>
                                      </p:cBhvr>
                                    </p:anim>
                                    <p:anim by="(#ppt_w*0.50)" calcmode="lin" valueType="num">
                                      <p:cBhvr>
                                        <p:cTn id="8" dur="500" decel="50000" autoRev="1" fill="hold">
                                          <p:stCondLst>
                                            <p:cond delay="0"/>
                                          </p:stCondLst>
                                        </p:cTn>
                                        <p:tgtEl>
                                          <p:spTgt spid="3">
                                            <p:txEl>
                                              <p:pRg st="3" end="3"/>
                                            </p:txEl>
                                          </p:spTgt>
                                        </p:tgtEl>
                                        <p:attrNameLst>
                                          <p:attrName>ppt_x</p:attrName>
                                        </p:attrNameLst>
                                      </p:cBhvr>
                                    </p:anim>
                                    <p:anim from="(-#ppt_h/2)" to="(#ppt_y)" calcmode="lin" valueType="num">
                                      <p:cBhvr>
                                        <p:cTn id="9" dur="1000" fill="hold">
                                          <p:stCondLst>
                                            <p:cond delay="0"/>
                                          </p:stCondLst>
                                        </p:cTn>
                                        <p:tgtEl>
                                          <p:spTgt spid="3">
                                            <p:txEl>
                                              <p:pRg st="3" end="3"/>
                                            </p:txEl>
                                          </p:spTgt>
                                        </p:tgtEl>
                                        <p:attrNameLst>
                                          <p:attrName>ppt_y</p:attrName>
                                        </p:attrNameLst>
                                      </p:cBhvr>
                                    </p:anim>
                                    <p:animRot by="21600000">
                                      <p:cBhvr>
                                        <p:cTn id="10" dur="1000" fill="hold">
                                          <p:stCondLst>
                                            <p:cond delay="0"/>
                                          </p:stCondLst>
                                        </p:cTn>
                                        <p:tgtEl>
                                          <p:spTgt spid="3">
                                            <p:txEl>
                                              <p:pRg st="3" end="3"/>
                                            </p:txEl>
                                          </p:spTgt>
                                        </p:tgtEl>
                                        <p:attrNameLst>
                                          <p:attrName>r</p:attrName>
                                        </p:attrNameLst>
                                      </p:cBhvr>
                                    </p:animRot>
                                  </p:childTnLst>
                                </p:cTn>
                              </p:par>
                            </p:childTnLst>
                          </p:cTn>
                        </p:par>
                        <p:par>
                          <p:cTn id="11" fill="hold">
                            <p:stCondLst>
                              <p:cond delay="1800"/>
                            </p:stCondLst>
                            <p:childTnLst>
                              <p:par>
                                <p:cTn id="12" presetID="41" presetClass="entr" presetSubtype="0" fill="hold" nodeType="afterEffect">
                                  <p:stCondLst>
                                    <p:cond delay="0"/>
                                  </p:stCondLst>
                                  <p:iterate type="lt">
                                    <p:tmPct val="10000"/>
                                  </p:iterate>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p:cTn id="14"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Complexity</a:t>
            </a:r>
            <a:endParaRPr lang="en-US" dirty="0"/>
          </a:p>
        </p:txBody>
      </p:sp>
      <p:sp>
        <p:nvSpPr>
          <p:cNvPr id="337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F306BEE-C4F6-0D4A-A566-B89E902AE081}" type="slidenum">
              <a:rPr lang="en-US" sz="1600">
                <a:solidFill>
                  <a:srgbClr val="FFFFFF"/>
                </a:solidFill>
              </a:rPr>
              <a:pPr eaLnBrk="1" hangingPunct="1"/>
              <a:t>31</a:t>
            </a:fld>
            <a:endParaRPr lang="en-US" sz="1600">
              <a:solidFill>
                <a:srgbClr val="FFFFFF"/>
              </a:solidFill>
            </a:endParaRPr>
          </a:p>
        </p:txBody>
      </p:sp>
      <p:sp>
        <p:nvSpPr>
          <p:cNvPr id="33796" name="Content Placeholder 2"/>
          <p:cNvSpPr txBox="1">
            <a:spLocks/>
          </p:cNvSpPr>
          <p:nvPr/>
        </p:nvSpPr>
        <p:spPr bwMode="auto">
          <a:xfrm>
            <a:off x="508000" y="1778000"/>
            <a:ext cx="829786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599" tIns="50799" rIns="101599" bIns="50799"/>
          <a:lstStyle>
            <a:lvl1pPr marL="303213" indent="-303213" eaLnBrk="0" hangingPunct="0">
              <a:defRPr sz="2400">
                <a:solidFill>
                  <a:schemeClr val="tx1"/>
                </a:solidFill>
                <a:latin typeface="Times New Roman" charset="0"/>
                <a:ea typeface="ＭＳ Ｐゴシック" charset="0"/>
                <a:cs typeface="ＭＳ Ｐゴシック" charset="0"/>
              </a:defRPr>
            </a:lvl1pPr>
            <a:lvl2pPr marL="709613" indent="-303213"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ts val="663"/>
              </a:spcBef>
              <a:buClr>
                <a:schemeClr val="accent1"/>
              </a:buClr>
              <a:buSzPct val="70000"/>
              <a:buFont typeface="Wingdings" charset="0"/>
              <a:buChar char=""/>
            </a:pPr>
            <a:r>
              <a:rPr lang="en-US" dirty="0">
                <a:latin typeface="Century Schoolbook" charset="0"/>
              </a:rPr>
              <a:t>Run time </a:t>
            </a:r>
            <a:endParaRPr lang="en-US" dirty="0" smtClean="0">
              <a:latin typeface="Century Schoolbook" charset="0"/>
            </a:endParaRPr>
          </a:p>
          <a:p>
            <a:pPr marL="406400" lvl="1" indent="0">
              <a:spcBef>
                <a:spcPts val="663"/>
              </a:spcBef>
              <a:buClr>
                <a:schemeClr val="accent1"/>
              </a:buClr>
              <a:buSzPct val="70000"/>
            </a:pPr>
            <a:r>
              <a:rPr lang="en-US" sz="2000" dirty="0" smtClean="0">
                <a:latin typeface="Century Schoolbook" charset="0"/>
              </a:rPr>
              <a:t>Reachability</a:t>
            </a:r>
            <a:r>
              <a:rPr lang="en-US" sz="2000" dirty="0">
                <a:latin typeface="Century Schoolbook" charset="0"/>
              </a:rPr>
              <a:t>: O(dR</a:t>
            </a:r>
            <a:r>
              <a:rPr lang="en-US" sz="2000" baseline="30000" dirty="0">
                <a:latin typeface="Century Schoolbook" charset="0"/>
              </a:rPr>
              <a:t>2</a:t>
            </a:r>
            <a:r>
              <a:rPr lang="en-US" sz="2000" dirty="0">
                <a:latin typeface="Century Schoolbook" charset="0"/>
              </a:rPr>
              <a:t>) </a:t>
            </a:r>
            <a:endParaRPr lang="en-US" sz="2000" dirty="0" smtClean="0">
              <a:latin typeface="Century Schoolbook" charset="0"/>
            </a:endParaRPr>
          </a:p>
          <a:p>
            <a:pPr marL="406400" lvl="1" indent="0">
              <a:spcBef>
                <a:spcPts val="663"/>
              </a:spcBef>
              <a:buClr>
                <a:schemeClr val="accent1"/>
              </a:buClr>
              <a:buSzPct val="70000"/>
            </a:pPr>
            <a:r>
              <a:rPr lang="en-US" sz="2000" dirty="0" smtClean="0">
                <a:latin typeface="Century Schoolbook" charset="0"/>
              </a:rPr>
              <a:t>Loop Detection: </a:t>
            </a:r>
            <a:r>
              <a:rPr lang="en-US" sz="2000" dirty="0">
                <a:latin typeface="Century Schoolbook" charset="0"/>
              </a:rPr>
              <a:t>O(</a:t>
            </a:r>
            <a:r>
              <a:rPr lang="en-US" sz="2000" dirty="0" smtClean="0">
                <a:latin typeface="Century Schoolbook" charset="0"/>
              </a:rPr>
              <a:t>dPR</a:t>
            </a:r>
            <a:r>
              <a:rPr lang="en-US" sz="2000" baseline="30000" dirty="0" smtClean="0">
                <a:latin typeface="Century Schoolbook" charset="0"/>
              </a:rPr>
              <a:t>2</a:t>
            </a:r>
            <a:r>
              <a:rPr lang="en-US" sz="2000" dirty="0">
                <a:latin typeface="Century Schoolbook" charset="0"/>
              </a:rPr>
              <a:t>) </a:t>
            </a:r>
          </a:p>
          <a:p>
            <a:pPr lvl="1">
              <a:spcBef>
                <a:spcPct val="20000"/>
              </a:spcBef>
              <a:buClr>
                <a:schemeClr val="accent1"/>
              </a:buClr>
              <a:buSzPct val="80000"/>
              <a:buFont typeface="Wingdings 2" charset="0"/>
              <a:buChar char=""/>
            </a:pPr>
            <a:r>
              <a:rPr lang="en-US" sz="2000" dirty="0">
                <a:latin typeface="Century Schoolbook" charset="0"/>
              </a:rPr>
              <a:t>R: maximum number of rules per box. </a:t>
            </a:r>
          </a:p>
          <a:p>
            <a:pPr lvl="1">
              <a:spcBef>
                <a:spcPct val="20000"/>
              </a:spcBef>
              <a:buClr>
                <a:schemeClr val="accent1"/>
              </a:buClr>
              <a:buSzPct val="80000"/>
              <a:buFont typeface="Wingdings 2" charset="0"/>
              <a:buChar char=""/>
            </a:pPr>
            <a:r>
              <a:rPr lang="en-US" sz="2000" dirty="0">
                <a:latin typeface="Century Schoolbook" charset="0"/>
              </a:rPr>
              <a:t>d: diameter of network</a:t>
            </a:r>
            <a:r>
              <a:rPr lang="en-US" sz="2000" dirty="0" smtClean="0">
                <a:latin typeface="Century Schoolbook" charset="0"/>
              </a:rPr>
              <a:t>.</a:t>
            </a:r>
          </a:p>
          <a:p>
            <a:pPr lvl="1">
              <a:spcBef>
                <a:spcPct val="20000"/>
              </a:spcBef>
              <a:buClr>
                <a:schemeClr val="accent1"/>
              </a:buClr>
              <a:buSzPct val="80000"/>
              <a:buFont typeface="Wingdings 2" charset="0"/>
              <a:buChar char=""/>
            </a:pPr>
            <a:r>
              <a:rPr lang="en-US" sz="2000" dirty="0" smtClean="0">
                <a:latin typeface="Century Schoolbook" charset="0"/>
              </a:rPr>
              <a:t>P: number of ports to be tested</a:t>
            </a:r>
          </a:p>
          <a:p>
            <a:pPr lvl="1">
              <a:spcBef>
                <a:spcPct val="20000"/>
              </a:spcBef>
              <a:buClr>
                <a:schemeClr val="accent1"/>
              </a:buClr>
              <a:buSzPct val="80000"/>
              <a:buFont typeface="Wingdings 2" charset="0"/>
              <a:buChar char=""/>
            </a:pPr>
            <a:endParaRPr lang="en-US" sz="2000" dirty="0">
              <a:latin typeface="Century Schoolbook" charset="0"/>
            </a:endParaRPr>
          </a:p>
          <a:p>
            <a:pPr marL="406400" lvl="1" indent="0">
              <a:spcBef>
                <a:spcPct val="20000"/>
              </a:spcBef>
              <a:buClr>
                <a:schemeClr val="accent1"/>
              </a:buClr>
              <a:buSzPct val="80000"/>
            </a:pPr>
            <a:r>
              <a:rPr lang="en-US" sz="2000" dirty="0">
                <a:latin typeface="Century Schoolbook" charset="0"/>
              </a:rPr>
              <a:t>Slice Isolation Test: O(NW</a:t>
            </a:r>
            <a:r>
              <a:rPr lang="en-US" sz="2000" baseline="30000" dirty="0">
                <a:latin typeface="Century Schoolbook" charset="0"/>
              </a:rPr>
              <a:t>2</a:t>
            </a:r>
            <a:r>
              <a:rPr lang="en-US" sz="2000" dirty="0" smtClean="0">
                <a:latin typeface="Century Schoolbook" charset="0"/>
              </a:rPr>
              <a:t>)</a:t>
            </a:r>
          </a:p>
          <a:p>
            <a:pPr lvl="1">
              <a:spcBef>
                <a:spcPct val="20000"/>
              </a:spcBef>
              <a:buClr>
                <a:schemeClr val="accent1"/>
              </a:buClr>
              <a:buSzPct val="80000"/>
              <a:buFont typeface="Wingdings 2" charset="0"/>
              <a:buChar char=""/>
            </a:pPr>
            <a:r>
              <a:rPr lang="en-US" sz="2000" dirty="0" smtClean="0">
                <a:latin typeface="Century Schoolbook" charset="0"/>
              </a:rPr>
              <a:t>W: number of wildcard expressions in definition of a slice.</a:t>
            </a:r>
          </a:p>
          <a:p>
            <a:pPr lvl="1">
              <a:spcBef>
                <a:spcPct val="20000"/>
              </a:spcBef>
              <a:buClr>
                <a:schemeClr val="accent1"/>
              </a:buClr>
              <a:buSzPct val="80000"/>
              <a:buFont typeface="Wingdings 2" charset="0"/>
              <a:buChar char=""/>
            </a:pPr>
            <a:r>
              <a:rPr lang="en-US" sz="2000" dirty="0" smtClean="0">
                <a:latin typeface="Century Schoolbook" charset="0"/>
              </a:rPr>
              <a:t>N: number of slices in the network.</a:t>
            </a:r>
          </a:p>
          <a:p>
            <a:pPr lvl="1">
              <a:spcBef>
                <a:spcPct val="20000"/>
              </a:spcBef>
              <a:buClr>
                <a:schemeClr val="accent1"/>
              </a:buClr>
              <a:buSzPct val="80000"/>
              <a:buFont typeface="Wingdings 2" charset="0"/>
              <a:buChar char=""/>
            </a:pPr>
            <a:endParaRPr lang="en-US" sz="2000" dirty="0">
              <a:latin typeface="Century Schoolbook" charset="0"/>
            </a:endParaRPr>
          </a:p>
          <a:p>
            <a:pPr marL="406400" lvl="1" indent="0">
              <a:spcBef>
                <a:spcPct val="20000"/>
              </a:spcBef>
              <a:buClr>
                <a:schemeClr val="accent1"/>
              </a:buClr>
              <a:buSzPct val="80000"/>
            </a:pPr>
            <a:r>
              <a:rPr lang="en-US" sz="2000" dirty="0" smtClean="0">
                <a:latin typeface="Century Schoolbook" charset="0"/>
              </a:rPr>
              <a:t>See paper for more details.</a:t>
            </a:r>
            <a:endParaRPr lang="en-US" sz="2000" dirty="0">
              <a:latin typeface="Century Schoolbook" charset="0"/>
            </a:endParaRPr>
          </a:p>
        </p:txBody>
      </p:sp>
    </p:spTree>
    <p:extLst>
      <p:ext uri="{BB962C8B-B14F-4D97-AF65-F5344CB8AC3E}">
        <p14:creationId xmlns:p14="http://schemas.microsoft.com/office/powerpoint/2010/main" val="332341850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Complexity of Reachability and Loop Detection Tests</a:t>
            </a:r>
            <a:endParaRPr lang="en-US" dirty="0"/>
          </a:p>
        </p:txBody>
      </p:sp>
      <p:sp>
        <p:nvSpPr>
          <p:cNvPr id="337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F306BEE-C4F6-0D4A-A566-B89E902AE081}" type="slidenum">
              <a:rPr lang="en-US" sz="1600">
                <a:solidFill>
                  <a:srgbClr val="FFFFFF"/>
                </a:solidFill>
              </a:rPr>
              <a:pPr eaLnBrk="1" hangingPunct="1"/>
              <a:t>32</a:t>
            </a:fld>
            <a:endParaRPr lang="en-US" sz="1600">
              <a:solidFill>
                <a:srgbClr val="FFFFFF"/>
              </a:solidFill>
            </a:endParaRPr>
          </a:p>
        </p:txBody>
      </p:sp>
      <p:sp>
        <p:nvSpPr>
          <p:cNvPr id="33796" name="Content Placeholder 2"/>
          <p:cNvSpPr txBox="1">
            <a:spLocks/>
          </p:cNvSpPr>
          <p:nvPr/>
        </p:nvSpPr>
        <p:spPr bwMode="auto">
          <a:xfrm>
            <a:off x="508000" y="1778000"/>
            <a:ext cx="829786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599" tIns="50799" rIns="101599" bIns="50799"/>
          <a:lstStyle>
            <a:lvl1pPr marL="303213" indent="-303213" eaLnBrk="0" hangingPunct="0">
              <a:defRPr sz="2400">
                <a:solidFill>
                  <a:schemeClr val="tx1"/>
                </a:solidFill>
                <a:latin typeface="Times New Roman" charset="0"/>
                <a:ea typeface="ＭＳ Ｐゴシック" charset="0"/>
                <a:cs typeface="ＭＳ Ｐゴシック" charset="0"/>
              </a:defRPr>
            </a:lvl1pPr>
            <a:lvl2pPr marL="709613" indent="-303213"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ts val="663"/>
              </a:spcBef>
              <a:buClr>
                <a:schemeClr val="accent1"/>
              </a:buClr>
              <a:buSzPct val="70000"/>
              <a:buFont typeface="Wingdings" charset="0"/>
              <a:buChar char=""/>
            </a:pPr>
            <a:r>
              <a:rPr lang="en-US" dirty="0">
                <a:latin typeface="Century Schoolbook" charset="0"/>
              </a:rPr>
              <a:t>Run time </a:t>
            </a:r>
            <a:endParaRPr lang="en-US" dirty="0" smtClean="0">
              <a:latin typeface="Century Schoolbook" charset="0"/>
            </a:endParaRPr>
          </a:p>
          <a:p>
            <a:pPr marL="406400" lvl="1" indent="0">
              <a:spcBef>
                <a:spcPts val="663"/>
              </a:spcBef>
              <a:buClr>
                <a:schemeClr val="accent1"/>
              </a:buClr>
              <a:buSzPct val="70000"/>
            </a:pPr>
            <a:r>
              <a:rPr lang="en-US" sz="2000" dirty="0" smtClean="0">
                <a:latin typeface="Century Schoolbook" charset="0"/>
              </a:rPr>
              <a:t>Reachability</a:t>
            </a:r>
            <a:r>
              <a:rPr lang="en-US" sz="2000" dirty="0">
                <a:latin typeface="Century Schoolbook" charset="0"/>
              </a:rPr>
              <a:t>: O(dR</a:t>
            </a:r>
            <a:r>
              <a:rPr lang="en-US" sz="2000" baseline="30000" dirty="0">
                <a:latin typeface="Century Schoolbook" charset="0"/>
              </a:rPr>
              <a:t>2</a:t>
            </a:r>
            <a:r>
              <a:rPr lang="en-US" sz="2000" dirty="0">
                <a:latin typeface="Century Schoolbook" charset="0"/>
              </a:rPr>
              <a:t>) </a:t>
            </a:r>
            <a:endParaRPr lang="en-US" sz="2000" dirty="0" smtClean="0">
              <a:latin typeface="Century Schoolbook" charset="0"/>
            </a:endParaRPr>
          </a:p>
          <a:p>
            <a:pPr marL="406400" lvl="1" indent="0">
              <a:spcBef>
                <a:spcPts val="663"/>
              </a:spcBef>
              <a:buClr>
                <a:schemeClr val="accent1"/>
              </a:buClr>
              <a:buSzPct val="70000"/>
            </a:pPr>
            <a:r>
              <a:rPr lang="en-US" sz="2000" dirty="0" smtClean="0">
                <a:latin typeface="Century Schoolbook" charset="0"/>
              </a:rPr>
              <a:t>Loop Detection: </a:t>
            </a:r>
            <a:r>
              <a:rPr lang="en-US" sz="2000" dirty="0">
                <a:latin typeface="Century Schoolbook" charset="0"/>
              </a:rPr>
              <a:t>O(</a:t>
            </a:r>
            <a:r>
              <a:rPr lang="en-US" sz="2000" dirty="0" smtClean="0">
                <a:latin typeface="Century Schoolbook" charset="0"/>
              </a:rPr>
              <a:t>dPR</a:t>
            </a:r>
            <a:r>
              <a:rPr lang="en-US" sz="2000" baseline="30000" dirty="0" smtClean="0">
                <a:latin typeface="Century Schoolbook" charset="0"/>
              </a:rPr>
              <a:t>2</a:t>
            </a:r>
            <a:r>
              <a:rPr lang="en-US" sz="2000" dirty="0">
                <a:latin typeface="Century Schoolbook" charset="0"/>
              </a:rPr>
              <a:t>) </a:t>
            </a:r>
          </a:p>
          <a:p>
            <a:pPr lvl="1">
              <a:spcBef>
                <a:spcPct val="20000"/>
              </a:spcBef>
              <a:buClr>
                <a:schemeClr val="accent1"/>
              </a:buClr>
              <a:buSzPct val="80000"/>
              <a:buFont typeface="Wingdings 2" charset="0"/>
              <a:buChar char=""/>
            </a:pPr>
            <a:r>
              <a:rPr lang="en-US" sz="2000" dirty="0">
                <a:latin typeface="Century Schoolbook" charset="0"/>
              </a:rPr>
              <a:t>R: maximum number of rules per box. </a:t>
            </a:r>
          </a:p>
          <a:p>
            <a:pPr lvl="1">
              <a:spcBef>
                <a:spcPct val="20000"/>
              </a:spcBef>
              <a:buClr>
                <a:schemeClr val="accent1"/>
              </a:buClr>
              <a:buSzPct val="80000"/>
              <a:buFont typeface="Wingdings 2" charset="0"/>
              <a:buChar char=""/>
            </a:pPr>
            <a:r>
              <a:rPr lang="en-US" sz="2000" dirty="0">
                <a:latin typeface="Century Schoolbook" charset="0"/>
              </a:rPr>
              <a:t>d: diameter of network</a:t>
            </a:r>
            <a:r>
              <a:rPr lang="en-US" sz="2000" dirty="0" smtClean="0">
                <a:latin typeface="Century Schoolbook" charset="0"/>
              </a:rPr>
              <a:t>.</a:t>
            </a:r>
          </a:p>
          <a:p>
            <a:pPr lvl="1">
              <a:spcBef>
                <a:spcPct val="20000"/>
              </a:spcBef>
              <a:buClr>
                <a:schemeClr val="accent1"/>
              </a:buClr>
              <a:buSzPct val="80000"/>
              <a:buFont typeface="Wingdings 2" charset="0"/>
              <a:buChar char=""/>
            </a:pPr>
            <a:r>
              <a:rPr lang="en-US" sz="2000" dirty="0" smtClean="0">
                <a:latin typeface="Century Schoolbook" charset="0"/>
              </a:rPr>
              <a:t>P: number of ports to be tested</a:t>
            </a:r>
          </a:p>
          <a:p>
            <a:pPr marL="406400" lvl="1" indent="0">
              <a:spcBef>
                <a:spcPct val="20000"/>
              </a:spcBef>
              <a:buClr>
                <a:schemeClr val="accent1"/>
              </a:buClr>
              <a:buSzPct val="80000"/>
            </a:pPr>
            <a:r>
              <a:rPr lang="en-US" sz="2000" b="1" dirty="0" smtClean="0">
                <a:latin typeface="Century Schoolbook" charset="0"/>
              </a:rPr>
              <a:t>Assumption</a:t>
            </a:r>
            <a:r>
              <a:rPr lang="en-US" sz="2000" dirty="0" smtClean="0">
                <a:latin typeface="Century Schoolbook" charset="0"/>
              </a:rPr>
              <a:t>: Linear Fragmentation</a:t>
            </a:r>
          </a:p>
        </p:txBody>
      </p:sp>
      <p:sp>
        <p:nvSpPr>
          <p:cNvPr id="9" name="Rectangle 8"/>
          <p:cNvSpPr/>
          <p:nvPr/>
        </p:nvSpPr>
        <p:spPr>
          <a:xfrm>
            <a:off x="4635337" y="5464390"/>
            <a:ext cx="514350" cy="3476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0" name="Rectangle 9"/>
          <p:cNvSpPr/>
          <p:nvPr/>
        </p:nvSpPr>
        <p:spPr>
          <a:xfrm>
            <a:off x="6311737" y="4184621"/>
            <a:ext cx="514350" cy="3476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1" name="Rectangle 10"/>
          <p:cNvSpPr/>
          <p:nvPr/>
        </p:nvSpPr>
        <p:spPr>
          <a:xfrm>
            <a:off x="6311737" y="5464390"/>
            <a:ext cx="514350" cy="3476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2" name="Rectangle 11"/>
          <p:cNvSpPr/>
          <p:nvPr/>
        </p:nvSpPr>
        <p:spPr>
          <a:xfrm>
            <a:off x="6311737" y="6699221"/>
            <a:ext cx="514350" cy="3476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3" name="Rectangle 12"/>
          <p:cNvSpPr/>
          <p:nvPr/>
        </p:nvSpPr>
        <p:spPr>
          <a:xfrm>
            <a:off x="7683337" y="3874854"/>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4" name="Rectangle 13"/>
          <p:cNvSpPr/>
          <p:nvPr/>
        </p:nvSpPr>
        <p:spPr>
          <a:xfrm>
            <a:off x="7683337" y="4222516"/>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5" name="Rectangle 14"/>
          <p:cNvSpPr/>
          <p:nvPr/>
        </p:nvSpPr>
        <p:spPr>
          <a:xfrm>
            <a:off x="7683337" y="4572907"/>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6" name="Rectangle 15"/>
          <p:cNvSpPr/>
          <p:nvPr/>
        </p:nvSpPr>
        <p:spPr>
          <a:xfrm>
            <a:off x="7683337" y="5140051"/>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7" name="Rectangle 16"/>
          <p:cNvSpPr/>
          <p:nvPr/>
        </p:nvSpPr>
        <p:spPr>
          <a:xfrm>
            <a:off x="7683337" y="5487713"/>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8" name="Rectangle 17"/>
          <p:cNvSpPr/>
          <p:nvPr/>
        </p:nvSpPr>
        <p:spPr>
          <a:xfrm>
            <a:off x="7683337" y="5838104"/>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19" name="Rectangle 18"/>
          <p:cNvSpPr/>
          <p:nvPr/>
        </p:nvSpPr>
        <p:spPr>
          <a:xfrm>
            <a:off x="7689850" y="6371871"/>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20" name="Rectangle 19"/>
          <p:cNvSpPr/>
          <p:nvPr/>
        </p:nvSpPr>
        <p:spPr>
          <a:xfrm>
            <a:off x="7689850" y="6719533"/>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sp>
        <p:nvSpPr>
          <p:cNvPr id="21" name="Rectangle 20"/>
          <p:cNvSpPr/>
          <p:nvPr/>
        </p:nvSpPr>
        <p:spPr>
          <a:xfrm>
            <a:off x="7689850" y="7069924"/>
            <a:ext cx="514350" cy="271462"/>
          </a:xfrm>
          <a:prstGeom prst="rect">
            <a:avLst/>
          </a:prstGeom>
          <a:noFill/>
          <a:ln w="127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baseline="-25000" dirty="0">
              <a:solidFill>
                <a:schemeClr val="tx1"/>
              </a:solidFill>
              <a:latin typeface="Courier New"/>
              <a:ea typeface="ＭＳ Ｐゴシック" charset="-128"/>
              <a:cs typeface="Courier New"/>
            </a:endParaRPr>
          </a:p>
        </p:txBody>
      </p:sp>
      <p:cxnSp>
        <p:nvCxnSpPr>
          <p:cNvPr id="22" name="Straight Connector 21"/>
          <p:cNvCxnSpPr>
            <a:stCxn id="10" idx="1"/>
            <a:endCxn id="9" idx="3"/>
          </p:cNvCxnSpPr>
          <p:nvPr/>
        </p:nvCxnSpPr>
        <p:spPr>
          <a:xfrm flipH="1">
            <a:off x="5149687" y="4358452"/>
            <a:ext cx="1162050" cy="1279769"/>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1" idx="1"/>
            <a:endCxn id="9" idx="3"/>
          </p:cNvCxnSpPr>
          <p:nvPr/>
        </p:nvCxnSpPr>
        <p:spPr>
          <a:xfrm flipH="1">
            <a:off x="5149687" y="5638221"/>
            <a:ext cx="1162050" cy="0"/>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2" idx="1"/>
            <a:endCxn id="9" idx="3"/>
          </p:cNvCxnSpPr>
          <p:nvPr/>
        </p:nvCxnSpPr>
        <p:spPr>
          <a:xfrm flipH="1" flipV="1">
            <a:off x="5149687" y="5638221"/>
            <a:ext cx="1162050" cy="1234831"/>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0" idx="3"/>
            <a:endCxn id="13" idx="1"/>
          </p:cNvCxnSpPr>
          <p:nvPr/>
        </p:nvCxnSpPr>
        <p:spPr>
          <a:xfrm flipV="1">
            <a:off x="6826087" y="4010585"/>
            <a:ext cx="857250" cy="347867"/>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3"/>
            <a:endCxn id="14" idx="1"/>
          </p:cNvCxnSpPr>
          <p:nvPr/>
        </p:nvCxnSpPr>
        <p:spPr>
          <a:xfrm flipV="1">
            <a:off x="6826087" y="4358247"/>
            <a:ext cx="857250" cy="205"/>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3"/>
            <a:endCxn id="15" idx="1"/>
          </p:cNvCxnSpPr>
          <p:nvPr/>
        </p:nvCxnSpPr>
        <p:spPr>
          <a:xfrm>
            <a:off x="6826087" y="4358452"/>
            <a:ext cx="857250" cy="350186"/>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3"/>
            <a:endCxn id="16" idx="1"/>
          </p:cNvCxnSpPr>
          <p:nvPr/>
        </p:nvCxnSpPr>
        <p:spPr>
          <a:xfrm flipV="1">
            <a:off x="6826087" y="5275782"/>
            <a:ext cx="857250" cy="362439"/>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3"/>
            <a:endCxn id="17" idx="1"/>
          </p:cNvCxnSpPr>
          <p:nvPr/>
        </p:nvCxnSpPr>
        <p:spPr>
          <a:xfrm flipV="1">
            <a:off x="6826087" y="5623444"/>
            <a:ext cx="857250" cy="14777"/>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1" idx="3"/>
            <a:endCxn id="18" idx="1"/>
          </p:cNvCxnSpPr>
          <p:nvPr/>
        </p:nvCxnSpPr>
        <p:spPr>
          <a:xfrm>
            <a:off x="6826087" y="5638221"/>
            <a:ext cx="857250" cy="335614"/>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2" idx="3"/>
            <a:endCxn id="19" idx="1"/>
          </p:cNvCxnSpPr>
          <p:nvPr/>
        </p:nvCxnSpPr>
        <p:spPr>
          <a:xfrm flipV="1">
            <a:off x="6826087" y="6507602"/>
            <a:ext cx="863763" cy="365450"/>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2" idx="3"/>
            <a:endCxn id="20" idx="1"/>
          </p:cNvCxnSpPr>
          <p:nvPr/>
        </p:nvCxnSpPr>
        <p:spPr>
          <a:xfrm flipV="1">
            <a:off x="6826087" y="6855264"/>
            <a:ext cx="863763" cy="17788"/>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2" idx="3"/>
            <a:endCxn id="21" idx="1"/>
          </p:cNvCxnSpPr>
          <p:nvPr/>
        </p:nvCxnSpPr>
        <p:spPr>
          <a:xfrm>
            <a:off x="6826087" y="6873052"/>
            <a:ext cx="863763" cy="332603"/>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644737" y="5638221"/>
            <a:ext cx="978877" cy="1"/>
          </a:xfrm>
          <a:prstGeom prst="line">
            <a:avLst/>
          </a:prstGeom>
          <a:ln w="127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5" name="TextBox 35"/>
          <p:cNvSpPr txBox="1">
            <a:spLocks noChangeArrowheads="1"/>
          </p:cNvSpPr>
          <p:nvPr/>
        </p:nvSpPr>
        <p:spPr bwMode="auto">
          <a:xfrm>
            <a:off x="4025737" y="5029200"/>
            <a:ext cx="323188" cy="369332"/>
          </a:xfrm>
          <a:prstGeom prst="rect">
            <a:avLst/>
          </a:prstGeom>
          <a:noFill/>
          <a:ln w="9525">
            <a:noFill/>
            <a:miter lim="800000"/>
            <a:headEnd/>
            <a:tailEnd/>
          </a:ln>
        </p:spPr>
        <p:txBody>
          <a:bodyPr wrap="none">
            <a:prstTxWarp prst="textNoShape">
              <a:avLst/>
            </a:prstTxWarp>
            <a:spAutoFit/>
          </a:bodyPr>
          <a:lstStyle/>
          <a:p>
            <a:r>
              <a:rPr lang="en-US" b="1" dirty="0" smtClean="0">
                <a:latin typeface="Courier New"/>
                <a:cs typeface="Courier New"/>
              </a:rPr>
              <a:t>R</a:t>
            </a:r>
            <a:endParaRPr lang="en-US" b="1" dirty="0">
              <a:latin typeface="Courier New"/>
              <a:cs typeface="Courier New"/>
            </a:endParaRPr>
          </a:p>
        </p:txBody>
      </p:sp>
      <p:sp>
        <p:nvSpPr>
          <p:cNvPr id="36" name="TextBox 35"/>
          <p:cNvSpPr txBox="1">
            <a:spLocks noChangeArrowheads="1"/>
          </p:cNvSpPr>
          <p:nvPr/>
        </p:nvSpPr>
        <p:spPr bwMode="auto">
          <a:xfrm>
            <a:off x="4940137" y="4873823"/>
            <a:ext cx="615623" cy="307777"/>
          </a:xfrm>
          <a:prstGeom prst="rect">
            <a:avLst/>
          </a:prstGeom>
          <a:noFill/>
          <a:ln w="9525">
            <a:noFill/>
            <a:miter lim="800000"/>
            <a:headEnd/>
            <a:tailEnd/>
          </a:ln>
        </p:spPr>
        <p:txBody>
          <a:bodyPr wrap="none">
            <a:prstTxWarp prst="textNoShape">
              <a:avLst/>
            </a:prstTxWarp>
            <a:spAutoFit/>
          </a:bodyPr>
          <a:lstStyle/>
          <a:p>
            <a:r>
              <a:rPr lang="en-US" sz="1400" b="1" dirty="0" err="1" smtClean="0">
                <a:latin typeface="Courier New"/>
                <a:cs typeface="Courier New"/>
              </a:rPr>
              <a:t>cR</a:t>
            </a:r>
            <a:r>
              <a:rPr lang="en-US" sz="1400" b="1" dirty="0" smtClean="0">
                <a:latin typeface="Courier New"/>
                <a:cs typeface="Courier New"/>
              </a:rPr>
              <a:t>/3</a:t>
            </a:r>
            <a:endParaRPr lang="en-US" sz="1400" b="1" dirty="0">
              <a:latin typeface="Courier New"/>
              <a:cs typeface="Courier New"/>
            </a:endParaRPr>
          </a:p>
        </p:txBody>
      </p:sp>
      <p:sp>
        <p:nvSpPr>
          <p:cNvPr id="37" name="TextBox 35"/>
          <p:cNvSpPr txBox="1">
            <a:spLocks noChangeArrowheads="1"/>
          </p:cNvSpPr>
          <p:nvPr/>
        </p:nvSpPr>
        <p:spPr bwMode="auto">
          <a:xfrm>
            <a:off x="5247948" y="5257800"/>
            <a:ext cx="615623" cy="307777"/>
          </a:xfrm>
          <a:prstGeom prst="rect">
            <a:avLst/>
          </a:prstGeom>
          <a:noFill/>
          <a:ln w="9525">
            <a:noFill/>
            <a:miter lim="800000"/>
            <a:headEnd/>
            <a:tailEnd/>
          </a:ln>
        </p:spPr>
        <p:txBody>
          <a:bodyPr wrap="none">
            <a:prstTxWarp prst="textNoShape">
              <a:avLst/>
            </a:prstTxWarp>
            <a:spAutoFit/>
          </a:bodyPr>
          <a:lstStyle/>
          <a:p>
            <a:r>
              <a:rPr lang="en-US" sz="1400" b="1" dirty="0" err="1" smtClean="0">
                <a:latin typeface="Courier New"/>
                <a:cs typeface="Courier New"/>
              </a:rPr>
              <a:t>cR</a:t>
            </a:r>
            <a:r>
              <a:rPr lang="en-US" sz="1400" b="1" dirty="0" smtClean="0">
                <a:latin typeface="Courier New"/>
                <a:cs typeface="Courier New"/>
              </a:rPr>
              <a:t>/3</a:t>
            </a:r>
            <a:endParaRPr lang="en-US" sz="1400" b="1" dirty="0">
              <a:latin typeface="Courier New"/>
              <a:cs typeface="Courier New"/>
            </a:endParaRPr>
          </a:p>
        </p:txBody>
      </p:sp>
      <p:sp>
        <p:nvSpPr>
          <p:cNvPr id="38" name="TextBox 35"/>
          <p:cNvSpPr txBox="1">
            <a:spLocks noChangeArrowheads="1"/>
          </p:cNvSpPr>
          <p:nvPr/>
        </p:nvSpPr>
        <p:spPr bwMode="auto">
          <a:xfrm>
            <a:off x="4841875" y="5940623"/>
            <a:ext cx="615623" cy="307777"/>
          </a:xfrm>
          <a:prstGeom prst="rect">
            <a:avLst/>
          </a:prstGeom>
          <a:noFill/>
          <a:ln w="9525">
            <a:noFill/>
            <a:miter lim="800000"/>
            <a:headEnd/>
            <a:tailEnd/>
          </a:ln>
        </p:spPr>
        <p:txBody>
          <a:bodyPr wrap="none">
            <a:prstTxWarp prst="textNoShape">
              <a:avLst/>
            </a:prstTxWarp>
            <a:spAutoFit/>
          </a:bodyPr>
          <a:lstStyle/>
          <a:p>
            <a:r>
              <a:rPr lang="en-US" sz="1400" b="1" dirty="0" err="1" smtClean="0">
                <a:latin typeface="Courier New"/>
                <a:cs typeface="Courier New"/>
              </a:rPr>
              <a:t>cR</a:t>
            </a:r>
            <a:r>
              <a:rPr lang="en-US" sz="1400" b="1" dirty="0" smtClean="0">
                <a:latin typeface="Courier New"/>
                <a:cs typeface="Courier New"/>
              </a:rPr>
              <a:t>/3</a:t>
            </a:r>
            <a:endParaRPr lang="en-US" sz="1400" b="1" dirty="0">
              <a:latin typeface="Courier New"/>
              <a:cs typeface="Courier New"/>
            </a:endParaRPr>
          </a:p>
        </p:txBody>
      </p:sp>
      <p:sp>
        <p:nvSpPr>
          <p:cNvPr id="39" name="TextBox 35"/>
          <p:cNvSpPr txBox="1">
            <a:spLocks noChangeArrowheads="1"/>
          </p:cNvSpPr>
          <p:nvPr/>
        </p:nvSpPr>
        <p:spPr bwMode="auto">
          <a:xfrm>
            <a:off x="6692737" y="3914001"/>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0" name="TextBox 35"/>
          <p:cNvSpPr txBox="1">
            <a:spLocks noChangeArrowheads="1"/>
          </p:cNvSpPr>
          <p:nvPr/>
        </p:nvSpPr>
        <p:spPr bwMode="auto">
          <a:xfrm>
            <a:off x="6935665" y="4114800"/>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1" name="TextBox 35"/>
          <p:cNvSpPr txBox="1">
            <a:spLocks noChangeArrowheads="1"/>
          </p:cNvSpPr>
          <p:nvPr/>
        </p:nvSpPr>
        <p:spPr bwMode="auto">
          <a:xfrm>
            <a:off x="6692737" y="4523601"/>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2" name="TextBox 35"/>
          <p:cNvSpPr txBox="1">
            <a:spLocks noChangeArrowheads="1"/>
          </p:cNvSpPr>
          <p:nvPr/>
        </p:nvSpPr>
        <p:spPr bwMode="auto">
          <a:xfrm>
            <a:off x="6715369" y="5177297"/>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3" name="TextBox 35"/>
          <p:cNvSpPr txBox="1">
            <a:spLocks noChangeArrowheads="1"/>
          </p:cNvSpPr>
          <p:nvPr/>
        </p:nvSpPr>
        <p:spPr bwMode="auto">
          <a:xfrm>
            <a:off x="6958297" y="5514201"/>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4" name="TextBox 35"/>
          <p:cNvSpPr txBox="1">
            <a:spLocks noChangeArrowheads="1"/>
          </p:cNvSpPr>
          <p:nvPr/>
        </p:nvSpPr>
        <p:spPr bwMode="auto">
          <a:xfrm>
            <a:off x="6715369" y="5804026"/>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5" name="TextBox 35"/>
          <p:cNvSpPr txBox="1">
            <a:spLocks noChangeArrowheads="1"/>
          </p:cNvSpPr>
          <p:nvPr/>
        </p:nvSpPr>
        <p:spPr bwMode="auto">
          <a:xfrm>
            <a:off x="6707715" y="6427270"/>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6" name="TextBox 35"/>
          <p:cNvSpPr txBox="1">
            <a:spLocks noChangeArrowheads="1"/>
          </p:cNvSpPr>
          <p:nvPr/>
        </p:nvSpPr>
        <p:spPr bwMode="auto">
          <a:xfrm>
            <a:off x="6989128" y="6786510"/>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7" name="TextBox 35"/>
          <p:cNvSpPr txBox="1">
            <a:spLocks noChangeArrowheads="1"/>
          </p:cNvSpPr>
          <p:nvPr/>
        </p:nvSpPr>
        <p:spPr bwMode="auto">
          <a:xfrm>
            <a:off x="6707715" y="7038201"/>
            <a:ext cx="615623" cy="276999"/>
          </a:xfrm>
          <a:prstGeom prst="rect">
            <a:avLst/>
          </a:prstGeom>
          <a:noFill/>
          <a:ln w="9525">
            <a:noFill/>
            <a:miter lim="800000"/>
            <a:headEnd/>
            <a:tailEnd/>
          </a:ln>
        </p:spPr>
        <p:txBody>
          <a:bodyPr wrap="none">
            <a:prstTxWarp prst="textNoShape">
              <a:avLst/>
            </a:prstTxWarp>
            <a:spAutoFit/>
          </a:bodyPr>
          <a:lstStyle/>
          <a:p>
            <a:r>
              <a:rPr lang="en-US" sz="1200" b="1" dirty="0">
                <a:latin typeface="Courier New"/>
                <a:cs typeface="Courier New"/>
              </a:rPr>
              <a:t>c</a:t>
            </a:r>
            <a:r>
              <a:rPr lang="en-US" sz="1200" b="1" baseline="30000" dirty="0">
                <a:latin typeface="Courier New"/>
                <a:cs typeface="Courier New"/>
              </a:rPr>
              <a:t>2</a:t>
            </a:r>
            <a:r>
              <a:rPr lang="en-US" sz="1200" b="1" dirty="0">
                <a:latin typeface="Courier New"/>
                <a:cs typeface="Courier New"/>
              </a:rPr>
              <a:t>R/9</a:t>
            </a:r>
          </a:p>
        </p:txBody>
      </p:sp>
      <p:sp>
        <p:nvSpPr>
          <p:cNvPr id="48" name="Oval 47"/>
          <p:cNvSpPr/>
          <p:nvPr/>
        </p:nvSpPr>
        <p:spPr>
          <a:xfrm>
            <a:off x="4841875" y="4844369"/>
            <a:ext cx="1021696" cy="1527502"/>
          </a:xfrm>
          <a:prstGeom prst="ellipse">
            <a:avLst/>
          </a:prstGeom>
          <a:noFill/>
          <a:ln w="12700" cmpd="sng">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6453962" y="3703088"/>
            <a:ext cx="1235888" cy="3840712"/>
          </a:xfrm>
          <a:prstGeom prst="ellipse">
            <a:avLst/>
          </a:prstGeom>
          <a:noFill/>
          <a:ln w="12700" cmpd="sng">
            <a:solidFill>
              <a:schemeClr val="tx1">
                <a:lumMod val="65000"/>
                <a:lumOff val="3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35"/>
          <p:cNvSpPr txBox="1">
            <a:spLocks noChangeArrowheads="1"/>
          </p:cNvSpPr>
          <p:nvPr/>
        </p:nvSpPr>
        <p:spPr bwMode="auto">
          <a:xfrm>
            <a:off x="6381607" y="3526127"/>
            <a:ext cx="554058" cy="369332"/>
          </a:xfrm>
          <a:prstGeom prst="rect">
            <a:avLst/>
          </a:prstGeom>
          <a:noFill/>
          <a:ln w="9525">
            <a:noFill/>
            <a:miter lim="800000"/>
            <a:headEnd/>
            <a:tailEnd/>
          </a:ln>
        </p:spPr>
        <p:txBody>
          <a:bodyPr wrap="none">
            <a:prstTxWarp prst="textNoShape">
              <a:avLst/>
            </a:prstTxWarp>
            <a:spAutoFit/>
          </a:bodyPr>
          <a:lstStyle/>
          <a:p>
            <a:r>
              <a:rPr lang="en-US" b="1" dirty="0" smtClean="0">
                <a:latin typeface="Courier New"/>
                <a:cs typeface="Courier New"/>
              </a:rPr>
              <a:t>c</a:t>
            </a:r>
            <a:r>
              <a:rPr lang="en-US" b="1" baseline="30000" dirty="0" smtClean="0">
                <a:latin typeface="Courier New"/>
                <a:cs typeface="Courier New"/>
              </a:rPr>
              <a:t>2</a:t>
            </a:r>
            <a:r>
              <a:rPr lang="en-US" b="1" dirty="0" smtClean="0">
                <a:latin typeface="Courier New"/>
                <a:cs typeface="Courier New"/>
              </a:rPr>
              <a:t>R</a:t>
            </a:r>
            <a:endParaRPr lang="en-US" b="1" dirty="0">
              <a:latin typeface="Courier New"/>
              <a:cs typeface="Courier New"/>
            </a:endParaRPr>
          </a:p>
        </p:txBody>
      </p:sp>
      <p:sp>
        <p:nvSpPr>
          <p:cNvPr id="51" name="TextBox 35"/>
          <p:cNvSpPr txBox="1">
            <a:spLocks noChangeArrowheads="1"/>
          </p:cNvSpPr>
          <p:nvPr/>
        </p:nvSpPr>
        <p:spPr bwMode="auto">
          <a:xfrm>
            <a:off x="5085227" y="4506232"/>
            <a:ext cx="461710" cy="369332"/>
          </a:xfrm>
          <a:prstGeom prst="rect">
            <a:avLst/>
          </a:prstGeom>
          <a:noFill/>
          <a:ln w="9525">
            <a:noFill/>
            <a:miter lim="800000"/>
            <a:headEnd/>
            <a:tailEnd/>
          </a:ln>
        </p:spPr>
        <p:txBody>
          <a:bodyPr wrap="none">
            <a:prstTxWarp prst="textNoShape">
              <a:avLst/>
            </a:prstTxWarp>
            <a:spAutoFit/>
          </a:bodyPr>
          <a:lstStyle/>
          <a:p>
            <a:r>
              <a:rPr lang="en-US" b="1" dirty="0" err="1" smtClean="0">
                <a:latin typeface="Courier New"/>
                <a:cs typeface="Courier New"/>
              </a:rPr>
              <a:t>cR</a:t>
            </a:r>
            <a:endParaRPr lang="en-US" b="1" dirty="0">
              <a:latin typeface="Courier New"/>
              <a:cs typeface="Courier New"/>
            </a:endParaRPr>
          </a:p>
        </p:txBody>
      </p:sp>
      <p:cxnSp>
        <p:nvCxnSpPr>
          <p:cNvPr id="6" name="Straight Arrow Connector 5"/>
          <p:cNvCxnSpPr/>
          <p:nvPr/>
        </p:nvCxnSpPr>
        <p:spPr>
          <a:xfrm>
            <a:off x="3860800" y="5486400"/>
            <a:ext cx="685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308600" y="480060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5315527" y="5561830"/>
            <a:ext cx="685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5232400" y="5867400"/>
            <a:ext cx="457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6908800" y="4114800"/>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7061200" y="4343400"/>
            <a:ext cx="3810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6908800" y="4458085"/>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6908800" y="5380182"/>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6908800" y="6629400"/>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6985000" y="5585691"/>
            <a:ext cx="3810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08800" y="5738091"/>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6908800" y="6964218"/>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V="1">
            <a:off x="6985000" y="6827982"/>
            <a:ext cx="3810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346200" y="4724400"/>
            <a:ext cx="1981200" cy="2286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E</a:t>
            </a:r>
            <a:r>
              <a:rPr lang="en-US" sz="1600" baseline="-25000" dirty="0" smtClean="0">
                <a:solidFill>
                  <a:schemeClr val="tx1"/>
                </a:solidFill>
              </a:rPr>
              <a:t>1 </a:t>
            </a:r>
            <a:r>
              <a:rPr lang="en-US" sz="1600" dirty="0" smtClean="0">
                <a:solidFill>
                  <a:schemeClr val="tx1"/>
                </a:solidFill>
              </a:rPr>
              <a:t>: Match M</a:t>
            </a:r>
            <a:r>
              <a:rPr lang="en-US" sz="1600" baseline="-25000" dirty="0" smtClean="0">
                <a:solidFill>
                  <a:schemeClr val="tx1"/>
                </a:solidFill>
              </a:rPr>
              <a:t>1</a:t>
            </a:r>
            <a:r>
              <a:rPr lang="en-US" sz="1600" dirty="0" smtClean="0">
                <a:solidFill>
                  <a:schemeClr val="tx1"/>
                </a:solidFill>
              </a:rPr>
              <a:t>,..</a:t>
            </a:r>
            <a:r>
              <a:rPr lang="en-US" sz="1600" baseline="-25000" dirty="0" smtClean="0">
                <a:solidFill>
                  <a:schemeClr val="tx1"/>
                </a:solidFill>
              </a:rPr>
              <a:t> </a:t>
            </a:r>
          </a:p>
          <a:p>
            <a:pPr algn="ctr"/>
            <a:r>
              <a:rPr lang="en-US" sz="1600" dirty="0" smtClean="0">
                <a:solidFill>
                  <a:schemeClr val="tx1"/>
                </a:solidFill>
              </a:rPr>
              <a:t>E</a:t>
            </a:r>
            <a:r>
              <a:rPr lang="en-US" sz="1600" baseline="-25000" dirty="0" smtClean="0">
                <a:solidFill>
                  <a:schemeClr val="tx1"/>
                </a:solidFill>
              </a:rPr>
              <a:t>2 </a:t>
            </a:r>
            <a:r>
              <a:rPr lang="en-US" sz="1600" dirty="0">
                <a:solidFill>
                  <a:schemeClr val="tx1"/>
                </a:solidFill>
              </a:rPr>
              <a:t>: Match </a:t>
            </a:r>
            <a:r>
              <a:rPr lang="en-US" sz="1600" dirty="0" smtClean="0">
                <a:solidFill>
                  <a:schemeClr val="tx1"/>
                </a:solidFill>
              </a:rPr>
              <a:t>M</a:t>
            </a:r>
            <a:r>
              <a:rPr lang="en-US" sz="1600" baseline="-25000" dirty="0" smtClean="0">
                <a:solidFill>
                  <a:schemeClr val="tx1"/>
                </a:solidFill>
              </a:rPr>
              <a:t>2</a:t>
            </a:r>
            <a:r>
              <a:rPr lang="en-US" sz="1600" dirty="0" smtClean="0">
                <a:solidFill>
                  <a:schemeClr val="tx1"/>
                </a:solidFill>
              </a:rPr>
              <a:t>,</a:t>
            </a:r>
            <a:r>
              <a:rPr lang="en-US" sz="1600" dirty="0">
                <a:solidFill>
                  <a:schemeClr val="tx1"/>
                </a:solidFill>
              </a:rPr>
              <a:t>..</a:t>
            </a:r>
            <a:r>
              <a:rPr lang="en-US" sz="1600" baseline="-25000" dirty="0">
                <a:solidFill>
                  <a:schemeClr val="tx1"/>
                </a:solidFill>
              </a:rPr>
              <a:t> </a:t>
            </a:r>
            <a:endParaRPr lang="en-US" sz="1600" baseline="-25000" dirty="0" smtClean="0">
              <a:solidFill>
                <a:schemeClr val="tx1"/>
              </a:solidFill>
            </a:endParaRPr>
          </a:p>
          <a:p>
            <a:pPr algn="ctr"/>
            <a:r>
              <a:rPr lang="en-US" sz="1600" dirty="0" smtClean="0">
                <a:solidFill>
                  <a:schemeClr val="tx1"/>
                </a:solidFill>
              </a:rPr>
              <a:t>E</a:t>
            </a:r>
            <a:r>
              <a:rPr lang="en-US" sz="1600" baseline="-25000" dirty="0" smtClean="0">
                <a:solidFill>
                  <a:schemeClr val="tx1"/>
                </a:solidFill>
              </a:rPr>
              <a:t>3 </a:t>
            </a:r>
            <a:r>
              <a:rPr lang="en-US" sz="1600" dirty="0">
                <a:solidFill>
                  <a:schemeClr val="tx1"/>
                </a:solidFill>
              </a:rPr>
              <a:t>: Match </a:t>
            </a:r>
            <a:r>
              <a:rPr lang="en-US" sz="1600" dirty="0" smtClean="0">
                <a:solidFill>
                  <a:schemeClr val="tx1"/>
                </a:solidFill>
              </a:rPr>
              <a:t>M</a:t>
            </a:r>
            <a:r>
              <a:rPr lang="en-US" sz="1600" baseline="-25000" dirty="0" smtClean="0">
                <a:solidFill>
                  <a:schemeClr val="tx1"/>
                </a:solidFill>
              </a:rPr>
              <a:t>3</a:t>
            </a:r>
            <a:r>
              <a:rPr lang="en-US" sz="1600" dirty="0" smtClean="0">
                <a:solidFill>
                  <a:schemeClr val="tx1"/>
                </a:solidFill>
              </a:rPr>
              <a:t>,</a:t>
            </a:r>
            <a:r>
              <a:rPr lang="en-US" sz="1600" dirty="0">
                <a:solidFill>
                  <a:schemeClr val="tx1"/>
                </a:solidFill>
              </a:rPr>
              <a:t>..</a:t>
            </a:r>
            <a:r>
              <a:rPr lang="en-US" sz="1600" baseline="-25000" dirty="0">
                <a:solidFill>
                  <a:schemeClr val="tx1"/>
                </a:solidFill>
              </a:rPr>
              <a:t> </a:t>
            </a:r>
            <a:endParaRPr lang="en-US" sz="1600" baseline="-25000" dirty="0" smtClean="0">
              <a:solidFill>
                <a:schemeClr val="tx1"/>
              </a:solidFill>
            </a:endParaRPr>
          </a:p>
          <a:p>
            <a:pPr algn="ctr"/>
            <a:r>
              <a:rPr lang="en-US" sz="1600" baseline="-25000" dirty="0" smtClean="0">
                <a:solidFill>
                  <a:schemeClr val="tx1"/>
                </a:solidFill>
              </a:rPr>
              <a:t>.</a:t>
            </a:r>
          </a:p>
          <a:p>
            <a:pPr algn="ctr"/>
            <a:r>
              <a:rPr lang="en-US" sz="1600" baseline="-25000" dirty="0" smtClean="0">
                <a:solidFill>
                  <a:schemeClr val="tx1"/>
                </a:solidFill>
              </a:rPr>
              <a:t>.</a:t>
            </a:r>
          </a:p>
          <a:p>
            <a:pPr algn="ctr"/>
            <a:r>
              <a:rPr lang="en-US" sz="1600" baseline="-25000" dirty="0" smtClean="0">
                <a:solidFill>
                  <a:schemeClr val="tx1"/>
                </a:solidFill>
              </a:rPr>
              <a:t>.</a:t>
            </a:r>
          </a:p>
          <a:p>
            <a:pPr algn="ctr"/>
            <a:r>
              <a:rPr lang="en-US" sz="1600" dirty="0" smtClean="0">
                <a:solidFill>
                  <a:schemeClr val="tx1"/>
                </a:solidFill>
              </a:rPr>
              <a:t>E</a:t>
            </a:r>
            <a:r>
              <a:rPr lang="en-US" sz="1600" baseline="-25000" dirty="0">
                <a:solidFill>
                  <a:schemeClr val="tx1"/>
                </a:solidFill>
              </a:rPr>
              <a:t>R</a:t>
            </a:r>
            <a:r>
              <a:rPr lang="en-US" sz="1600" baseline="-25000" dirty="0" smtClean="0">
                <a:solidFill>
                  <a:schemeClr val="tx1"/>
                </a:solidFill>
              </a:rPr>
              <a:t> </a:t>
            </a:r>
            <a:r>
              <a:rPr lang="en-US" sz="1600" dirty="0">
                <a:solidFill>
                  <a:schemeClr val="tx1"/>
                </a:solidFill>
              </a:rPr>
              <a:t>: Match </a:t>
            </a:r>
            <a:r>
              <a:rPr lang="en-US" sz="1600" dirty="0" smtClean="0">
                <a:solidFill>
                  <a:schemeClr val="tx1"/>
                </a:solidFill>
              </a:rPr>
              <a:t>M</a:t>
            </a:r>
            <a:r>
              <a:rPr lang="en-US" sz="1600" baseline="-25000" dirty="0" smtClean="0">
                <a:solidFill>
                  <a:schemeClr val="tx1"/>
                </a:solidFill>
              </a:rPr>
              <a:t>R</a:t>
            </a:r>
            <a:r>
              <a:rPr lang="en-US" sz="1600" dirty="0" smtClean="0">
                <a:solidFill>
                  <a:schemeClr val="tx1"/>
                </a:solidFill>
              </a:rPr>
              <a:t>,</a:t>
            </a:r>
            <a:r>
              <a:rPr lang="en-US" sz="1600" dirty="0">
                <a:solidFill>
                  <a:schemeClr val="tx1"/>
                </a:solidFill>
              </a:rPr>
              <a:t>..</a:t>
            </a:r>
            <a:r>
              <a:rPr lang="en-US" sz="1600" baseline="-25000" dirty="0">
                <a:solidFill>
                  <a:schemeClr val="tx1"/>
                </a:solidFill>
              </a:rPr>
              <a:t> </a:t>
            </a:r>
          </a:p>
          <a:p>
            <a:pPr algn="ctr"/>
            <a:endParaRPr lang="en-US" sz="1600" baseline="-25000" dirty="0">
              <a:solidFill>
                <a:schemeClr val="tx1"/>
              </a:solidFill>
            </a:endParaRPr>
          </a:p>
          <a:p>
            <a:pPr algn="ctr"/>
            <a:endParaRPr lang="en-US" sz="1600" baseline="-25000" dirty="0">
              <a:solidFill>
                <a:schemeClr val="tx1"/>
              </a:solidFill>
            </a:endParaRPr>
          </a:p>
        </p:txBody>
      </p:sp>
      <p:cxnSp>
        <p:nvCxnSpPr>
          <p:cNvPr id="5" name="Straight Arrow Connector 4"/>
          <p:cNvCxnSpPr/>
          <p:nvPr/>
        </p:nvCxnSpPr>
        <p:spPr>
          <a:xfrm>
            <a:off x="660400" y="51054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660400" y="53340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660400" y="55626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660400" y="63246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TextBox 35"/>
          <p:cNvSpPr txBox="1">
            <a:spLocks noChangeArrowheads="1"/>
          </p:cNvSpPr>
          <p:nvPr/>
        </p:nvSpPr>
        <p:spPr bwMode="auto">
          <a:xfrm>
            <a:off x="279400" y="4724400"/>
            <a:ext cx="1061972" cy="369332"/>
          </a:xfrm>
          <a:prstGeom prst="rect">
            <a:avLst/>
          </a:prstGeom>
          <a:noFill/>
          <a:ln w="9525">
            <a:noFill/>
            <a:miter lim="800000"/>
            <a:headEnd/>
            <a:tailEnd/>
          </a:ln>
        </p:spPr>
        <p:txBody>
          <a:bodyPr wrap="none">
            <a:prstTxWarp prst="textNoShape">
              <a:avLst/>
            </a:prstTxWarp>
            <a:spAutoFit/>
          </a:bodyPr>
          <a:lstStyle/>
          <a:p>
            <a:r>
              <a:rPr lang="en-US" sz="1800" dirty="0" smtClean="0">
                <a:latin typeface="Courier New"/>
                <a:cs typeface="Courier New"/>
              </a:rPr>
              <a:t>W</a:t>
            </a:r>
            <a:r>
              <a:rPr lang="en-US" sz="1800" baseline="-25000" dirty="0" smtClean="0">
                <a:latin typeface="Courier New"/>
                <a:cs typeface="Courier New"/>
              </a:rPr>
              <a:t>1</a:t>
            </a:r>
            <a:r>
              <a:rPr lang="en-US" sz="1800" dirty="0" smtClean="0">
                <a:latin typeface="Courier New"/>
                <a:cs typeface="Courier New"/>
              </a:rPr>
              <a:t>,..W</a:t>
            </a:r>
            <a:r>
              <a:rPr lang="en-US" sz="1800" baseline="-25000" dirty="0" smtClean="0">
                <a:latin typeface="Courier New"/>
                <a:cs typeface="Courier New"/>
              </a:rPr>
              <a:t>R</a:t>
            </a:r>
            <a:endParaRPr lang="en-US" sz="1800" baseline="-25000" dirty="0">
              <a:latin typeface="Courier New"/>
              <a:cs typeface="Courier New"/>
            </a:endParaRPr>
          </a:p>
        </p:txBody>
      </p:sp>
      <p:sp>
        <p:nvSpPr>
          <p:cNvPr id="78" name="TextBox 35"/>
          <p:cNvSpPr txBox="1">
            <a:spLocks noChangeArrowheads="1"/>
          </p:cNvSpPr>
          <p:nvPr/>
        </p:nvSpPr>
        <p:spPr bwMode="auto">
          <a:xfrm>
            <a:off x="279400" y="4964668"/>
            <a:ext cx="1061972" cy="369332"/>
          </a:xfrm>
          <a:prstGeom prst="rect">
            <a:avLst/>
          </a:prstGeom>
          <a:noFill/>
          <a:ln w="9525">
            <a:noFill/>
            <a:miter lim="800000"/>
            <a:headEnd/>
            <a:tailEnd/>
          </a:ln>
        </p:spPr>
        <p:txBody>
          <a:bodyPr wrap="none">
            <a:prstTxWarp prst="textNoShape">
              <a:avLst/>
            </a:prstTxWarp>
            <a:spAutoFit/>
          </a:bodyPr>
          <a:lstStyle/>
          <a:p>
            <a:r>
              <a:rPr lang="en-US" sz="1800" dirty="0" smtClean="0">
                <a:latin typeface="Courier New"/>
                <a:cs typeface="Courier New"/>
              </a:rPr>
              <a:t>W</a:t>
            </a:r>
            <a:r>
              <a:rPr lang="en-US" sz="1800" baseline="-25000" dirty="0" smtClean="0">
                <a:latin typeface="Courier New"/>
                <a:cs typeface="Courier New"/>
              </a:rPr>
              <a:t>1</a:t>
            </a:r>
            <a:r>
              <a:rPr lang="en-US" sz="1800" dirty="0" smtClean="0">
                <a:latin typeface="Courier New"/>
                <a:cs typeface="Courier New"/>
              </a:rPr>
              <a:t>,..W</a:t>
            </a:r>
            <a:r>
              <a:rPr lang="en-US" sz="1800" baseline="-25000" dirty="0" smtClean="0">
                <a:latin typeface="Courier New"/>
                <a:cs typeface="Courier New"/>
              </a:rPr>
              <a:t>R</a:t>
            </a:r>
            <a:endParaRPr lang="en-US" sz="1800" baseline="-25000" dirty="0">
              <a:latin typeface="Courier New"/>
              <a:cs typeface="Courier New"/>
            </a:endParaRPr>
          </a:p>
        </p:txBody>
      </p:sp>
      <p:sp>
        <p:nvSpPr>
          <p:cNvPr id="79" name="TextBox 35"/>
          <p:cNvSpPr txBox="1">
            <a:spLocks noChangeArrowheads="1"/>
          </p:cNvSpPr>
          <p:nvPr/>
        </p:nvSpPr>
        <p:spPr bwMode="auto">
          <a:xfrm>
            <a:off x="279400" y="5193268"/>
            <a:ext cx="1061972" cy="369332"/>
          </a:xfrm>
          <a:prstGeom prst="rect">
            <a:avLst/>
          </a:prstGeom>
          <a:noFill/>
          <a:ln w="9525">
            <a:noFill/>
            <a:miter lim="800000"/>
            <a:headEnd/>
            <a:tailEnd/>
          </a:ln>
        </p:spPr>
        <p:txBody>
          <a:bodyPr wrap="none">
            <a:prstTxWarp prst="textNoShape">
              <a:avLst/>
            </a:prstTxWarp>
            <a:spAutoFit/>
          </a:bodyPr>
          <a:lstStyle/>
          <a:p>
            <a:r>
              <a:rPr lang="en-US" sz="1800" dirty="0" smtClean="0">
                <a:latin typeface="Courier New"/>
                <a:cs typeface="Courier New"/>
              </a:rPr>
              <a:t>W</a:t>
            </a:r>
            <a:r>
              <a:rPr lang="en-US" sz="1800" baseline="-25000" dirty="0" smtClean="0">
                <a:latin typeface="Courier New"/>
                <a:cs typeface="Courier New"/>
              </a:rPr>
              <a:t>1</a:t>
            </a:r>
            <a:r>
              <a:rPr lang="en-US" sz="1800" dirty="0" smtClean="0">
                <a:latin typeface="Courier New"/>
                <a:cs typeface="Courier New"/>
              </a:rPr>
              <a:t>,..W</a:t>
            </a:r>
            <a:r>
              <a:rPr lang="en-US" sz="1800" baseline="-25000" dirty="0" smtClean="0">
                <a:latin typeface="Courier New"/>
                <a:cs typeface="Courier New"/>
              </a:rPr>
              <a:t>R</a:t>
            </a:r>
            <a:endParaRPr lang="en-US" sz="1800" baseline="-25000" dirty="0">
              <a:latin typeface="Courier New"/>
              <a:cs typeface="Courier New"/>
            </a:endParaRPr>
          </a:p>
        </p:txBody>
      </p:sp>
      <p:sp>
        <p:nvSpPr>
          <p:cNvPr id="80" name="TextBox 35"/>
          <p:cNvSpPr txBox="1">
            <a:spLocks noChangeArrowheads="1"/>
          </p:cNvSpPr>
          <p:nvPr/>
        </p:nvSpPr>
        <p:spPr bwMode="auto">
          <a:xfrm>
            <a:off x="279400" y="5955268"/>
            <a:ext cx="1061972" cy="369332"/>
          </a:xfrm>
          <a:prstGeom prst="rect">
            <a:avLst/>
          </a:prstGeom>
          <a:noFill/>
          <a:ln w="9525">
            <a:noFill/>
            <a:miter lim="800000"/>
            <a:headEnd/>
            <a:tailEnd/>
          </a:ln>
        </p:spPr>
        <p:txBody>
          <a:bodyPr wrap="none">
            <a:prstTxWarp prst="textNoShape">
              <a:avLst/>
            </a:prstTxWarp>
            <a:spAutoFit/>
          </a:bodyPr>
          <a:lstStyle/>
          <a:p>
            <a:r>
              <a:rPr lang="en-US" sz="1800" dirty="0" smtClean="0">
                <a:latin typeface="Courier New"/>
                <a:cs typeface="Courier New"/>
              </a:rPr>
              <a:t>W</a:t>
            </a:r>
            <a:r>
              <a:rPr lang="en-US" sz="1800" baseline="-25000" dirty="0" smtClean="0">
                <a:latin typeface="Courier New"/>
                <a:cs typeface="Courier New"/>
              </a:rPr>
              <a:t>1</a:t>
            </a:r>
            <a:r>
              <a:rPr lang="en-US" sz="1800" dirty="0" smtClean="0">
                <a:latin typeface="Courier New"/>
                <a:cs typeface="Courier New"/>
              </a:rPr>
              <a:t>,..W</a:t>
            </a:r>
            <a:r>
              <a:rPr lang="en-US" sz="1800" baseline="-25000" dirty="0" smtClean="0">
                <a:latin typeface="Courier New"/>
                <a:cs typeface="Courier New"/>
              </a:rPr>
              <a:t>R</a:t>
            </a:r>
            <a:endParaRPr lang="en-US" sz="1800" baseline="-25000" dirty="0">
              <a:latin typeface="Courier New"/>
              <a:cs typeface="Courier New"/>
            </a:endParaRPr>
          </a:p>
        </p:txBody>
      </p:sp>
      <p:sp>
        <p:nvSpPr>
          <p:cNvPr id="81" name="TextBox 35"/>
          <p:cNvSpPr txBox="1">
            <a:spLocks noChangeArrowheads="1"/>
          </p:cNvSpPr>
          <p:nvPr/>
        </p:nvSpPr>
        <p:spPr bwMode="auto">
          <a:xfrm>
            <a:off x="3556000" y="5486400"/>
            <a:ext cx="1061972" cy="369332"/>
          </a:xfrm>
          <a:prstGeom prst="rect">
            <a:avLst/>
          </a:prstGeom>
          <a:noFill/>
          <a:ln w="9525">
            <a:noFill/>
            <a:miter lim="800000"/>
            <a:headEnd/>
            <a:tailEnd/>
          </a:ln>
        </p:spPr>
        <p:txBody>
          <a:bodyPr wrap="none">
            <a:prstTxWarp prst="textNoShape">
              <a:avLst/>
            </a:prstTxWarp>
            <a:spAutoFit/>
          </a:bodyPr>
          <a:lstStyle/>
          <a:p>
            <a:r>
              <a:rPr lang="en-US" sz="1800" dirty="0" smtClean="0">
                <a:latin typeface="Courier New"/>
                <a:cs typeface="Courier New"/>
              </a:rPr>
              <a:t>W</a:t>
            </a:r>
            <a:r>
              <a:rPr lang="en-US" sz="1800" baseline="-25000" dirty="0" smtClean="0">
                <a:latin typeface="Courier New"/>
                <a:cs typeface="Courier New"/>
              </a:rPr>
              <a:t>1</a:t>
            </a:r>
            <a:r>
              <a:rPr lang="en-US" sz="1800" dirty="0" smtClean="0">
                <a:latin typeface="Courier New"/>
                <a:cs typeface="Courier New"/>
              </a:rPr>
              <a:t>,..W</a:t>
            </a:r>
            <a:r>
              <a:rPr lang="en-US" sz="1800" baseline="-25000" dirty="0" smtClean="0">
                <a:latin typeface="Courier New"/>
                <a:cs typeface="Courier New"/>
              </a:rPr>
              <a:t>R</a:t>
            </a:r>
            <a:endParaRPr lang="en-US" sz="1800" baseline="-25000" dirty="0">
              <a:latin typeface="Courier New"/>
              <a:cs typeface="Courier New"/>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1"/>
                                        </p:tgtEl>
                                      </p:cBhvr>
                                    </p:animEffect>
                                    <p:set>
                                      <p:cBhvr>
                                        <p:cTn id="20" dur="1" fill="hold">
                                          <p:stCondLst>
                                            <p:cond delay="499"/>
                                          </p:stCondLst>
                                        </p:cTn>
                                        <p:tgtEl>
                                          <p:spTgt spid="71"/>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500"/>
                                        <p:tgtEl>
                                          <p:spTgt spid="78"/>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8"/>
                                        </p:tgtEl>
                                      </p:cBhvr>
                                    </p:animEffect>
                                    <p:set>
                                      <p:cBhvr>
                                        <p:cTn id="35" dur="1" fill="hold">
                                          <p:stCondLst>
                                            <p:cond delay="499"/>
                                          </p:stCondLst>
                                        </p:cTn>
                                        <p:tgtEl>
                                          <p:spTgt spid="78"/>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66"/>
                                        </p:tgtEl>
                                      </p:cBhvr>
                                    </p:animEffect>
                                    <p:set>
                                      <p:cBhvr>
                                        <p:cTn id="38" dur="1" fill="hold">
                                          <p:stCondLst>
                                            <p:cond delay="499"/>
                                          </p:stCondLst>
                                        </p:cTn>
                                        <p:tgtEl>
                                          <p:spTgt spid="66"/>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79"/>
                                        </p:tgtEl>
                                      </p:cBhvr>
                                    </p:animEffect>
                                    <p:set>
                                      <p:cBhvr>
                                        <p:cTn id="50" dur="1" fill="hold">
                                          <p:stCondLst>
                                            <p:cond delay="499"/>
                                          </p:stCondLst>
                                        </p:cTn>
                                        <p:tgtEl>
                                          <p:spTgt spid="79"/>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68"/>
                                        </p:tgtEl>
                                      </p:cBhvr>
                                    </p:animEffect>
                                    <p:set>
                                      <p:cBhvr>
                                        <p:cTn id="53" dur="1" fill="hold">
                                          <p:stCondLst>
                                            <p:cond delay="499"/>
                                          </p:stCondLst>
                                        </p:cTn>
                                        <p:tgtEl>
                                          <p:spTgt spid="68"/>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childTnLst>
                                </p:cTn>
                              </p:par>
                              <p:par>
                                <p:cTn id="58" presetID="10" presetClass="entr" presetSubtype="0" fill="hold" nodeType="with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fade">
                                      <p:cBhvr>
                                        <p:cTn id="94" dur="500"/>
                                        <p:tgtEl>
                                          <p:spTgt spid="1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500"/>
                                        <p:tgtEl>
                                          <p:spTgt spid="4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500"/>
                                        <p:tgtEl>
                                          <p:spTgt spid="4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500"/>
                                        <p:tgtEl>
                                          <p:spTgt spid="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fade">
                                      <p:cBhvr>
                                        <p:cTn id="114" dur="500"/>
                                        <p:tgtEl>
                                          <p:spTgt spid="4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fade">
                                      <p:cBhvr>
                                        <p:cTn id="117" dur="500"/>
                                        <p:tgtEl>
                                          <p:spTgt spid="4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fade">
                                      <p:cBhvr>
                                        <p:cTn id="120" dur="500"/>
                                        <p:tgtEl>
                                          <p:spTgt spid="4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500"/>
                                        <p:tgtEl>
                                          <p:spTgt spid="4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fade">
                                      <p:cBhvr>
                                        <p:cTn id="126" dur="500"/>
                                        <p:tgtEl>
                                          <p:spTgt spid="47"/>
                                        </p:tgtEl>
                                      </p:cBhvr>
                                    </p:animEffect>
                                  </p:childTnLst>
                                </p:cTn>
                              </p:par>
                              <p:par>
                                <p:cTn id="127" presetID="10"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animEffect transition="in" filter="fade">
                                      <p:cBhvr>
                                        <p:cTn id="129" dur="500"/>
                                        <p:tgtEl>
                                          <p:spTgt spid="65"/>
                                        </p:tgtEl>
                                      </p:cBhvr>
                                    </p:animEffec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par>
                                <p:cTn id="133" presetID="10" presetClass="entr" presetSubtype="0" fill="hold" nodeType="withEffect">
                                  <p:stCondLst>
                                    <p:cond delay="0"/>
                                  </p:stCondLst>
                                  <p:childTnLst>
                                    <p:set>
                                      <p:cBhvr>
                                        <p:cTn id="134" dur="1" fill="hold">
                                          <p:stCondLst>
                                            <p:cond delay="0"/>
                                          </p:stCondLst>
                                        </p:cTn>
                                        <p:tgtEl>
                                          <p:spTgt spid="70"/>
                                        </p:tgtEl>
                                        <p:attrNameLst>
                                          <p:attrName>style.visibility</p:attrName>
                                        </p:attrNameLst>
                                      </p:cBhvr>
                                      <p:to>
                                        <p:strVal val="visible"/>
                                      </p:to>
                                    </p:set>
                                    <p:animEffect transition="in" filter="fade">
                                      <p:cBhvr>
                                        <p:cTn id="135" dur="500"/>
                                        <p:tgtEl>
                                          <p:spTgt spid="70"/>
                                        </p:tgtEl>
                                      </p:cBhvr>
                                    </p:animEffect>
                                  </p:childTnLst>
                                </p:cTn>
                              </p:par>
                              <p:par>
                                <p:cTn id="136" presetID="10" presetClass="entr" presetSubtype="0" fill="hold" nodeType="withEffect">
                                  <p:stCondLst>
                                    <p:cond delay="0"/>
                                  </p:stCondLst>
                                  <p:childTnLst>
                                    <p:set>
                                      <p:cBhvr>
                                        <p:cTn id="137" dur="1" fill="hold">
                                          <p:stCondLst>
                                            <p:cond delay="0"/>
                                          </p:stCondLst>
                                        </p:cTn>
                                        <p:tgtEl>
                                          <p:spTgt spid="72"/>
                                        </p:tgtEl>
                                        <p:attrNameLst>
                                          <p:attrName>style.visibility</p:attrName>
                                        </p:attrNameLst>
                                      </p:cBhvr>
                                      <p:to>
                                        <p:strVal val="visible"/>
                                      </p:to>
                                    </p:set>
                                    <p:animEffect transition="in" filter="fade">
                                      <p:cBhvr>
                                        <p:cTn id="138" dur="500"/>
                                        <p:tgtEl>
                                          <p:spTgt spid="72"/>
                                        </p:tgtEl>
                                      </p:cBhvr>
                                    </p:animEffect>
                                  </p:childTnLst>
                                </p:cTn>
                              </p:par>
                              <p:par>
                                <p:cTn id="139" presetID="10" presetClass="entr" presetSubtype="0" fill="hold" nodeType="with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fade">
                                      <p:cBhvr>
                                        <p:cTn id="141" dur="500"/>
                                        <p:tgtEl>
                                          <p:spTgt spid="73"/>
                                        </p:tgtEl>
                                      </p:cBhvr>
                                    </p:animEffect>
                                  </p:childTnLst>
                                </p:cTn>
                              </p:par>
                              <p:par>
                                <p:cTn id="142" presetID="10" presetClass="entr" presetSubtype="0" fill="hold" nodeType="with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fade">
                                      <p:cBhvr>
                                        <p:cTn id="144" dur="500"/>
                                        <p:tgtEl>
                                          <p:spTgt spid="74"/>
                                        </p:tgtEl>
                                      </p:cBhvr>
                                    </p:animEffect>
                                  </p:childTnLst>
                                </p:cTn>
                              </p:par>
                              <p:par>
                                <p:cTn id="145" presetID="10" presetClass="entr" presetSubtype="0" fill="hold" nodeType="withEffect">
                                  <p:stCondLst>
                                    <p:cond delay="0"/>
                                  </p:stCondLst>
                                  <p:childTnLst>
                                    <p:set>
                                      <p:cBhvr>
                                        <p:cTn id="146" dur="1" fill="hold">
                                          <p:stCondLst>
                                            <p:cond delay="0"/>
                                          </p:stCondLst>
                                        </p:cTn>
                                        <p:tgtEl>
                                          <p:spTgt spid="75"/>
                                        </p:tgtEl>
                                        <p:attrNameLst>
                                          <p:attrName>style.visibility</p:attrName>
                                        </p:attrNameLst>
                                      </p:cBhvr>
                                      <p:to>
                                        <p:strVal val="visible"/>
                                      </p:to>
                                    </p:set>
                                    <p:animEffect transition="in" filter="fade">
                                      <p:cBhvr>
                                        <p:cTn id="147" dur="500"/>
                                        <p:tgtEl>
                                          <p:spTgt spid="75"/>
                                        </p:tgtEl>
                                      </p:cBhvr>
                                    </p:animEffect>
                                  </p:childTnLst>
                                </p:cTn>
                              </p:par>
                              <p:par>
                                <p:cTn id="148" presetID="10" presetClass="entr" presetSubtype="0" fill="hold" nodeType="withEffect">
                                  <p:stCondLst>
                                    <p:cond delay="0"/>
                                  </p:stCondLst>
                                  <p:childTnLst>
                                    <p:set>
                                      <p:cBhvr>
                                        <p:cTn id="149" dur="1" fill="hold">
                                          <p:stCondLst>
                                            <p:cond delay="0"/>
                                          </p:stCondLst>
                                        </p:cTn>
                                        <p:tgtEl>
                                          <p:spTgt spid="76"/>
                                        </p:tgtEl>
                                        <p:attrNameLst>
                                          <p:attrName>style.visibility</p:attrName>
                                        </p:attrNameLst>
                                      </p:cBhvr>
                                      <p:to>
                                        <p:strVal val="visible"/>
                                      </p:to>
                                    </p:set>
                                    <p:animEffect transition="in" filter="fade">
                                      <p:cBhvr>
                                        <p:cTn id="150" dur="500"/>
                                        <p:tgtEl>
                                          <p:spTgt spid="76"/>
                                        </p:tgtEl>
                                      </p:cBhvr>
                                    </p:animEffect>
                                  </p:childTnLst>
                                </p:cTn>
                              </p:par>
                              <p:par>
                                <p:cTn id="151" presetID="10" presetClass="entr" presetSubtype="0" fill="hold" nodeType="withEffect">
                                  <p:stCondLst>
                                    <p:cond delay="0"/>
                                  </p:stCondLst>
                                  <p:childTnLst>
                                    <p:set>
                                      <p:cBhvr>
                                        <p:cTn id="152" dur="1" fill="hold">
                                          <p:stCondLst>
                                            <p:cond delay="0"/>
                                          </p:stCondLst>
                                        </p:cTn>
                                        <p:tgtEl>
                                          <p:spTgt spid="77"/>
                                        </p:tgtEl>
                                        <p:attrNameLst>
                                          <p:attrName>style.visibility</p:attrName>
                                        </p:attrNameLst>
                                      </p:cBhvr>
                                      <p:to>
                                        <p:strVal val="visible"/>
                                      </p:to>
                                    </p:set>
                                    <p:animEffect transition="in" filter="fade">
                                      <p:cBhvr>
                                        <p:cTn id="153" dur="500"/>
                                        <p:tgtEl>
                                          <p:spTgt spid="77"/>
                                        </p:tgtEl>
                                      </p:cBhvr>
                                    </p:animEffect>
                                  </p:childTnLst>
                                </p:cTn>
                              </p:par>
                              <p:par>
                                <p:cTn id="154" presetID="10" presetClass="entr" presetSubtype="0" fill="hold" nodeType="with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fade">
                                      <p:cBhvr>
                                        <p:cTn id="156" dur="500"/>
                                        <p:tgtEl>
                                          <p:spTgt spid="25"/>
                                        </p:tgtEl>
                                      </p:cBhvr>
                                    </p:animEffect>
                                  </p:childTnLst>
                                </p:cTn>
                              </p:par>
                              <p:par>
                                <p:cTn id="157" presetID="10" presetClass="entr" presetSubtype="0" fill="hold" nodeType="withEffect">
                                  <p:stCondLst>
                                    <p:cond delay="0"/>
                                  </p:stCondLst>
                                  <p:childTnLst>
                                    <p:set>
                                      <p:cBhvr>
                                        <p:cTn id="158" dur="1" fill="hold">
                                          <p:stCondLst>
                                            <p:cond delay="0"/>
                                          </p:stCondLst>
                                        </p:cTn>
                                        <p:tgtEl>
                                          <p:spTgt spid="26"/>
                                        </p:tgtEl>
                                        <p:attrNameLst>
                                          <p:attrName>style.visibility</p:attrName>
                                        </p:attrNameLst>
                                      </p:cBhvr>
                                      <p:to>
                                        <p:strVal val="visible"/>
                                      </p:to>
                                    </p:set>
                                    <p:animEffect transition="in" filter="fade">
                                      <p:cBhvr>
                                        <p:cTn id="159" dur="500"/>
                                        <p:tgtEl>
                                          <p:spTgt spid="26"/>
                                        </p:tgtEl>
                                      </p:cBhvr>
                                    </p:animEffect>
                                  </p:childTnLst>
                                </p:cTn>
                              </p:par>
                              <p:par>
                                <p:cTn id="160" presetID="10" presetClass="entr" presetSubtype="0" fill="hold"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nodeType="withEffect">
                                  <p:stCondLst>
                                    <p:cond delay="0"/>
                                  </p:stCondLst>
                                  <p:childTnLst>
                                    <p:set>
                                      <p:cBhvr>
                                        <p:cTn id="167" dur="1" fill="hold">
                                          <p:stCondLst>
                                            <p:cond delay="0"/>
                                          </p:stCondLst>
                                        </p:cTn>
                                        <p:tgtEl>
                                          <p:spTgt spid="32"/>
                                        </p:tgtEl>
                                        <p:attrNameLst>
                                          <p:attrName>style.visibility</p:attrName>
                                        </p:attrNameLst>
                                      </p:cBhvr>
                                      <p:to>
                                        <p:strVal val="visible"/>
                                      </p:to>
                                    </p:set>
                                    <p:animEffect transition="in" filter="fade">
                                      <p:cBhvr>
                                        <p:cTn id="168" dur="500"/>
                                        <p:tgtEl>
                                          <p:spTgt spid="32"/>
                                        </p:tgtEl>
                                      </p:cBhvr>
                                    </p:animEffect>
                                  </p:childTnLst>
                                </p:cTn>
                              </p:par>
                              <p:par>
                                <p:cTn id="169" presetID="10" presetClass="entr" presetSubtype="0" fill="hold" nodeType="withEffect">
                                  <p:stCondLst>
                                    <p:cond delay="0"/>
                                  </p:stCondLst>
                                  <p:childTnLst>
                                    <p:set>
                                      <p:cBhvr>
                                        <p:cTn id="170" dur="1" fill="hold">
                                          <p:stCondLst>
                                            <p:cond delay="0"/>
                                          </p:stCondLst>
                                        </p:cTn>
                                        <p:tgtEl>
                                          <p:spTgt spid="31"/>
                                        </p:tgtEl>
                                        <p:attrNameLst>
                                          <p:attrName>style.visibility</p:attrName>
                                        </p:attrNameLst>
                                      </p:cBhvr>
                                      <p:to>
                                        <p:strVal val="visible"/>
                                      </p:to>
                                    </p:set>
                                    <p:animEffect transition="in" filter="fade">
                                      <p:cBhvr>
                                        <p:cTn id="171" dur="500"/>
                                        <p:tgtEl>
                                          <p:spTgt spid="31"/>
                                        </p:tgtEl>
                                      </p:cBhvr>
                                    </p:animEffect>
                                  </p:childTnLst>
                                </p:cTn>
                              </p:par>
                              <p:par>
                                <p:cTn id="172" presetID="10" presetClass="entr" presetSubtype="0" fill="hold" nodeType="withEffect">
                                  <p:stCondLst>
                                    <p:cond delay="0"/>
                                  </p:stCondLst>
                                  <p:childTnLst>
                                    <p:set>
                                      <p:cBhvr>
                                        <p:cTn id="173" dur="1" fill="hold">
                                          <p:stCondLst>
                                            <p:cond delay="0"/>
                                          </p:stCondLst>
                                        </p:cTn>
                                        <p:tgtEl>
                                          <p:spTgt spid="30"/>
                                        </p:tgtEl>
                                        <p:attrNameLst>
                                          <p:attrName>style.visibility</p:attrName>
                                        </p:attrNameLst>
                                      </p:cBhvr>
                                      <p:to>
                                        <p:strVal val="visible"/>
                                      </p:to>
                                    </p:set>
                                    <p:animEffect transition="in" filter="fade">
                                      <p:cBhvr>
                                        <p:cTn id="174" dur="500"/>
                                        <p:tgtEl>
                                          <p:spTgt spid="30"/>
                                        </p:tgtEl>
                                      </p:cBhvr>
                                    </p:animEffect>
                                  </p:childTnLst>
                                </p:cTn>
                              </p:par>
                              <p:par>
                                <p:cTn id="175" presetID="10" presetClass="entr" presetSubtype="0" fill="hold" nodeType="withEffect">
                                  <p:stCondLst>
                                    <p:cond delay="0"/>
                                  </p:stCondLst>
                                  <p:childTnLst>
                                    <p:set>
                                      <p:cBhvr>
                                        <p:cTn id="176" dur="1" fill="hold">
                                          <p:stCondLst>
                                            <p:cond delay="0"/>
                                          </p:stCondLst>
                                        </p:cTn>
                                        <p:tgtEl>
                                          <p:spTgt spid="29"/>
                                        </p:tgtEl>
                                        <p:attrNameLst>
                                          <p:attrName>style.visibility</p:attrName>
                                        </p:attrNameLst>
                                      </p:cBhvr>
                                      <p:to>
                                        <p:strVal val="visible"/>
                                      </p:to>
                                    </p:set>
                                    <p:animEffect transition="in" filter="fade">
                                      <p:cBhvr>
                                        <p:cTn id="177" dur="500"/>
                                        <p:tgtEl>
                                          <p:spTgt spid="29"/>
                                        </p:tgtEl>
                                      </p:cBhvr>
                                    </p:animEffect>
                                  </p:childTnLst>
                                </p:cTn>
                              </p:par>
                              <p:par>
                                <p:cTn id="178" presetID="10" presetClass="entr" presetSubtype="0" fill="hold" nodeType="withEffect">
                                  <p:stCondLst>
                                    <p:cond delay="0"/>
                                  </p:stCondLst>
                                  <p:childTnLst>
                                    <p:set>
                                      <p:cBhvr>
                                        <p:cTn id="179" dur="1" fill="hold">
                                          <p:stCondLst>
                                            <p:cond delay="0"/>
                                          </p:stCondLst>
                                        </p:cTn>
                                        <p:tgtEl>
                                          <p:spTgt spid="28"/>
                                        </p:tgtEl>
                                        <p:attrNameLst>
                                          <p:attrName>style.visibility</p:attrName>
                                        </p:attrNameLst>
                                      </p:cBhvr>
                                      <p:to>
                                        <p:strVal val="visible"/>
                                      </p:to>
                                    </p:set>
                                    <p:animEffect transition="in" filter="fade">
                                      <p:cBhvr>
                                        <p:cTn id="180" dur="500"/>
                                        <p:tgtEl>
                                          <p:spTgt spid="28"/>
                                        </p:tgtEl>
                                      </p:cBhvr>
                                    </p:animEffect>
                                  </p:childTnLst>
                                </p:cTn>
                              </p:par>
                            </p:childTnLst>
                          </p:cTn>
                        </p:par>
                        <p:par>
                          <p:cTn id="181" fill="hold">
                            <p:stCondLst>
                              <p:cond delay="500"/>
                            </p:stCondLst>
                            <p:childTnLst>
                              <p:par>
                                <p:cTn id="182" presetID="10" presetClass="entr" presetSubtype="0" fill="hold" grpId="0" nodeType="afterEffect">
                                  <p:stCondLst>
                                    <p:cond delay="0"/>
                                  </p:stCondLst>
                                  <p:childTnLst>
                                    <p:set>
                                      <p:cBhvr>
                                        <p:cTn id="183" dur="1" fill="hold">
                                          <p:stCondLst>
                                            <p:cond delay="0"/>
                                          </p:stCondLst>
                                        </p:cTn>
                                        <p:tgtEl>
                                          <p:spTgt spid="50"/>
                                        </p:tgtEl>
                                        <p:attrNameLst>
                                          <p:attrName>style.visibility</p:attrName>
                                        </p:attrNameLst>
                                      </p:cBhvr>
                                      <p:to>
                                        <p:strVal val="visible"/>
                                      </p:to>
                                    </p:set>
                                    <p:animEffect transition="in" filter="fade">
                                      <p:cBhvr>
                                        <p:cTn id="184" dur="500"/>
                                        <p:tgtEl>
                                          <p:spTgt spid="50"/>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animEffect transition="in" filter="fade">
                                      <p:cBhvr>
                                        <p:cTn id="187" dur="500"/>
                                        <p:tgtEl>
                                          <p:spTgt spid="49"/>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fade">
                                      <p:cBhvr>
                                        <p:cTn id="192" dur="500"/>
                                        <p:tgtEl>
                                          <p:spTgt spid="13"/>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4"/>
                                        </p:tgtEl>
                                        <p:attrNameLst>
                                          <p:attrName>style.visibility</p:attrName>
                                        </p:attrNameLst>
                                      </p:cBhvr>
                                      <p:to>
                                        <p:strVal val="visible"/>
                                      </p:to>
                                    </p:set>
                                    <p:animEffect transition="in" filter="fade">
                                      <p:cBhvr>
                                        <p:cTn id="195" dur="500"/>
                                        <p:tgtEl>
                                          <p:spTgt spid="14"/>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5"/>
                                        </p:tgtEl>
                                        <p:attrNameLst>
                                          <p:attrName>style.visibility</p:attrName>
                                        </p:attrNameLst>
                                      </p:cBhvr>
                                      <p:to>
                                        <p:strVal val="visible"/>
                                      </p:to>
                                    </p:set>
                                    <p:animEffect transition="in" filter="fade">
                                      <p:cBhvr>
                                        <p:cTn id="198" dur="500"/>
                                        <p:tgtEl>
                                          <p:spTgt spid="15"/>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6"/>
                                        </p:tgtEl>
                                        <p:attrNameLst>
                                          <p:attrName>style.visibility</p:attrName>
                                        </p:attrNameLst>
                                      </p:cBhvr>
                                      <p:to>
                                        <p:strVal val="visible"/>
                                      </p:to>
                                    </p:set>
                                    <p:animEffect transition="in" filter="fade">
                                      <p:cBhvr>
                                        <p:cTn id="201" dur="500"/>
                                        <p:tgtEl>
                                          <p:spTgt spid="16"/>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7"/>
                                        </p:tgtEl>
                                        <p:attrNameLst>
                                          <p:attrName>style.visibility</p:attrName>
                                        </p:attrNameLst>
                                      </p:cBhvr>
                                      <p:to>
                                        <p:strVal val="visible"/>
                                      </p:to>
                                    </p:set>
                                    <p:animEffect transition="in" filter="fade">
                                      <p:cBhvr>
                                        <p:cTn id="204" dur="500"/>
                                        <p:tgtEl>
                                          <p:spTgt spid="17"/>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8"/>
                                        </p:tgtEl>
                                        <p:attrNameLst>
                                          <p:attrName>style.visibility</p:attrName>
                                        </p:attrNameLst>
                                      </p:cBhvr>
                                      <p:to>
                                        <p:strVal val="visible"/>
                                      </p:to>
                                    </p:set>
                                    <p:animEffect transition="in" filter="fade">
                                      <p:cBhvr>
                                        <p:cTn id="207" dur="500"/>
                                        <p:tgtEl>
                                          <p:spTgt spid="18"/>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9"/>
                                        </p:tgtEl>
                                        <p:attrNameLst>
                                          <p:attrName>style.visibility</p:attrName>
                                        </p:attrNameLst>
                                      </p:cBhvr>
                                      <p:to>
                                        <p:strVal val="visible"/>
                                      </p:to>
                                    </p:set>
                                    <p:animEffect transition="in" filter="fade">
                                      <p:cBhvr>
                                        <p:cTn id="210" dur="500"/>
                                        <p:tgtEl>
                                          <p:spTgt spid="1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20"/>
                                        </p:tgtEl>
                                        <p:attrNameLst>
                                          <p:attrName>style.visibility</p:attrName>
                                        </p:attrNameLst>
                                      </p:cBhvr>
                                      <p:to>
                                        <p:strVal val="visible"/>
                                      </p:to>
                                    </p:set>
                                    <p:animEffect transition="in" filter="fade">
                                      <p:cBhvr>
                                        <p:cTn id="213" dur="500"/>
                                        <p:tgtEl>
                                          <p:spTgt spid="20"/>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21"/>
                                        </p:tgtEl>
                                        <p:attrNameLst>
                                          <p:attrName>style.visibility</p:attrName>
                                        </p:attrNameLst>
                                      </p:cBhvr>
                                      <p:to>
                                        <p:strVal val="visible"/>
                                      </p:to>
                                    </p:set>
                                    <p:animEffect transition="in" filter="fade">
                                      <p:cBhvr>
                                        <p:cTn id="2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36" grpId="1"/>
      <p:bldP spid="37" grpId="1"/>
      <p:bldP spid="38" grpId="1"/>
      <p:bldP spid="39" grpId="0"/>
      <p:bldP spid="40" grpId="0"/>
      <p:bldP spid="41" grpId="0"/>
      <p:bldP spid="42" grpId="0"/>
      <p:bldP spid="43" grpId="0"/>
      <p:bldP spid="44" grpId="0"/>
      <p:bldP spid="45" grpId="0"/>
      <p:bldP spid="46" grpId="0"/>
      <p:bldP spid="47" grpId="0"/>
      <p:bldP spid="48" grpId="0" animBg="1"/>
      <p:bldP spid="49" grpId="0" animBg="1"/>
      <p:bldP spid="50" grpId="0"/>
      <p:bldP spid="51" grpId="1"/>
      <p:bldP spid="3" grpId="0" animBg="1"/>
      <p:bldP spid="71" grpId="0"/>
      <p:bldP spid="71" grpId="1"/>
      <p:bldP spid="78" grpId="0"/>
      <p:bldP spid="78" grpId="1"/>
      <p:bldP spid="79" grpId="0"/>
      <p:bldP spid="79" grpId="1"/>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p:cNvCxnSpPr/>
          <p:nvPr/>
        </p:nvCxnSpPr>
        <p:spPr>
          <a:xfrm>
            <a:off x="8605010" y="5099704"/>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192773" y="5089909"/>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403735" y="5092111"/>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4163435" y="5089909"/>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927327" y="5103998"/>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658251" y="5106856"/>
            <a:ext cx="741770" cy="111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892342" y="5101796"/>
            <a:ext cx="741770" cy="111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694952" y="5092111"/>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021502" y="5092111"/>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928555" y="4175190"/>
            <a:ext cx="705556" cy="3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Looking at the other fields</a:t>
            </a:r>
            <a:endParaRPr lang="en-US" dirty="0"/>
          </a:p>
        </p:txBody>
      </p:sp>
      <p:sp>
        <p:nvSpPr>
          <p:cNvPr id="3" name="Content Placeholder 2"/>
          <p:cNvSpPr>
            <a:spLocks noGrp="1"/>
          </p:cNvSpPr>
          <p:nvPr>
            <p:ph idx="1"/>
          </p:nvPr>
        </p:nvSpPr>
        <p:spPr>
          <a:xfrm>
            <a:off x="679973" y="1778001"/>
            <a:ext cx="8972027" cy="912731"/>
          </a:xfrm>
        </p:spPr>
        <p:txBody>
          <a:bodyPr/>
          <a:lstStyle/>
          <a:p>
            <a:pPr marL="0" indent="0">
              <a:buNone/>
            </a:pPr>
            <a:r>
              <a:rPr lang="en-US" b="1" dirty="0" smtClean="0"/>
              <a:t>Communication Systems:</a:t>
            </a:r>
          </a:p>
          <a:p>
            <a:pPr marL="0" indent="0">
              <a:buNone/>
            </a:pPr>
            <a:endParaRPr lang="en-US" dirty="0"/>
          </a:p>
        </p:txBody>
      </p:sp>
      <p:sp>
        <p:nvSpPr>
          <p:cNvPr id="5" name="Slide Number Placeholder 4"/>
          <p:cNvSpPr>
            <a:spLocks noGrp="1"/>
          </p:cNvSpPr>
          <p:nvPr>
            <p:ph type="sldNum" sz="quarter" idx="12"/>
          </p:nvPr>
        </p:nvSpPr>
        <p:spPr/>
        <p:txBody>
          <a:bodyPr/>
          <a:lstStyle/>
          <a:p>
            <a:fld id="{57D92C16-8AE8-1B4F-9331-F4A89351A681}" type="slidenum">
              <a:rPr lang="en-US" smtClean="0"/>
              <a:t>4</a:t>
            </a:fld>
            <a:endParaRPr lang="en-US"/>
          </a:p>
        </p:txBody>
      </p:sp>
      <p:pic>
        <p:nvPicPr>
          <p:cNvPr id="6" name="Picture 5" descr="anten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062" y="3516923"/>
            <a:ext cx="703559" cy="824958"/>
          </a:xfrm>
          <a:prstGeom prst="rect">
            <a:avLst/>
          </a:prstGeom>
        </p:spPr>
      </p:pic>
      <p:sp>
        <p:nvSpPr>
          <p:cNvPr id="7" name="Oval 6"/>
          <p:cNvSpPr/>
          <p:nvPr/>
        </p:nvSpPr>
        <p:spPr>
          <a:xfrm>
            <a:off x="679974" y="3929402"/>
            <a:ext cx="470624" cy="4706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dirty="0" smtClean="0">
                <a:solidFill>
                  <a:srgbClr val="000000"/>
                </a:solidFill>
              </a:rPr>
              <a:t>S</a:t>
            </a:r>
            <a:endParaRPr lang="en-US" dirty="0">
              <a:solidFill>
                <a:srgbClr val="000000"/>
              </a:solidFill>
            </a:endParaRPr>
          </a:p>
        </p:txBody>
      </p:sp>
      <p:pic>
        <p:nvPicPr>
          <p:cNvPr id="8" name="Picture 7" descr="anten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334" y="3502037"/>
            <a:ext cx="703559" cy="824958"/>
          </a:xfrm>
          <a:prstGeom prst="rect">
            <a:avLst/>
          </a:prstGeom>
        </p:spPr>
      </p:pic>
      <p:cxnSp>
        <p:nvCxnSpPr>
          <p:cNvPr id="11" name="Straight Connector 10"/>
          <p:cNvCxnSpPr>
            <a:stCxn id="7" idx="6"/>
          </p:cNvCxnSpPr>
          <p:nvPr/>
        </p:nvCxnSpPr>
        <p:spPr>
          <a:xfrm>
            <a:off x="1150598" y="4164715"/>
            <a:ext cx="469741" cy="3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989398" y="4168206"/>
            <a:ext cx="705556" cy="3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406842" y="4171698"/>
            <a:ext cx="705556" cy="3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Isosceles Triangle 12"/>
          <p:cNvSpPr/>
          <p:nvPr/>
        </p:nvSpPr>
        <p:spPr>
          <a:xfrm rot="5400000">
            <a:off x="1652608" y="3983384"/>
            <a:ext cx="304520" cy="369059"/>
          </a:xfrm>
          <a:prstGeom prst="triangle">
            <a:avLst/>
          </a:prstGeom>
          <a:solidFill>
            <a:srgbClr val="FFFF00"/>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dirty="0"/>
          </a:p>
        </p:txBody>
      </p:sp>
      <p:sp>
        <p:nvSpPr>
          <p:cNvPr id="17" name="Rectangle 16"/>
          <p:cNvSpPr/>
          <p:nvPr/>
        </p:nvSpPr>
        <p:spPr>
          <a:xfrm>
            <a:off x="6112398" y="3864272"/>
            <a:ext cx="983438" cy="575302"/>
          </a:xfrm>
          <a:prstGeom prst="rect">
            <a:avLst/>
          </a:prstGeom>
          <a:solidFill>
            <a:srgbClr val="CCFFCC"/>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cxnSp>
        <p:nvCxnSpPr>
          <p:cNvPr id="19" name="Straight Connector 18"/>
          <p:cNvCxnSpPr/>
          <p:nvPr/>
        </p:nvCxnSpPr>
        <p:spPr>
          <a:xfrm>
            <a:off x="6112398" y="4320172"/>
            <a:ext cx="36906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6726774" y="4320172"/>
            <a:ext cx="36906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6466257" y="4088353"/>
            <a:ext cx="0" cy="238336"/>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6711572" y="4088354"/>
            <a:ext cx="15203" cy="244852"/>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6466257" y="4088353"/>
            <a:ext cx="260518"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flipV="1">
            <a:off x="8286504" y="4168206"/>
            <a:ext cx="494950" cy="349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8781454" y="3925911"/>
            <a:ext cx="470624" cy="4706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dirty="0" smtClean="0">
                <a:solidFill>
                  <a:srgbClr val="000000"/>
                </a:solidFill>
              </a:rPr>
              <a:t>D</a:t>
            </a:r>
            <a:endParaRPr lang="en-US" dirty="0">
              <a:solidFill>
                <a:srgbClr val="000000"/>
              </a:solidFill>
            </a:endParaRPr>
          </a:p>
        </p:txBody>
      </p:sp>
      <p:sp>
        <p:nvSpPr>
          <p:cNvPr id="35" name="Rectangle 34"/>
          <p:cNvSpPr/>
          <p:nvPr/>
        </p:nvSpPr>
        <p:spPr>
          <a:xfrm>
            <a:off x="2355768" y="3929403"/>
            <a:ext cx="915819" cy="477606"/>
          </a:xfrm>
          <a:prstGeom prst="rect">
            <a:avLst/>
          </a:prstGeom>
          <a:solidFill>
            <a:srgbClr val="C0FF3E"/>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sz="1100" dirty="0">
                <a:solidFill>
                  <a:srgbClr val="000000"/>
                </a:solidFill>
              </a:rPr>
              <a:t>Frequency</a:t>
            </a:r>
          </a:p>
          <a:p>
            <a:pPr algn="ctr"/>
            <a:r>
              <a:rPr lang="en-US" sz="1100" dirty="0">
                <a:solidFill>
                  <a:srgbClr val="000000"/>
                </a:solidFill>
              </a:rPr>
              <a:t>Modulation</a:t>
            </a:r>
          </a:p>
        </p:txBody>
      </p:sp>
      <p:sp>
        <p:nvSpPr>
          <p:cNvPr id="36" name="TextBox 35"/>
          <p:cNvSpPr txBox="1"/>
          <p:nvPr/>
        </p:nvSpPr>
        <p:spPr>
          <a:xfrm>
            <a:off x="1369217" y="4288072"/>
            <a:ext cx="875413" cy="302645"/>
          </a:xfrm>
          <a:prstGeom prst="rect">
            <a:avLst/>
          </a:prstGeom>
          <a:noFill/>
        </p:spPr>
        <p:txBody>
          <a:bodyPr wrap="none" lIns="101599" tIns="50799" rIns="101599" bIns="50799" rtlCol="0">
            <a:spAutoFit/>
          </a:bodyPr>
          <a:lstStyle/>
          <a:p>
            <a:r>
              <a:rPr lang="en-US" sz="1300" dirty="0"/>
              <a:t>Amplifier</a:t>
            </a:r>
          </a:p>
        </p:txBody>
      </p:sp>
      <p:cxnSp>
        <p:nvCxnSpPr>
          <p:cNvPr id="38" name="Straight Connector 37"/>
          <p:cNvCxnSpPr/>
          <p:nvPr/>
        </p:nvCxnSpPr>
        <p:spPr>
          <a:xfrm>
            <a:off x="3271587" y="4157732"/>
            <a:ext cx="59689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445291" y="4285686"/>
            <a:ext cx="803639" cy="307777"/>
          </a:xfrm>
          <a:prstGeom prst="rect">
            <a:avLst/>
          </a:prstGeom>
          <a:noFill/>
        </p:spPr>
        <p:txBody>
          <a:bodyPr wrap="none" lIns="101599" tIns="50799" rIns="101599" bIns="50799" rtlCol="0">
            <a:spAutoFit/>
          </a:bodyPr>
          <a:lstStyle/>
          <a:p>
            <a:r>
              <a:rPr lang="en-US" sz="1300" dirty="0"/>
              <a:t>Antenna</a:t>
            </a:r>
          </a:p>
        </p:txBody>
      </p:sp>
      <p:sp>
        <p:nvSpPr>
          <p:cNvPr id="41" name="Rectangle 40"/>
          <p:cNvSpPr/>
          <p:nvPr/>
        </p:nvSpPr>
        <p:spPr>
          <a:xfrm>
            <a:off x="7507273" y="3925911"/>
            <a:ext cx="915819" cy="477606"/>
          </a:xfrm>
          <a:prstGeom prst="rect">
            <a:avLst/>
          </a:prstGeom>
          <a:solidFill>
            <a:srgbClr val="C0FF3E"/>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r>
              <a:rPr lang="en-US" sz="1100" dirty="0">
                <a:solidFill>
                  <a:srgbClr val="000000"/>
                </a:solidFill>
              </a:rPr>
              <a:t>De-</a:t>
            </a:r>
          </a:p>
          <a:p>
            <a:pPr algn="ctr"/>
            <a:r>
              <a:rPr lang="en-US" sz="1100" dirty="0">
                <a:solidFill>
                  <a:srgbClr val="000000"/>
                </a:solidFill>
              </a:rPr>
              <a:t>Modulation</a:t>
            </a:r>
          </a:p>
        </p:txBody>
      </p:sp>
      <p:sp>
        <p:nvSpPr>
          <p:cNvPr id="42" name="TextBox 41"/>
          <p:cNvSpPr txBox="1"/>
          <p:nvPr/>
        </p:nvSpPr>
        <p:spPr>
          <a:xfrm>
            <a:off x="5041475" y="4302248"/>
            <a:ext cx="803639" cy="307777"/>
          </a:xfrm>
          <a:prstGeom prst="rect">
            <a:avLst/>
          </a:prstGeom>
          <a:noFill/>
        </p:spPr>
        <p:txBody>
          <a:bodyPr wrap="none" lIns="101599" tIns="50799" rIns="101599" bIns="50799" rtlCol="0">
            <a:spAutoFit/>
          </a:bodyPr>
          <a:lstStyle/>
          <a:p>
            <a:r>
              <a:rPr lang="en-US" sz="1300" dirty="0"/>
              <a:t>Antenna</a:t>
            </a:r>
          </a:p>
        </p:txBody>
      </p:sp>
      <p:sp>
        <p:nvSpPr>
          <p:cNvPr id="43" name="TextBox 42"/>
          <p:cNvSpPr txBox="1"/>
          <p:nvPr/>
        </p:nvSpPr>
        <p:spPr>
          <a:xfrm>
            <a:off x="5971055" y="4407008"/>
            <a:ext cx="1302351" cy="307777"/>
          </a:xfrm>
          <a:prstGeom prst="rect">
            <a:avLst/>
          </a:prstGeom>
          <a:noFill/>
        </p:spPr>
        <p:txBody>
          <a:bodyPr wrap="none" lIns="101599" tIns="50799" rIns="101599" bIns="50799" rtlCol="0">
            <a:spAutoFit/>
          </a:bodyPr>
          <a:lstStyle/>
          <a:p>
            <a:r>
              <a:rPr lang="en-US" sz="1300" dirty="0"/>
              <a:t>Band Pass Filter</a:t>
            </a:r>
          </a:p>
        </p:txBody>
      </p:sp>
      <p:sp>
        <p:nvSpPr>
          <p:cNvPr id="9" name="Rectangle 8"/>
          <p:cNvSpPr/>
          <p:nvPr/>
        </p:nvSpPr>
        <p:spPr>
          <a:xfrm>
            <a:off x="1506224" y="4819724"/>
            <a:ext cx="515279" cy="46769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cxnSp>
        <p:nvCxnSpPr>
          <p:cNvPr id="14" name="Elbow Connector 13"/>
          <p:cNvCxnSpPr/>
          <p:nvPr/>
        </p:nvCxnSpPr>
        <p:spPr>
          <a:xfrm>
            <a:off x="1506224" y="4954483"/>
            <a:ext cx="515279" cy="214031"/>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888457" y="4838443"/>
            <a:ext cx="515279" cy="46769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cxnSp>
        <p:nvCxnSpPr>
          <p:cNvPr id="45" name="Elbow Connector 44"/>
          <p:cNvCxnSpPr/>
          <p:nvPr/>
        </p:nvCxnSpPr>
        <p:spPr>
          <a:xfrm>
            <a:off x="3054940" y="4949422"/>
            <a:ext cx="348796" cy="214031"/>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6" name="Elbow Connector 45"/>
          <p:cNvCxnSpPr/>
          <p:nvPr/>
        </p:nvCxnSpPr>
        <p:spPr>
          <a:xfrm flipV="1">
            <a:off x="2888457" y="4949422"/>
            <a:ext cx="264453" cy="214031"/>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355767" y="4925643"/>
            <a:ext cx="339186" cy="332939"/>
          </a:xfrm>
          <a:prstGeom prst="ellipse">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dirty="0"/>
          </a:p>
        </p:txBody>
      </p:sp>
      <p:sp>
        <p:nvSpPr>
          <p:cNvPr id="49" name="Multiply 48"/>
          <p:cNvSpPr/>
          <p:nvPr/>
        </p:nvSpPr>
        <p:spPr>
          <a:xfrm>
            <a:off x="2376797" y="4906261"/>
            <a:ext cx="304110" cy="381826"/>
          </a:xfrm>
          <a:prstGeom prst="mathMultiply">
            <a:avLst>
              <a:gd name="adj1" fmla="val 0"/>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cxnSp>
        <p:nvCxnSpPr>
          <p:cNvPr id="54" name="Straight Arrow Connector 53"/>
          <p:cNvCxnSpPr>
            <a:endCxn id="48" idx="4"/>
          </p:cNvCxnSpPr>
          <p:nvPr/>
        </p:nvCxnSpPr>
        <p:spPr>
          <a:xfrm flipV="1">
            <a:off x="2520924" y="5258581"/>
            <a:ext cx="4436" cy="314226"/>
          </a:xfrm>
          <a:prstGeom prst="straightConnector1">
            <a:avLst/>
          </a:prstGeom>
          <a:ln w="12700">
            <a:solidFill>
              <a:srgbClr val="000000"/>
            </a:solidFill>
            <a:tailEnd type="stealth"/>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063291" y="5592075"/>
            <a:ext cx="866321" cy="348811"/>
          </a:xfrm>
          <a:prstGeom prst="rect">
            <a:avLst/>
          </a:prstGeom>
          <a:noFill/>
        </p:spPr>
        <p:txBody>
          <a:bodyPr wrap="none" lIns="101599" tIns="50799" rIns="101599" bIns="50799" rtlCol="0">
            <a:spAutoFit/>
          </a:bodyPr>
          <a:lstStyle/>
          <a:p>
            <a:r>
              <a:rPr lang="en-US" sz="1600" dirty="0"/>
              <a:t>Cos(</a:t>
            </a:r>
            <a:r>
              <a:rPr lang="en-US" sz="1600" dirty="0" err="1"/>
              <a:t>wt</a:t>
            </a:r>
            <a:r>
              <a:rPr lang="en-US" sz="1600" dirty="0"/>
              <a:t>)</a:t>
            </a:r>
          </a:p>
        </p:txBody>
      </p:sp>
      <p:sp>
        <p:nvSpPr>
          <p:cNvPr id="56" name="Rectangle 55"/>
          <p:cNvSpPr/>
          <p:nvPr/>
        </p:nvSpPr>
        <p:spPr>
          <a:xfrm>
            <a:off x="3664013" y="4827651"/>
            <a:ext cx="515279" cy="46769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sp>
        <p:nvSpPr>
          <p:cNvPr id="57" name="Freeform 56"/>
          <p:cNvSpPr/>
          <p:nvPr/>
        </p:nvSpPr>
        <p:spPr>
          <a:xfrm>
            <a:off x="3678330" y="4922271"/>
            <a:ext cx="499429" cy="277958"/>
          </a:xfrm>
          <a:custGeom>
            <a:avLst/>
            <a:gdLst>
              <a:gd name="connsiteX0" fmla="*/ 0 w 449486"/>
              <a:gd name="connsiteY0" fmla="*/ 250162 h 250162"/>
              <a:gd name="connsiteX1" fmla="*/ 107021 w 449486"/>
              <a:gd name="connsiteY1" fmla="*/ 171683 h 250162"/>
              <a:gd name="connsiteX2" fmla="*/ 128425 w 449486"/>
              <a:gd name="connsiteY2" fmla="*/ 57532 h 250162"/>
              <a:gd name="connsiteX3" fmla="*/ 206906 w 449486"/>
              <a:gd name="connsiteY3" fmla="*/ 456 h 250162"/>
              <a:gd name="connsiteX4" fmla="*/ 263984 w 449486"/>
              <a:gd name="connsiteY4" fmla="*/ 86069 h 250162"/>
              <a:gd name="connsiteX5" fmla="*/ 292523 w 449486"/>
              <a:gd name="connsiteY5" fmla="*/ 164548 h 250162"/>
              <a:gd name="connsiteX6" fmla="*/ 392408 w 449486"/>
              <a:gd name="connsiteY6" fmla="*/ 221624 h 250162"/>
              <a:gd name="connsiteX7" fmla="*/ 449486 w 449486"/>
              <a:gd name="connsiteY7" fmla="*/ 221624 h 25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86" h="250162">
                <a:moveTo>
                  <a:pt x="0" y="250162"/>
                </a:moveTo>
                <a:cubicBezTo>
                  <a:pt x="42808" y="226975"/>
                  <a:pt x="85617" y="203788"/>
                  <a:pt x="107021" y="171683"/>
                </a:cubicBezTo>
                <a:cubicBezTo>
                  <a:pt x="128425" y="139578"/>
                  <a:pt x="111778" y="86070"/>
                  <a:pt x="128425" y="57532"/>
                </a:cubicBezTo>
                <a:cubicBezTo>
                  <a:pt x="145072" y="28994"/>
                  <a:pt x="184313" y="-4300"/>
                  <a:pt x="206906" y="456"/>
                </a:cubicBezTo>
                <a:cubicBezTo>
                  <a:pt x="229499" y="5212"/>
                  <a:pt x="249714" y="58720"/>
                  <a:pt x="263984" y="86069"/>
                </a:cubicBezTo>
                <a:cubicBezTo>
                  <a:pt x="278254" y="113418"/>
                  <a:pt x="271119" y="141955"/>
                  <a:pt x="292523" y="164548"/>
                </a:cubicBezTo>
                <a:cubicBezTo>
                  <a:pt x="313927" y="187140"/>
                  <a:pt x="366248" y="212111"/>
                  <a:pt x="392408" y="221624"/>
                </a:cubicBezTo>
                <a:cubicBezTo>
                  <a:pt x="418568" y="231137"/>
                  <a:pt x="449486" y="221624"/>
                  <a:pt x="449486" y="221624"/>
                </a:cubicBezTo>
              </a:path>
            </a:pathLst>
          </a:custGeom>
          <a:ln w="12700">
            <a:solidFill>
              <a:schemeClr val="tx1"/>
            </a:solidFill>
          </a:ln>
        </p:spPr>
        <p:style>
          <a:lnRef idx="2">
            <a:schemeClr val="accent1"/>
          </a:lnRef>
          <a:fillRef idx="0">
            <a:schemeClr val="accent1"/>
          </a:fillRef>
          <a:effectRef idx="1">
            <a:schemeClr val="accent1"/>
          </a:effectRef>
          <a:fontRef idx="minor">
            <a:schemeClr val="tx1"/>
          </a:fontRef>
        </p:style>
        <p:txBody>
          <a:bodyPr lIns="101599" tIns="50799" rIns="101599" bIns="50799" rtlCol="0" anchor="ctr"/>
          <a:lstStyle/>
          <a:p>
            <a:pPr algn="ctr"/>
            <a:endParaRPr lang="en-US"/>
          </a:p>
        </p:txBody>
      </p:sp>
      <p:sp>
        <p:nvSpPr>
          <p:cNvPr id="58" name="Rectangle 57"/>
          <p:cNvSpPr/>
          <p:nvPr/>
        </p:nvSpPr>
        <p:spPr>
          <a:xfrm>
            <a:off x="4412048" y="4819724"/>
            <a:ext cx="515279" cy="46769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sp>
        <p:nvSpPr>
          <p:cNvPr id="59" name="Freeform 58"/>
          <p:cNvSpPr/>
          <p:nvPr/>
        </p:nvSpPr>
        <p:spPr>
          <a:xfrm>
            <a:off x="4415583" y="4980805"/>
            <a:ext cx="499428" cy="157291"/>
          </a:xfrm>
          <a:custGeom>
            <a:avLst/>
            <a:gdLst>
              <a:gd name="connsiteX0" fmla="*/ 0 w 449485"/>
              <a:gd name="connsiteY0" fmla="*/ 111868 h 141562"/>
              <a:gd name="connsiteX1" fmla="*/ 92751 w 449485"/>
              <a:gd name="connsiteY1" fmla="*/ 11986 h 141562"/>
              <a:gd name="connsiteX2" fmla="*/ 156963 w 449485"/>
              <a:gd name="connsiteY2" fmla="*/ 140406 h 141562"/>
              <a:gd name="connsiteX3" fmla="*/ 249714 w 449485"/>
              <a:gd name="connsiteY3" fmla="*/ 4852 h 141562"/>
              <a:gd name="connsiteX4" fmla="*/ 349600 w 449485"/>
              <a:gd name="connsiteY4" fmla="*/ 40524 h 141562"/>
              <a:gd name="connsiteX5" fmla="*/ 371004 w 449485"/>
              <a:gd name="connsiteY5" fmla="*/ 140406 h 141562"/>
              <a:gd name="connsiteX6" fmla="*/ 449485 w 449485"/>
              <a:gd name="connsiteY6" fmla="*/ 97600 h 1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85" h="141562">
                <a:moveTo>
                  <a:pt x="0" y="111868"/>
                </a:moveTo>
                <a:cubicBezTo>
                  <a:pt x="33295" y="59549"/>
                  <a:pt x="66591" y="7230"/>
                  <a:pt x="92751" y="11986"/>
                </a:cubicBezTo>
                <a:cubicBezTo>
                  <a:pt x="118912" y="16742"/>
                  <a:pt x="130803" y="141595"/>
                  <a:pt x="156963" y="140406"/>
                </a:cubicBezTo>
                <a:cubicBezTo>
                  <a:pt x="183123" y="139217"/>
                  <a:pt x="217608" y="21499"/>
                  <a:pt x="249714" y="4852"/>
                </a:cubicBezTo>
                <a:cubicBezTo>
                  <a:pt x="281820" y="-11795"/>
                  <a:pt x="329385" y="17932"/>
                  <a:pt x="349600" y="40524"/>
                </a:cubicBezTo>
                <a:cubicBezTo>
                  <a:pt x="369815" y="63116"/>
                  <a:pt x="354357" y="130893"/>
                  <a:pt x="371004" y="140406"/>
                </a:cubicBezTo>
                <a:cubicBezTo>
                  <a:pt x="387651" y="149919"/>
                  <a:pt x="449485" y="97600"/>
                  <a:pt x="449485" y="97600"/>
                </a:cubicBezTo>
              </a:path>
            </a:pathLst>
          </a:custGeom>
          <a:ln w="12700">
            <a:solidFill>
              <a:schemeClr val="tx1"/>
            </a:solidFill>
          </a:ln>
        </p:spPr>
        <p:style>
          <a:lnRef idx="2">
            <a:schemeClr val="accent1"/>
          </a:lnRef>
          <a:fillRef idx="0">
            <a:schemeClr val="accent1"/>
          </a:fillRef>
          <a:effectRef idx="1">
            <a:schemeClr val="accent1"/>
          </a:effectRef>
          <a:fontRef idx="minor">
            <a:schemeClr val="tx1"/>
          </a:fontRef>
        </p:style>
        <p:txBody>
          <a:bodyPr lIns="101599" tIns="50799" rIns="101599" bIns="50799" rtlCol="0" anchor="ctr"/>
          <a:lstStyle/>
          <a:p>
            <a:pPr algn="ctr"/>
            <a:endParaRPr lang="en-US"/>
          </a:p>
        </p:txBody>
      </p:sp>
      <p:sp>
        <p:nvSpPr>
          <p:cNvPr id="60" name="Rectangle 59"/>
          <p:cNvSpPr/>
          <p:nvPr/>
        </p:nvSpPr>
        <p:spPr>
          <a:xfrm>
            <a:off x="5149203" y="4814663"/>
            <a:ext cx="515279" cy="46769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sp>
        <p:nvSpPr>
          <p:cNvPr id="61" name="Freeform 60"/>
          <p:cNvSpPr/>
          <p:nvPr/>
        </p:nvSpPr>
        <p:spPr>
          <a:xfrm>
            <a:off x="5160761" y="4938613"/>
            <a:ext cx="507356" cy="228551"/>
          </a:xfrm>
          <a:custGeom>
            <a:avLst/>
            <a:gdLst>
              <a:gd name="connsiteX0" fmla="*/ 0 w 456620"/>
              <a:gd name="connsiteY0" fmla="*/ 178378 h 205696"/>
              <a:gd name="connsiteX1" fmla="*/ 121289 w 456620"/>
              <a:gd name="connsiteY1" fmla="*/ 99899 h 205696"/>
              <a:gd name="connsiteX2" fmla="*/ 199771 w 456620"/>
              <a:gd name="connsiteY2" fmla="*/ 17 h 205696"/>
              <a:gd name="connsiteX3" fmla="*/ 335330 w 456620"/>
              <a:gd name="connsiteY3" fmla="*/ 92765 h 205696"/>
              <a:gd name="connsiteX4" fmla="*/ 406677 w 456620"/>
              <a:gd name="connsiteY4" fmla="*/ 199782 h 205696"/>
              <a:gd name="connsiteX5" fmla="*/ 456620 w 456620"/>
              <a:gd name="connsiteY5" fmla="*/ 192647 h 20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620" h="205696">
                <a:moveTo>
                  <a:pt x="0" y="178378"/>
                </a:moveTo>
                <a:cubicBezTo>
                  <a:pt x="43997" y="154002"/>
                  <a:pt x="87994" y="129626"/>
                  <a:pt x="121289" y="99899"/>
                </a:cubicBezTo>
                <a:cubicBezTo>
                  <a:pt x="154584" y="70172"/>
                  <a:pt x="164098" y="1206"/>
                  <a:pt x="199771" y="17"/>
                </a:cubicBezTo>
                <a:cubicBezTo>
                  <a:pt x="235444" y="-1172"/>
                  <a:pt x="300846" y="59471"/>
                  <a:pt x="335330" y="92765"/>
                </a:cubicBezTo>
                <a:cubicBezTo>
                  <a:pt x="369814" y="126059"/>
                  <a:pt x="386462" y="183135"/>
                  <a:pt x="406677" y="199782"/>
                </a:cubicBezTo>
                <a:cubicBezTo>
                  <a:pt x="426892" y="216429"/>
                  <a:pt x="456620" y="192647"/>
                  <a:pt x="456620" y="192647"/>
                </a:cubicBezTo>
              </a:path>
            </a:pathLst>
          </a:custGeom>
          <a:ln w="12700">
            <a:solidFill>
              <a:schemeClr val="tx1"/>
            </a:solidFill>
          </a:ln>
        </p:spPr>
        <p:style>
          <a:lnRef idx="2">
            <a:schemeClr val="accent1"/>
          </a:lnRef>
          <a:fillRef idx="0">
            <a:schemeClr val="accent1"/>
          </a:fillRef>
          <a:effectRef idx="1">
            <a:schemeClr val="accent1"/>
          </a:effectRef>
          <a:fontRef idx="minor">
            <a:schemeClr val="tx1"/>
          </a:fontRef>
        </p:style>
        <p:txBody>
          <a:bodyPr lIns="101599" tIns="50799" rIns="101599" bIns="50799" rtlCol="0" anchor="ctr"/>
          <a:lstStyle/>
          <a:p>
            <a:pPr algn="ctr"/>
            <a:endParaRPr lang="en-US"/>
          </a:p>
        </p:txBody>
      </p:sp>
      <p:cxnSp>
        <p:nvCxnSpPr>
          <p:cNvPr id="63" name="Straight Connector 62"/>
          <p:cNvCxnSpPr/>
          <p:nvPr/>
        </p:nvCxnSpPr>
        <p:spPr>
          <a:xfrm>
            <a:off x="7721409" y="5098934"/>
            <a:ext cx="35288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8074296" y="4826547"/>
            <a:ext cx="515279" cy="46769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cxnSp>
        <p:nvCxnSpPr>
          <p:cNvPr id="65" name="Elbow Connector 64"/>
          <p:cNvCxnSpPr/>
          <p:nvPr/>
        </p:nvCxnSpPr>
        <p:spPr>
          <a:xfrm>
            <a:off x="8074296" y="4961307"/>
            <a:ext cx="515279" cy="214031"/>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7511897" y="4920686"/>
            <a:ext cx="339186" cy="332939"/>
          </a:xfrm>
          <a:prstGeom prst="ellipse">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dirty="0"/>
          </a:p>
        </p:txBody>
      </p:sp>
      <p:sp>
        <p:nvSpPr>
          <p:cNvPr id="67" name="Multiply 66"/>
          <p:cNvSpPr/>
          <p:nvPr/>
        </p:nvSpPr>
        <p:spPr>
          <a:xfrm>
            <a:off x="7532927" y="4901305"/>
            <a:ext cx="304110" cy="381826"/>
          </a:xfrm>
          <a:prstGeom prst="mathMultiply">
            <a:avLst>
              <a:gd name="adj1" fmla="val 0"/>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cxnSp>
        <p:nvCxnSpPr>
          <p:cNvPr id="68" name="Straight Arrow Connector 67"/>
          <p:cNvCxnSpPr>
            <a:endCxn id="66" idx="4"/>
          </p:cNvCxnSpPr>
          <p:nvPr/>
        </p:nvCxnSpPr>
        <p:spPr>
          <a:xfrm flipV="1">
            <a:off x="7677054" y="5253625"/>
            <a:ext cx="4436" cy="314226"/>
          </a:xfrm>
          <a:prstGeom prst="straightConnector1">
            <a:avLst/>
          </a:prstGeom>
          <a:ln w="12700">
            <a:solidFill>
              <a:srgbClr val="000000"/>
            </a:solidFill>
            <a:tailEnd type="stealth"/>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219421" y="5587119"/>
            <a:ext cx="866321" cy="348811"/>
          </a:xfrm>
          <a:prstGeom prst="rect">
            <a:avLst/>
          </a:prstGeom>
          <a:noFill/>
        </p:spPr>
        <p:txBody>
          <a:bodyPr wrap="none" lIns="101599" tIns="50799" rIns="101599" bIns="50799" rtlCol="0">
            <a:spAutoFit/>
          </a:bodyPr>
          <a:lstStyle/>
          <a:p>
            <a:r>
              <a:rPr lang="en-US" sz="1600" dirty="0"/>
              <a:t>Cos(</a:t>
            </a:r>
            <a:r>
              <a:rPr lang="en-US" sz="1600" dirty="0" err="1"/>
              <a:t>wt</a:t>
            </a:r>
            <a:r>
              <a:rPr lang="en-US" sz="1600" dirty="0"/>
              <a:t>)</a:t>
            </a:r>
          </a:p>
        </p:txBody>
      </p:sp>
      <p:sp>
        <p:nvSpPr>
          <p:cNvPr id="70" name="Rectangle 69"/>
          <p:cNvSpPr/>
          <p:nvPr/>
        </p:nvSpPr>
        <p:spPr>
          <a:xfrm>
            <a:off x="6407244" y="4850327"/>
            <a:ext cx="515279" cy="467699"/>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cxnSp>
        <p:nvCxnSpPr>
          <p:cNvPr id="71" name="Elbow Connector 70"/>
          <p:cNvCxnSpPr/>
          <p:nvPr/>
        </p:nvCxnSpPr>
        <p:spPr>
          <a:xfrm>
            <a:off x="6635266" y="4977711"/>
            <a:ext cx="269533" cy="224936"/>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2" name="Elbow Connector 71"/>
          <p:cNvCxnSpPr/>
          <p:nvPr/>
        </p:nvCxnSpPr>
        <p:spPr>
          <a:xfrm flipV="1">
            <a:off x="6407243" y="4974847"/>
            <a:ext cx="336918" cy="232198"/>
          </a:xfrm>
          <a:prstGeom prst="bentConnector3">
            <a:avLst>
              <a:gd name="adj1" fmla="val 50000"/>
            </a:avLst>
          </a:prstGeom>
          <a:ln w="158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96" name="Rectangle 95"/>
          <p:cNvSpPr/>
          <p:nvPr/>
        </p:nvSpPr>
        <p:spPr>
          <a:xfrm>
            <a:off x="501608" y="4814663"/>
            <a:ext cx="742997" cy="467699"/>
          </a:xfrm>
          <a:prstGeom prst="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sp>
        <p:nvSpPr>
          <p:cNvPr id="97" name="Freeform 96"/>
          <p:cNvSpPr/>
          <p:nvPr/>
        </p:nvSpPr>
        <p:spPr>
          <a:xfrm>
            <a:off x="499429" y="4852875"/>
            <a:ext cx="713469" cy="315646"/>
          </a:xfrm>
          <a:custGeom>
            <a:avLst/>
            <a:gdLst>
              <a:gd name="connsiteX0" fmla="*/ 0 w 642122"/>
              <a:gd name="connsiteY0" fmla="*/ 276947 h 284081"/>
              <a:gd name="connsiteX1" fmla="*/ 85616 w 642122"/>
              <a:gd name="connsiteY1" fmla="*/ 234140 h 284081"/>
              <a:gd name="connsiteX2" fmla="*/ 114155 w 642122"/>
              <a:gd name="connsiteY2" fmla="*/ 41509 h 284081"/>
              <a:gd name="connsiteX3" fmla="*/ 199771 w 642122"/>
              <a:gd name="connsiteY3" fmla="*/ 5837 h 284081"/>
              <a:gd name="connsiteX4" fmla="*/ 249714 w 642122"/>
              <a:gd name="connsiteY4" fmla="*/ 127123 h 284081"/>
              <a:gd name="connsiteX5" fmla="*/ 306791 w 642122"/>
              <a:gd name="connsiteY5" fmla="*/ 227005 h 284081"/>
              <a:gd name="connsiteX6" fmla="*/ 385273 w 642122"/>
              <a:gd name="connsiteY6" fmla="*/ 255543 h 284081"/>
              <a:gd name="connsiteX7" fmla="*/ 592179 w 642122"/>
              <a:gd name="connsiteY7" fmla="*/ 269812 h 284081"/>
              <a:gd name="connsiteX8" fmla="*/ 642122 w 642122"/>
              <a:gd name="connsiteY8" fmla="*/ 284081 h 28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122" h="284081">
                <a:moveTo>
                  <a:pt x="0" y="276947"/>
                </a:moveTo>
                <a:cubicBezTo>
                  <a:pt x="33295" y="275163"/>
                  <a:pt x="66590" y="273380"/>
                  <a:pt x="85616" y="234140"/>
                </a:cubicBezTo>
                <a:cubicBezTo>
                  <a:pt x="104642" y="194900"/>
                  <a:pt x="95129" y="79559"/>
                  <a:pt x="114155" y="41509"/>
                </a:cubicBezTo>
                <a:cubicBezTo>
                  <a:pt x="133181" y="3459"/>
                  <a:pt x="177178" y="-8432"/>
                  <a:pt x="199771" y="5837"/>
                </a:cubicBezTo>
                <a:cubicBezTo>
                  <a:pt x="222364" y="20106"/>
                  <a:pt x="231877" y="90262"/>
                  <a:pt x="249714" y="127123"/>
                </a:cubicBezTo>
                <a:cubicBezTo>
                  <a:pt x="267551" y="163984"/>
                  <a:pt x="284198" y="205602"/>
                  <a:pt x="306791" y="227005"/>
                </a:cubicBezTo>
                <a:cubicBezTo>
                  <a:pt x="329384" y="248408"/>
                  <a:pt x="337708" y="248408"/>
                  <a:pt x="385273" y="255543"/>
                </a:cubicBezTo>
                <a:cubicBezTo>
                  <a:pt x="432838" y="262677"/>
                  <a:pt x="549371" y="265056"/>
                  <a:pt x="592179" y="269812"/>
                </a:cubicBezTo>
                <a:cubicBezTo>
                  <a:pt x="634987" y="274568"/>
                  <a:pt x="642122" y="284081"/>
                  <a:pt x="642122" y="284081"/>
                </a:cubicBezTo>
              </a:path>
            </a:pathLst>
          </a:custGeom>
          <a:ln w="19050">
            <a:solidFill>
              <a:srgbClr val="000000"/>
            </a:solidFill>
          </a:ln>
        </p:spPr>
        <p:style>
          <a:lnRef idx="2">
            <a:schemeClr val="accent1"/>
          </a:lnRef>
          <a:fillRef idx="0">
            <a:schemeClr val="accent1"/>
          </a:fillRef>
          <a:effectRef idx="1">
            <a:schemeClr val="accent1"/>
          </a:effectRef>
          <a:fontRef idx="minor">
            <a:schemeClr val="tx1"/>
          </a:fontRef>
        </p:style>
        <p:txBody>
          <a:bodyPr lIns="101599" tIns="50799" rIns="101599" bIns="50799" rtlCol="0" anchor="ctr"/>
          <a:lstStyle/>
          <a:p>
            <a:pPr algn="ctr"/>
            <a:endParaRPr lang="en-US"/>
          </a:p>
        </p:txBody>
      </p:sp>
      <p:sp>
        <p:nvSpPr>
          <p:cNvPr id="98" name="Rectangle 97"/>
          <p:cNvSpPr/>
          <p:nvPr/>
        </p:nvSpPr>
        <p:spPr>
          <a:xfrm>
            <a:off x="8897523" y="4838006"/>
            <a:ext cx="742997" cy="467699"/>
          </a:xfrm>
          <a:prstGeom prst="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101599" tIns="50799" rIns="101599" bIns="50799" rtlCol="0" anchor="ctr"/>
          <a:lstStyle/>
          <a:p>
            <a:pPr algn="ctr"/>
            <a:endParaRPr lang="en-US"/>
          </a:p>
        </p:txBody>
      </p:sp>
      <p:sp>
        <p:nvSpPr>
          <p:cNvPr id="101" name="Freeform 100"/>
          <p:cNvSpPr/>
          <p:nvPr/>
        </p:nvSpPr>
        <p:spPr>
          <a:xfrm>
            <a:off x="8894584" y="4976395"/>
            <a:ext cx="729323" cy="200053"/>
          </a:xfrm>
          <a:custGeom>
            <a:avLst/>
            <a:gdLst>
              <a:gd name="connsiteX0" fmla="*/ 0 w 656391"/>
              <a:gd name="connsiteY0" fmla="*/ 165779 h 180048"/>
              <a:gd name="connsiteX1" fmla="*/ 85616 w 656391"/>
              <a:gd name="connsiteY1" fmla="*/ 44493 h 180048"/>
              <a:gd name="connsiteX2" fmla="*/ 149828 w 656391"/>
              <a:gd name="connsiteY2" fmla="*/ 1686 h 180048"/>
              <a:gd name="connsiteX3" fmla="*/ 192636 w 656391"/>
              <a:gd name="connsiteY3" fmla="*/ 94434 h 180048"/>
              <a:gd name="connsiteX4" fmla="*/ 249714 w 656391"/>
              <a:gd name="connsiteY4" fmla="*/ 144375 h 180048"/>
              <a:gd name="connsiteX5" fmla="*/ 435216 w 656391"/>
              <a:gd name="connsiteY5" fmla="*/ 158644 h 180048"/>
              <a:gd name="connsiteX6" fmla="*/ 656391 w 656391"/>
              <a:gd name="connsiteY6" fmla="*/ 180048 h 18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391" h="180048">
                <a:moveTo>
                  <a:pt x="0" y="165779"/>
                </a:moveTo>
                <a:cubicBezTo>
                  <a:pt x="30322" y="118810"/>
                  <a:pt x="60645" y="71842"/>
                  <a:pt x="85616" y="44493"/>
                </a:cubicBezTo>
                <a:cubicBezTo>
                  <a:pt x="110587" y="17144"/>
                  <a:pt x="131991" y="-6638"/>
                  <a:pt x="149828" y="1686"/>
                </a:cubicBezTo>
                <a:cubicBezTo>
                  <a:pt x="167665" y="10010"/>
                  <a:pt x="175988" y="70653"/>
                  <a:pt x="192636" y="94434"/>
                </a:cubicBezTo>
                <a:cubicBezTo>
                  <a:pt x="209284" y="118215"/>
                  <a:pt x="209284" y="133673"/>
                  <a:pt x="249714" y="144375"/>
                </a:cubicBezTo>
                <a:cubicBezTo>
                  <a:pt x="290144" y="155077"/>
                  <a:pt x="435216" y="158644"/>
                  <a:pt x="435216" y="158644"/>
                </a:cubicBezTo>
                <a:lnTo>
                  <a:pt x="656391" y="180048"/>
                </a:lnTo>
              </a:path>
            </a:pathLst>
          </a:custGeom>
          <a:ln w="19050">
            <a:solidFill>
              <a:srgbClr val="000000"/>
            </a:solidFill>
          </a:ln>
        </p:spPr>
        <p:style>
          <a:lnRef idx="2">
            <a:schemeClr val="accent1"/>
          </a:lnRef>
          <a:fillRef idx="0">
            <a:schemeClr val="accent1"/>
          </a:fillRef>
          <a:effectRef idx="1">
            <a:schemeClr val="accent1"/>
          </a:effectRef>
          <a:fontRef idx="minor">
            <a:schemeClr val="tx1"/>
          </a:fontRef>
        </p:style>
        <p:txBody>
          <a:bodyPr lIns="101599" tIns="50799" rIns="101599" bIns="50799" rtlCol="0" anchor="ctr"/>
          <a:lstStyle/>
          <a:p>
            <a:pPr algn="ctr"/>
            <a:endParaRPr lang="en-US"/>
          </a:p>
        </p:txBody>
      </p:sp>
    </p:spTree>
    <p:extLst>
      <p:ext uri="{BB962C8B-B14F-4D97-AF65-F5344CB8AC3E}">
        <p14:creationId xmlns:p14="http://schemas.microsoft.com/office/powerpoint/2010/main" val="233475504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fade">
                                      <p:cBhvr>
                                        <p:cTn id="78" dur="500"/>
                                        <p:tgtEl>
                                          <p:spTgt spid="9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500"/>
                                        <p:tgtEl>
                                          <p:spTgt spid="9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par>
                                <p:cTn id="87" presetID="10"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500"/>
                                        <p:tgtEl>
                                          <p:spTgt spid="83"/>
                                        </p:tgtEl>
                                      </p:cBhvr>
                                    </p:animEffect>
                                  </p:childTnLst>
                                </p:cTn>
                              </p:par>
                              <p:par>
                                <p:cTn id="90" presetID="10" presetClass="entr" presetSubtype="0" fill="hold" nodeType="with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fade">
                                      <p:cBhvr>
                                        <p:cTn id="92" dur="500"/>
                                        <p:tgtEl>
                                          <p:spTgt spid="84"/>
                                        </p:tgtEl>
                                      </p:cBhvr>
                                    </p:animEffect>
                                  </p:childTnLst>
                                </p:cTn>
                              </p:par>
                              <p:par>
                                <p:cTn id="93" presetID="10" presetClass="entr" presetSubtype="0" fill="hold" nodeType="withEffect">
                                  <p:stCondLst>
                                    <p:cond delay="0"/>
                                  </p:stCondLst>
                                  <p:childTnLst>
                                    <p:set>
                                      <p:cBhvr>
                                        <p:cTn id="94" dur="1" fill="hold">
                                          <p:stCondLst>
                                            <p:cond delay="0"/>
                                          </p:stCondLst>
                                        </p:cTn>
                                        <p:tgtEl>
                                          <p:spTgt spid="85"/>
                                        </p:tgtEl>
                                        <p:attrNameLst>
                                          <p:attrName>style.visibility</p:attrName>
                                        </p:attrNameLst>
                                      </p:cBhvr>
                                      <p:to>
                                        <p:strVal val="visible"/>
                                      </p:to>
                                    </p:set>
                                    <p:animEffect transition="in" filter="fade">
                                      <p:cBhvr>
                                        <p:cTn id="95" dur="500"/>
                                        <p:tgtEl>
                                          <p:spTgt spid="85"/>
                                        </p:tgtEl>
                                      </p:cBhvr>
                                    </p:animEffect>
                                  </p:childTnLst>
                                </p:cTn>
                              </p:par>
                              <p:par>
                                <p:cTn id="96" presetID="10" presetClass="entr" presetSubtype="0" fill="hold" nodeType="withEffect">
                                  <p:stCondLst>
                                    <p:cond delay="0"/>
                                  </p:stCondLst>
                                  <p:childTnLst>
                                    <p:set>
                                      <p:cBhvr>
                                        <p:cTn id="97" dur="1" fill="hold">
                                          <p:stCondLst>
                                            <p:cond delay="0"/>
                                          </p:stCondLst>
                                        </p:cTn>
                                        <p:tgtEl>
                                          <p:spTgt spid="86"/>
                                        </p:tgtEl>
                                        <p:attrNameLst>
                                          <p:attrName>style.visibility</p:attrName>
                                        </p:attrNameLst>
                                      </p:cBhvr>
                                      <p:to>
                                        <p:strVal val="visible"/>
                                      </p:to>
                                    </p:set>
                                    <p:animEffect transition="in" filter="fade">
                                      <p:cBhvr>
                                        <p:cTn id="98" dur="500"/>
                                        <p:tgtEl>
                                          <p:spTgt spid="86"/>
                                        </p:tgtEl>
                                      </p:cBhvr>
                                    </p:animEffect>
                                  </p:childTnLst>
                                </p:cTn>
                              </p:par>
                              <p:par>
                                <p:cTn id="99" presetID="10" presetClass="entr" presetSubtype="0" fill="hold"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fade">
                                      <p:cBhvr>
                                        <p:cTn id="101" dur="500"/>
                                        <p:tgtEl>
                                          <p:spTgt spid="93"/>
                                        </p:tgtEl>
                                      </p:cBhvr>
                                    </p:animEffect>
                                  </p:childTnLst>
                                </p:cTn>
                              </p:par>
                              <p:par>
                                <p:cTn id="102" presetID="10" presetClass="entr" presetSubtype="0"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par>
                                <p:cTn id="105" presetID="10" presetClass="entr" presetSubtype="0" fill="hold"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500"/>
                                        <p:tgtEl>
                                          <p:spTgt spid="5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fade">
                                      <p:cBhvr>
                                        <p:cTn id="110" dur="500"/>
                                        <p:tgtEl>
                                          <p:spTgt spid="9"/>
                                        </p:tgtEl>
                                      </p:cBhvr>
                                    </p:animEffect>
                                  </p:childTnLst>
                                </p:cTn>
                              </p:par>
                              <p:par>
                                <p:cTn id="111" presetID="10" presetClass="entr" presetSubtype="0" fill="hold" nodeType="with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fade">
                                      <p:cBhvr>
                                        <p:cTn id="113" dur="500"/>
                                        <p:tgtEl>
                                          <p:spTgt spid="1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500"/>
                                        <p:tgtEl>
                                          <p:spTgt spid="44"/>
                                        </p:tgtEl>
                                      </p:cBhvr>
                                    </p:animEffect>
                                  </p:childTnLst>
                                </p:cTn>
                              </p:par>
                              <p:par>
                                <p:cTn id="117" presetID="10" presetClass="entr" presetSubtype="0" fill="hold"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par>
                                <p:cTn id="120" presetID="10" presetClass="entr" presetSubtype="0"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fade">
                                      <p:cBhvr>
                                        <p:cTn id="122" dur="500"/>
                                        <p:tgtEl>
                                          <p:spTgt spid="4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500"/>
                                        <p:tgtEl>
                                          <p:spTgt spid="4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fade">
                                      <p:cBhvr>
                                        <p:cTn id="128" dur="500"/>
                                        <p:tgtEl>
                                          <p:spTgt spid="49"/>
                                        </p:tgtEl>
                                      </p:cBhvr>
                                    </p:animEffect>
                                  </p:childTnLst>
                                </p:cTn>
                              </p:par>
                              <p:par>
                                <p:cTn id="129" presetID="10"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fade">
                                      <p:cBhvr>
                                        <p:cTn id="134" dur="500"/>
                                        <p:tgtEl>
                                          <p:spTgt spid="56"/>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fade">
                                      <p:cBhvr>
                                        <p:cTn id="137" dur="500"/>
                                        <p:tgtEl>
                                          <p:spTgt spid="57"/>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fade">
                                      <p:cBhvr>
                                        <p:cTn id="140" dur="500"/>
                                        <p:tgtEl>
                                          <p:spTgt spid="5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500"/>
                                        <p:tgtEl>
                                          <p:spTgt spid="5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60"/>
                                        </p:tgtEl>
                                        <p:attrNameLst>
                                          <p:attrName>style.visibility</p:attrName>
                                        </p:attrNameLst>
                                      </p:cBhvr>
                                      <p:to>
                                        <p:strVal val="visible"/>
                                      </p:to>
                                    </p:set>
                                    <p:animEffect transition="in" filter="fade">
                                      <p:cBhvr>
                                        <p:cTn id="146" dur="500"/>
                                        <p:tgtEl>
                                          <p:spTgt spid="60"/>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fade">
                                      <p:cBhvr>
                                        <p:cTn id="149" dur="500"/>
                                        <p:tgtEl>
                                          <p:spTgt spid="61"/>
                                        </p:tgtEl>
                                      </p:cBhvr>
                                    </p:animEffect>
                                  </p:childTnLst>
                                </p:cTn>
                              </p:par>
                              <p:par>
                                <p:cTn id="150" presetID="10" presetClass="entr" presetSubtype="0" fill="hold"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500"/>
                                        <p:tgtEl>
                                          <p:spTgt spid="6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64"/>
                                        </p:tgtEl>
                                        <p:attrNameLst>
                                          <p:attrName>style.visibility</p:attrName>
                                        </p:attrNameLst>
                                      </p:cBhvr>
                                      <p:to>
                                        <p:strVal val="visible"/>
                                      </p:to>
                                    </p:set>
                                    <p:animEffect transition="in" filter="fade">
                                      <p:cBhvr>
                                        <p:cTn id="155" dur="500"/>
                                        <p:tgtEl>
                                          <p:spTgt spid="64"/>
                                        </p:tgtEl>
                                      </p:cBhvr>
                                    </p:animEffect>
                                  </p:childTnLst>
                                </p:cTn>
                              </p:par>
                              <p:par>
                                <p:cTn id="156" presetID="10" presetClass="entr" presetSubtype="0" fill="hold" nodeType="withEffect">
                                  <p:stCondLst>
                                    <p:cond delay="0"/>
                                  </p:stCondLst>
                                  <p:childTnLst>
                                    <p:set>
                                      <p:cBhvr>
                                        <p:cTn id="157" dur="1" fill="hold">
                                          <p:stCondLst>
                                            <p:cond delay="0"/>
                                          </p:stCondLst>
                                        </p:cTn>
                                        <p:tgtEl>
                                          <p:spTgt spid="65"/>
                                        </p:tgtEl>
                                        <p:attrNameLst>
                                          <p:attrName>style.visibility</p:attrName>
                                        </p:attrNameLst>
                                      </p:cBhvr>
                                      <p:to>
                                        <p:strVal val="visible"/>
                                      </p:to>
                                    </p:set>
                                    <p:animEffect transition="in" filter="fade">
                                      <p:cBhvr>
                                        <p:cTn id="158" dur="500"/>
                                        <p:tgtEl>
                                          <p:spTgt spid="65"/>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fade">
                                      <p:cBhvr>
                                        <p:cTn id="161" dur="500"/>
                                        <p:tgtEl>
                                          <p:spTgt spid="6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fade">
                                      <p:cBhvr>
                                        <p:cTn id="164" dur="500"/>
                                        <p:tgtEl>
                                          <p:spTgt spid="67"/>
                                        </p:tgtEl>
                                      </p:cBhvr>
                                    </p:animEffect>
                                  </p:childTnLst>
                                </p:cTn>
                              </p:par>
                              <p:par>
                                <p:cTn id="165" presetID="10" presetClass="entr" presetSubtype="0" fill="hold" nodeType="withEffect">
                                  <p:stCondLst>
                                    <p:cond delay="0"/>
                                  </p:stCondLst>
                                  <p:childTnLst>
                                    <p:set>
                                      <p:cBhvr>
                                        <p:cTn id="166" dur="1" fill="hold">
                                          <p:stCondLst>
                                            <p:cond delay="0"/>
                                          </p:stCondLst>
                                        </p:cTn>
                                        <p:tgtEl>
                                          <p:spTgt spid="68"/>
                                        </p:tgtEl>
                                        <p:attrNameLst>
                                          <p:attrName>style.visibility</p:attrName>
                                        </p:attrNameLst>
                                      </p:cBhvr>
                                      <p:to>
                                        <p:strVal val="visible"/>
                                      </p:to>
                                    </p:set>
                                    <p:animEffect transition="in" filter="fade">
                                      <p:cBhvr>
                                        <p:cTn id="167" dur="500"/>
                                        <p:tgtEl>
                                          <p:spTgt spid="6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fade">
                                      <p:cBhvr>
                                        <p:cTn id="170" dur="500"/>
                                        <p:tgtEl>
                                          <p:spTgt spid="70"/>
                                        </p:tgtEl>
                                      </p:cBhvr>
                                    </p:animEffect>
                                  </p:childTnLst>
                                </p:cTn>
                              </p:par>
                              <p:par>
                                <p:cTn id="171" presetID="10" presetClass="entr" presetSubtype="0" fill="hold" nodeType="withEffect">
                                  <p:stCondLst>
                                    <p:cond delay="0"/>
                                  </p:stCondLst>
                                  <p:childTnLst>
                                    <p:set>
                                      <p:cBhvr>
                                        <p:cTn id="172" dur="1" fill="hold">
                                          <p:stCondLst>
                                            <p:cond delay="0"/>
                                          </p:stCondLst>
                                        </p:cTn>
                                        <p:tgtEl>
                                          <p:spTgt spid="71"/>
                                        </p:tgtEl>
                                        <p:attrNameLst>
                                          <p:attrName>style.visibility</p:attrName>
                                        </p:attrNameLst>
                                      </p:cBhvr>
                                      <p:to>
                                        <p:strVal val="visible"/>
                                      </p:to>
                                    </p:set>
                                    <p:animEffect transition="in" filter="fade">
                                      <p:cBhvr>
                                        <p:cTn id="173" dur="500"/>
                                        <p:tgtEl>
                                          <p:spTgt spid="71"/>
                                        </p:tgtEl>
                                      </p:cBhvr>
                                    </p:animEffect>
                                  </p:childTnLst>
                                </p:cTn>
                              </p:par>
                              <p:par>
                                <p:cTn id="174" presetID="10" presetClass="entr" presetSubtype="0" fill="hold" nodeType="withEffect">
                                  <p:stCondLst>
                                    <p:cond delay="0"/>
                                  </p:stCondLst>
                                  <p:childTnLst>
                                    <p:set>
                                      <p:cBhvr>
                                        <p:cTn id="175" dur="1" fill="hold">
                                          <p:stCondLst>
                                            <p:cond delay="0"/>
                                          </p:stCondLst>
                                        </p:cTn>
                                        <p:tgtEl>
                                          <p:spTgt spid="72"/>
                                        </p:tgtEl>
                                        <p:attrNameLst>
                                          <p:attrName>style.visibility</p:attrName>
                                        </p:attrNameLst>
                                      </p:cBhvr>
                                      <p:to>
                                        <p:strVal val="visible"/>
                                      </p:to>
                                    </p:set>
                                    <p:animEffect transition="in" filter="fade">
                                      <p:cBhvr>
                                        <p:cTn id="176" dur="500"/>
                                        <p:tgtEl>
                                          <p:spTgt spid="7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fade">
                                      <p:cBhvr>
                                        <p:cTn id="179" dur="500"/>
                                        <p:tgtEl>
                                          <p:spTgt spid="55"/>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69"/>
                                        </p:tgtEl>
                                        <p:attrNameLst>
                                          <p:attrName>style.visibility</p:attrName>
                                        </p:attrNameLst>
                                      </p:cBhvr>
                                      <p:to>
                                        <p:strVal val="visible"/>
                                      </p:to>
                                    </p:set>
                                    <p:animEffect transition="in" filter="fade">
                                      <p:cBhvr>
                                        <p:cTn id="182" dur="500"/>
                                        <p:tgtEl>
                                          <p:spTgt spid="69"/>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102"/>
                                        </p:tgtEl>
                                        <p:attrNameLst>
                                          <p:attrName>style.visibility</p:attrName>
                                        </p:attrNameLst>
                                      </p:cBhvr>
                                      <p:to>
                                        <p:strVal val="visible"/>
                                      </p:to>
                                    </p:set>
                                    <p:animEffect transition="in" filter="fade">
                                      <p:cBhvr>
                                        <p:cTn id="187" dur="500"/>
                                        <p:tgtEl>
                                          <p:spTgt spid="10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8"/>
                                        </p:tgtEl>
                                        <p:attrNameLst>
                                          <p:attrName>style.visibility</p:attrName>
                                        </p:attrNameLst>
                                      </p:cBhvr>
                                      <p:to>
                                        <p:strVal val="visible"/>
                                      </p:to>
                                    </p:set>
                                    <p:animEffect transition="in" filter="fade">
                                      <p:cBhvr>
                                        <p:cTn id="190" dur="500"/>
                                        <p:tgtEl>
                                          <p:spTgt spid="98"/>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01"/>
                                        </p:tgtEl>
                                        <p:attrNameLst>
                                          <p:attrName>style.visibility</p:attrName>
                                        </p:attrNameLst>
                                      </p:cBhvr>
                                      <p:to>
                                        <p:strVal val="visible"/>
                                      </p:to>
                                    </p:set>
                                    <p:animEffect transition="in" filter="fade">
                                      <p:cBhvr>
                                        <p:cTn id="19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7" grpId="0" animBg="1"/>
      <p:bldP spid="33" grpId="0" animBg="1"/>
      <p:bldP spid="35" grpId="0" animBg="1"/>
      <p:bldP spid="36" grpId="0"/>
      <p:bldP spid="40" grpId="0"/>
      <p:bldP spid="41" grpId="0" animBg="1"/>
      <p:bldP spid="42" grpId="0"/>
      <p:bldP spid="43" grpId="0"/>
      <p:bldP spid="9" grpId="0" animBg="1"/>
      <p:bldP spid="44" grpId="0" animBg="1"/>
      <p:bldP spid="48" grpId="0" animBg="1"/>
      <p:bldP spid="49" grpId="0" animBg="1"/>
      <p:bldP spid="55" grpId="0"/>
      <p:bldP spid="56" grpId="0" animBg="1"/>
      <p:bldP spid="57" grpId="0" animBg="1"/>
      <p:bldP spid="58" grpId="0" animBg="1"/>
      <p:bldP spid="59" grpId="0" animBg="1"/>
      <p:bldP spid="60" grpId="0" animBg="1"/>
      <p:bldP spid="61" grpId="0" animBg="1"/>
      <p:bldP spid="64" grpId="0" animBg="1"/>
      <p:bldP spid="66" grpId="0" animBg="1"/>
      <p:bldP spid="67" grpId="0" animBg="1"/>
      <p:bldP spid="69" grpId="0"/>
      <p:bldP spid="70" grpId="0" animBg="1"/>
      <p:bldP spid="96" grpId="0" animBg="1"/>
      <p:bldP spid="97" grpId="0" animBg="1"/>
      <p:bldP spid="98" grpId="0" animBg="1"/>
      <p:bldP spid="10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Header Space Analysis</a:t>
            </a:r>
            <a:endParaRPr lang="en-US" dirty="0"/>
          </a:p>
        </p:txBody>
      </p:sp>
      <p:sp>
        <p:nvSpPr>
          <p:cNvPr id="3" name="Content Placeholder 2"/>
          <p:cNvSpPr>
            <a:spLocks noGrp="1"/>
          </p:cNvSpPr>
          <p:nvPr>
            <p:ph sz="quarter" idx="1"/>
          </p:nvPr>
        </p:nvSpPr>
        <p:spPr>
          <a:xfrm>
            <a:off x="508000" y="1778000"/>
            <a:ext cx="8297863" cy="5414963"/>
          </a:xfrm>
        </p:spPr>
        <p:txBody>
          <a:bodyPr/>
          <a:lstStyle/>
          <a:p>
            <a:endParaRPr lang="en-US" dirty="0">
              <a:latin typeface="Century Schoolbook" charset="0"/>
              <a:ea typeface="ＭＳ Ｐゴシック" charset="0"/>
              <a:cs typeface="ＭＳ Ｐゴシック" charset="0"/>
            </a:endParaRPr>
          </a:p>
          <a:p>
            <a:pPr marL="0" indent="0" algn="just">
              <a:buNone/>
            </a:pPr>
            <a:r>
              <a:rPr lang="en-US" sz="2800" dirty="0" smtClean="0">
                <a:latin typeface="Century Schoolbook" charset="0"/>
                <a:ea typeface="ＭＳ Ｐゴシック" charset="0"/>
              </a:rPr>
              <a:t> </a:t>
            </a:r>
            <a:r>
              <a:rPr lang="en-US" dirty="0"/>
              <a:t>A </a:t>
            </a:r>
            <a:r>
              <a:rPr lang="en-US" u="sng" dirty="0"/>
              <a:t>simple abstraction </a:t>
            </a:r>
            <a:r>
              <a:rPr lang="en-US" dirty="0"/>
              <a:t>to model all kinds of forwarding functionalities regardless of specific protocols and implementations.</a:t>
            </a:r>
          </a:p>
          <a:p>
            <a:pPr marL="812800" lvl="2" indent="0">
              <a:buNone/>
            </a:pPr>
            <a:endParaRPr lang="en-US" sz="2800" dirty="0">
              <a:latin typeface="Century Schoolbook" charset="0"/>
              <a:ea typeface="ＭＳ Ｐゴシック" charset="0"/>
            </a:endParaRP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2EA0524-1CFB-D24D-B7C2-97EC9737933B}" type="slidenum">
              <a:rPr lang="en-US" sz="1600">
                <a:solidFill>
                  <a:srgbClr val="FFFFFF"/>
                </a:solidFill>
              </a:rPr>
              <a:pPr eaLnBrk="1" hangingPunct="1"/>
              <a:t>5</a:t>
            </a:fld>
            <a:endParaRPr lang="en-US" sz="1600">
              <a:solidFill>
                <a:srgbClr val="FFFFFF"/>
              </a:solidFill>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2540000" y="3471863"/>
            <a:ext cx="6858000" cy="2105025"/>
          </a:xfrm>
        </p:spPr>
        <p:txBody>
          <a:bodyPr>
            <a:normAutofit fontScale="90000"/>
          </a:bodyPr>
          <a:lstStyle/>
          <a:p>
            <a:pPr algn="just">
              <a:defRPr/>
            </a:pPr>
            <a:r>
              <a:rPr lang="en-US" dirty="0" smtClean="0"/>
              <a:t>Header Space Framework</a:t>
            </a:r>
            <a:br>
              <a:rPr lang="en-US" dirty="0" smtClean="0"/>
            </a:br>
            <a:r>
              <a:rPr lang="en-US" dirty="0"/>
              <a:t/>
            </a:r>
            <a:br>
              <a:rPr lang="en-US" dirty="0"/>
            </a:br>
            <a:r>
              <a:rPr lang="en-US" sz="2400" dirty="0" smtClean="0"/>
              <a:t>Simple Observation</a:t>
            </a:r>
            <a:r>
              <a:rPr lang="en-US" sz="2400" b="0" dirty="0" smtClean="0"/>
              <a:t>: a packet is a point in the space of possible headers and a box is a transformer on that space.</a:t>
            </a:r>
            <a:endParaRPr lang="en-US" dirty="0"/>
          </a:p>
        </p:txBody>
      </p:sp>
      <p:sp>
        <p:nvSpPr>
          <p:cNvPr id="1945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1FBDCAE-1341-BD4A-A362-B5AFE59B3D47}" type="slidenum">
              <a:rPr lang="en-US" sz="1600">
                <a:solidFill>
                  <a:srgbClr val="FFFFFF"/>
                </a:solidFill>
              </a:rPr>
              <a:pPr eaLnBrk="1" hangingPunct="1"/>
              <a:t>6</a:t>
            </a:fld>
            <a:endParaRPr lang="en-US" sz="16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Header Space Framework</a:t>
            </a:r>
            <a:endParaRPr lang="en-US" dirty="0"/>
          </a:p>
        </p:txBody>
      </p:sp>
      <p:sp>
        <p:nvSpPr>
          <p:cNvPr id="20482" name="Content Placeholder 2"/>
          <p:cNvSpPr>
            <a:spLocks noGrp="1"/>
          </p:cNvSpPr>
          <p:nvPr>
            <p:ph sz="quarter" idx="1"/>
          </p:nvPr>
        </p:nvSpPr>
        <p:spPr>
          <a:xfrm>
            <a:off x="508000" y="1778000"/>
            <a:ext cx="8297863" cy="965200"/>
          </a:xfrm>
        </p:spPr>
        <p:txBody>
          <a:bodyPr/>
          <a:lstStyle/>
          <a:p>
            <a:r>
              <a:rPr lang="en-US">
                <a:latin typeface="Century Schoolbook" charset="0"/>
                <a:ea typeface="ＭＳ Ｐゴシック" charset="0"/>
                <a:cs typeface="ＭＳ Ｐゴシック" charset="0"/>
              </a:rPr>
              <a:t>Step 1 - Model packet header as a point in {0,1}</a:t>
            </a:r>
            <a:r>
              <a:rPr lang="en-US" baseline="30000">
                <a:latin typeface="Century Schoolbook" charset="0"/>
                <a:ea typeface="ＭＳ Ｐゴシック" charset="0"/>
                <a:cs typeface="ＭＳ Ｐゴシック" charset="0"/>
              </a:rPr>
              <a:t>L</a:t>
            </a:r>
            <a:r>
              <a:rPr lang="en-US">
                <a:latin typeface="Century Schoolbook" charset="0"/>
                <a:ea typeface="ＭＳ Ｐゴシック" charset="0"/>
                <a:cs typeface="ＭＳ Ｐゴシック" charset="0"/>
              </a:rPr>
              <a:t> space – The Header Space</a:t>
            </a:r>
          </a:p>
        </p:txBody>
      </p:sp>
      <p:sp>
        <p:nvSpPr>
          <p:cNvPr id="204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B4C4E91A-AF7A-9E4D-BE5C-15CA3D9674D1}" type="slidenum">
              <a:rPr lang="en-US" sz="1600">
                <a:solidFill>
                  <a:srgbClr val="FFFFFF"/>
                </a:solidFill>
              </a:rPr>
              <a:pPr eaLnBrk="1" hangingPunct="1"/>
              <a:t>7</a:t>
            </a:fld>
            <a:endParaRPr lang="en-US" sz="1600">
              <a:solidFill>
                <a:srgbClr val="FFFFFF"/>
              </a:solidFill>
            </a:endParaRPr>
          </a:p>
        </p:txBody>
      </p:sp>
      <p:sp>
        <p:nvSpPr>
          <p:cNvPr id="4" name="Rectangle 3"/>
          <p:cNvSpPr/>
          <p:nvPr/>
        </p:nvSpPr>
        <p:spPr>
          <a:xfrm>
            <a:off x="1879600" y="3200400"/>
            <a:ext cx="5105400" cy="304800"/>
          </a:xfrm>
          <a:prstGeom prst="rect">
            <a:avLst/>
          </a:prstGeom>
          <a:no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1879600" y="3200400"/>
            <a:ext cx="1524000" cy="30480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01110011…1</a:t>
            </a:r>
          </a:p>
        </p:txBody>
      </p:sp>
      <p:sp>
        <p:nvSpPr>
          <p:cNvPr id="6" name="Rectangle 5"/>
          <p:cNvSpPr/>
          <p:nvPr/>
        </p:nvSpPr>
        <p:spPr>
          <a:xfrm>
            <a:off x="3403600" y="3200400"/>
            <a:ext cx="3581400" cy="30480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2489200" y="3505200"/>
            <a:ext cx="331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L</a:t>
            </a:r>
          </a:p>
        </p:txBody>
      </p:sp>
      <p:cxnSp>
        <p:nvCxnSpPr>
          <p:cNvPr id="9" name="Straight Arrow Connector 8"/>
          <p:cNvCxnSpPr/>
          <p:nvPr/>
        </p:nvCxnSpPr>
        <p:spPr>
          <a:xfrm>
            <a:off x="2870200" y="3733800"/>
            <a:ext cx="533400" cy="0"/>
          </a:xfrm>
          <a:prstGeom prst="straightConnector1">
            <a:avLst/>
          </a:prstGeom>
          <a:ln>
            <a:solidFill>
              <a:schemeClr val="accent2">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1879600" y="3733800"/>
            <a:ext cx="533400" cy="0"/>
          </a:xfrm>
          <a:prstGeom prst="straightConnector1">
            <a:avLst/>
          </a:prstGeom>
          <a:ln>
            <a:solidFill>
              <a:schemeClr val="accent2">
                <a:lumMod val="75000"/>
              </a:schemeClr>
            </a:solidFill>
            <a:tailEnd type="arrow"/>
          </a:ln>
        </p:spPr>
        <p:style>
          <a:lnRef idx="2">
            <a:schemeClr val="dk1"/>
          </a:lnRef>
          <a:fillRef idx="0">
            <a:schemeClr val="dk1"/>
          </a:fillRef>
          <a:effectRef idx="1">
            <a:schemeClr val="dk1"/>
          </a:effectRef>
          <a:fontRef idx="minor">
            <a:schemeClr val="tx1"/>
          </a:fontRef>
        </p:style>
      </p:cxnSp>
      <p:sp>
        <p:nvSpPr>
          <p:cNvPr id="20" name="TextBox 19"/>
          <p:cNvSpPr txBox="1">
            <a:spLocks noChangeArrowheads="1"/>
          </p:cNvSpPr>
          <p:nvPr/>
        </p:nvSpPr>
        <p:spPr bwMode="auto">
          <a:xfrm>
            <a:off x="2184400" y="2865438"/>
            <a:ext cx="85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Header</a:t>
            </a:r>
          </a:p>
        </p:txBody>
      </p:sp>
      <p:sp>
        <p:nvSpPr>
          <p:cNvPr id="21" name="TextBox 20"/>
          <p:cNvSpPr txBox="1">
            <a:spLocks noChangeArrowheads="1"/>
          </p:cNvSpPr>
          <p:nvPr/>
        </p:nvSpPr>
        <p:spPr bwMode="auto">
          <a:xfrm>
            <a:off x="4851400" y="2868613"/>
            <a:ext cx="620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Data</a:t>
            </a:r>
          </a:p>
        </p:txBody>
      </p:sp>
      <p:cxnSp>
        <p:nvCxnSpPr>
          <p:cNvPr id="23" name="Straight Arrow Connector 22"/>
          <p:cNvCxnSpPr/>
          <p:nvPr/>
        </p:nvCxnSpPr>
        <p:spPr>
          <a:xfrm flipH="1">
            <a:off x="1346200" y="5410200"/>
            <a:ext cx="6858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2032000" y="42672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2032000" y="5410200"/>
            <a:ext cx="1371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a:xfrm>
            <a:off x="2489200" y="5105400"/>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cxnSp>
        <p:nvCxnSpPr>
          <p:cNvPr id="33" name="Curved Connector 32"/>
          <p:cNvCxnSpPr>
            <a:stCxn id="5" idx="1"/>
            <a:endCxn id="31" idx="0"/>
          </p:cNvCxnSpPr>
          <p:nvPr/>
        </p:nvCxnSpPr>
        <p:spPr>
          <a:xfrm rot="10800000" flipH="1" flipV="1">
            <a:off x="1879600" y="3352800"/>
            <a:ext cx="647700" cy="1752600"/>
          </a:xfrm>
          <a:prstGeom prst="curvedConnector4">
            <a:avLst>
              <a:gd name="adj1" fmla="val -35294"/>
              <a:gd name="adj2" fmla="val 54348"/>
            </a:avLst>
          </a:prstGeom>
          <a:ln>
            <a:solidFill>
              <a:schemeClr val="accent3">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879600" y="3200400"/>
            <a:ext cx="1524000" cy="30480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smtClean="0">
                <a:solidFill>
                  <a:schemeClr val="tx1"/>
                </a:solidFill>
              </a:rPr>
              <a:t>0xxxx0101xxx</a:t>
            </a:r>
            <a:endParaRPr lang="en-US" sz="1600" dirty="0">
              <a:solidFill>
                <a:schemeClr val="tx1"/>
              </a:solidFill>
            </a:endParaRPr>
          </a:p>
        </p:txBody>
      </p:sp>
      <p:sp>
        <p:nvSpPr>
          <p:cNvPr id="19" name="Cube 18"/>
          <p:cNvSpPr/>
          <p:nvPr/>
        </p:nvSpPr>
        <p:spPr>
          <a:xfrm>
            <a:off x="2323886" y="5324603"/>
            <a:ext cx="556506" cy="363857"/>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Curved Connector 21"/>
          <p:cNvCxnSpPr>
            <a:endCxn id="19" idx="0"/>
          </p:cNvCxnSpPr>
          <p:nvPr/>
        </p:nvCxnSpPr>
        <p:spPr>
          <a:xfrm rot="16200000" flipH="1">
            <a:off x="1566696" y="4243677"/>
            <a:ext cx="1819403" cy="342447"/>
          </a:xfrm>
          <a:prstGeom prst="curvedConnector3">
            <a:avLst>
              <a:gd name="adj1" fmla="val 50000"/>
            </a:avLst>
          </a:prstGeom>
          <a:ln>
            <a:solidFill>
              <a:schemeClr val="accent3">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childTnLst>
                          </p:cTn>
                        </p:par>
                        <p:par>
                          <p:cTn id="44" fill="hold" nodeType="afterGroup">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linds(horizontal)">
                                      <p:cBhvr>
                                        <p:cTn id="56" dur="500"/>
                                        <p:tgtEl>
                                          <p:spTgt spid="22"/>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20" grpId="0"/>
      <p:bldP spid="21" grpId="0"/>
      <p:bldP spid="31"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Header Space Framework</a:t>
            </a:r>
            <a:endParaRPr lang="en-US" dirty="0"/>
          </a:p>
        </p:txBody>
      </p:sp>
      <p:sp>
        <p:nvSpPr>
          <p:cNvPr id="21506" name="Content Placeholder 2"/>
          <p:cNvSpPr>
            <a:spLocks noGrp="1"/>
          </p:cNvSpPr>
          <p:nvPr>
            <p:ph sz="quarter" idx="1"/>
          </p:nvPr>
        </p:nvSpPr>
        <p:spPr>
          <a:xfrm>
            <a:off x="508000" y="1778000"/>
            <a:ext cx="8297863" cy="965200"/>
          </a:xfrm>
        </p:spPr>
        <p:txBody>
          <a:bodyPr/>
          <a:lstStyle/>
          <a:p>
            <a:r>
              <a:rPr lang="en-US" sz="2400" dirty="0">
                <a:latin typeface="Century Schoolbook" charset="0"/>
                <a:ea typeface="ＭＳ Ｐゴシック" charset="0"/>
                <a:cs typeface="ＭＳ Ｐゴシック" charset="0"/>
              </a:rPr>
              <a:t>Step 2 </a:t>
            </a:r>
            <a:r>
              <a:rPr lang="en-US" sz="2400" dirty="0" smtClean="0">
                <a:latin typeface="Century Schoolbook" charset="0"/>
                <a:ea typeface="ＭＳ Ｐゴシック" charset="0"/>
                <a:cs typeface="ＭＳ Ｐゴシック" charset="0"/>
              </a:rPr>
              <a:t>– Model all networking boxes as transformer of header space</a:t>
            </a:r>
          </a:p>
        </p:txBody>
      </p:sp>
      <p:sp>
        <p:nvSpPr>
          <p:cNvPr id="215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0C6BED58-CC5A-FB4D-A59B-5FF29DD6CD4D}" type="slidenum">
              <a:rPr lang="en-US" sz="1600">
                <a:solidFill>
                  <a:srgbClr val="FFFFFF"/>
                </a:solidFill>
              </a:rPr>
              <a:pPr eaLnBrk="1" hangingPunct="1"/>
              <a:t>8</a:t>
            </a:fld>
            <a:endParaRPr lang="en-US" sz="1600">
              <a:solidFill>
                <a:srgbClr val="FFFFFF"/>
              </a:solidFill>
            </a:endParaRPr>
          </a:p>
        </p:txBody>
      </p:sp>
      <p:cxnSp>
        <p:nvCxnSpPr>
          <p:cNvPr id="23" name="Straight Arrow Connector 22"/>
          <p:cNvCxnSpPr/>
          <p:nvPr/>
        </p:nvCxnSpPr>
        <p:spPr>
          <a:xfrm flipH="1">
            <a:off x="1041400" y="3962400"/>
            <a:ext cx="7620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1803400" y="3048000"/>
            <a:ext cx="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1803400" y="3962400"/>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Can 31"/>
          <p:cNvSpPr/>
          <p:nvPr/>
        </p:nvSpPr>
        <p:spPr>
          <a:xfrm>
            <a:off x="3556000" y="3733800"/>
            <a:ext cx="1600200" cy="83820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000" dirty="0"/>
              <a:t>Packet</a:t>
            </a:r>
          </a:p>
          <a:p>
            <a:pPr algn="ctr">
              <a:defRPr/>
            </a:pPr>
            <a:r>
              <a:rPr lang="en-US" sz="2000" dirty="0"/>
              <a:t>Forwarding</a:t>
            </a:r>
          </a:p>
        </p:txBody>
      </p:sp>
      <p:cxnSp>
        <p:nvCxnSpPr>
          <p:cNvPr id="36" name="Straight Arrow Connector 35"/>
          <p:cNvCxnSpPr/>
          <p:nvPr/>
        </p:nvCxnSpPr>
        <p:spPr>
          <a:xfrm flipH="1">
            <a:off x="6146800" y="5181600"/>
            <a:ext cx="6858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V="1">
            <a:off x="6832600" y="4267200"/>
            <a:ext cx="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6832600" y="5181600"/>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2489200" y="4267200"/>
            <a:ext cx="1066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flipV="1">
            <a:off x="5232400" y="3352800"/>
            <a:ext cx="83820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5232400" y="4343400"/>
            <a:ext cx="76200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497" name="TextBox 96"/>
          <p:cNvSpPr txBox="1">
            <a:spLocks noChangeArrowheads="1"/>
          </p:cNvSpPr>
          <p:nvPr/>
        </p:nvSpPr>
        <p:spPr bwMode="auto">
          <a:xfrm>
            <a:off x="3098800" y="3810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1</a:t>
            </a:r>
          </a:p>
        </p:txBody>
      </p:sp>
      <p:sp>
        <p:nvSpPr>
          <p:cNvPr id="19498" name="TextBox 97"/>
          <p:cNvSpPr txBox="1">
            <a:spLocks noChangeArrowheads="1"/>
          </p:cNvSpPr>
          <p:nvPr/>
        </p:nvSpPr>
        <p:spPr bwMode="auto">
          <a:xfrm>
            <a:off x="5224463" y="447675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2</a:t>
            </a:r>
          </a:p>
        </p:txBody>
      </p:sp>
      <p:sp>
        <p:nvSpPr>
          <p:cNvPr id="19499" name="TextBox 98"/>
          <p:cNvSpPr txBox="1">
            <a:spLocks noChangeArrowheads="1"/>
          </p:cNvSpPr>
          <p:nvPr/>
        </p:nvSpPr>
        <p:spPr bwMode="auto">
          <a:xfrm>
            <a:off x="5232400" y="35052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3</a:t>
            </a:r>
          </a:p>
        </p:txBody>
      </p:sp>
      <p:cxnSp>
        <p:nvCxnSpPr>
          <p:cNvPr id="49" name="Straight Arrow Connector 48"/>
          <p:cNvCxnSpPr/>
          <p:nvPr/>
        </p:nvCxnSpPr>
        <p:spPr>
          <a:xfrm flipH="1">
            <a:off x="6070600" y="3429000"/>
            <a:ext cx="6858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6756400" y="2514600"/>
            <a:ext cx="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6756400" y="3429000"/>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Cube 70"/>
          <p:cNvSpPr/>
          <p:nvPr/>
        </p:nvSpPr>
        <p:spPr>
          <a:xfrm>
            <a:off x="1803400" y="3657600"/>
            <a:ext cx="381000" cy="5334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72" name="Cube 71"/>
          <p:cNvSpPr/>
          <p:nvPr/>
        </p:nvSpPr>
        <p:spPr>
          <a:xfrm>
            <a:off x="6832600" y="5181600"/>
            <a:ext cx="533400" cy="228600"/>
          </a:xfrm>
          <a:prstGeom prst="cub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73" name="Cube 72"/>
          <p:cNvSpPr/>
          <p:nvPr/>
        </p:nvSpPr>
        <p:spPr>
          <a:xfrm>
            <a:off x="6832600" y="3048000"/>
            <a:ext cx="533400" cy="304800"/>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sp>
        <p:nvSpPr>
          <p:cNvPr id="74" name="Cube 73"/>
          <p:cNvSpPr/>
          <p:nvPr/>
        </p:nvSpPr>
        <p:spPr>
          <a:xfrm>
            <a:off x="2032000" y="3886200"/>
            <a:ext cx="304800" cy="457200"/>
          </a:xfrm>
          <a:prstGeom prst="cub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75" name="Rectangle 74"/>
          <p:cNvSpPr/>
          <p:nvPr/>
        </p:nvSpPr>
        <p:spPr>
          <a:xfrm>
            <a:off x="1651000" y="5029200"/>
            <a:ext cx="990600" cy="228600"/>
          </a:xfrm>
          <a:prstGeom prst="rect">
            <a:avLst/>
          </a:prstGeom>
          <a:solidFill>
            <a:schemeClr val="accent2">
              <a:lumMod val="40000"/>
              <a:lumOff val="60000"/>
              <a:alpha val="86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0xx1..x1</a:t>
            </a:r>
          </a:p>
        </p:txBody>
      </p:sp>
      <p:sp>
        <p:nvSpPr>
          <p:cNvPr id="76" name="TextBox 75"/>
          <p:cNvSpPr txBox="1">
            <a:spLocks noChangeArrowheads="1"/>
          </p:cNvSpPr>
          <p:nvPr/>
        </p:nvSpPr>
        <p:spPr bwMode="auto">
          <a:xfrm>
            <a:off x="1727200" y="46482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Match</a:t>
            </a:r>
          </a:p>
        </p:txBody>
      </p:sp>
      <p:sp>
        <p:nvSpPr>
          <p:cNvPr id="77" name="TextBox 76"/>
          <p:cNvSpPr txBox="1">
            <a:spLocks noChangeArrowheads="1"/>
          </p:cNvSpPr>
          <p:nvPr/>
        </p:nvSpPr>
        <p:spPr bwMode="auto">
          <a:xfrm>
            <a:off x="2641600" y="4953000"/>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t>+</a:t>
            </a:r>
          </a:p>
        </p:txBody>
      </p:sp>
      <p:sp>
        <p:nvSpPr>
          <p:cNvPr id="78" name="Rectangle 77"/>
          <p:cNvSpPr/>
          <p:nvPr/>
        </p:nvSpPr>
        <p:spPr>
          <a:xfrm>
            <a:off x="2946400" y="5029200"/>
            <a:ext cx="2286000" cy="609600"/>
          </a:xfrm>
          <a:prstGeom prst="rect">
            <a:avLst/>
          </a:prstGeom>
          <a:no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Send to port 3</a:t>
            </a:r>
          </a:p>
          <a:p>
            <a:pPr algn="ctr">
              <a:defRPr/>
            </a:pPr>
            <a:r>
              <a:rPr lang="en-US" sz="1400" dirty="0">
                <a:solidFill>
                  <a:schemeClr val="tx1"/>
                </a:solidFill>
              </a:rPr>
              <a:t>Rewrite with 1xx011..x1</a:t>
            </a:r>
          </a:p>
        </p:txBody>
      </p:sp>
      <p:sp>
        <p:nvSpPr>
          <p:cNvPr id="79" name="TextBox 78"/>
          <p:cNvSpPr txBox="1">
            <a:spLocks noChangeArrowheads="1"/>
          </p:cNvSpPr>
          <p:nvPr/>
        </p:nvSpPr>
        <p:spPr bwMode="auto">
          <a:xfrm>
            <a:off x="3632200" y="4659313"/>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Action</a:t>
            </a:r>
          </a:p>
        </p:txBody>
      </p:sp>
      <p:cxnSp>
        <p:nvCxnSpPr>
          <p:cNvPr id="80" name="Curved Connector 79"/>
          <p:cNvCxnSpPr>
            <a:stCxn id="71" idx="0"/>
            <a:endCxn id="73" idx="2"/>
          </p:cNvCxnSpPr>
          <p:nvPr/>
        </p:nvCxnSpPr>
        <p:spPr>
          <a:xfrm rot="5400000" flipH="1" flipV="1">
            <a:off x="4227512" y="1052513"/>
            <a:ext cx="419100" cy="4791075"/>
          </a:xfrm>
          <a:prstGeom prst="curvedConnector2">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82" name="Rectangle 81"/>
          <p:cNvSpPr/>
          <p:nvPr/>
        </p:nvSpPr>
        <p:spPr>
          <a:xfrm>
            <a:off x="1651000" y="5029200"/>
            <a:ext cx="990600" cy="228600"/>
          </a:xfrm>
          <a:prstGeom prst="rect">
            <a:avLst/>
          </a:prstGeom>
          <a:solidFill>
            <a:schemeClr val="accent3">
              <a:lumMod val="20000"/>
              <a:lumOff val="80000"/>
              <a:alpha val="86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11xx..0x</a:t>
            </a:r>
          </a:p>
        </p:txBody>
      </p:sp>
      <p:sp>
        <p:nvSpPr>
          <p:cNvPr id="83" name="TextBox 82"/>
          <p:cNvSpPr txBox="1">
            <a:spLocks noChangeArrowheads="1"/>
          </p:cNvSpPr>
          <p:nvPr/>
        </p:nvSpPr>
        <p:spPr bwMode="auto">
          <a:xfrm>
            <a:off x="2641600" y="4953000"/>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b="1"/>
              <a:t>+</a:t>
            </a:r>
          </a:p>
        </p:txBody>
      </p:sp>
      <p:sp>
        <p:nvSpPr>
          <p:cNvPr id="85" name="Rectangle 84"/>
          <p:cNvSpPr/>
          <p:nvPr/>
        </p:nvSpPr>
        <p:spPr>
          <a:xfrm>
            <a:off x="2946400" y="5029200"/>
            <a:ext cx="2286000" cy="609600"/>
          </a:xfrm>
          <a:prstGeom prst="rect">
            <a:avLst/>
          </a:prstGeom>
          <a:solidFill>
            <a:schemeClr val="accent3">
              <a:lumMod val="20000"/>
              <a:lumOff val="80000"/>
              <a:alpha val="86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Send to port 2</a:t>
            </a:r>
          </a:p>
          <a:p>
            <a:pPr algn="ctr">
              <a:defRPr/>
            </a:pPr>
            <a:r>
              <a:rPr lang="en-US" sz="1400" dirty="0">
                <a:solidFill>
                  <a:schemeClr val="tx1"/>
                </a:solidFill>
              </a:rPr>
              <a:t>Rewrite with 1x01xx..x1</a:t>
            </a:r>
          </a:p>
        </p:txBody>
      </p:sp>
      <p:cxnSp>
        <p:nvCxnSpPr>
          <p:cNvPr id="87" name="Curved Connector 86"/>
          <p:cNvCxnSpPr>
            <a:stCxn id="74" idx="5"/>
            <a:endCxn id="72" idx="2"/>
          </p:cNvCxnSpPr>
          <p:nvPr/>
        </p:nvCxnSpPr>
        <p:spPr>
          <a:xfrm>
            <a:off x="2336800" y="4076700"/>
            <a:ext cx="4495800" cy="1247775"/>
          </a:xfrm>
          <a:prstGeom prst="curvedConnector3">
            <a:avLst>
              <a:gd name="adj1" fmla="val 50000"/>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279400" y="4419600"/>
            <a:ext cx="990600" cy="30480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1110..00</a:t>
            </a:r>
          </a:p>
        </p:txBody>
      </p:sp>
      <p:sp>
        <p:nvSpPr>
          <p:cNvPr id="97" name="Rectangle 96"/>
          <p:cNvSpPr/>
          <p:nvPr/>
        </p:nvSpPr>
        <p:spPr>
          <a:xfrm>
            <a:off x="1270000" y="4419600"/>
            <a:ext cx="990600" cy="30480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Oval 97"/>
          <p:cNvSpPr/>
          <p:nvPr/>
        </p:nvSpPr>
        <p:spPr>
          <a:xfrm>
            <a:off x="1955800" y="3848485"/>
            <a:ext cx="76200" cy="7620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cxnSp>
        <p:nvCxnSpPr>
          <p:cNvPr id="99" name="Curved Connector 98"/>
          <p:cNvCxnSpPr/>
          <p:nvPr/>
        </p:nvCxnSpPr>
        <p:spPr>
          <a:xfrm rot="16200000" flipV="1">
            <a:off x="1803400" y="4038600"/>
            <a:ext cx="685800" cy="381000"/>
          </a:xfrm>
          <a:prstGeom prst="curved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4622800" y="3429000"/>
            <a:ext cx="990600" cy="30480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1101..00</a:t>
            </a:r>
          </a:p>
        </p:txBody>
      </p:sp>
      <p:sp>
        <p:nvSpPr>
          <p:cNvPr id="102" name="Rectangle 101"/>
          <p:cNvSpPr/>
          <p:nvPr/>
        </p:nvSpPr>
        <p:spPr>
          <a:xfrm>
            <a:off x="5613400" y="3429000"/>
            <a:ext cx="990600" cy="30480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889000" y="3657600"/>
            <a:ext cx="7696200" cy="1600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t>Transfer Function:</a:t>
            </a:r>
          </a:p>
          <a:p>
            <a:r>
              <a:rPr lang="en-US" dirty="0" smtClean="0"/>
              <a:t> </a:t>
            </a:r>
            <a:endParaRPr lang="en-US" dirty="0"/>
          </a:p>
        </p:txBody>
      </p:sp>
      <p:pic>
        <p:nvPicPr>
          <p:cNvPr id="25" name="Picture 24"/>
          <p:cNvPicPr>
            <a:picLocks noChangeAspect="1"/>
          </p:cNvPicPr>
          <p:nvPr/>
        </p:nvPicPr>
        <p:blipFill>
          <a:blip r:embed="rId2"/>
          <a:stretch>
            <a:fillRect/>
          </a:stretch>
        </p:blipFill>
        <p:spPr>
          <a:xfrm>
            <a:off x="987521" y="4519401"/>
            <a:ext cx="7292879" cy="357399"/>
          </a:xfrm>
          <a:prstGeom prst="rect">
            <a:avLst/>
          </a:prstGeom>
        </p:spPr>
      </p:pic>
    </p:spTree>
    <p:extLst>
      <p:ext uri="{BB962C8B-B14F-4D97-AF65-F5344CB8AC3E}">
        <p14:creationId xmlns:p14="http://schemas.microsoft.com/office/powerpoint/2010/main" val="28619672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500"/>
                                        <p:tgtEl>
                                          <p:spTgt spid="7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500"/>
                                        <p:tgtEl>
                                          <p:spTgt spid="85"/>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82"/>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8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8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7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76"/>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75"/>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78"/>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77"/>
                                        </p:tgtEl>
                                        <p:attrNameLst>
                                          <p:attrName>style.visibility</p:attrName>
                                        </p:attrNameLst>
                                      </p:cBhvr>
                                      <p:to>
                                        <p:strVal val="hidden"/>
                                      </p:to>
                                    </p:set>
                                  </p:childTnLst>
                                </p:cTn>
                              </p:par>
                            </p:childTnLst>
                          </p:cTn>
                        </p:par>
                        <p:par>
                          <p:cTn id="74" fill="hold">
                            <p:stCondLst>
                              <p:cond delay="0"/>
                            </p:stCondLst>
                            <p:childTnLst>
                              <p:par>
                                <p:cTn id="75" presetID="10" presetClass="entr" presetSubtype="0" fill="hold" grpId="2" nodeType="after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500"/>
                                        <p:tgtEl>
                                          <p:spTgt spid="91"/>
                                        </p:tgtEl>
                                      </p:cBhvr>
                                    </p:animEffect>
                                  </p:childTnLst>
                                </p:cTn>
                              </p:par>
                              <p:par>
                                <p:cTn id="78" presetID="10" presetClass="entr" presetSubtype="0" fill="hold" grpId="2" nodeType="with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fade">
                                      <p:cBhvr>
                                        <p:cTn id="80" dur="500"/>
                                        <p:tgtEl>
                                          <p:spTgt spid="97"/>
                                        </p:tgtEl>
                                      </p:cBhvr>
                                    </p:animEffect>
                                  </p:childTnLst>
                                </p:cTn>
                              </p:par>
                              <p:par>
                                <p:cTn id="81" presetID="0" presetClass="path" presetSubtype="0" accel="50000" decel="50000" fill="hold" grpId="0" nodeType="withEffect">
                                  <p:stCondLst>
                                    <p:cond delay="0"/>
                                  </p:stCondLst>
                                  <p:childTnLst>
                                    <p:animMotion origin="layout" path="M 0 0 L 0.1575 0 " pathEditMode="relative" ptsTypes="AA">
                                      <p:cBhvr>
                                        <p:cTn id="82" dur="2000" fill="hold"/>
                                        <p:tgtEl>
                                          <p:spTgt spid="91"/>
                                        </p:tgtEl>
                                        <p:attrNameLst>
                                          <p:attrName>ppt_x</p:attrName>
                                          <p:attrName>ppt_y</p:attrName>
                                        </p:attrNameLst>
                                      </p:cBhvr>
                                    </p:animMotion>
                                  </p:childTnLst>
                                </p:cTn>
                              </p:par>
                              <p:par>
                                <p:cTn id="83" presetID="0" presetClass="path" presetSubtype="0" accel="50000" decel="50000" fill="hold" grpId="0" nodeType="withEffect">
                                  <p:stCondLst>
                                    <p:cond delay="0"/>
                                  </p:stCondLst>
                                  <p:childTnLst>
                                    <p:animMotion origin="layout" path="M 0 0 L 0.1575 0 " pathEditMode="relative" ptsTypes="AA">
                                      <p:cBhvr>
                                        <p:cTn id="84" dur="2000" fill="hold"/>
                                        <p:tgtEl>
                                          <p:spTgt spid="97"/>
                                        </p:tgtEl>
                                        <p:attrNameLst>
                                          <p:attrName>ppt_x</p:attrName>
                                          <p:attrName>ppt_y</p:attrName>
                                        </p:attrNameLst>
                                      </p:cBhvr>
                                    </p:animMotion>
                                  </p:childTnLst>
                                </p:cTn>
                              </p:par>
                            </p:childTnLst>
                          </p:cTn>
                        </p:par>
                        <p:par>
                          <p:cTn id="85" fill="hold">
                            <p:stCondLst>
                              <p:cond delay="2000"/>
                            </p:stCondLst>
                            <p:childTnLst>
                              <p:par>
                                <p:cTn id="86" presetID="10" presetClass="entr" presetSubtype="0" fill="hold" nodeType="afterEffect">
                                  <p:stCondLst>
                                    <p:cond delay="0"/>
                                  </p:stCondLst>
                                  <p:childTnLst>
                                    <p:set>
                                      <p:cBhvr>
                                        <p:cTn id="87" dur="1" fill="hold">
                                          <p:stCondLst>
                                            <p:cond delay="0"/>
                                          </p:stCondLst>
                                        </p:cTn>
                                        <p:tgtEl>
                                          <p:spTgt spid="99"/>
                                        </p:tgtEl>
                                        <p:attrNameLst>
                                          <p:attrName>style.visibility</p:attrName>
                                        </p:attrNameLst>
                                      </p:cBhvr>
                                      <p:to>
                                        <p:strVal val="visible"/>
                                      </p:to>
                                    </p:set>
                                    <p:animEffect transition="in" filter="fade">
                                      <p:cBhvr>
                                        <p:cTn id="88" dur="500"/>
                                        <p:tgtEl>
                                          <p:spTgt spid="99"/>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fade">
                                      <p:cBhvr>
                                        <p:cTn id="92" dur="500"/>
                                        <p:tgtEl>
                                          <p:spTgt spid="9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9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9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97"/>
                                        </p:tgtEl>
                                        <p:attrNameLst>
                                          <p:attrName>style.visibility</p:attrName>
                                        </p:attrNameLst>
                                      </p:cBhvr>
                                      <p:to>
                                        <p:strVal val="hidden"/>
                                      </p:to>
                                    </p:set>
                                  </p:childTnLst>
                                </p:cTn>
                              </p:par>
                            </p:childTnLst>
                          </p:cTn>
                        </p:par>
                        <p:par>
                          <p:cTn id="101" fill="hold">
                            <p:stCondLst>
                              <p:cond delay="0"/>
                            </p:stCondLst>
                            <p:childTnLst>
                              <p:par>
                                <p:cTn id="102" presetID="0" presetClass="path" presetSubtype="0" accel="50000" decel="50000" fill="hold" grpId="1" nodeType="afterEffect">
                                  <p:stCondLst>
                                    <p:cond delay="0"/>
                                  </p:stCondLst>
                                  <p:childTnLst>
                                    <p:animMotion origin="layout" path="M 0.02719 -0.02417 C 0.11438 -0.0625 0.20156 -0.10062 0.27953 -0.11104 C 0.3575 -0.12146 0.42641 -0.10417 0.49547 -0.08667 " pathEditMode="relative" ptsTypes="aaA">
                                      <p:cBhvr>
                                        <p:cTn id="103" dur="2000" fill="hold"/>
                                        <p:tgtEl>
                                          <p:spTgt spid="98"/>
                                        </p:tgtEl>
                                        <p:attrNameLst>
                                          <p:attrName>ppt_x</p:attrName>
                                          <p:attrName>ppt_y</p:attrName>
                                        </p:attrNameLst>
                                      </p:cBhvr>
                                    </p:animMotion>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childTnLst>
                          </p:cTn>
                        </p:par>
                        <p:par>
                          <p:cTn id="111" fill="hold">
                            <p:stCondLst>
                              <p:cond delay="2500"/>
                            </p:stCondLst>
                            <p:childTnLst>
                              <p:par>
                                <p:cTn id="112" presetID="0" presetClass="path" presetSubtype="0" accel="50000" decel="50000" fill="hold" grpId="1" nodeType="afterEffect">
                                  <p:stCondLst>
                                    <p:cond delay="0"/>
                                  </p:stCondLst>
                                  <p:childTnLst>
                                    <p:animMotion origin="layout" path="M 0 0 L 0.135 -0.15 " pathEditMode="relative" ptsTypes="AA">
                                      <p:cBhvr>
                                        <p:cTn id="113" dur="2000" fill="hold"/>
                                        <p:tgtEl>
                                          <p:spTgt spid="101"/>
                                        </p:tgtEl>
                                        <p:attrNameLst>
                                          <p:attrName>ppt_x</p:attrName>
                                          <p:attrName>ppt_y</p:attrName>
                                        </p:attrNameLst>
                                      </p:cBhvr>
                                    </p:animMotion>
                                  </p:childTnLst>
                                </p:cTn>
                              </p:par>
                              <p:par>
                                <p:cTn id="114" presetID="0" presetClass="path" presetSubtype="0" accel="50000" decel="50000" fill="hold" grpId="1" nodeType="withEffect">
                                  <p:stCondLst>
                                    <p:cond delay="0"/>
                                  </p:stCondLst>
                                  <p:childTnLst>
                                    <p:animMotion origin="layout" path="M 0 0 L 0.135 -0.15 " pathEditMode="relative" ptsTypes="AA">
                                      <p:cBhvr>
                                        <p:cTn id="115" dur="2000" fill="hold"/>
                                        <p:tgtEl>
                                          <p:spTgt spid="102"/>
                                        </p:tgtEl>
                                        <p:attrNameLst>
                                          <p:attrName>ppt_x</p:attrName>
                                          <p:attrName>ppt_y</p:attrName>
                                        </p:attrNameLst>
                                      </p:cBhvr>
                                    </p:animMotion>
                                  </p:childTnLst>
                                </p:cTn>
                              </p:par>
                            </p:childTnLst>
                          </p:cTn>
                        </p:par>
                        <p:par>
                          <p:cTn id="116" fill="hold">
                            <p:stCondLst>
                              <p:cond delay="4500"/>
                            </p:stCondLst>
                            <p:childTnLst>
                              <p:par>
                                <p:cTn id="117" presetID="1" presetClass="exit" presetSubtype="0" fill="hold" grpId="2" nodeType="afterEffect">
                                  <p:stCondLst>
                                    <p:cond delay="0"/>
                                  </p:stCondLst>
                                  <p:childTnLst>
                                    <p:set>
                                      <p:cBhvr>
                                        <p:cTn id="118" dur="1" fill="hold">
                                          <p:stCondLst>
                                            <p:cond delay="0"/>
                                          </p:stCondLst>
                                        </p:cTn>
                                        <p:tgtEl>
                                          <p:spTgt spid="101"/>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fade">
                                      <p:cBhvr>
                                        <p:cTn id="125" dur="500"/>
                                        <p:tgtEl>
                                          <p:spTgt spid="24"/>
                                        </p:tgtEl>
                                      </p:cBhvr>
                                    </p:animEffect>
                                  </p:childTnLst>
                                </p:cTn>
                              </p:par>
                              <p:par>
                                <p:cTn id="126" presetID="10" presetClass="entr" presetSubtype="0" fill="hold" nodeType="with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fade">
                                      <p:cBhvr>
                                        <p:cTn id="1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6" grpId="0"/>
      <p:bldP spid="76" grpId="1"/>
      <p:bldP spid="77" grpId="0"/>
      <p:bldP spid="77" grpId="1"/>
      <p:bldP spid="78" grpId="0" animBg="1"/>
      <p:bldP spid="78" grpId="1" animBg="1"/>
      <p:bldP spid="79" grpId="0"/>
      <p:bldP spid="79" grpId="1"/>
      <p:bldP spid="82" grpId="0" animBg="1"/>
      <p:bldP spid="82" grpId="1" animBg="1"/>
      <p:bldP spid="83" grpId="0"/>
      <p:bldP spid="83" grpId="1"/>
      <p:bldP spid="85" grpId="0" animBg="1"/>
      <p:bldP spid="85" grpId="1" animBg="1"/>
      <p:bldP spid="91" grpId="0" animBg="1"/>
      <p:bldP spid="91" grpId="1" animBg="1"/>
      <p:bldP spid="91" grpId="2" animBg="1"/>
      <p:bldP spid="97" grpId="0" animBg="1"/>
      <p:bldP spid="97" grpId="1" animBg="1"/>
      <p:bldP spid="97" grpId="2" animBg="1"/>
      <p:bldP spid="98" grpId="0" animBg="1"/>
      <p:bldP spid="98" grpId="1" animBg="1"/>
      <p:bldP spid="101" grpId="0" animBg="1"/>
      <p:bldP spid="101" grpId="1" animBg="1"/>
      <p:bldP spid="101" grpId="2" animBg="1"/>
      <p:bldP spid="102" grpId="0" animBg="1"/>
      <p:bldP spid="102" grpId="1" animBg="1"/>
      <p:bldP spid="102" grpId="2"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Space Framework</a:t>
            </a:r>
            <a:endParaRPr lang="en-US" dirty="0"/>
          </a:p>
        </p:txBody>
      </p:sp>
      <p:sp>
        <p:nvSpPr>
          <p:cNvPr id="3" name="Content Placeholder 2"/>
          <p:cNvSpPr>
            <a:spLocks noGrp="1"/>
          </p:cNvSpPr>
          <p:nvPr>
            <p:ph sz="quarter" idx="1"/>
          </p:nvPr>
        </p:nvSpPr>
        <p:spPr>
          <a:xfrm>
            <a:off x="508000" y="1778000"/>
            <a:ext cx="8297333" cy="1803400"/>
          </a:xfrm>
        </p:spPr>
        <p:txBody>
          <a:bodyPr/>
          <a:lstStyle/>
          <a:p>
            <a:r>
              <a:rPr lang="en-US" dirty="0" smtClean="0"/>
              <a:t>Example: Transfer Function of an IPv4 Router</a:t>
            </a:r>
          </a:p>
          <a:p>
            <a:pPr lvl="1"/>
            <a:endParaRPr lang="en-US" sz="1600" dirty="0"/>
          </a:p>
          <a:p>
            <a:pPr lvl="1"/>
            <a:r>
              <a:rPr lang="en-US" sz="1600" dirty="0" smtClean="0"/>
              <a:t>172.24.74.0     255.255.255.0   Port1</a:t>
            </a:r>
          </a:p>
          <a:p>
            <a:pPr lvl="1"/>
            <a:r>
              <a:rPr lang="en-US" sz="1600" dirty="0" smtClean="0"/>
              <a:t>172.24.128.0   255.255.255.0   Port2</a:t>
            </a:r>
            <a:endParaRPr lang="en-US" sz="1600" dirty="0"/>
          </a:p>
          <a:p>
            <a:pPr lvl="1"/>
            <a:r>
              <a:rPr lang="en-US" sz="1600" dirty="0" smtClean="0"/>
              <a:t>171.67.0.0       255.255.0.0       Port3</a:t>
            </a:r>
            <a:endParaRPr lang="en-US" sz="1600" dirty="0"/>
          </a:p>
          <a:p>
            <a:pPr lvl="1"/>
            <a:endParaRPr lang="en-US" sz="1600" dirty="0"/>
          </a:p>
        </p:txBody>
      </p:sp>
      <p:sp>
        <p:nvSpPr>
          <p:cNvPr id="4" name="Slide Number Placeholder 3"/>
          <p:cNvSpPr>
            <a:spLocks noGrp="1"/>
          </p:cNvSpPr>
          <p:nvPr>
            <p:ph type="sldNum" sz="quarter" idx="12"/>
          </p:nvPr>
        </p:nvSpPr>
        <p:spPr/>
        <p:txBody>
          <a:bodyPr/>
          <a:lstStyle/>
          <a:p>
            <a:pPr>
              <a:defRPr/>
            </a:pPr>
            <a:fld id="{77F3B4C9-6FE1-EF42-A1E7-23B02410D707}" type="slidenum">
              <a:rPr lang="en-US" smtClean="0"/>
              <a:pPr>
                <a:defRPr/>
              </a:pPr>
              <a:t>9</a:t>
            </a:fld>
            <a:endParaRPr lang="en-US"/>
          </a:p>
        </p:txBody>
      </p:sp>
      <p:sp>
        <p:nvSpPr>
          <p:cNvPr id="5" name="Can 4"/>
          <p:cNvSpPr/>
          <p:nvPr/>
        </p:nvSpPr>
        <p:spPr>
          <a:xfrm>
            <a:off x="6451600" y="2743200"/>
            <a:ext cx="685800" cy="304800"/>
          </a:xfrm>
          <a:prstGeom prst="can">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8" name="Straight Connector 7"/>
          <p:cNvCxnSpPr>
            <a:stCxn id="5" idx="2"/>
          </p:cNvCxnSpPr>
          <p:nvPr/>
        </p:nvCxnSpPr>
        <p:spPr>
          <a:xfrm flipH="1">
            <a:off x="5994400" y="2895600"/>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7137400" y="2895600"/>
            <a:ext cx="4572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3"/>
          <p:cNvSpPr txBox="1">
            <a:spLocks noChangeArrowheads="1"/>
          </p:cNvSpPr>
          <p:nvPr/>
        </p:nvSpPr>
        <p:spPr bwMode="auto">
          <a:xfrm>
            <a:off x="6070600" y="2514600"/>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t>1</a:t>
            </a:r>
          </a:p>
        </p:txBody>
      </p:sp>
      <p:sp>
        <p:nvSpPr>
          <p:cNvPr id="12" name="TextBox 16"/>
          <p:cNvSpPr txBox="1">
            <a:spLocks noChangeArrowheads="1"/>
          </p:cNvSpPr>
          <p:nvPr/>
        </p:nvSpPr>
        <p:spPr bwMode="auto">
          <a:xfrm>
            <a:off x="6756400" y="3014662"/>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smtClean="0"/>
              <a:t>3</a:t>
            </a:r>
            <a:endParaRPr lang="en-US" sz="1600" dirty="0"/>
          </a:p>
        </p:txBody>
      </p:sp>
      <p:sp>
        <p:nvSpPr>
          <p:cNvPr id="16" name="TextBox 20"/>
          <p:cNvSpPr txBox="1">
            <a:spLocks noChangeArrowheads="1"/>
          </p:cNvSpPr>
          <p:nvPr/>
        </p:nvSpPr>
        <p:spPr bwMode="auto">
          <a:xfrm>
            <a:off x="7231062" y="2518977"/>
            <a:ext cx="287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smtClean="0"/>
              <a:t>2</a:t>
            </a:r>
            <a:endParaRPr lang="en-US" sz="1600" dirty="0"/>
          </a:p>
        </p:txBody>
      </p:sp>
      <p:sp>
        <p:nvSpPr>
          <p:cNvPr id="21" name="Left Brace 20"/>
          <p:cNvSpPr/>
          <p:nvPr/>
        </p:nvSpPr>
        <p:spPr>
          <a:xfrm>
            <a:off x="1986898" y="4038600"/>
            <a:ext cx="152400" cy="1676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solidFill>
                <a:srgbClr val="000000"/>
              </a:solidFill>
              <a:latin typeface="Century Schoolbook" charset="0"/>
              <a:ea typeface="ＭＳ Ｐゴシック" charset="0"/>
              <a:cs typeface="ＭＳ Ｐゴシック" charset="0"/>
            </a:endParaRPr>
          </a:p>
        </p:txBody>
      </p:sp>
      <p:sp>
        <p:nvSpPr>
          <p:cNvPr id="22" name="TextBox 23"/>
          <p:cNvSpPr txBox="1">
            <a:spLocks noChangeArrowheads="1"/>
          </p:cNvSpPr>
          <p:nvPr/>
        </p:nvSpPr>
        <p:spPr bwMode="auto">
          <a:xfrm>
            <a:off x="2139298" y="4038600"/>
            <a:ext cx="472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smtClean="0"/>
              <a:t>(</a:t>
            </a:r>
            <a:r>
              <a:rPr lang="en-US" sz="2000" dirty="0"/>
              <a:t>h</a:t>
            </a:r>
            <a:r>
              <a:rPr lang="en-US" sz="2000" dirty="0" smtClean="0"/>
              <a:t>,1)</a:t>
            </a:r>
            <a:r>
              <a:rPr lang="en-US" sz="2000" dirty="0"/>
              <a:t>		</a:t>
            </a:r>
            <a:r>
              <a:rPr lang="en-US" sz="2000" dirty="0" smtClean="0"/>
              <a:t>if </a:t>
            </a:r>
            <a:r>
              <a:rPr lang="en-US" sz="2000" dirty="0" err="1" smtClean="0"/>
              <a:t>dst_ip</a:t>
            </a:r>
            <a:r>
              <a:rPr lang="en-US" sz="2000" dirty="0" smtClean="0"/>
              <a:t>(h) </a:t>
            </a:r>
            <a:r>
              <a:rPr lang="en-US" sz="2000" dirty="0"/>
              <a:t>= </a:t>
            </a:r>
            <a:r>
              <a:rPr lang="en-US" sz="2000" dirty="0" smtClean="0"/>
              <a:t>172.24.74.x</a:t>
            </a:r>
            <a:endParaRPr lang="en-US" sz="2000" dirty="0"/>
          </a:p>
        </p:txBody>
      </p:sp>
      <p:sp>
        <p:nvSpPr>
          <p:cNvPr id="23" name="TextBox 25"/>
          <p:cNvSpPr txBox="1">
            <a:spLocks noChangeArrowheads="1"/>
          </p:cNvSpPr>
          <p:nvPr/>
        </p:nvSpPr>
        <p:spPr bwMode="auto">
          <a:xfrm>
            <a:off x="2139298" y="4572000"/>
            <a:ext cx="48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smtClean="0"/>
              <a:t>(</a:t>
            </a:r>
            <a:r>
              <a:rPr lang="en-US" sz="2000" dirty="0"/>
              <a:t>h</a:t>
            </a:r>
            <a:r>
              <a:rPr lang="en-US" sz="2000" dirty="0" smtClean="0"/>
              <a:t>,2)</a:t>
            </a:r>
            <a:r>
              <a:rPr lang="en-US" sz="2000" dirty="0"/>
              <a:t>		if </a:t>
            </a:r>
            <a:r>
              <a:rPr lang="en-US" sz="2000" dirty="0" err="1"/>
              <a:t>dst_ip</a:t>
            </a:r>
            <a:r>
              <a:rPr lang="en-US" sz="2000" dirty="0"/>
              <a:t>(h) = </a:t>
            </a:r>
            <a:r>
              <a:rPr lang="en-US" sz="2000" dirty="0" smtClean="0"/>
              <a:t>172.24.128.x</a:t>
            </a:r>
            <a:endParaRPr lang="en-US" sz="2000" dirty="0"/>
          </a:p>
        </p:txBody>
      </p:sp>
      <p:sp>
        <p:nvSpPr>
          <p:cNvPr id="24" name="TextBox 26"/>
          <p:cNvSpPr txBox="1">
            <a:spLocks noChangeArrowheads="1"/>
          </p:cNvSpPr>
          <p:nvPr/>
        </p:nvSpPr>
        <p:spPr bwMode="auto">
          <a:xfrm>
            <a:off x="2139298" y="5105400"/>
            <a:ext cx="472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smtClean="0"/>
              <a:t>(h,3)</a:t>
            </a:r>
            <a:r>
              <a:rPr lang="en-US" sz="2000" dirty="0"/>
              <a:t>		if </a:t>
            </a:r>
            <a:r>
              <a:rPr lang="en-US" sz="2000" dirty="0" err="1"/>
              <a:t>dst_ip</a:t>
            </a:r>
            <a:r>
              <a:rPr lang="en-US" sz="2000" dirty="0"/>
              <a:t>(h) = </a:t>
            </a:r>
            <a:r>
              <a:rPr lang="en-US" sz="2000" dirty="0" smtClean="0"/>
              <a:t>171.67.x.x</a:t>
            </a:r>
            <a:endParaRPr lang="en-US" sz="2000" dirty="0"/>
          </a:p>
        </p:txBody>
      </p:sp>
      <p:cxnSp>
        <p:nvCxnSpPr>
          <p:cNvPr id="25" name="Straight Connector 24"/>
          <p:cNvCxnSpPr>
            <a:stCxn id="5" idx="3"/>
          </p:cNvCxnSpPr>
          <p:nvPr/>
        </p:nvCxnSpPr>
        <p:spPr>
          <a:xfrm flipH="1">
            <a:off x="6451600" y="3048000"/>
            <a:ext cx="342900" cy="457200"/>
          </a:xfrm>
          <a:prstGeom prst="line">
            <a:avLst/>
          </a:prstGeom>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508000" y="4572000"/>
            <a:ext cx="14026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smtClean="0">
                <a:solidFill>
                  <a:srgbClr val="3668C4"/>
                </a:solidFill>
                <a:latin typeface="Century Schoolbook" charset="0"/>
              </a:rPr>
              <a:t>T(</a:t>
            </a:r>
            <a:r>
              <a:rPr lang="en-US" dirty="0">
                <a:solidFill>
                  <a:srgbClr val="3668C4"/>
                </a:solidFill>
                <a:latin typeface="Century Schoolbook" charset="0"/>
              </a:rPr>
              <a:t>h, p) =</a:t>
            </a:r>
          </a:p>
          <a:p>
            <a:pPr eaLnBrk="1" hangingPunct="1"/>
            <a:endParaRPr lang="en-US" dirty="0"/>
          </a:p>
        </p:txBody>
      </p:sp>
    </p:spTree>
    <p:extLst>
      <p:ext uri="{BB962C8B-B14F-4D97-AF65-F5344CB8AC3E}">
        <p14:creationId xmlns:p14="http://schemas.microsoft.com/office/powerpoint/2010/main" val="381412801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20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fade">
                                      <p:cBhvr>
                                        <p:cTn id="2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61945</TotalTime>
  <Words>2113</Words>
  <Application>Microsoft Macintosh PowerPoint</Application>
  <PresentationFormat>Custom</PresentationFormat>
  <Paragraphs>396</Paragraphs>
  <Slides>32</Slides>
  <Notes>5</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Header Space Analysis: Static Checking For Networks </vt:lpstr>
      <vt:lpstr>Motivation</vt:lpstr>
      <vt:lpstr>Motivation</vt:lpstr>
      <vt:lpstr>Looking at the other fields</vt:lpstr>
      <vt:lpstr>Header Space Analysis</vt:lpstr>
      <vt:lpstr>Header Space Framework  Simple Observation: a packet is a point in the space of possible headers and a box is a transformer on that space.</vt:lpstr>
      <vt:lpstr>Header Space Framework</vt:lpstr>
      <vt:lpstr>Header Space Framework</vt:lpstr>
      <vt:lpstr>Header Space Framework</vt:lpstr>
      <vt:lpstr>Header Space Framework</vt:lpstr>
      <vt:lpstr>Header Space Framework</vt:lpstr>
      <vt:lpstr>Example Rules:</vt:lpstr>
      <vt:lpstr>Header Space Framework</vt:lpstr>
      <vt:lpstr>Header Space Framework</vt:lpstr>
      <vt:lpstr>Header Space Framework</vt:lpstr>
      <vt:lpstr>Use Cases of Header Space Framework  These are only some example use cases that we developed so far…</vt:lpstr>
      <vt:lpstr>Use Cases</vt:lpstr>
      <vt:lpstr>Use Cases</vt:lpstr>
      <vt:lpstr>Use Cases</vt:lpstr>
      <vt:lpstr>Use Cases</vt:lpstr>
      <vt:lpstr>Use Cases</vt:lpstr>
      <vt:lpstr>Header Space Framework</vt:lpstr>
      <vt:lpstr>Implementation And Evaluation</vt:lpstr>
      <vt:lpstr>Implementation</vt:lpstr>
      <vt:lpstr>Stanford backbone network</vt:lpstr>
      <vt:lpstr>Stanford backbone network</vt:lpstr>
      <vt:lpstr>Performance</vt:lpstr>
      <vt:lpstr>Next Steps</vt:lpstr>
      <vt:lpstr>Summary</vt:lpstr>
      <vt:lpstr>PowerPoint Presentation</vt:lpstr>
      <vt:lpstr>Complexity</vt:lpstr>
      <vt:lpstr>Complexity of Reachability and Loop Detection Tests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Peyman Kazemian</cp:lastModifiedBy>
  <cp:revision>517</cp:revision>
  <dcterms:created xsi:type="dcterms:W3CDTF">2011-04-18T06:53:57Z</dcterms:created>
  <dcterms:modified xsi:type="dcterms:W3CDTF">2012-11-05T09:20:09Z</dcterms:modified>
</cp:coreProperties>
</file>