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7559675" cy="1069181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25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04"/>
    <p:restoredTop sz="94631"/>
  </p:normalViewPr>
  <p:slideViewPr>
    <p:cSldViewPr snapToGrid="0" snapToObjects="1">
      <p:cViewPr>
        <p:scale>
          <a:sx n="100" d="100"/>
          <a:sy n="100" d="100"/>
        </p:scale>
        <p:origin x="1734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1749795"/>
            <a:ext cx="6425724" cy="3722335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5615678"/>
            <a:ext cx="5669756" cy="2581379"/>
          </a:xfrm>
        </p:spPr>
        <p:txBody>
          <a:bodyPr/>
          <a:lstStyle>
            <a:lvl1pPr marL="0" indent="0" algn="ctr">
              <a:buNone/>
              <a:defRPr sz="1984"/>
            </a:lvl1pPr>
            <a:lvl2pPr marL="377967" indent="0" algn="ctr">
              <a:buNone/>
              <a:defRPr sz="1653"/>
            </a:lvl2pPr>
            <a:lvl3pPr marL="755934" indent="0" algn="ctr">
              <a:buNone/>
              <a:defRPr sz="1488"/>
            </a:lvl3pPr>
            <a:lvl4pPr marL="1133902" indent="0" algn="ctr">
              <a:buNone/>
              <a:defRPr sz="1323"/>
            </a:lvl4pPr>
            <a:lvl5pPr marL="1511869" indent="0" algn="ctr">
              <a:buNone/>
              <a:defRPr sz="1323"/>
            </a:lvl5pPr>
            <a:lvl6pPr marL="1889836" indent="0" algn="ctr">
              <a:buNone/>
              <a:defRPr sz="1323"/>
            </a:lvl6pPr>
            <a:lvl7pPr marL="2267803" indent="0" algn="ctr">
              <a:buNone/>
              <a:defRPr sz="1323"/>
            </a:lvl7pPr>
            <a:lvl8pPr marL="2645771" indent="0" algn="ctr">
              <a:buNone/>
              <a:defRPr sz="1323"/>
            </a:lvl8pPr>
            <a:lvl9pPr marL="3023738" indent="0" algn="ctr">
              <a:buNone/>
              <a:defRPr sz="1323"/>
            </a:lvl9pPr>
          </a:lstStyle>
          <a:p>
            <a:r>
              <a:rPr lang="fr-FR"/>
              <a:t>Cliquez pour 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47086-8660-D442-829B-29A5B43D77D4}" type="datetimeFigureOut">
              <a:rPr lang="fr-FR" smtClean="0"/>
              <a:t>01/03/2020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23E58-DD77-FD46-ABC0-6E5F09E02A4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47086-8660-D442-829B-29A5B43D77D4}" type="datetimeFigureOut">
              <a:rPr lang="fr-FR" smtClean="0"/>
              <a:t>01/03/2020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23E58-DD77-FD46-ABC0-6E5F09E02A4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569240"/>
            <a:ext cx="1630055" cy="9060817"/>
          </a:xfrm>
        </p:spPr>
        <p:txBody>
          <a:bodyPr vert="eaVert"/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569240"/>
            <a:ext cx="4795669" cy="906081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47086-8660-D442-829B-29A5B43D77D4}" type="datetimeFigureOut">
              <a:rPr lang="fr-FR" smtClean="0"/>
              <a:t>01/03/2020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23E58-DD77-FD46-ABC0-6E5F09E02A4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47086-8660-D442-829B-29A5B43D77D4}" type="datetimeFigureOut">
              <a:rPr lang="fr-FR" smtClean="0"/>
              <a:t>01/03/2020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23E58-DD77-FD46-ABC0-6E5F09E02A4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2665532"/>
            <a:ext cx="6520220" cy="4447496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7155103"/>
            <a:ext cx="6520220" cy="2338833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/>
                </a:solidFill>
              </a:defRPr>
            </a:lvl1pPr>
            <a:lvl2pPr marL="377967" indent="0">
              <a:buNone/>
              <a:defRPr sz="1653">
                <a:solidFill>
                  <a:schemeClr val="tx1">
                    <a:tint val="75000"/>
                  </a:schemeClr>
                </a:solidFill>
              </a:defRPr>
            </a:lvl2pPr>
            <a:lvl3pPr marL="755934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390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186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8983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780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577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373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47086-8660-D442-829B-29A5B43D77D4}" type="datetimeFigureOut">
              <a:rPr lang="fr-FR" smtClean="0"/>
              <a:t>01/03/2020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23E58-DD77-FD46-ABC0-6E5F09E02A4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2846200"/>
            <a:ext cx="3212862" cy="678385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2846200"/>
            <a:ext cx="3212862" cy="678385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47086-8660-D442-829B-29A5B43D77D4}" type="datetimeFigureOut">
              <a:rPr lang="fr-FR" smtClean="0"/>
              <a:t>01/03/2020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23E58-DD77-FD46-ABC0-6E5F09E02A4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69242"/>
            <a:ext cx="6520220" cy="2066590"/>
          </a:xfrm>
        </p:spPr>
        <p:txBody>
          <a:bodyPr/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2620980"/>
            <a:ext cx="3198096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3905482"/>
            <a:ext cx="3198096" cy="574437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2620980"/>
            <a:ext cx="3213847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3905482"/>
            <a:ext cx="3213847" cy="574437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47086-8660-D442-829B-29A5B43D77D4}" type="datetimeFigureOut">
              <a:rPr lang="fr-FR" smtClean="0"/>
              <a:t>01/03/2020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23E58-DD77-FD46-ABC0-6E5F09E02A4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47086-8660-D442-829B-29A5B43D77D4}" type="datetimeFigureOut">
              <a:rPr lang="fr-FR" smtClean="0"/>
              <a:t>01/03/2020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23E58-DD77-FD46-ABC0-6E5F09E02A4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47086-8660-D442-829B-29A5B43D77D4}" type="datetimeFigureOut">
              <a:rPr lang="fr-FR" smtClean="0"/>
              <a:t>01/03/2020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23E58-DD77-FD46-ABC0-6E5F09E02A4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1539425"/>
            <a:ext cx="3827085" cy="7598117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4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47086-8660-D442-829B-29A5B43D77D4}" type="datetimeFigureOut">
              <a:rPr lang="fr-FR" smtClean="0"/>
              <a:t>01/03/2020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23E58-DD77-FD46-ABC0-6E5F09E02A4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1539425"/>
            <a:ext cx="3827085" cy="7598117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967" indent="0">
              <a:buNone/>
              <a:defRPr sz="2315"/>
            </a:lvl2pPr>
            <a:lvl3pPr marL="755934" indent="0">
              <a:buNone/>
              <a:defRPr sz="1984"/>
            </a:lvl3pPr>
            <a:lvl4pPr marL="1133902" indent="0">
              <a:buNone/>
              <a:defRPr sz="1653"/>
            </a:lvl4pPr>
            <a:lvl5pPr marL="1511869" indent="0">
              <a:buNone/>
              <a:defRPr sz="1653"/>
            </a:lvl5pPr>
            <a:lvl6pPr marL="1889836" indent="0">
              <a:buNone/>
              <a:defRPr sz="1653"/>
            </a:lvl6pPr>
            <a:lvl7pPr marL="2267803" indent="0">
              <a:buNone/>
              <a:defRPr sz="1653"/>
            </a:lvl7pPr>
            <a:lvl8pPr marL="2645771" indent="0">
              <a:buNone/>
              <a:defRPr sz="1653"/>
            </a:lvl8pPr>
            <a:lvl9pPr marL="3023738" indent="0">
              <a:buNone/>
              <a:defRPr sz="1653"/>
            </a:lvl9pPr>
          </a:lstStyle>
          <a:p>
            <a:r>
              <a:rPr lang="fr-FR"/>
              <a:t>Faire glisser l'image vers l'espace réservé ou cliquer sur l'icône pour l'ajouter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47086-8660-D442-829B-29A5B43D77D4}" type="datetimeFigureOut">
              <a:rPr lang="fr-FR" smtClean="0"/>
              <a:t>01/03/2020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23E58-DD77-FD46-ABC0-6E5F09E02A4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569242"/>
            <a:ext cx="6520220" cy="2066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2846200"/>
            <a:ext cx="6520220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47086-8660-D442-829B-29A5B43D77D4}" type="datetimeFigureOut">
              <a:rPr lang="fr-FR" smtClean="0"/>
              <a:t>01/03/2020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A23E58-DD77-FD46-ABC0-6E5F09E02A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4207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55934" rtl="0" eaLnBrk="1" latinLnBrk="0" hangingPunct="1">
        <a:lnSpc>
          <a:spcPct val="90000"/>
        </a:lnSpc>
        <a:spcBef>
          <a:spcPct val="0"/>
        </a:spcBef>
        <a:buNone/>
        <a:defRPr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84" indent="-188984" algn="l" defTabSz="755934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51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918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885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53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820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87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754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722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68649" y="0"/>
            <a:ext cx="5591026" cy="106918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Rectangle 4"/>
          <p:cNvSpPr>
            <a:spLocks noChangeAspect="1"/>
          </p:cNvSpPr>
          <p:nvPr/>
        </p:nvSpPr>
        <p:spPr>
          <a:xfrm>
            <a:off x="0" y="0"/>
            <a:ext cx="2756217" cy="10691813"/>
          </a:xfrm>
          <a:prstGeom prst="rect">
            <a:avLst/>
          </a:prstGeom>
          <a:solidFill>
            <a:srgbClr val="252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Rectangle 10"/>
          <p:cNvSpPr/>
          <p:nvPr/>
        </p:nvSpPr>
        <p:spPr>
          <a:xfrm>
            <a:off x="3101110" y="3048365"/>
            <a:ext cx="4213489" cy="54938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GB" sz="1100" b="1" dirty="0">
              <a:solidFill>
                <a:schemeClr val="tx1">
                  <a:lumMod val="85000"/>
                  <a:lumOff val="15000"/>
                </a:schemeClr>
              </a:solidFill>
              <a:ea typeface="Times New Roman" charset="0"/>
              <a:cs typeface="Times New Roman" charset="0"/>
            </a:endParaRPr>
          </a:p>
          <a:p>
            <a:r>
              <a:rPr lang="en-GB" sz="1100" b="1" dirty="0">
                <a:solidFill>
                  <a:schemeClr val="tx1">
                    <a:lumMod val="85000"/>
                    <a:lumOff val="15000"/>
                  </a:schemeClr>
                </a:solidFill>
                <a:ea typeface="Times New Roman" charset="0"/>
                <a:cs typeface="Times New Roman" charset="0"/>
              </a:rPr>
              <a:t>2019 </a:t>
            </a:r>
            <a:r>
              <a:rPr lang="mr-IN" sz="1100" b="1" dirty="0">
                <a:solidFill>
                  <a:schemeClr val="tx1">
                    <a:lumMod val="85000"/>
                    <a:lumOff val="15000"/>
                  </a:schemeClr>
                </a:solidFill>
                <a:ea typeface="Times New Roman" charset="0"/>
                <a:cs typeface="Times New Roman" charset="0"/>
              </a:rPr>
              <a:t>–</a:t>
            </a:r>
            <a:r>
              <a:rPr lang="en-GB" sz="1100" b="1" dirty="0">
                <a:solidFill>
                  <a:schemeClr val="tx1">
                    <a:lumMod val="85000"/>
                    <a:lumOff val="15000"/>
                  </a:schemeClr>
                </a:solidFill>
                <a:ea typeface="Times New Roman" charset="0"/>
                <a:cs typeface="Times New Roman" charset="0"/>
              </a:rPr>
              <a:t> 2019 | </a:t>
            </a:r>
            <a:r>
              <a:rPr lang="en-GB" sz="1100" b="1" dirty="0" err="1">
                <a:solidFill>
                  <a:schemeClr val="tx1">
                    <a:lumMod val="85000"/>
                    <a:lumOff val="15000"/>
                  </a:schemeClr>
                </a:solidFill>
                <a:ea typeface="Times New Roman" charset="0"/>
                <a:cs typeface="Times New Roman" charset="0"/>
              </a:rPr>
              <a:t>Secrétaire</a:t>
            </a:r>
            <a:r>
              <a:rPr lang="en-GB" sz="1100" b="1" dirty="0">
                <a:solidFill>
                  <a:schemeClr val="tx1">
                    <a:lumMod val="85000"/>
                    <a:lumOff val="15000"/>
                  </a:schemeClr>
                </a:solidFill>
                <a:ea typeface="Times New Roman" charset="0"/>
                <a:cs typeface="Times New Roman" charset="0"/>
              </a:rPr>
              <a:t> Service Social | CAF des </a:t>
            </a:r>
            <a:r>
              <a:rPr lang="en-GB" sz="1100" b="1" dirty="0" err="1">
                <a:solidFill>
                  <a:schemeClr val="tx1">
                    <a:lumMod val="85000"/>
                    <a:lumOff val="15000"/>
                  </a:schemeClr>
                </a:solidFill>
                <a:ea typeface="Times New Roman" charset="0"/>
                <a:cs typeface="Times New Roman" charset="0"/>
              </a:rPr>
              <a:t>Bouches</a:t>
            </a:r>
            <a:r>
              <a:rPr lang="en-GB" sz="1100" b="1" dirty="0">
                <a:solidFill>
                  <a:schemeClr val="tx1">
                    <a:lumMod val="85000"/>
                    <a:lumOff val="15000"/>
                  </a:schemeClr>
                </a:solidFill>
                <a:ea typeface="Times New Roman" charset="0"/>
                <a:cs typeface="Times New Roman" charset="0"/>
              </a:rPr>
              <a:t>-du-Rhône</a:t>
            </a:r>
          </a:p>
          <a:p>
            <a:r>
              <a:rPr lang="en-US" sz="1100" dirty="0" err="1">
                <a:ea typeface="Lato Light" panose="020F0502020204030203" pitchFamily="34" charset="0"/>
                <a:cs typeface="Lato Light" panose="020F0502020204030203" pitchFamily="34" charset="0"/>
              </a:rPr>
              <a:t>Attachée</a:t>
            </a:r>
            <a:r>
              <a:rPr lang="en-US" sz="1100" dirty="0">
                <a:ea typeface="Lato Light" panose="020F0502020204030203" pitchFamily="34" charset="0"/>
                <a:cs typeface="Lato Light" panose="020F0502020204030203" pitchFamily="34" charset="0"/>
              </a:rPr>
              <a:t> à la </a:t>
            </a:r>
            <a:r>
              <a:rPr lang="fr-FR" sz="1100" dirty="0"/>
              <a:t>direction du service aux Allocataires et aux Partenaires :</a:t>
            </a:r>
          </a:p>
          <a:p>
            <a:r>
              <a:rPr lang="fr-FR" sz="1100" dirty="0"/>
              <a:t>Accueil physique et téléphonique.</a:t>
            </a:r>
          </a:p>
          <a:p>
            <a:r>
              <a:rPr lang="fr-FR" sz="1100" dirty="0"/>
              <a:t>Suivi de dossier Allocataire.</a:t>
            </a:r>
          </a:p>
          <a:p>
            <a:r>
              <a:rPr lang="fr-FR" sz="1100" dirty="0"/>
              <a:t>Collaboration Assistance Sociale.</a:t>
            </a:r>
          </a:p>
          <a:p>
            <a:endParaRPr lang="fr-FR" sz="1100" dirty="0"/>
          </a:p>
          <a:p>
            <a:pPr>
              <a:spcBef>
                <a:spcPts val="300"/>
              </a:spcBef>
            </a:pPr>
            <a:endParaRPr lang="fr-FR" sz="1100" dirty="0">
              <a:solidFill>
                <a:schemeClr val="tx1">
                  <a:lumMod val="50000"/>
                  <a:lumOff val="50000"/>
                </a:schemeClr>
              </a:solidFill>
              <a:ea typeface="Times New Roman" charset="0"/>
              <a:cs typeface="Times New Roman" charset="0"/>
            </a:endParaRPr>
          </a:p>
          <a:p>
            <a:r>
              <a:rPr lang="en-GB" sz="1100" b="1" dirty="0">
                <a:solidFill>
                  <a:schemeClr val="tx1">
                    <a:lumMod val="85000"/>
                    <a:lumOff val="15000"/>
                  </a:schemeClr>
                </a:solidFill>
                <a:ea typeface="Times New Roman" charset="0"/>
                <a:cs typeface="Times New Roman" charset="0"/>
              </a:rPr>
              <a:t>1992 </a:t>
            </a:r>
            <a:r>
              <a:rPr lang="mr-IN" sz="1100" b="1" dirty="0">
                <a:solidFill>
                  <a:schemeClr val="tx1">
                    <a:lumMod val="85000"/>
                    <a:lumOff val="15000"/>
                  </a:schemeClr>
                </a:solidFill>
                <a:ea typeface="Times New Roman" charset="0"/>
                <a:cs typeface="Times New Roman" charset="0"/>
              </a:rPr>
              <a:t>–</a:t>
            </a:r>
            <a:r>
              <a:rPr lang="en-GB" sz="1100" b="1" dirty="0">
                <a:solidFill>
                  <a:schemeClr val="tx1">
                    <a:lumMod val="85000"/>
                    <a:lumOff val="15000"/>
                  </a:schemeClr>
                </a:solidFill>
                <a:ea typeface="Times New Roman" charset="0"/>
                <a:cs typeface="Times New Roman" charset="0"/>
              </a:rPr>
              <a:t> 2019 | </a:t>
            </a:r>
            <a:r>
              <a:rPr lang="en-GB" sz="1100" b="1" dirty="0" err="1">
                <a:solidFill>
                  <a:schemeClr val="tx1">
                    <a:lumMod val="85000"/>
                    <a:lumOff val="15000"/>
                  </a:schemeClr>
                </a:solidFill>
                <a:ea typeface="Times New Roman" charset="0"/>
                <a:cs typeface="Times New Roman" charset="0"/>
              </a:rPr>
              <a:t>Secrétaire</a:t>
            </a:r>
            <a:r>
              <a:rPr lang="en-GB" sz="1100" b="1" dirty="0">
                <a:solidFill>
                  <a:schemeClr val="tx1">
                    <a:lumMod val="85000"/>
                    <a:lumOff val="15000"/>
                  </a:schemeClr>
                </a:solidFill>
                <a:ea typeface="Times New Roman" charset="0"/>
                <a:cs typeface="Times New Roman" charset="0"/>
              </a:rPr>
              <a:t> </a:t>
            </a:r>
            <a:r>
              <a:rPr lang="en-GB" sz="1100" b="1" dirty="0" err="1">
                <a:solidFill>
                  <a:schemeClr val="tx1">
                    <a:lumMod val="85000"/>
                    <a:lumOff val="15000"/>
                  </a:schemeClr>
                </a:solidFill>
                <a:ea typeface="Times New Roman" charset="0"/>
                <a:cs typeface="Times New Roman" charset="0"/>
              </a:rPr>
              <a:t>Médicale</a:t>
            </a:r>
            <a:r>
              <a:rPr lang="en-GB" sz="1100" b="1" dirty="0">
                <a:solidFill>
                  <a:schemeClr val="tx1">
                    <a:lumMod val="85000"/>
                    <a:lumOff val="15000"/>
                  </a:schemeClr>
                </a:solidFill>
                <a:ea typeface="Times New Roman" charset="0"/>
                <a:cs typeface="Times New Roman" charset="0"/>
              </a:rPr>
              <a:t> | Service Scanner CHP Casamance</a:t>
            </a:r>
          </a:p>
          <a:p>
            <a:r>
              <a:rPr lang="fr-FR" sz="1100" dirty="0">
                <a:ea typeface="Lato Light" panose="020F0502020204030203" pitchFamily="34" charset="0"/>
                <a:cs typeface="Lato Light" panose="020F0502020204030203" pitchFamily="34" charset="0"/>
              </a:rPr>
              <a:t>Accueil physique et téléphonique.</a:t>
            </a:r>
          </a:p>
          <a:p>
            <a:r>
              <a:rPr lang="fr-FR" sz="1100" dirty="0">
                <a:ea typeface="Lato Light" panose="020F0502020204030203" pitchFamily="34" charset="0"/>
                <a:cs typeface="Lato Light" panose="020F0502020204030203" pitchFamily="34" charset="0"/>
              </a:rPr>
              <a:t>Création de dossier.</a:t>
            </a:r>
          </a:p>
          <a:p>
            <a:r>
              <a:rPr lang="fr-FR" sz="1100" dirty="0">
                <a:ea typeface="Lato Light" panose="020F0502020204030203" pitchFamily="34" charset="0"/>
                <a:cs typeface="Lato Light" panose="020F0502020204030203" pitchFamily="34" charset="0"/>
              </a:rPr>
              <a:t>Facturation dossier (sécurité sociale, mutuelle, suivi paiement, relance caisse).</a:t>
            </a:r>
          </a:p>
          <a:p>
            <a:r>
              <a:rPr lang="fr-FR" sz="1100" dirty="0">
                <a:ea typeface="Lato Light" panose="020F0502020204030203" pitchFamily="34" charset="0"/>
                <a:cs typeface="Lato Light" panose="020F0502020204030203" pitchFamily="34" charset="0"/>
              </a:rPr>
              <a:t>Frappe de compte-rendu.</a:t>
            </a:r>
          </a:p>
          <a:p>
            <a:r>
              <a:rPr lang="fr-FR" sz="1100" dirty="0">
                <a:ea typeface="Lato Light" panose="020F0502020204030203" pitchFamily="34" charset="0"/>
                <a:cs typeface="Lato Light" panose="020F0502020204030203" pitchFamily="34" charset="0"/>
              </a:rPr>
              <a:t>Comptabilité.</a:t>
            </a:r>
          </a:p>
          <a:p>
            <a:r>
              <a:rPr lang="fr-FR" sz="1100" dirty="0">
                <a:ea typeface="Lato Light" panose="020F0502020204030203" pitchFamily="34" charset="0"/>
                <a:cs typeface="Lato Light" panose="020F0502020204030203" pitchFamily="34" charset="0"/>
              </a:rPr>
              <a:t>Logiciel : EDL, Ciel compta –</a:t>
            </a:r>
          </a:p>
          <a:p>
            <a:r>
              <a:rPr lang="fr-FR" sz="1100" dirty="0">
                <a:ea typeface="Lato Light" panose="020F0502020204030203" pitchFamily="34" charset="0"/>
                <a:cs typeface="Lato Light" panose="020F0502020204030203" pitchFamily="34" charset="0"/>
              </a:rPr>
              <a:t>Prise de rdv : Doctolib.</a:t>
            </a:r>
          </a:p>
          <a:p>
            <a:endParaRPr lang="en-US" sz="1100" dirty="0"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>
              <a:spcBef>
                <a:spcPts val="300"/>
              </a:spcBef>
            </a:pPr>
            <a:endParaRPr lang="fr-FR" sz="1100" dirty="0">
              <a:solidFill>
                <a:schemeClr val="tx1">
                  <a:lumMod val="50000"/>
                  <a:lumOff val="50000"/>
                </a:schemeClr>
              </a:solidFill>
              <a:ea typeface="Times New Roman" charset="0"/>
              <a:cs typeface="Times New Roman" charset="0"/>
            </a:endParaRPr>
          </a:p>
          <a:p>
            <a:r>
              <a:rPr lang="en-GB" sz="1100" b="1" dirty="0">
                <a:solidFill>
                  <a:schemeClr val="tx1">
                    <a:lumMod val="85000"/>
                    <a:lumOff val="15000"/>
                  </a:schemeClr>
                </a:solidFill>
                <a:ea typeface="Times New Roman" charset="0"/>
                <a:cs typeface="Times New Roman" charset="0"/>
              </a:rPr>
              <a:t>2007 </a:t>
            </a:r>
            <a:r>
              <a:rPr lang="mr-IN" sz="1100" b="1" dirty="0">
                <a:solidFill>
                  <a:schemeClr val="tx1">
                    <a:lumMod val="85000"/>
                    <a:lumOff val="15000"/>
                  </a:schemeClr>
                </a:solidFill>
                <a:ea typeface="Times New Roman" charset="0"/>
                <a:cs typeface="Times New Roman" charset="0"/>
              </a:rPr>
              <a:t>–</a:t>
            </a:r>
            <a:r>
              <a:rPr lang="en-GB" sz="1100" b="1" dirty="0">
                <a:solidFill>
                  <a:schemeClr val="tx1">
                    <a:lumMod val="85000"/>
                    <a:lumOff val="15000"/>
                  </a:schemeClr>
                </a:solidFill>
                <a:ea typeface="Times New Roman" charset="0"/>
                <a:cs typeface="Times New Roman" charset="0"/>
              </a:rPr>
              <a:t> 2018 | </a:t>
            </a:r>
            <a:r>
              <a:rPr lang="en-GB" sz="1100" b="1" dirty="0" err="1">
                <a:solidFill>
                  <a:schemeClr val="tx1">
                    <a:lumMod val="85000"/>
                    <a:lumOff val="15000"/>
                  </a:schemeClr>
                </a:solidFill>
                <a:ea typeface="Times New Roman" charset="0"/>
                <a:cs typeface="Times New Roman" charset="0"/>
              </a:rPr>
              <a:t>Gérante</a:t>
            </a:r>
            <a:r>
              <a:rPr lang="en-GB" sz="1100" b="1" dirty="0">
                <a:solidFill>
                  <a:schemeClr val="tx1">
                    <a:lumMod val="85000"/>
                    <a:lumOff val="15000"/>
                  </a:schemeClr>
                </a:solidFill>
                <a:ea typeface="Times New Roman" charset="0"/>
                <a:cs typeface="Times New Roman" charset="0"/>
              </a:rPr>
              <a:t> | </a:t>
            </a:r>
            <a:r>
              <a:rPr lang="en-GB" sz="1100" b="1" dirty="0" err="1">
                <a:solidFill>
                  <a:schemeClr val="tx1">
                    <a:lumMod val="85000"/>
                    <a:lumOff val="15000"/>
                  </a:schemeClr>
                </a:solidFill>
                <a:ea typeface="Times New Roman" charset="0"/>
                <a:cs typeface="Times New Roman" charset="0"/>
              </a:rPr>
              <a:t>Allauch</a:t>
            </a:r>
            <a:r>
              <a:rPr lang="en-GB" sz="1100" b="1" dirty="0">
                <a:solidFill>
                  <a:schemeClr val="tx1">
                    <a:lumMod val="85000"/>
                    <a:lumOff val="15000"/>
                  </a:schemeClr>
                </a:solidFill>
                <a:ea typeface="Times New Roman" charset="0"/>
                <a:cs typeface="Times New Roman" charset="0"/>
              </a:rPr>
              <a:t> Services A Domicile</a:t>
            </a:r>
          </a:p>
          <a:p>
            <a:r>
              <a:rPr lang="fr-FR" sz="1100" dirty="0">
                <a:ea typeface="Lato Light" panose="020F0502020204030203" pitchFamily="34" charset="0"/>
                <a:cs typeface="Lato Light" panose="020F0502020204030203" pitchFamily="34" charset="0"/>
              </a:rPr>
              <a:t>Gestion des appels téléphoniques, courrier.</a:t>
            </a:r>
          </a:p>
          <a:p>
            <a:r>
              <a:rPr lang="fr-FR" sz="1100" dirty="0">
                <a:ea typeface="Lato Light" panose="020F0502020204030203" pitchFamily="34" charset="0"/>
                <a:cs typeface="Lato Light" panose="020F0502020204030203" pitchFamily="34" charset="0"/>
              </a:rPr>
              <a:t>Tenue d'agenda, prise de rendez-vous, suivi des échanges e-mails.</a:t>
            </a:r>
          </a:p>
          <a:p>
            <a:r>
              <a:rPr lang="fr-FR" sz="1100" dirty="0">
                <a:ea typeface="Lato Light" panose="020F0502020204030203" pitchFamily="34" charset="0"/>
                <a:cs typeface="Lato Light" panose="020F0502020204030203" pitchFamily="34" charset="0"/>
              </a:rPr>
              <a:t>Organisation de réunions.</a:t>
            </a:r>
          </a:p>
          <a:p>
            <a:r>
              <a:rPr lang="fr-FR" sz="1100" dirty="0">
                <a:ea typeface="Lato Light" panose="020F0502020204030203" pitchFamily="34" charset="0"/>
                <a:cs typeface="Lato Light" panose="020F0502020204030203" pitchFamily="34" charset="0"/>
              </a:rPr>
              <a:t>Saisie de documents, archivage, gestion des fournitures.</a:t>
            </a:r>
          </a:p>
          <a:p>
            <a:r>
              <a:rPr lang="fr-FR" sz="1100" dirty="0">
                <a:ea typeface="Lato Light" panose="020F0502020204030203" pitchFamily="34" charset="0"/>
                <a:cs typeface="Lato Light" panose="020F0502020204030203" pitchFamily="34" charset="0"/>
              </a:rPr>
              <a:t>Facturation, suivi des paiements, relances.</a:t>
            </a:r>
          </a:p>
          <a:p>
            <a:r>
              <a:rPr lang="fr-FR" sz="1100" dirty="0">
                <a:ea typeface="Lato Light" panose="020F0502020204030203" pitchFamily="34" charset="0"/>
                <a:cs typeface="Lato Light" panose="020F0502020204030203" pitchFamily="34" charset="0"/>
              </a:rPr>
              <a:t>Recrutement, gestion du personnel.</a:t>
            </a:r>
          </a:p>
          <a:p>
            <a:r>
              <a:rPr lang="fr-FR" sz="1100" dirty="0">
                <a:ea typeface="Lato Light" panose="020F0502020204030203" pitchFamily="34" charset="0"/>
                <a:cs typeface="Lato Light" panose="020F0502020204030203" pitchFamily="34" charset="0"/>
              </a:rPr>
              <a:t>Comptabilité.</a:t>
            </a:r>
          </a:p>
          <a:p>
            <a:r>
              <a:rPr lang="fr-FR" sz="1100" dirty="0">
                <a:ea typeface="Lato Light" panose="020F0502020204030203" pitchFamily="34" charset="0"/>
                <a:cs typeface="Lato Light" panose="020F0502020204030203" pitchFamily="34" charset="0"/>
              </a:rPr>
              <a:t>Logiciel  : EBP facturation, paie</a:t>
            </a:r>
            <a:endParaRPr lang="en-US" sz="1100" dirty="0"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>
              <a:spcBef>
                <a:spcPts val="300"/>
              </a:spcBef>
            </a:pPr>
            <a:endParaRPr lang="fr-FR" sz="1100" dirty="0">
              <a:solidFill>
                <a:schemeClr val="tx1">
                  <a:lumMod val="50000"/>
                  <a:lumOff val="50000"/>
                </a:schemeClr>
              </a:solidFill>
              <a:ea typeface="Times New Roman" charset="0"/>
              <a:cs typeface="Times New Roman" charset="0"/>
            </a:endParaRPr>
          </a:p>
          <a:p>
            <a:pPr>
              <a:spcBef>
                <a:spcPts val="300"/>
              </a:spcBef>
            </a:pPr>
            <a:endParaRPr lang="fr-FR" sz="1100" dirty="0">
              <a:solidFill>
                <a:schemeClr val="tx1">
                  <a:lumMod val="50000"/>
                  <a:lumOff val="50000"/>
                </a:schemeClr>
              </a:solidFill>
              <a:ea typeface="Times New Roman" charset="0"/>
              <a:cs typeface="Times New Roman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122378" y="2650726"/>
            <a:ext cx="2849691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b="1" dirty="0"/>
              <a:t>EXPERIENCE PROFESSIONNELLE</a:t>
            </a:r>
          </a:p>
          <a:p>
            <a:endParaRPr lang="fr-FR" sz="1600" b="1" dirty="0"/>
          </a:p>
          <a:p>
            <a:endParaRPr lang="fr-FR" sz="1600" b="1" dirty="0"/>
          </a:p>
          <a:p>
            <a:endParaRPr lang="fr-FR" sz="1600" dirty="0"/>
          </a:p>
        </p:txBody>
      </p:sp>
      <p:sp>
        <p:nvSpPr>
          <p:cNvPr id="13" name="Rectangle 12"/>
          <p:cNvSpPr/>
          <p:nvPr/>
        </p:nvSpPr>
        <p:spPr>
          <a:xfrm>
            <a:off x="3114022" y="8393777"/>
            <a:ext cx="3778250" cy="1892826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endParaRPr lang="en-US" altLang="en-US" sz="1400" b="1" dirty="0">
              <a:latin typeface="Century Gothic" panose="020B0502020202020204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lvl="0"/>
            <a:endParaRPr lang="en-US" altLang="en-US" sz="1400" b="1" dirty="0">
              <a:latin typeface="Century Gothic" panose="020B0502020202020204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lvl="0"/>
            <a:r>
              <a:rPr lang="en-US" altLang="en-US" sz="1400" b="1" dirty="0" err="1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Développeur</a:t>
            </a:r>
            <a:r>
              <a:rPr lang="en-US" altLang="en-US" sz="1400" b="1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Web et</a:t>
            </a:r>
            <a:r>
              <a:rPr lang="en-US" altLang="en-US" sz="1400" b="1" dirty="0">
                <a:solidFill>
                  <a:schemeClr val="bg1"/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n-US" altLang="en-US" sz="1400" b="1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Mobile</a:t>
            </a:r>
            <a:r>
              <a:rPr lang="en-US" altLang="en-US" sz="14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</a:p>
          <a:p>
            <a:pPr lvl="0"/>
            <a:r>
              <a:rPr lang="en-US" altLang="en-US" sz="14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(</a:t>
            </a:r>
            <a:r>
              <a:rPr lang="en-US" altLang="en-US" sz="1400" dirty="0" err="1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Titre</a:t>
            </a:r>
            <a:r>
              <a:rPr lang="en-US" altLang="en-US" sz="14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n-US" altLang="en-US" sz="1400" dirty="0" err="1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professionnel</a:t>
            </a:r>
            <a:r>
              <a:rPr lang="en-US" altLang="en-US" sz="14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)</a:t>
            </a:r>
          </a:p>
          <a:p>
            <a:pPr lvl="0"/>
            <a:r>
              <a:rPr lang="en-US" altLang="en-US" sz="1100" i="1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2020 - </a:t>
            </a:r>
            <a:r>
              <a:rPr lang="en-US" altLang="en-US" sz="1100" b="1" i="1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Greta</a:t>
            </a:r>
            <a:r>
              <a:rPr lang="en-US" altLang="en-US" sz="1100" i="1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- </a:t>
            </a:r>
            <a:r>
              <a:rPr lang="en-US" altLang="en-US" sz="1100" i="1" dirty="0" err="1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Vitrolles</a:t>
            </a:r>
            <a:endParaRPr lang="en-US" altLang="en-US" sz="1100" i="1" dirty="0">
              <a:latin typeface="Century Gothic" panose="020B0502020202020204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lvl="0"/>
            <a:endParaRPr lang="en-US" altLang="en-US" sz="1400" dirty="0">
              <a:latin typeface="Century Gothic" panose="020B0502020202020204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lvl="0"/>
            <a:r>
              <a:rPr lang="en-US" altLang="en-US" sz="1400" b="1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BTN Sciences </a:t>
            </a:r>
            <a:r>
              <a:rPr lang="en-US" altLang="en-US" sz="1400" b="1" dirty="0" err="1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médico-sociales</a:t>
            </a:r>
            <a:r>
              <a:rPr lang="en-US" altLang="en-US" sz="14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</a:p>
          <a:p>
            <a:pPr lvl="0"/>
            <a:r>
              <a:rPr lang="en-US" altLang="en-US" sz="1100" i="1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1986 - </a:t>
            </a:r>
            <a:r>
              <a:rPr lang="en-US" altLang="en-US" sz="1100" b="1" i="1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Lycée Charles </a:t>
            </a:r>
            <a:r>
              <a:rPr lang="en-US" altLang="en-US" sz="1100" b="1" i="1" dirty="0" err="1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Peguy</a:t>
            </a:r>
            <a:r>
              <a:rPr lang="en-US" altLang="en-US" sz="1100" b="1" i="1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n-US" altLang="en-US" sz="1100" i="1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- Marseille</a:t>
            </a:r>
            <a:endParaRPr lang="en-US" altLang="en-US" sz="1100" b="1" i="1" dirty="0">
              <a:latin typeface="Lato 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defTabSz="685800">
              <a:defRPr/>
            </a:pPr>
            <a:endParaRPr lang="fr-FR" sz="1100" dirty="0"/>
          </a:p>
        </p:txBody>
      </p:sp>
      <p:sp>
        <p:nvSpPr>
          <p:cNvPr id="14" name="Rectangle 13"/>
          <p:cNvSpPr/>
          <p:nvPr/>
        </p:nvSpPr>
        <p:spPr>
          <a:xfrm>
            <a:off x="3114022" y="7991636"/>
            <a:ext cx="125079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fr-FR" sz="1600" b="1" dirty="0"/>
          </a:p>
          <a:p>
            <a:r>
              <a:rPr lang="fr-FR" sz="1600" b="1" dirty="0"/>
              <a:t>FORMATION</a:t>
            </a:r>
            <a:endParaRPr lang="fr-FR" sz="1600" dirty="0"/>
          </a:p>
        </p:txBody>
      </p:sp>
      <p:cxnSp>
        <p:nvCxnSpPr>
          <p:cNvPr id="15" name="Connecteur droit 14"/>
          <p:cNvCxnSpPr/>
          <p:nvPr/>
        </p:nvCxnSpPr>
        <p:spPr>
          <a:xfrm>
            <a:off x="3219331" y="8088815"/>
            <a:ext cx="413802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2748820" y="0"/>
            <a:ext cx="236530" cy="1069181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TextBox 22"/>
          <p:cNvSpPr txBox="1"/>
          <p:nvPr/>
        </p:nvSpPr>
        <p:spPr>
          <a:xfrm>
            <a:off x="188867" y="3064354"/>
            <a:ext cx="234311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defRPr/>
            </a:pPr>
            <a:r>
              <a:rPr lang="fr-FR" altLang="en-US" sz="1100" b="1" dirty="0">
                <a:solidFill>
                  <a:schemeClr val="bg1"/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En reconversion professionnelle en développement web. Mes valeurs: curiosité intellectuelle, sens de l'écoute, empathie, honnêteté et dynamisme. Faculté d'adaptation et d'intégration.</a:t>
            </a:r>
          </a:p>
          <a:p>
            <a:pPr defTabSz="685800">
              <a:defRPr/>
            </a:pPr>
            <a:endParaRPr lang="fr-FR" sz="1100" dirty="0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88867" y="2662905"/>
            <a:ext cx="10644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b="1">
                <a:solidFill>
                  <a:schemeClr val="bg1"/>
                </a:solidFill>
              </a:rPr>
              <a:t>A PROPOS</a:t>
            </a:r>
            <a:endParaRPr lang="fr-FR" sz="1600" dirty="0">
              <a:solidFill>
                <a:schemeClr val="bg1"/>
              </a:solidFill>
            </a:endParaRPr>
          </a:p>
        </p:txBody>
      </p:sp>
      <p:sp>
        <p:nvSpPr>
          <p:cNvPr id="19" name="Ellipse 18"/>
          <p:cNvSpPr/>
          <p:nvPr/>
        </p:nvSpPr>
        <p:spPr>
          <a:xfrm>
            <a:off x="3249367" y="1272304"/>
            <a:ext cx="311971" cy="31197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0" name="Picture 10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3203" y="1355530"/>
            <a:ext cx="164955" cy="164955"/>
          </a:xfrm>
          <a:prstGeom prst="rect">
            <a:avLst/>
          </a:prstGeom>
        </p:spPr>
      </p:pic>
      <p:sp>
        <p:nvSpPr>
          <p:cNvPr id="21" name="Ellipse 20"/>
          <p:cNvSpPr/>
          <p:nvPr/>
        </p:nvSpPr>
        <p:spPr>
          <a:xfrm>
            <a:off x="3249365" y="1710837"/>
            <a:ext cx="311971" cy="31197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4" name="Picture 9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179" y="1796758"/>
            <a:ext cx="167573" cy="167573"/>
          </a:xfrm>
          <a:prstGeom prst="rect">
            <a:avLst/>
          </a:prstGeom>
        </p:spPr>
      </p:pic>
      <p:grpSp>
        <p:nvGrpSpPr>
          <p:cNvPr id="8" name="Groupe 7">
            <a:extLst>
              <a:ext uri="{FF2B5EF4-FFF2-40B4-BE49-F238E27FC236}">
                <a16:creationId xmlns:a16="http://schemas.microsoft.com/office/drawing/2014/main" id="{DFA5AAD9-1058-4C98-A9CE-0F6CF9597B41}"/>
              </a:ext>
            </a:extLst>
          </p:cNvPr>
          <p:cNvGrpSpPr/>
          <p:nvPr/>
        </p:nvGrpSpPr>
        <p:grpSpPr>
          <a:xfrm>
            <a:off x="5351768" y="1757186"/>
            <a:ext cx="311971" cy="311971"/>
            <a:chOff x="5690413" y="1261556"/>
            <a:chExt cx="311971" cy="311971"/>
          </a:xfrm>
        </p:grpSpPr>
        <p:sp>
          <p:nvSpPr>
            <p:cNvPr id="22" name="Ellipse 21"/>
            <p:cNvSpPr/>
            <p:nvPr/>
          </p:nvSpPr>
          <p:spPr>
            <a:xfrm>
              <a:off x="5690413" y="1261556"/>
              <a:ext cx="311971" cy="31197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5" name="Picture 10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59407" y="1336899"/>
              <a:ext cx="169953" cy="169953"/>
            </a:xfrm>
            <a:prstGeom prst="rect">
              <a:avLst/>
            </a:prstGeom>
          </p:spPr>
        </p:pic>
      </p:grpSp>
      <p:sp>
        <p:nvSpPr>
          <p:cNvPr id="27" name="ZoneTexte 26"/>
          <p:cNvSpPr txBox="1"/>
          <p:nvPr/>
        </p:nvSpPr>
        <p:spPr>
          <a:xfrm>
            <a:off x="3562354" y="1176397"/>
            <a:ext cx="8755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/>
              <a:t>TELEPHONE</a:t>
            </a:r>
          </a:p>
        </p:txBody>
      </p:sp>
      <p:sp>
        <p:nvSpPr>
          <p:cNvPr id="28" name="ZoneTexte 27"/>
          <p:cNvSpPr txBox="1"/>
          <p:nvPr/>
        </p:nvSpPr>
        <p:spPr>
          <a:xfrm>
            <a:off x="3562354" y="1630821"/>
            <a:ext cx="7104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/>
              <a:t>ADRESSE</a:t>
            </a:r>
          </a:p>
        </p:txBody>
      </p:sp>
      <p:sp>
        <p:nvSpPr>
          <p:cNvPr id="29" name="ZoneTexte 28"/>
          <p:cNvSpPr txBox="1"/>
          <p:nvPr/>
        </p:nvSpPr>
        <p:spPr>
          <a:xfrm>
            <a:off x="5704458" y="1674153"/>
            <a:ext cx="8223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/>
              <a:t> EMAIL</a:t>
            </a:r>
          </a:p>
        </p:txBody>
      </p:sp>
      <p:sp>
        <p:nvSpPr>
          <p:cNvPr id="31" name="ZoneTexte 30"/>
          <p:cNvSpPr txBox="1"/>
          <p:nvPr/>
        </p:nvSpPr>
        <p:spPr>
          <a:xfrm>
            <a:off x="3554566" y="1798798"/>
            <a:ext cx="15327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454 chemin du </a:t>
            </a:r>
            <a:r>
              <a:rPr lang="fr-FR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Barbaraou</a:t>
            </a:r>
            <a:endParaRPr lang="fr-FR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fr-F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13190 ALLAUCH</a:t>
            </a:r>
          </a:p>
        </p:txBody>
      </p:sp>
      <p:sp>
        <p:nvSpPr>
          <p:cNvPr id="32" name="ZoneTexte 31"/>
          <p:cNvSpPr txBox="1"/>
          <p:nvPr/>
        </p:nvSpPr>
        <p:spPr>
          <a:xfrm>
            <a:off x="5732733" y="1917514"/>
            <a:ext cx="20909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fr-FR" sz="1000" dirty="0">
                <a:solidFill>
                  <a:prstClr val="black">
                    <a:lumMod val="50000"/>
                    <a:lumOff val="50000"/>
                  </a:prstClr>
                </a:solidFill>
              </a:rPr>
              <a:t>Veronique.seguin13@orange.fr</a:t>
            </a:r>
          </a:p>
        </p:txBody>
      </p:sp>
      <p:sp>
        <p:nvSpPr>
          <p:cNvPr id="34" name="ZoneTexte 33"/>
          <p:cNvSpPr txBox="1"/>
          <p:nvPr/>
        </p:nvSpPr>
        <p:spPr>
          <a:xfrm>
            <a:off x="3568457" y="1338053"/>
            <a:ext cx="9573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07 69 95 55 03</a:t>
            </a:r>
          </a:p>
        </p:txBody>
      </p:sp>
      <p:cxnSp>
        <p:nvCxnSpPr>
          <p:cNvPr id="35" name="Connecteur droit 34"/>
          <p:cNvCxnSpPr/>
          <p:nvPr/>
        </p:nvCxnSpPr>
        <p:spPr>
          <a:xfrm>
            <a:off x="3219331" y="2402775"/>
            <a:ext cx="413802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3100663" y="644522"/>
            <a:ext cx="7186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b="1" dirty="0"/>
              <a:t>STAGE</a:t>
            </a:r>
            <a:endParaRPr lang="fr-FR" sz="1600" dirty="0"/>
          </a:p>
        </p:txBody>
      </p:sp>
      <p:cxnSp>
        <p:nvCxnSpPr>
          <p:cNvPr id="37" name="Connecteur droit 36"/>
          <p:cNvCxnSpPr/>
          <p:nvPr/>
        </p:nvCxnSpPr>
        <p:spPr>
          <a:xfrm>
            <a:off x="3171836" y="516063"/>
            <a:ext cx="413802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ZoneTexte 3"/>
          <p:cNvSpPr txBox="1"/>
          <p:nvPr/>
        </p:nvSpPr>
        <p:spPr>
          <a:xfrm>
            <a:off x="390398" y="1788099"/>
            <a:ext cx="15349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sz="1400" dirty="0">
              <a:solidFill>
                <a:schemeClr val="bg1"/>
              </a:solidFill>
            </a:endParaRPr>
          </a:p>
          <a:p>
            <a:r>
              <a:rPr lang="fr-FR" sz="1400" dirty="0">
                <a:solidFill>
                  <a:schemeClr val="bg1"/>
                </a:solidFill>
              </a:rPr>
              <a:t>Véronique SEGUIN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3059087" y="91142"/>
            <a:ext cx="2084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DEVELOPPEUR WEB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85893" y="5412583"/>
            <a:ext cx="9923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b="1" dirty="0">
                <a:solidFill>
                  <a:schemeClr val="bg1"/>
                </a:solidFill>
              </a:rPr>
              <a:t>LANGUES</a:t>
            </a:r>
            <a:endParaRPr lang="fr-FR" sz="1600" dirty="0">
              <a:solidFill>
                <a:schemeClr val="bg1"/>
              </a:solidFill>
            </a:endParaRPr>
          </a:p>
        </p:txBody>
      </p:sp>
      <p:sp>
        <p:nvSpPr>
          <p:cNvPr id="40" name="TextBox 69"/>
          <p:cNvSpPr txBox="1"/>
          <p:nvPr/>
        </p:nvSpPr>
        <p:spPr>
          <a:xfrm>
            <a:off x="219636" y="5887968"/>
            <a:ext cx="16745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900" dirty="0" err="1">
                <a:solidFill>
                  <a:schemeClr val="bg1"/>
                </a:solidFill>
                <a:ea typeface="Roboto" pitchFamily="2" charset="0"/>
                <a:cs typeface="Lato" panose="020F0502020204030203" pitchFamily="34" charset="0"/>
              </a:rPr>
              <a:t>Français</a:t>
            </a:r>
            <a:endParaRPr lang="en-GB" sz="900" i="1" dirty="0">
              <a:solidFill>
                <a:schemeClr val="bg1"/>
              </a:solidFill>
              <a:ea typeface="Roboto" pitchFamily="2" charset="0"/>
              <a:cs typeface="Lato" panose="020F0502020204030203" pitchFamily="34" charset="0"/>
            </a:endParaRPr>
          </a:p>
        </p:txBody>
      </p:sp>
      <p:sp>
        <p:nvSpPr>
          <p:cNvPr id="41" name="TextBox 72"/>
          <p:cNvSpPr txBox="1"/>
          <p:nvPr/>
        </p:nvSpPr>
        <p:spPr>
          <a:xfrm>
            <a:off x="219636" y="6145157"/>
            <a:ext cx="206737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900" dirty="0" err="1">
                <a:solidFill>
                  <a:schemeClr val="bg1"/>
                </a:solidFill>
                <a:ea typeface="Roboto" pitchFamily="2" charset="0"/>
                <a:cs typeface="Lato" panose="020F0502020204030203" pitchFamily="34" charset="0"/>
              </a:rPr>
              <a:t>Anglais</a:t>
            </a:r>
            <a:endParaRPr lang="en-GB" sz="900" i="1" dirty="0">
              <a:solidFill>
                <a:schemeClr val="bg1"/>
              </a:solidFill>
              <a:ea typeface="Roboto" pitchFamily="2" charset="0"/>
              <a:cs typeface="Lato" panose="020F0502020204030203" pitchFamily="3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1103906" y="5994362"/>
            <a:ext cx="1428077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/>
              </a:solidFill>
              <a:ea typeface="Roboto" pitchFamily="2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103906" y="6244493"/>
            <a:ext cx="1428077" cy="790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/>
              </a:solidFill>
              <a:ea typeface="Roboto" pitchFamily="2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198849" y="6902168"/>
            <a:ext cx="149025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b="1" dirty="0">
                <a:solidFill>
                  <a:schemeClr val="bg1"/>
                </a:solidFill>
              </a:rPr>
              <a:t>COMPETENCES</a:t>
            </a:r>
            <a:endParaRPr lang="fr-FR" sz="1600" dirty="0">
              <a:solidFill>
                <a:schemeClr val="bg1"/>
              </a:solidFill>
            </a:endParaRPr>
          </a:p>
        </p:txBody>
      </p:sp>
      <p:sp>
        <p:nvSpPr>
          <p:cNvPr id="51" name="TextBox 45"/>
          <p:cNvSpPr txBox="1"/>
          <p:nvPr/>
        </p:nvSpPr>
        <p:spPr>
          <a:xfrm>
            <a:off x="9433" y="7381942"/>
            <a:ext cx="1077704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HTML/CSS</a:t>
            </a:r>
          </a:p>
          <a:p>
            <a:endParaRPr lang="en-US" sz="900" dirty="0">
              <a:solidFill>
                <a:schemeClr val="bg1"/>
              </a:solidFill>
            </a:endParaRPr>
          </a:p>
          <a:p>
            <a:r>
              <a:rPr lang="en-US" sz="900" dirty="0">
                <a:solidFill>
                  <a:schemeClr val="bg1"/>
                </a:solidFill>
              </a:rPr>
              <a:t>PHP MySQL</a:t>
            </a:r>
          </a:p>
          <a:p>
            <a:endParaRPr lang="en-US" sz="900" dirty="0">
              <a:solidFill>
                <a:schemeClr val="bg1"/>
              </a:solidFill>
            </a:endParaRPr>
          </a:p>
          <a:p>
            <a:r>
              <a:rPr lang="en-US" sz="900" dirty="0">
                <a:solidFill>
                  <a:schemeClr val="bg1"/>
                </a:solidFill>
              </a:rPr>
              <a:t>JQUERY</a:t>
            </a:r>
          </a:p>
          <a:p>
            <a:endParaRPr lang="en-US" sz="900" dirty="0">
              <a:solidFill>
                <a:schemeClr val="bg1"/>
              </a:solidFill>
            </a:endParaRPr>
          </a:p>
          <a:p>
            <a:endParaRPr lang="en-US" sz="900" dirty="0">
              <a:solidFill>
                <a:schemeClr val="bg1"/>
              </a:solidFill>
            </a:endParaRPr>
          </a:p>
          <a:p>
            <a:r>
              <a:rPr lang="en-US" sz="900" dirty="0" err="1">
                <a:solidFill>
                  <a:schemeClr val="bg1"/>
                </a:solidFill>
              </a:rPr>
              <a:t>Méthode</a:t>
            </a:r>
            <a:r>
              <a:rPr lang="en-US" sz="900" dirty="0">
                <a:solidFill>
                  <a:schemeClr val="bg1"/>
                </a:solidFill>
              </a:rPr>
              <a:t> AGILE</a:t>
            </a:r>
          </a:p>
          <a:p>
            <a:r>
              <a:rPr lang="en-US" sz="900" dirty="0" err="1">
                <a:solidFill>
                  <a:schemeClr val="bg1"/>
                </a:solidFill>
              </a:rPr>
              <a:t>Kanbam</a:t>
            </a:r>
            <a:r>
              <a:rPr lang="en-US" sz="900" dirty="0">
                <a:solidFill>
                  <a:schemeClr val="bg1"/>
                </a:solidFill>
              </a:rPr>
              <a:t>/</a:t>
            </a:r>
            <a:r>
              <a:rPr lang="en-US" sz="900" dirty="0" err="1">
                <a:solidFill>
                  <a:schemeClr val="bg1"/>
                </a:solidFill>
              </a:rPr>
              <a:t>Scrump</a:t>
            </a:r>
            <a:endParaRPr lang="en-US" sz="900" dirty="0">
              <a:solidFill>
                <a:schemeClr val="bg1"/>
              </a:solidFill>
            </a:endParaRPr>
          </a:p>
          <a:p>
            <a:endParaRPr lang="en-US" sz="900" dirty="0">
              <a:solidFill>
                <a:schemeClr val="bg1"/>
              </a:solidFill>
            </a:endParaRPr>
          </a:p>
          <a:p>
            <a:r>
              <a:rPr lang="en-US" sz="900" dirty="0">
                <a:solidFill>
                  <a:schemeClr val="bg1"/>
                </a:solidFill>
              </a:rPr>
              <a:t>UML</a:t>
            </a:r>
          </a:p>
          <a:p>
            <a:endParaRPr lang="en-US" sz="900" dirty="0">
              <a:solidFill>
                <a:schemeClr val="bg1"/>
              </a:solidFill>
            </a:endParaRPr>
          </a:p>
          <a:p>
            <a:endParaRPr lang="en-US" sz="900" dirty="0">
              <a:solidFill>
                <a:schemeClr val="bg1"/>
              </a:solidFill>
            </a:endParaRPr>
          </a:p>
          <a:p>
            <a:r>
              <a:rPr lang="en-US" sz="900" dirty="0">
                <a:solidFill>
                  <a:schemeClr val="bg1"/>
                </a:solidFill>
              </a:rPr>
              <a:t>UX/UI</a:t>
            </a:r>
          </a:p>
          <a:p>
            <a:endParaRPr lang="en-US" sz="900" dirty="0">
              <a:solidFill>
                <a:schemeClr val="bg1"/>
              </a:solidFill>
            </a:endParaRPr>
          </a:p>
          <a:p>
            <a:endParaRPr lang="en-US" sz="900" dirty="0">
              <a:solidFill>
                <a:schemeClr val="bg1"/>
              </a:solidFill>
            </a:endParaRPr>
          </a:p>
          <a:p>
            <a:endParaRPr lang="en-US" sz="900" dirty="0">
              <a:solidFill>
                <a:schemeClr val="bg1"/>
              </a:solidFill>
            </a:endParaRPr>
          </a:p>
          <a:p>
            <a:r>
              <a:rPr lang="en-US" sz="900" dirty="0">
                <a:solidFill>
                  <a:schemeClr val="bg1"/>
                </a:solidFill>
              </a:rPr>
              <a:t>Framework</a:t>
            </a:r>
          </a:p>
          <a:p>
            <a:r>
              <a:rPr lang="en-US" sz="900" dirty="0">
                <a:solidFill>
                  <a:schemeClr val="bg1"/>
                </a:solidFill>
              </a:rPr>
              <a:t>WordPress</a:t>
            </a:r>
          </a:p>
          <a:p>
            <a:r>
              <a:rPr lang="en-US" sz="900" dirty="0" err="1">
                <a:solidFill>
                  <a:schemeClr val="bg1"/>
                </a:solidFill>
              </a:rPr>
              <a:t>Symfony</a:t>
            </a:r>
            <a:endParaRPr lang="en-US" sz="900" dirty="0">
              <a:solidFill>
                <a:schemeClr val="bg1"/>
              </a:solidFill>
            </a:endParaRPr>
          </a:p>
          <a:p>
            <a:r>
              <a:rPr lang="en-US" sz="900" dirty="0" err="1">
                <a:solidFill>
                  <a:schemeClr val="bg1"/>
                </a:solidFill>
              </a:rPr>
              <a:t>Boostrap</a:t>
            </a:r>
            <a:endParaRPr lang="en-US" sz="900" dirty="0">
              <a:solidFill>
                <a:schemeClr val="bg1"/>
              </a:solidFill>
            </a:endParaRPr>
          </a:p>
          <a:p>
            <a:endParaRPr lang="en-US" sz="900" dirty="0">
              <a:solidFill>
                <a:schemeClr val="bg1"/>
              </a:solidFill>
            </a:endParaRPr>
          </a:p>
          <a:p>
            <a:r>
              <a:rPr lang="en-US" sz="900" dirty="0">
                <a:solidFill>
                  <a:schemeClr val="bg1"/>
                </a:solidFill>
              </a:rPr>
              <a:t>Git - </a:t>
            </a:r>
            <a:r>
              <a:rPr lang="en-US" sz="900" dirty="0" err="1">
                <a:solidFill>
                  <a:schemeClr val="bg1"/>
                </a:solidFill>
              </a:rPr>
              <a:t>Github</a:t>
            </a:r>
            <a:endParaRPr lang="en-US" sz="900" dirty="0">
              <a:solidFill>
                <a:schemeClr val="bg1"/>
              </a:solidFill>
            </a:endParaRPr>
          </a:p>
          <a:p>
            <a:endParaRPr lang="en-US" sz="900" dirty="0">
              <a:solidFill>
                <a:schemeClr val="bg1"/>
              </a:solidFill>
            </a:endParaRPr>
          </a:p>
          <a:p>
            <a:endParaRPr lang="en-US" sz="900" dirty="0">
              <a:solidFill>
                <a:schemeClr val="bg1"/>
              </a:solidFill>
            </a:endParaRPr>
          </a:p>
          <a:p>
            <a:endParaRPr lang="en-US" sz="900" dirty="0">
              <a:solidFill>
                <a:schemeClr val="bg1"/>
              </a:solidFill>
            </a:endParaRPr>
          </a:p>
          <a:p>
            <a:pPr algn="r"/>
            <a:endParaRPr lang="uk-UA" sz="900" dirty="0">
              <a:solidFill>
                <a:schemeClr val="bg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1051484" y="7470602"/>
            <a:ext cx="1501952" cy="127527"/>
          </a:xfrm>
          <a:prstGeom prst="rect">
            <a:avLst/>
          </a:prstGeom>
          <a:solidFill>
            <a:schemeClr val="bg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>
              <a:solidFill>
                <a:schemeClr val="bg1"/>
              </a:solidFill>
            </a:endParaRPr>
          </a:p>
        </p:txBody>
      </p:sp>
      <p:cxnSp>
        <p:nvCxnSpPr>
          <p:cNvPr id="62" name="Connecteur droit 61"/>
          <p:cNvCxnSpPr/>
          <p:nvPr/>
        </p:nvCxnSpPr>
        <p:spPr>
          <a:xfrm>
            <a:off x="219636" y="2402775"/>
            <a:ext cx="2187802" cy="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62"/>
          <p:cNvCxnSpPr/>
          <p:nvPr/>
        </p:nvCxnSpPr>
        <p:spPr>
          <a:xfrm>
            <a:off x="219636" y="5161215"/>
            <a:ext cx="2187802" cy="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63"/>
          <p:cNvCxnSpPr/>
          <p:nvPr/>
        </p:nvCxnSpPr>
        <p:spPr>
          <a:xfrm>
            <a:off x="253762" y="6760947"/>
            <a:ext cx="2187802" cy="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Losange 9"/>
          <p:cNvSpPr/>
          <p:nvPr/>
        </p:nvSpPr>
        <p:spPr>
          <a:xfrm>
            <a:off x="2087038" y="5887968"/>
            <a:ext cx="257189" cy="257189"/>
          </a:xfrm>
          <a:prstGeom prst="diamond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Losange 64"/>
          <p:cNvSpPr/>
          <p:nvPr/>
        </p:nvSpPr>
        <p:spPr>
          <a:xfrm>
            <a:off x="1187649" y="6138757"/>
            <a:ext cx="257189" cy="257189"/>
          </a:xfrm>
          <a:prstGeom prst="diamond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6" name="Image 45">
            <a:extLst>
              <a:ext uri="{FF2B5EF4-FFF2-40B4-BE49-F238E27FC236}">
                <a16:creationId xmlns:a16="http://schemas.microsoft.com/office/drawing/2014/main" id="{B5667C68-62AC-47FD-8AA5-364A909EB3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72325" y="106040"/>
            <a:ext cx="1469597" cy="1524782"/>
          </a:xfrm>
          <a:prstGeom prst="rect">
            <a:avLst/>
          </a:prstGeom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5385F44A-5879-4072-A137-818B5DF9818D}"/>
              </a:ext>
            </a:extLst>
          </p:cNvPr>
          <p:cNvSpPr/>
          <p:nvPr/>
        </p:nvSpPr>
        <p:spPr>
          <a:xfrm>
            <a:off x="1068223" y="9986064"/>
            <a:ext cx="1501952" cy="127527"/>
          </a:xfrm>
          <a:prstGeom prst="rect">
            <a:avLst/>
          </a:prstGeom>
          <a:solidFill>
            <a:schemeClr val="bg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>
              <a:solidFill>
                <a:schemeClr val="bg1"/>
              </a:solidFill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22FB2B1D-B9FB-48FD-8192-5281345598C1}"/>
              </a:ext>
            </a:extLst>
          </p:cNvPr>
          <p:cNvSpPr/>
          <p:nvPr/>
        </p:nvSpPr>
        <p:spPr>
          <a:xfrm>
            <a:off x="1066968" y="10429194"/>
            <a:ext cx="1501952" cy="127527"/>
          </a:xfrm>
          <a:prstGeom prst="rect">
            <a:avLst/>
          </a:prstGeom>
          <a:solidFill>
            <a:schemeClr val="bg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>
              <a:solidFill>
                <a:schemeClr val="bg1"/>
              </a:solidFill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6679B4F1-9E25-48B0-BD33-B52E1EC8FF4C}"/>
              </a:ext>
            </a:extLst>
          </p:cNvPr>
          <p:cNvSpPr/>
          <p:nvPr/>
        </p:nvSpPr>
        <p:spPr>
          <a:xfrm>
            <a:off x="1057344" y="8498798"/>
            <a:ext cx="1501952" cy="127527"/>
          </a:xfrm>
          <a:prstGeom prst="rect">
            <a:avLst/>
          </a:prstGeom>
          <a:solidFill>
            <a:schemeClr val="bg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>
              <a:solidFill>
                <a:schemeClr val="bg1"/>
              </a:solidFill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C02CDBCB-0E82-4A7F-B3D3-2B7258AD04E7}"/>
              </a:ext>
            </a:extLst>
          </p:cNvPr>
          <p:cNvSpPr/>
          <p:nvPr/>
        </p:nvSpPr>
        <p:spPr>
          <a:xfrm>
            <a:off x="1054162" y="8898950"/>
            <a:ext cx="1501952" cy="127527"/>
          </a:xfrm>
          <a:prstGeom prst="rect">
            <a:avLst/>
          </a:prstGeom>
          <a:solidFill>
            <a:schemeClr val="bg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>
              <a:solidFill>
                <a:schemeClr val="bg1"/>
              </a:solidFill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D73C576-4EAD-4FA3-8B06-B386A9461418}"/>
              </a:ext>
            </a:extLst>
          </p:cNvPr>
          <p:cNvSpPr/>
          <p:nvPr/>
        </p:nvSpPr>
        <p:spPr>
          <a:xfrm>
            <a:off x="1051484" y="9307966"/>
            <a:ext cx="1501952" cy="127527"/>
          </a:xfrm>
          <a:prstGeom prst="rect">
            <a:avLst/>
          </a:prstGeom>
          <a:solidFill>
            <a:schemeClr val="bg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>
              <a:solidFill>
                <a:schemeClr val="bg1"/>
              </a:solidFill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CBBE8A18-BA90-4943-A5F9-F318E684977D}"/>
              </a:ext>
            </a:extLst>
          </p:cNvPr>
          <p:cNvSpPr/>
          <p:nvPr/>
        </p:nvSpPr>
        <p:spPr>
          <a:xfrm>
            <a:off x="1060382" y="7775587"/>
            <a:ext cx="1501952" cy="127527"/>
          </a:xfrm>
          <a:prstGeom prst="rect">
            <a:avLst/>
          </a:prstGeom>
          <a:solidFill>
            <a:schemeClr val="bg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>
              <a:solidFill>
                <a:schemeClr val="bg1"/>
              </a:solidFill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1A5889CC-2A82-41F3-92AF-0FAF8438709D}"/>
              </a:ext>
            </a:extLst>
          </p:cNvPr>
          <p:cNvSpPr/>
          <p:nvPr/>
        </p:nvSpPr>
        <p:spPr>
          <a:xfrm>
            <a:off x="1054162" y="8055108"/>
            <a:ext cx="1501952" cy="127527"/>
          </a:xfrm>
          <a:prstGeom prst="rect">
            <a:avLst/>
          </a:prstGeom>
          <a:solidFill>
            <a:schemeClr val="bg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>
              <a:solidFill>
                <a:schemeClr val="bg1"/>
              </a:solidFill>
            </a:endParaRPr>
          </a:p>
        </p:txBody>
      </p:sp>
      <p:sp>
        <p:nvSpPr>
          <p:cNvPr id="100" name="Losange 99">
            <a:extLst>
              <a:ext uri="{FF2B5EF4-FFF2-40B4-BE49-F238E27FC236}">
                <a16:creationId xmlns:a16="http://schemas.microsoft.com/office/drawing/2014/main" id="{08D607C3-3992-4576-8E1B-B103B0CF87D7}"/>
              </a:ext>
            </a:extLst>
          </p:cNvPr>
          <p:cNvSpPr/>
          <p:nvPr/>
        </p:nvSpPr>
        <p:spPr>
          <a:xfrm>
            <a:off x="1311895" y="9248042"/>
            <a:ext cx="257189" cy="257189"/>
          </a:xfrm>
          <a:prstGeom prst="diamond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1" name="Losange 100">
            <a:extLst>
              <a:ext uri="{FF2B5EF4-FFF2-40B4-BE49-F238E27FC236}">
                <a16:creationId xmlns:a16="http://schemas.microsoft.com/office/drawing/2014/main" id="{9225A1D0-0337-4F76-A4B6-6347D48D5202}"/>
              </a:ext>
            </a:extLst>
          </p:cNvPr>
          <p:cNvSpPr/>
          <p:nvPr/>
        </p:nvSpPr>
        <p:spPr>
          <a:xfrm>
            <a:off x="1292013" y="8862701"/>
            <a:ext cx="257189" cy="257189"/>
          </a:xfrm>
          <a:prstGeom prst="diamond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2" name="Losange 101">
            <a:extLst>
              <a:ext uri="{FF2B5EF4-FFF2-40B4-BE49-F238E27FC236}">
                <a16:creationId xmlns:a16="http://schemas.microsoft.com/office/drawing/2014/main" id="{10FB3BFC-92CF-4D88-A557-1B48F7AFB98F}"/>
              </a:ext>
            </a:extLst>
          </p:cNvPr>
          <p:cNvSpPr/>
          <p:nvPr/>
        </p:nvSpPr>
        <p:spPr>
          <a:xfrm>
            <a:off x="1344350" y="8443176"/>
            <a:ext cx="257189" cy="257189"/>
          </a:xfrm>
          <a:prstGeom prst="diamond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4" name="Losange 103">
            <a:extLst>
              <a:ext uri="{FF2B5EF4-FFF2-40B4-BE49-F238E27FC236}">
                <a16:creationId xmlns:a16="http://schemas.microsoft.com/office/drawing/2014/main" id="{BE60F1A5-195F-4FBC-9EC4-7D498273452D}"/>
              </a:ext>
            </a:extLst>
          </p:cNvPr>
          <p:cNvSpPr/>
          <p:nvPr/>
        </p:nvSpPr>
        <p:spPr>
          <a:xfrm>
            <a:off x="1212441" y="7994526"/>
            <a:ext cx="257189" cy="257189"/>
          </a:xfrm>
          <a:prstGeom prst="diamond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5" name="Losange 104">
            <a:extLst>
              <a:ext uri="{FF2B5EF4-FFF2-40B4-BE49-F238E27FC236}">
                <a16:creationId xmlns:a16="http://schemas.microsoft.com/office/drawing/2014/main" id="{AC258DDD-1CCB-4030-9D03-526B617B0232}"/>
              </a:ext>
            </a:extLst>
          </p:cNvPr>
          <p:cNvSpPr/>
          <p:nvPr/>
        </p:nvSpPr>
        <p:spPr>
          <a:xfrm>
            <a:off x="1138442" y="7702659"/>
            <a:ext cx="257189" cy="257189"/>
          </a:xfrm>
          <a:prstGeom prst="diamond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6" name="Losange 105">
            <a:extLst>
              <a:ext uri="{FF2B5EF4-FFF2-40B4-BE49-F238E27FC236}">
                <a16:creationId xmlns:a16="http://schemas.microsoft.com/office/drawing/2014/main" id="{351CAC57-F8BE-4493-B0EC-DBB7737AAC2F}"/>
              </a:ext>
            </a:extLst>
          </p:cNvPr>
          <p:cNvSpPr/>
          <p:nvPr/>
        </p:nvSpPr>
        <p:spPr>
          <a:xfrm>
            <a:off x="1216518" y="7415458"/>
            <a:ext cx="257189" cy="257189"/>
          </a:xfrm>
          <a:prstGeom prst="diamond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8" name="Losange 107">
            <a:extLst>
              <a:ext uri="{FF2B5EF4-FFF2-40B4-BE49-F238E27FC236}">
                <a16:creationId xmlns:a16="http://schemas.microsoft.com/office/drawing/2014/main" id="{0374C5A9-2B30-438A-B3E2-929CC0D0106D}"/>
              </a:ext>
            </a:extLst>
          </p:cNvPr>
          <p:cNvSpPr/>
          <p:nvPr/>
        </p:nvSpPr>
        <p:spPr>
          <a:xfrm>
            <a:off x="1253326" y="9954859"/>
            <a:ext cx="257189" cy="257189"/>
          </a:xfrm>
          <a:prstGeom prst="diamond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0" name="Losange 109">
            <a:extLst>
              <a:ext uri="{FF2B5EF4-FFF2-40B4-BE49-F238E27FC236}">
                <a16:creationId xmlns:a16="http://schemas.microsoft.com/office/drawing/2014/main" id="{E56A31F2-202D-45EC-80AD-D878B5B50C1A}"/>
              </a:ext>
            </a:extLst>
          </p:cNvPr>
          <p:cNvSpPr/>
          <p:nvPr/>
        </p:nvSpPr>
        <p:spPr>
          <a:xfrm>
            <a:off x="1302118" y="10396293"/>
            <a:ext cx="257189" cy="257189"/>
          </a:xfrm>
          <a:prstGeom prst="diamond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2" name="Image 111">
            <a:extLst>
              <a:ext uri="{FF2B5EF4-FFF2-40B4-BE49-F238E27FC236}">
                <a16:creationId xmlns:a16="http://schemas.microsoft.com/office/drawing/2014/main" id="{9A87EDF8-15C1-4FAC-A4F8-FAAA9891FE0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448" t="4012" r="-1929" b="28158"/>
          <a:stretch/>
        </p:blipFill>
        <p:spPr>
          <a:xfrm>
            <a:off x="468485" y="125755"/>
            <a:ext cx="1697916" cy="1750839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130431721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1123</TotalTime>
  <Words>264</Words>
  <Application>Microsoft Office PowerPoint</Application>
  <PresentationFormat>Personnalisé</PresentationFormat>
  <Paragraphs>81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Century Gothic</vt:lpstr>
      <vt:lpstr>Lato 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Axel Maille</dc:creator>
  <cp:lastModifiedBy>VERONIQUE SEGUIN</cp:lastModifiedBy>
  <cp:revision>20</cp:revision>
  <dcterms:created xsi:type="dcterms:W3CDTF">2017-11-12T00:45:54Z</dcterms:created>
  <dcterms:modified xsi:type="dcterms:W3CDTF">2020-03-01T15:04:09Z</dcterms:modified>
</cp:coreProperties>
</file>