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1" r:id="rId3"/>
    <p:sldId id="259" r:id="rId4"/>
    <p:sldId id="392" r:id="rId5"/>
    <p:sldId id="402" r:id="rId6"/>
    <p:sldId id="403" r:id="rId7"/>
    <p:sldId id="397" r:id="rId8"/>
    <p:sldId id="394" r:id="rId9"/>
    <p:sldId id="396" r:id="rId10"/>
    <p:sldId id="395" r:id="rId11"/>
    <p:sldId id="400" r:id="rId12"/>
    <p:sldId id="405" r:id="rId13"/>
    <p:sldId id="406" r:id="rId14"/>
    <p:sldId id="407" r:id="rId15"/>
    <p:sldId id="409" r:id="rId16"/>
    <p:sldId id="40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0E6C8A"/>
    <a:srgbClr val="FF7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77599" autoAdjust="0"/>
  </p:normalViewPr>
  <p:slideViewPr>
    <p:cSldViewPr snapToGrid="0">
      <p:cViewPr>
        <p:scale>
          <a:sx n="60" d="100"/>
          <a:sy n="60" d="100"/>
        </p:scale>
        <p:origin x="-123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10"/>
    </p:cViewPr>
  </p:sorterViewPr>
  <p:notesViewPr>
    <p:cSldViewPr snapToGrid="0">
      <p:cViewPr varScale="1">
        <p:scale>
          <a:sx n="65" d="100"/>
          <a:sy n="65" d="100"/>
        </p:scale>
        <p:origin x="-27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39AAA-7115-4E65-BEE3-1E9828D71CE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3E4E8E2-AB76-42C9-93FE-17814B5F806C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600" dirty="0" smtClean="0"/>
            <a:t>Sensibilidade ao Contexto</a:t>
          </a:r>
          <a:endParaRPr lang="pt-BR" sz="2600" dirty="0"/>
        </a:p>
      </dgm:t>
    </dgm:pt>
    <dgm:pt modelId="{336A5348-2F89-4A8E-B296-B526A2E0CB7E}" type="parTrans" cxnId="{F68867EE-A0B4-46A9-B736-3D2EB744CEE1}">
      <dgm:prSet/>
      <dgm:spPr/>
      <dgm:t>
        <a:bodyPr/>
        <a:lstStyle/>
        <a:p>
          <a:endParaRPr lang="pt-BR" sz="2600"/>
        </a:p>
      </dgm:t>
    </dgm:pt>
    <dgm:pt modelId="{9C018C28-8F32-4F80-A8B4-5BD92FF7E816}" type="sibTrans" cxnId="{F68867EE-A0B4-46A9-B736-3D2EB744CEE1}">
      <dgm:prSet/>
      <dgm:spPr/>
      <dgm:t>
        <a:bodyPr/>
        <a:lstStyle/>
        <a:p>
          <a:endParaRPr lang="pt-BR" sz="2600"/>
        </a:p>
      </dgm:t>
    </dgm:pt>
    <dgm:pt modelId="{82C8AD4A-A868-40B5-ACDA-9A24A10E661C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600" dirty="0" smtClean="0"/>
            <a:t>Transparência</a:t>
          </a:r>
          <a:endParaRPr lang="pt-BR" sz="2600" dirty="0"/>
        </a:p>
      </dgm:t>
    </dgm:pt>
    <dgm:pt modelId="{6E61FD1D-1D19-4528-B896-3FA88A128547}" type="parTrans" cxnId="{2875D923-A4A6-40C7-8E80-AAA7506E2F13}">
      <dgm:prSet/>
      <dgm:spPr/>
      <dgm:t>
        <a:bodyPr/>
        <a:lstStyle/>
        <a:p>
          <a:endParaRPr lang="pt-BR" sz="2600"/>
        </a:p>
      </dgm:t>
    </dgm:pt>
    <dgm:pt modelId="{78CBFD36-A299-41F5-95C1-82A521E70F1D}" type="sibTrans" cxnId="{2875D923-A4A6-40C7-8E80-AAA7506E2F13}">
      <dgm:prSet/>
      <dgm:spPr/>
      <dgm:t>
        <a:bodyPr/>
        <a:lstStyle/>
        <a:p>
          <a:endParaRPr lang="pt-BR" sz="2600"/>
        </a:p>
      </dgm:t>
    </dgm:pt>
    <dgm:pt modelId="{3AA2BBE9-9A19-416B-A90A-1A6E80817749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600" dirty="0" smtClean="0"/>
            <a:t>Atenção</a:t>
          </a:r>
          <a:endParaRPr lang="pt-BR" sz="2600" dirty="0"/>
        </a:p>
      </dgm:t>
    </dgm:pt>
    <dgm:pt modelId="{AE8BF949-EE1C-46D1-81FB-0C13BDD463E6}" type="parTrans" cxnId="{84223F2F-FEB6-4BCC-9DEC-EAD137F06579}">
      <dgm:prSet/>
      <dgm:spPr/>
      <dgm:t>
        <a:bodyPr/>
        <a:lstStyle/>
        <a:p>
          <a:endParaRPr lang="pt-BR" sz="2600"/>
        </a:p>
      </dgm:t>
    </dgm:pt>
    <dgm:pt modelId="{A3C5922E-2AC4-4EA1-867D-19543CDA7889}" type="sibTrans" cxnId="{84223F2F-FEB6-4BCC-9DEC-EAD137F06579}">
      <dgm:prSet/>
      <dgm:spPr/>
      <dgm:t>
        <a:bodyPr/>
        <a:lstStyle/>
        <a:p>
          <a:endParaRPr lang="pt-BR" sz="2600"/>
        </a:p>
      </dgm:t>
    </dgm:pt>
    <dgm:pt modelId="{CFD899FB-7CED-4FD3-82E1-A3FA1AD2B98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600" dirty="0" smtClean="0"/>
            <a:t>Calma</a:t>
          </a:r>
          <a:endParaRPr lang="pt-BR" sz="2600" dirty="0"/>
        </a:p>
      </dgm:t>
    </dgm:pt>
    <dgm:pt modelId="{AEA6C261-4875-4BBB-949A-CEA5FF223108}" type="parTrans" cxnId="{D99D8414-588F-4F7C-B68C-B0480CDD8AEF}">
      <dgm:prSet/>
      <dgm:spPr/>
      <dgm:t>
        <a:bodyPr/>
        <a:lstStyle/>
        <a:p>
          <a:endParaRPr lang="pt-BR" sz="2600"/>
        </a:p>
      </dgm:t>
    </dgm:pt>
    <dgm:pt modelId="{B3E4A910-470E-45E9-8100-DA9BFE2D696D}" type="sibTrans" cxnId="{D99D8414-588F-4F7C-B68C-B0480CDD8AEF}">
      <dgm:prSet/>
      <dgm:spPr/>
      <dgm:t>
        <a:bodyPr/>
        <a:lstStyle/>
        <a:p>
          <a:endParaRPr lang="pt-BR" sz="2600"/>
        </a:p>
      </dgm:t>
    </dgm:pt>
    <dgm:pt modelId="{EB448CD1-A8B1-4994-BDD8-1BED69EA69C1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pt-BR" sz="2600" dirty="0" smtClean="0"/>
            <a:t>Mobilidade</a:t>
          </a:r>
          <a:endParaRPr lang="pt-BR" sz="2600" dirty="0"/>
        </a:p>
      </dgm:t>
    </dgm:pt>
    <dgm:pt modelId="{F2BB9727-A5C7-4364-B059-F4F2E412D043}" type="parTrans" cxnId="{8EE0A3D7-2089-4BBD-B4F4-F727BF7D4303}">
      <dgm:prSet/>
      <dgm:spPr/>
      <dgm:t>
        <a:bodyPr/>
        <a:lstStyle/>
        <a:p>
          <a:endParaRPr lang="pt-BR" sz="2600"/>
        </a:p>
      </dgm:t>
    </dgm:pt>
    <dgm:pt modelId="{F8655AEC-C91B-478E-9A99-050C844CE296}" type="sibTrans" cxnId="{8EE0A3D7-2089-4BBD-B4F4-F727BF7D4303}">
      <dgm:prSet/>
      <dgm:spPr/>
      <dgm:t>
        <a:bodyPr/>
        <a:lstStyle/>
        <a:p>
          <a:endParaRPr lang="pt-BR" sz="2600"/>
        </a:p>
      </dgm:t>
    </dgm:pt>
    <dgm:pt modelId="{3ABC7A20-029B-45DE-BF75-7BEE4D7B956B}" type="pres">
      <dgm:prSet presAssocID="{6DD39AAA-7115-4E65-BEE3-1E9828D71C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0CAC98A-7E64-4B61-BD31-1E3F2D5B4DE2}" type="pres">
      <dgm:prSet presAssocID="{93E4E8E2-AB76-42C9-93FE-17814B5F806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FD8855-85D7-453C-B436-D8A534320964}" type="pres">
      <dgm:prSet presAssocID="{9C018C28-8F32-4F80-A8B4-5BD92FF7E816}" presName="sibTrans" presStyleCnt="0"/>
      <dgm:spPr/>
    </dgm:pt>
    <dgm:pt modelId="{B78419FC-7449-4DA3-A6B4-CE9366B92F8B}" type="pres">
      <dgm:prSet presAssocID="{82C8AD4A-A868-40B5-ACDA-9A24A10E661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88E335-BA53-45C2-88D6-8295FF653DC3}" type="pres">
      <dgm:prSet presAssocID="{78CBFD36-A299-41F5-95C1-82A521E70F1D}" presName="sibTrans" presStyleCnt="0"/>
      <dgm:spPr/>
    </dgm:pt>
    <dgm:pt modelId="{63A57BE8-AF8B-41E6-9BA1-5F3B518FA189}" type="pres">
      <dgm:prSet presAssocID="{3AA2BBE9-9A19-416B-A90A-1A6E808177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368D7-9F53-482F-B455-7B8D86B2E187}" type="pres">
      <dgm:prSet presAssocID="{A3C5922E-2AC4-4EA1-867D-19543CDA7889}" presName="sibTrans" presStyleCnt="0"/>
      <dgm:spPr/>
    </dgm:pt>
    <dgm:pt modelId="{D2AB265E-66D5-4411-8C8E-C72728B401B5}" type="pres">
      <dgm:prSet presAssocID="{CFD899FB-7CED-4FD3-82E1-A3FA1AD2B98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BB334-1E87-45AE-ADCE-A94A9B5390BC}" type="pres">
      <dgm:prSet presAssocID="{B3E4A910-470E-45E9-8100-DA9BFE2D696D}" presName="sibTrans" presStyleCnt="0"/>
      <dgm:spPr/>
    </dgm:pt>
    <dgm:pt modelId="{5E72EAE4-0A0B-4AEE-9C7E-45D9500BB0BB}" type="pres">
      <dgm:prSet presAssocID="{EB448CD1-A8B1-4994-BDD8-1BED69EA69C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05DE17B-DBD5-4BC9-8234-D0439A57A35A}" type="presOf" srcId="{6DD39AAA-7115-4E65-BEE3-1E9828D71CE1}" destId="{3ABC7A20-029B-45DE-BF75-7BEE4D7B956B}" srcOrd="0" destOrd="0" presId="urn:microsoft.com/office/officeart/2005/8/layout/default"/>
    <dgm:cxn modelId="{D99D8414-588F-4F7C-B68C-B0480CDD8AEF}" srcId="{6DD39AAA-7115-4E65-BEE3-1E9828D71CE1}" destId="{CFD899FB-7CED-4FD3-82E1-A3FA1AD2B98A}" srcOrd="3" destOrd="0" parTransId="{AEA6C261-4875-4BBB-949A-CEA5FF223108}" sibTransId="{B3E4A910-470E-45E9-8100-DA9BFE2D696D}"/>
    <dgm:cxn modelId="{A9A0E47F-3754-423F-886C-3F0E815BCB8A}" type="presOf" srcId="{93E4E8E2-AB76-42C9-93FE-17814B5F806C}" destId="{10CAC98A-7E64-4B61-BD31-1E3F2D5B4DE2}" srcOrd="0" destOrd="0" presId="urn:microsoft.com/office/officeart/2005/8/layout/default"/>
    <dgm:cxn modelId="{F7CD12B5-A0CE-4139-8DF2-B836348947D5}" type="presOf" srcId="{CFD899FB-7CED-4FD3-82E1-A3FA1AD2B98A}" destId="{D2AB265E-66D5-4411-8C8E-C72728B401B5}" srcOrd="0" destOrd="0" presId="urn:microsoft.com/office/officeart/2005/8/layout/default"/>
    <dgm:cxn modelId="{BB2EC630-21D0-4A06-B391-047F0116C167}" type="presOf" srcId="{EB448CD1-A8B1-4994-BDD8-1BED69EA69C1}" destId="{5E72EAE4-0A0B-4AEE-9C7E-45D9500BB0BB}" srcOrd="0" destOrd="0" presId="urn:microsoft.com/office/officeart/2005/8/layout/default"/>
    <dgm:cxn modelId="{E68E16FE-A348-46D5-9E56-3838B630DC4D}" type="presOf" srcId="{82C8AD4A-A868-40B5-ACDA-9A24A10E661C}" destId="{B78419FC-7449-4DA3-A6B4-CE9366B92F8B}" srcOrd="0" destOrd="0" presId="urn:microsoft.com/office/officeart/2005/8/layout/default"/>
    <dgm:cxn modelId="{84223F2F-FEB6-4BCC-9DEC-EAD137F06579}" srcId="{6DD39AAA-7115-4E65-BEE3-1E9828D71CE1}" destId="{3AA2BBE9-9A19-416B-A90A-1A6E80817749}" srcOrd="2" destOrd="0" parTransId="{AE8BF949-EE1C-46D1-81FB-0C13BDD463E6}" sibTransId="{A3C5922E-2AC4-4EA1-867D-19543CDA7889}"/>
    <dgm:cxn modelId="{2875D923-A4A6-40C7-8E80-AAA7506E2F13}" srcId="{6DD39AAA-7115-4E65-BEE3-1E9828D71CE1}" destId="{82C8AD4A-A868-40B5-ACDA-9A24A10E661C}" srcOrd="1" destOrd="0" parTransId="{6E61FD1D-1D19-4528-B896-3FA88A128547}" sibTransId="{78CBFD36-A299-41F5-95C1-82A521E70F1D}"/>
    <dgm:cxn modelId="{C7065A2F-B934-42E7-8428-DFF519520ED3}" type="presOf" srcId="{3AA2BBE9-9A19-416B-A90A-1A6E80817749}" destId="{63A57BE8-AF8B-41E6-9BA1-5F3B518FA189}" srcOrd="0" destOrd="0" presId="urn:microsoft.com/office/officeart/2005/8/layout/default"/>
    <dgm:cxn modelId="{F68867EE-A0B4-46A9-B736-3D2EB744CEE1}" srcId="{6DD39AAA-7115-4E65-BEE3-1E9828D71CE1}" destId="{93E4E8E2-AB76-42C9-93FE-17814B5F806C}" srcOrd="0" destOrd="0" parTransId="{336A5348-2F89-4A8E-B296-B526A2E0CB7E}" sibTransId="{9C018C28-8F32-4F80-A8B4-5BD92FF7E816}"/>
    <dgm:cxn modelId="{8EE0A3D7-2089-4BBD-B4F4-F727BF7D4303}" srcId="{6DD39AAA-7115-4E65-BEE3-1E9828D71CE1}" destId="{EB448CD1-A8B1-4994-BDD8-1BED69EA69C1}" srcOrd="4" destOrd="0" parTransId="{F2BB9727-A5C7-4364-B059-F4F2E412D043}" sibTransId="{F8655AEC-C91B-478E-9A99-050C844CE296}"/>
    <dgm:cxn modelId="{FAC95648-68E2-4EE2-B6CA-D22E00ABE2AA}" type="presParOf" srcId="{3ABC7A20-029B-45DE-BF75-7BEE4D7B956B}" destId="{10CAC98A-7E64-4B61-BD31-1E3F2D5B4DE2}" srcOrd="0" destOrd="0" presId="urn:microsoft.com/office/officeart/2005/8/layout/default"/>
    <dgm:cxn modelId="{6BC69664-AD9E-412C-AB95-B5DF113D9BED}" type="presParOf" srcId="{3ABC7A20-029B-45DE-BF75-7BEE4D7B956B}" destId="{9EFD8855-85D7-453C-B436-D8A534320964}" srcOrd="1" destOrd="0" presId="urn:microsoft.com/office/officeart/2005/8/layout/default"/>
    <dgm:cxn modelId="{577B8B15-30B9-4F55-BADA-A7F616D0E93F}" type="presParOf" srcId="{3ABC7A20-029B-45DE-BF75-7BEE4D7B956B}" destId="{B78419FC-7449-4DA3-A6B4-CE9366B92F8B}" srcOrd="2" destOrd="0" presId="urn:microsoft.com/office/officeart/2005/8/layout/default"/>
    <dgm:cxn modelId="{247AE489-1D4E-45A7-9E6A-9C4E2CA716AC}" type="presParOf" srcId="{3ABC7A20-029B-45DE-BF75-7BEE4D7B956B}" destId="{3C88E335-BA53-45C2-88D6-8295FF653DC3}" srcOrd="3" destOrd="0" presId="urn:microsoft.com/office/officeart/2005/8/layout/default"/>
    <dgm:cxn modelId="{E2A02B5B-B4D7-4D04-8B4E-6F8993E77DD1}" type="presParOf" srcId="{3ABC7A20-029B-45DE-BF75-7BEE4D7B956B}" destId="{63A57BE8-AF8B-41E6-9BA1-5F3B518FA189}" srcOrd="4" destOrd="0" presId="urn:microsoft.com/office/officeart/2005/8/layout/default"/>
    <dgm:cxn modelId="{E90E39F0-1BA5-453C-AC99-FCF9539AA355}" type="presParOf" srcId="{3ABC7A20-029B-45DE-BF75-7BEE4D7B956B}" destId="{D84368D7-9F53-482F-B455-7B8D86B2E187}" srcOrd="5" destOrd="0" presId="urn:microsoft.com/office/officeart/2005/8/layout/default"/>
    <dgm:cxn modelId="{1723CDDA-D89F-4A69-8365-0585F1CA7F8C}" type="presParOf" srcId="{3ABC7A20-029B-45DE-BF75-7BEE4D7B956B}" destId="{D2AB265E-66D5-4411-8C8E-C72728B401B5}" srcOrd="6" destOrd="0" presId="urn:microsoft.com/office/officeart/2005/8/layout/default"/>
    <dgm:cxn modelId="{A9BF9062-0FB5-4426-8637-66A65910ECAD}" type="presParOf" srcId="{3ABC7A20-029B-45DE-BF75-7BEE4D7B956B}" destId="{C14BB334-1E87-45AE-ADCE-A94A9B5390BC}" srcOrd="7" destOrd="0" presId="urn:microsoft.com/office/officeart/2005/8/layout/default"/>
    <dgm:cxn modelId="{DC21498D-1BA1-438B-97B8-C250F7C62A40}" type="presParOf" srcId="{3ABC7A20-029B-45DE-BF75-7BEE4D7B956B}" destId="{5E72EAE4-0A0B-4AEE-9C7E-45D9500BB0B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CAC98A-7E64-4B61-BD31-1E3F2D5B4DE2}">
      <dsp:nvSpPr>
        <dsp:cNvPr id="0" name=""/>
        <dsp:cNvSpPr/>
      </dsp:nvSpPr>
      <dsp:spPr>
        <a:xfrm>
          <a:off x="0" y="227841"/>
          <a:ext cx="2405012" cy="144300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Sensibilidade ao Contexto</a:t>
          </a:r>
          <a:endParaRPr lang="pt-BR" sz="2600" kern="1200" dirty="0"/>
        </a:p>
      </dsp:txBody>
      <dsp:txXfrm>
        <a:off x="0" y="227841"/>
        <a:ext cx="2405012" cy="1443007"/>
      </dsp:txXfrm>
    </dsp:sp>
    <dsp:sp modelId="{B78419FC-7449-4DA3-A6B4-CE9366B92F8B}">
      <dsp:nvSpPr>
        <dsp:cNvPr id="0" name=""/>
        <dsp:cNvSpPr/>
      </dsp:nvSpPr>
      <dsp:spPr>
        <a:xfrm>
          <a:off x="2645513" y="227841"/>
          <a:ext cx="2405012" cy="144300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Transparência</a:t>
          </a:r>
          <a:endParaRPr lang="pt-BR" sz="2600" kern="1200" dirty="0"/>
        </a:p>
      </dsp:txBody>
      <dsp:txXfrm>
        <a:off x="2645513" y="227841"/>
        <a:ext cx="2405012" cy="1443007"/>
      </dsp:txXfrm>
    </dsp:sp>
    <dsp:sp modelId="{63A57BE8-AF8B-41E6-9BA1-5F3B518FA189}">
      <dsp:nvSpPr>
        <dsp:cNvPr id="0" name=""/>
        <dsp:cNvSpPr/>
      </dsp:nvSpPr>
      <dsp:spPr>
        <a:xfrm>
          <a:off x="5291026" y="227841"/>
          <a:ext cx="2405012" cy="144300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Atenção</a:t>
          </a:r>
          <a:endParaRPr lang="pt-BR" sz="2600" kern="1200" dirty="0"/>
        </a:p>
      </dsp:txBody>
      <dsp:txXfrm>
        <a:off x="5291026" y="227841"/>
        <a:ext cx="2405012" cy="1443007"/>
      </dsp:txXfrm>
    </dsp:sp>
    <dsp:sp modelId="{D2AB265E-66D5-4411-8C8E-C72728B401B5}">
      <dsp:nvSpPr>
        <dsp:cNvPr id="0" name=""/>
        <dsp:cNvSpPr/>
      </dsp:nvSpPr>
      <dsp:spPr>
        <a:xfrm>
          <a:off x="1322756" y="1911349"/>
          <a:ext cx="2405012" cy="144300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Calma</a:t>
          </a:r>
          <a:endParaRPr lang="pt-BR" sz="2600" kern="1200" dirty="0"/>
        </a:p>
      </dsp:txBody>
      <dsp:txXfrm>
        <a:off x="1322756" y="1911349"/>
        <a:ext cx="2405012" cy="1443007"/>
      </dsp:txXfrm>
    </dsp:sp>
    <dsp:sp modelId="{5E72EAE4-0A0B-4AEE-9C7E-45D9500BB0BB}">
      <dsp:nvSpPr>
        <dsp:cNvPr id="0" name=""/>
        <dsp:cNvSpPr/>
      </dsp:nvSpPr>
      <dsp:spPr>
        <a:xfrm>
          <a:off x="3968270" y="1911349"/>
          <a:ext cx="2405012" cy="144300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Mobilidade</a:t>
          </a:r>
          <a:endParaRPr lang="pt-BR" sz="2600" kern="1200" dirty="0"/>
        </a:p>
      </dsp:txBody>
      <dsp:txXfrm>
        <a:off x="3968270" y="1911349"/>
        <a:ext cx="2405012" cy="144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C7D3-BFBF-4765-B10D-AB34D7992712}" type="datetimeFigureOut">
              <a:rPr lang="pt-BR" smtClean="0"/>
              <a:pPr/>
              <a:t>19/10/2015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F115E-FCE1-42B7-B7CB-C8C7162819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0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078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logo</a:t>
            </a:r>
            <a:r>
              <a:rPr lang="pt-BR" baseline="0" dirty="0" smtClean="0"/>
              <a:t> que o estudo de caso só tem o planejamento.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Sensibilidade ao contexto: Corresponde à capacidade de coletar informações contextuais e utilizar essas informações para realizar as adaptações.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Transparência: 	Pode ser alcançada pela </a:t>
            </a:r>
            <a:r>
              <a:rPr lang="pt-BR" baseline="0" dirty="0" err="1" smtClean="0"/>
              <a:t>proatividade</a:t>
            </a:r>
            <a:r>
              <a:rPr lang="pt-BR" baseline="0" dirty="0" smtClean="0"/>
              <a:t> do sistema, de forma que o usuário seja minimamente distraído e não perceba que está interagindo com um conjunto de computadores.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Atenção: No ambiente ubíquo, os computadores estão escondidos e substituem as atividades do usuário, possibilitando assim o usuário focar nas diversas atividades mentais e físicas como andar, dirigir ou outras interações do mundo real 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Calma: Uma aplicação calma é aquela que está disponível a qualquer hora e lugar, interage com o usuário no momento correto, somente apresenta informações relevantes, utiliza a periferia da atenção e o centro, somente quando necessário e é fácil e natural de utilizar e se encaixa bem na situação do usuário.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Mobilidade: Na computação ubíqua, existe uma busca pela mobilidade “</a:t>
            </a:r>
            <a:r>
              <a:rPr lang="pt-BR" baseline="0" dirty="0" err="1" smtClean="0"/>
              <a:t>seamless</a:t>
            </a:r>
            <a:r>
              <a:rPr lang="pt-BR" baseline="0" dirty="0" smtClean="0"/>
              <a:t>” que se refere ao uso contínuo ou ininterrupto da computação enquanto o usuário se move através de dispositivos.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F115E-FCE1-42B7-B7CB-C8C71628192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50660" y="931294"/>
            <a:ext cx="3240000" cy="8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659" y="2560583"/>
            <a:ext cx="3240001" cy="807634"/>
          </a:xfrm>
          <a:prstGeom prst="rect">
            <a:avLst/>
          </a:prstGeom>
        </p:spPr>
      </p:pic>
      <p:sp>
        <p:nvSpPr>
          <p:cNvPr id="5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 descr="Exibindo MDCC_logo1_regula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658" y="1854421"/>
            <a:ext cx="3240000" cy="5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31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71700"/>
            <a:ext cx="3932237" cy="3697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4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838200" y="2112168"/>
            <a:ext cx="3931200" cy="0"/>
            <a:chOff x="838200" y="1711100"/>
            <a:chExt cx="9144000" cy="0"/>
          </a:xfrm>
        </p:grpSpPr>
        <p:cxnSp>
          <p:nvCxnSpPr>
            <p:cNvPr id="16" name="Conector reto 15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35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98379"/>
            <a:ext cx="9144000" cy="1801984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pt-BR" dirty="0" smtClean="0"/>
              <a:t>Título da 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992438"/>
            <a:ext cx="9144000" cy="8103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  <p:sp>
        <p:nvSpPr>
          <p:cNvPr id="20" name="Espaço Reservado para Texto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24000" y="3894818"/>
            <a:ext cx="4702175" cy="1306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pt-BR" dirty="0" smtClean="0"/>
              <a:t>Autor(es)</a:t>
            </a:r>
            <a:endParaRPr lang="pt-BR" dirty="0"/>
          </a:p>
        </p:txBody>
      </p:sp>
      <p:grpSp>
        <p:nvGrpSpPr>
          <p:cNvPr id="28" name="Grupo 27"/>
          <p:cNvGrpSpPr/>
          <p:nvPr userDrawn="1"/>
        </p:nvGrpSpPr>
        <p:grpSpPr>
          <a:xfrm>
            <a:off x="1524000" y="2947989"/>
            <a:ext cx="9144000" cy="0"/>
            <a:chOff x="1524000" y="2900363"/>
            <a:chExt cx="9144000" cy="0"/>
          </a:xfrm>
        </p:grpSpPr>
        <p:cxnSp>
          <p:nvCxnSpPr>
            <p:cNvPr id="23" name="Conector reto 22"/>
            <p:cNvCxnSpPr/>
            <p:nvPr userDrawn="1"/>
          </p:nvCxnSpPr>
          <p:spPr>
            <a:xfrm flipH="1">
              <a:off x="1524000" y="2900363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 userDrawn="1"/>
          </p:nvCxnSpPr>
          <p:spPr>
            <a:xfrm flipH="1">
              <a:off x="2774950" y="2900363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Espaço Reservado para Número de Slide 11"/>
          <p:cNvSpPr>
            <a:spLocks noGrp="1"/>
          </p:cNvSpPr>
          <p:nvPr userDrawn="1"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2542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ence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4151086" y="2849269"/>
            <a:ext cx="6516914" cy="1801984"/>
          </a:xfrm>
          <a:prstGeom prst="rect">
            <a:avLst/>
          </a:prstGeom>
        </p:spPr>
        <p:txBody>
          <a:bodyPr anchor="b">
            <a:spAutoFit/>
          </a:bodyPr>
          <a:lstStyle>
            <a:lvl1pPr algn="ctr">
              <a:defRPr sz="6000" baseline="0"/>
            </a:lvl1pPr>
          </a:lstStyle>
          <a:p>
            <a:r>
              <a:rPr lang="pt-BR" dirty="0" smtClean="0"/>
              <a:t>Título da apresentação</a:t>
            </a:r>
            <a:endParaRPr lang="pt-BR" dirty="0"/>
          </a:p>
        </p:txBody>
      </p:sp>
      <p:sp>
        <p:nvSpPr>
          <p:cNvPr id="8" name="Espaço Reservado para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51086" y="4789365"/>
            <a:ext cx="2844800" cy="14754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pt-BR" dirty="0" smtClean="0"/>
              <a:t>Autor(es)</a:t>
            </a:r>
            <a:endParaRPr lang="pt-BR" dirty="0"/>
          </a:p>
        </p:txBody>
      </p:sp>
      <p:sp>
        <p:nvSpPr>
          <p:cNvPr id="9" name="Espaço Reservado para Texto 19"/>
          <p:cNvSpPr>
            <a:spLocks noGrp="1"/>
          </p:cNvSpPr>
          <p:nvPr>
            <p:ph type="body" sz="quarter" idx="11" hasCustomPrompt="1"/>
          </p:nvPr>
        </p:nvSpPr>
        <p:spPr>
          <a:xfrm>
            <a:off x="7169604" y="4789365"/>
            <a:ext cx="3498396" cy="1475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pt-BR" dirty="0" smtClean="0"/>
              <a:t>E-mail(s)</a:t>
            </a:r>
            <a:endParaRPr lang="pt-BR" dirty="0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4151543" y="4719393"/>
            <a:ext cx="6516000" cy="0"/>
            <a:chOff x="2603500" y="4651253"/>
            <a:chExt cx="9144000" cy="0"/>
          </a:xfrm>
        </p:grpSpPr>
        <p:cxnSp>
          <p:nvCxnSpPr>
            <p:cNvPr id="10" name="Conector reto 9"/>
            <p:cNvCxnSpPr/>
            <p:nvPr userDrawn="1"/>
          </p:nvCxnSpPr>
          <p:spPr>
            <a:xfrm flipH="1">
              <a:off x="2603500" y="4651253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 userDrawn="1"/>
          </p:nvCxnSpPr>
          <p:spPr>
            <a:xfrm flipH="1">
              <a:off x="3873500" y="4651253"/>
              <a:ext cx="701675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50660" y="931294"/>
            <a:ext cx="3240000" cy="8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659" y="2560583"/>
            <a:ext cx="3240001" cy="807634"/>
          </a:xfrm>
          <a:prstGeom prst="rect">
            <a:avLst/>
          </a:prstGeom>
        </p:spPr>
      </p:pic>
      <p:pic>
        <p:nvPicPr>
          <p:cNvPr id="14" name="Picture 2" descr="Exibindo MDCC_logo1_regula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658" y="1854421"/>
            <a:ext cx="3240000" cy="5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961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F7F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>
                <a:latin typeface="+mj-lt"/>
              </a:defRPr>
            </a:lvl4pPr>
            <a:lvl5pPr marL="2057400" indent="-228600">
              <a:buClr>
                <a:srgbClr val="0E6C8A"/>
              </a:buClr>
              <a:buFont typeface="Arial" panose="020B0604020202020204" pitchFamily="34" charset="0"/>
              <a:buChar char="•"/>
              <a:defRPr sz="2400"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8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38200" y="1754188"/>
            <a:ext cx="10515600" cy="0"/>
            <a:chOff x="838200" y="1711100"/>
            <a:chExt cx="9144000" cy="0"/>
          </a:xfrm>
        </p:grpSpPr>
        <p:cxnSp>
          <p:nvCxnSpPr>
            <p:cNvPr id="20" name="Conector reto 19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62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FF7F00"/>
              </a:buClr>
              <a:defRPr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 baseline="0">
                <a:latin typeface="+mj-lt"/>
              </a:defRPr>
            </a:lvl4pPr>
            <a:lvl5pPr>
              <a:buClr>
                <a:srgbClr val="0E6C8A"/>
              </a:buClr>
              <a:defRPr sz="2400" baseline="0"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FF7F00"/>
              </a:buClr>
              <a:defRPr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>
                <a:latin typeface="+mj-lt"/>
              </a:defRPr>
            </a:lvl4pPr>
            <a:lvl5pPr>
              <a:buClr>
                <a:srgbClr val="0E6C8A"/>
              </a:buClr>
              <a:defRPr sz="2400"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838200" y="1754188"/>
            <a:ext cx="10515600" cy="0"/>
            <a:chOff x="838200" y="1711100"/>
            <a:chExt cx="9144000" cy="0"/>
          </a:xfrm>
        </p:grpSpPr>
        <p:cxnSp>
          <p:nvCxnSpPr>
            <p:cNvPr id="17" name="Conector reto 16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77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FF7F00"/>
              </a:buClr>
              <a:defRPr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>
                <a:latin typeface="+mj-lt"/>
              </a:defRPr>
            </a:lvl4pPr>
            <a:lvl5pPr>
              <a:buClr>
                <a:srgbClr val="0E6C8A"/>
              </a:buClr>
              <a:defRPr sz="2400"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FF7F00"/>
              </a:buClr>
              <a:defRPr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>
                <a:latin typeface="+mj-lt"/>
              </a:defRPr>
            </a:lvl4pPr>
            <a:lvl5pPr>
              <a:buClr>
                <a:srgbClr val="0E6C8A"/>
              </a:buClr>
              <a:defRPr sz="2400"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6" name="Espaço Reservado para Número de Slide 11"/>
          <p:cNvSpPr>
            <a:spLocks noGrp="1"/>
          </p:cNvSpPr>
          <p:nvPr>
            <p:ph type="sldNum" sz="quarter" idx="10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838200" y="1754188"/>
            <a:ext cx="10515600" cy="0"/>
            <a:chOff x="838200" y="1711100"/>
            <a:chExt cx="9144000" cy="0"/>
          </a:xfrm>
        </p:grpSpPr>
        <p:cxnSp>
          <p:nvCxnSpPr>
            <p:cNvPr id="19" name="Conector reto 18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354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20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838200" y="1754188"/>
            <a:ext cx="10515600" cy="0"/>
            <a:chOff x="838200" y="1711100"/>
            <a:chExt cx="9144000" cy="0"/>
          </a:xfrm>
        </p:grpSpPr>
        <p:cxnSp>
          <p:nvCxnSpPr>
            <p:cNvPr id="19" name="Conector reto 18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81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buClr>
                <a:srgbClr val="FF7F00"/>
              </a:buClr>
              <a:defRPr sz="3200">
                <a:latin typeface="+mj-lt"/>
              </a:defRPr>
            </a:lvl1pPr>
            <a:lvl2pPr>
              <a:buClr>
                <a:srgbClr val="0E6C8A"/>
              </a:buClr>
              <a:defRPr sz="2400">
                <a:latin typeface="+mj-lt"/>
              </a:defRPr>
            </a:lvl2pPr>
            <a:lvl3pPr>
              <a:buClr>
                <a:srgbClr val="0E6C8A"/>
              </a:buClr>
              <a:defRPr sz="2400">
                <a:latin typeface="+mj-lt"/>
              </a:defRPr>
            </a:lvl3pPr>
            <a:lvl4pPr>
              <a:buClr>
                <a:srgbClr val="0E6C8A"/>
              </a:buClr>
              <a:defRPr sz="2400">
                <a:latin typeface="+mj-lt"/>
              </a:defRPr>
            </a:lvl4pPr>
            <a:lvl5pPr>
              <a:buClr>
                <a:srgbClr val="0E6C8A"/>
              </a:buClr>
              <a:defRPr sz="24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4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11427029" y="6236718"/>
            <a:ext cx="540000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fld id="{7755E6F1-F3ED-48BC-8BFB-1F30DF77D3D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71700"/>
            <a:ext cx="3932237" cy="3697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38200" y="2112168"/>
            <a:ext cx="3931200" cy="0"/>
            <a:chOff x="838200" y="1711100"/>
            <a:chExt cx="9144000" cy="0"/>
          </a:xfrm>
        </p:grpSpPr>
        <p:cxnSp>
          <p:nvCxnSpPr>
            <p:cNvPr id="23" name="Conector reto 22"/>
            <p:cNvCxnSpPr/>
            <p:nvPr userDrawn="1"/>
          </p:nvCxnSpPr>
          <p:spPr>
            <a:xfrm flipH="1">
              <a:off x="838200" y="1711100"/>
              <a:ext cx="9144000" cy="0"/>
            </a:xfrm>
            <a:prstGeom prst="line">
              <a:avLst/>
            </a:prstGeom>
            <a:ln w="19050">
              <a:solidFill>
                <a:srgbClr val="0E6C8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 userDrawn="1"/>
          </p:nvCxnSpPr>
          <p:spPr>
            <a:xfrm flipH="1">
              <a:off x="838200" y="1711100"/>
              <a:ext cx="7035800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3548" y="6302353"/>
            <a:ext cx="5343595" cy="40872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972" y="6283136"/>
            <a:ext cx="2490000" cy="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18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34"/>
          <a:stretch/>
        </p:blipFill>
        <p:spPr>
          <a:xfrm flipH="1">
            <a:off x="6851939" y="0"/>
            <a:ext cx="5340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8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0" r:id="rId3"/>
    <p:sldLayoutId id="2147483650" r:id="rId4"/>
    <p:sldLayoutId id="2147483652" r:id="rId5"/>
    <p:sldLayoutId id="2147483653" r:id="rId6"/>
    <p:sldLayoutId id="2147483651" r:id="rId7"/>
    <p:sldLayoutId id="2147483654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415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Sistemas Ubíquos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220918" y="2502681"/>
            <a:ext cx="5971082" cy="5428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F00"/>
              </a:buClr>
              <a:buSzTx/>
              <a:buFont typeface="Arial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F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14400" y="2208362"/>
            <a:ext cx="2104845" cy="1414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Sistemas Ubíquos</a:t>
            </a:r>
            <a:endParaRPr lang="pt-BR" sz="28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911524" y="4241320"/>
            <a:ext cx="2104845" cy="1414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Interação Humano-Computador</a:t>
            </a:r>
            <a:endParaRPr lang="pt-BR" sz="2400" dirty="0"/>
          </a:p>
        </p:txBody>
      </p:sp>
      <p:sp>
        <p:nvSpPr>
          <p:cNvPr id="10" name="Cruz 9"/>
          <p:cNvSpPr/>
          <p:nvPr/>
        </p:nvSpPr>
        <p:spPr>
          <a:xfrm>
            <a:off x="1673525" y="3692106"/>
            <a:ext cx="483079" cy="4830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348378" y="2122099"/>
            <a:ext cx="4571999" cy="389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Particularidades desses sistemas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Modificação da interação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endParaRPr lang="pt-BR" sz="24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Avaliar a usabilidade de sistemas ubíquos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Apresentação da aplicação – </a:t>
            </a:r>
            <a:r>
              <a:rPr lang="pt-BR" b="1" dirty="0" smtClean="0">
                <a:solidFill>
                  <a:srgbClr val="FF0000"/>
                </a:solidFill>
              </a:rPr>
              <a:t>Great </a:t>
            </a:r>
            <a:r>
              <a:rPr lang="pt-BR" b="1" dirty="0" err="1" smtClean="0">
                <a:solidFill>
                  <a:srgbClr val="FF0000"/>
                </a:solidFill>
              </a:rPr>
              <a:t>Mute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/>
              <a:t>Cenário de uso</a:t>
            </a:r>
          </a:p>
          <a:p>
            <a:r>
              <a:rPr lang="es-ES" sz="2400" dirty="0" smtClean="0"/>
              <a:t>"Imagine que </a:t>
            </a:r>
            <a:r>
              <a:rPr lang="es-ES" sz="2400" dirty="0" err="1" smtClean="0"/>
              <a:t>você</a:t>
            </a:r>
            <a:r>
              <a:rPr lang="es-ES" sz="2400" dirty="0" smtClean="0"/>
              <a:t> </a:t>
            </a:r>
            <a:r>
              <a:rPr lang="es-ES" sz="2400" dirty="0" err="1" smtClean="0"/>
              <a:t>foi</a:t>
            </a:r>
            <a:r>
              <a:rPr lang="es-ES" sz="2400" dirty="0" smtClean="0"/>
              <a:t> convidado para realizar </a:t>
            </a:r>
            <a:r>
              <a:rPr lang="es-ES" sz="2400" dirty="0" err="1" smtClean="0"/>
              <a:t>uma</a:t>
            </a:r>
            <a:r>
              <a:rPr lang="es-ES" sz="2400" dirty="0" smtClean="0"/>
              <a:t> </a:t>
            </a:r>
            <a:r>
              <a:rPr lang="es-ES" sz="2400" dirty="0" err="1" smtClean="0"/>
              <a:t>avaliação</a:t>
            </a:r>
            <a:r>
              <a:rPr lang="es-ES" sz="2400" dirty="0" smtClean="0"/>
              <a:t> da </a:t>
            </a:r>
            <a:r>
              <a:rPr lang="es-ES" sz="2400" dirty="0" err="1" smtClean="0"/>
              <a:t>usabilidade</a:t>
            </a:r>
            <a:r>
              <a:rPr lang="es-ES" sz="2400" dirty="0" smtClean="0"/>
              <a:t> da </a:t>
            </a:r>
            <a:r>
              <a:rPr lang="es-ES" sz="2400" dirty="0" err="1" smtClean="0"/>
              <a:t>aplicação</a:t>
            </a:r>
            <a:r>
              <a:rPr lang="es-ES" sz="2400" dirty="0" smtClean="0"/>
              <a:t> Great Mute.</a:t>
            </a:r>
            <a:endParaRPr lang="pt-BR" sz="2400" dirty="0" smtClean="0"/>
          </a:p>
          <a:p>
            <a:r>
              <a:rPr lang="es-ES" sz="2400" dirty="0" smtClean="0"/>
              <a:t>Como </a:t>
            </a:r>
            <a:r>
              <a:rPr lang="es-ES" sz="2400" dirty="0" err="1" smtClean="0"/>
              <a:t>esse</a:t>
            </a:r>
            <a:r>
              <a:rPr lang="es-ES" sz="2400" dirty="0" smtClean="0"/>
              <a:t> é </a:t>
            </a:r>
            <a:r>
              <a:rPr lang="es-ES" sz="2400" dirty="0" err="1" smtClean="0"/>
              <a:t>um</a:t>
            </a:r>
            <a:r>
              <a:rPr lang="es-ES" sz="2400" dirty="0" smtClean="0"/>
              <a:t> sistema </a:t>
            </a:r>
            <a:r>
              <a:rPr lang="es-ES" sz="2400" dirty="0" err="1" smtClean="0"/>
              <a:t>ubíquo</a:t>
            </a:r>
            <a:r>
              <a:rPr lang="es-ES" sz="2400" dirty="0" smtClean="0"/>
              <a:t>, </a:t>
            </a:r>
            <a:r>
              <a:rPr lang="es-ES" sz="2400" dirty="0" err="1" smtClean="0"/>
              <a:t>você</a:t>
            </a:r>
            <a:r>
              <a:rPr lang="es-ES" sz="2400" dirty="0" smtClean="0"/>
              <a:t> </a:t>
            </a:r>
            <a:r>
              <a:rPr lang="es-ES" sz="2400" dirty="0" err="1" smtClean="0"/>
              <a:t>deve</a:t>
            </a:r>
            <a:r>
              <a:rPr lang="es-ES" sz="2400" dirty="0" smtClean="0"/>
              <a:t> </a:t>
            </a:r>
            <a:r>
              <a:rPr lang="es-ES" sz="2400" dirty="0" err="1" smtClean="0"/>
              <a:t>escolher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 método que </a:t>
            </a:r>
            <a:r>
              <a:rPr lang="es-ES" sz="2400" dirty="0" err="1" smtClean="0"/>
              <a:t>seja</a:t>
            </a:r>
            <a:r>
              <a:rPr lang="es-ES" sz="2400" dirty="0" smtClean="0"/>
              <a:t> </a:t>
            </a:r>
            <a:r>
              <a:rPr lang="es-ES" sz="2400" dirty="0" err="1" smtClean="0"/>
              <a:t>mais</a:t>
            </a:r>
            <a:r>
              <a:rPr lang="es-ES" sz="2400" dirty="0" smtClean="0"/>
              <a:t> </a:t>
            </a:r>
            <a:r>
              <a:rPr lang="es-ES" sz="2400" dirty="0" err="1" smtClean="0"/>
              <a:t>adequado</a:t>
            </a:r>
            <a:r>
              <a:rPr lang="es-ES" sz="2400" dirty="0" smtClean="0"/>
              <a:t>. </a:t>
            </a:r>
            <a:r>
              <a:rPr lang="es-ES" sz="2400" dirty="0" err="1" smtClean="0"/>
              <a:t>Um</a:t>
            </a:r>
            <a:r>
              <a:rPr lang="es-ES" sz="2400" dirty="0" smtClean="0"/>
              <a:t> amigo </a:t>
            </a:r>
            <a:r>
              <a:rPr lang="es-ES" sz="2400" dirty="0" err="1" smtClean="0"/>
              <a:t>lhe</a:t>
            </a:r>
            <a:r>
              <a:rPr lang="es-ES" sz="2400" dirty="0" smtClean="0"/>
              <a:t> </a:t>
            </a:r>
            <a:r>
              <a:rPr lang="es-ES" sz="2400" dirty="0" err="1" smtClean="0"/>
              <a:t>deu</a:t>
            </a:r>
            <a:r>
              <a:rPr lang="es-ES" sz="2400" dirty="0" smtClean="0"/>
              <a:t> </a:t>
            </a:r>
            <a:r>
              <a:rPr lang="es-ES" sz="2400" dirty="0" err="1" smtClean="0"/>
              <a:t>uma</a:t>
            </a:r>
            <a:r>
              <a:rPr lang="es-ES" sz="2400" dirty="0" smtClean="0"/>
              <a:t> </a:t>
            </a:r>
            <a:r>
              <a:rPr lang="es-ES" sz="2400" dirty="0" err="1" smtClean="0"/>
              <a:t>dica</a:t>
            </a:r>
            <a:r>
              <a:rPr lang="es-ES" sz="2400" dirty="0" smtClean="0"/>
              <a:t>, </a:t>
            </a:r>
            <a:r>
              <a:rPr lang="es-ES" sz="2400" dirty="0" err="1" smtClean="0"/>
              <a:t>dizendo</a:t>
            </a:r>
            <a:r>
              <a:rPr lang="es-ES" sz="2400" dirty="0" smtClean="0"/>
              <a:t> que existe </a:t>
            </a:r>
            <a:r>
              <a:rPr lang="es-ES" sz="2400" dirty="0" err="1" smtClean="0"/>
              <a:t>um</a:t>
            </a:r>
            <a:r>
              <a:rPr lang="es-ES" sz="2400" dirty="0" smtClean="0"/>
              <a:t> método para </a:t>
            </a:r>
            <a:r>
              <a:rPr lang="es-ES" sz="2400" dirty="0" err="1" smtClean="0"/>
              <a:t>avaliar</a:t>
            </a:r>
            <a:r>
              <a:rPr lang="es-ES" sz="2400" dirty="0" smtClean="0"/>
              <a:t> a </a:t>
            </a:r>
            <a:r>
              <a:rPr lang="es-ES" sz="2400" dirty="0" err="1" smtClean="0"/>
              <a:t>usabilidade</a:t>
            </a:r>
            <a:r>
              <a:rPr lang="es-ES" sz="2400" dirty="0" smtClean="0"/>
              <a:t> de sistemas </a:t>
            </a:r>
            <a:r>
              <a:rPr lang="es-ES" sz="2400" dirty="0" err="1" smtClean="0"/>
              <a:t>ubiquos</a:t>
            </a:r>
            <a:r>
              <a:rPr lang="es-ES" sz="2400" dirty="0" smtClean="0"/>
              <a:t>, que é </a:t>
            </a:r>
            <a:r>
              <a:rPr lang="es-ES" sz="2400" dirty="0" err="1" smtClean="0"/>
              <a:t>muito</a:t>
            </a:r>
            <a:r>
              <a:rPr lang="es-ES" sz="2400" dirty="0" smtClean="0"/>
              <a:t> parecido </a:t>
            </a:r>
            <a:r>
              <a:rPr lang="es-ES" sz="2400" dirty="0" err="1" smtClean="0"/>
              <a:t>com</a:t>
            </a:r>
            <a:r>
              <a:rPr lang="es-ES" sz="2400" dirty="0" smtClean="0"/>
              <a:t> o método </a:t>
            </a:r>
            <a:r>
              <a:rPr lang="es-ES" sz="2400" dirty="0" err="1" smtClean="0"/>
              <a:t>Avaliação</a:t>
            </a:r>
            <a:r>
              <a:rPr lang="es-ES" sz="2400" dirty="0" smtClean="0"/>
              <a:t> Heurística, de </a:t>
            </a:r>
            <a:r>
              <a:rPr lang="es-ES" sz="2400" dirty="0" err="1" smtClean="0"/>
              <a:t>Nielsen</a:t>
            </a:r>
            <a:r>
              <a:rPr lang="es-ES" sz="2400" dirty="0" smtClean="0"/>
              <a:t>. </a:t>
            </a:r>
            <a:endParaRPr lang="pt-BR" sz="2400" dirty="0" smtClean="0"/>
          </a:p>
          <a:p>
            <a:r>
              <a:rPr lang="es-ES" sz="2400" dirty="0" err="1" smtClean="0"/>
              <a:t>Dito</a:t>
            </a:r>
            <a:r>
              <a:rPr lang="es-ES" sz="2400" dirty="0" smtClean="0"/>
              <a:t> </a:t>
            </a:r>
            <a:r>
              <a:rPr lang="es-ES" sz="2400" dirty="0" err="1" smtClean="0"/>
              <a:t>isso</a:t>
            </a:r>
            <a:r>
              <a:rPr lang="es-ES" sz="2400" dirty="0" smtClean="0"/>
              <a:t>, </a:t>
            </a:r>
            <a:r>
              <a:rPr lang="es-ES" sz="2400" dirty="0" err="1" smtClean="0"/>
              <a:t>você</a:t>
            </a:r>
            <a:r>
              <a:rPr lang="es-ES" sz="2400" dirty="0" smtClean="0"/>
              <a:t> decide </a:t>
            </a:r>
            <a:r>
              <a:rPr lang="es-ES" sz="2400" dirty="0" err="1" smtClean="0"/>
              <a:t>utilizá</a:t>
            </a:r>
            <a:r>
              <a:rPr lang="es-ES" sz="2400" dirty="0" smtClean="0"/>
              <a:t>-lo. </a:t>
            </a:r>
            <a:r>
              <a:rPr lang="es-ES" sz="2400" dirty="0" err="1" smtClean="0"/>
              <a:t>Portanto</a:t>
            </a:r>
            <a:r>
              <a:rPr lang="es-ES" sz="2400" dirty="0" smtClean="0"/>
              <a:t> </a:t>
            </a:r>
            <a:r>
              <a:rPr lang="es-ES" sz="2400" dirty="0" err="1" smtClean="0"/>
              <a:t>seu</a:t>
            </a:r>
            <a:r>
              <a:rPr lang="es-ES" sz="2400" dirty="0" smtClean="0"/>
              <a:t> objetivo é </a:t>
            </a:r>
            <a:r>
              <a:rPr lang="es-ES" sz="2400" dirty="0" err="1" smtClean="0"/>
              <a:t>avaliar</a:t>
            </a:r>
            <a:r>
              <a:rPr lang="es-ES" sz="2400" dirty="0" smtClean="0"/>
              <a:t> a </a:t>
            </a:r>
            <a:r>
              <a:rPr lang="es-ES" sz="2400" dirty="0" err="1" smtClean="0"/>
              <a:t>usabilidade</a:t>
            </a:r>
            <a:r>
              <a:rPr lang="es-ES" sz="2400" dirty="0" smtClean="0"/>
              <a:t> do sistema Great Mute utilizando as Heurísticas </a:t>
            </a:r>
            <a:r>
              <a:rPr lang="es-ES" sz="2400" dirty="0" err="1" smtClean="0"/>
              <a:t>Ubíquas</a:t>
            </a:r>
            <a:r>
              <a:rPr lang="es-ES" sz="2400" dirty="0" smtClean="0"/>
              <a:t>."</a:t>
            </a:r>
            <a:endParaRPr lang="pt-BR" sz="2400" dirty="0" smtClean="0"/>
          </a:p>
          <a:p>
            <a:endParaRPr lang="pt-BR" sz="3200" b="1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dirty="0" smtClean="0"/>
              <a:t>		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b="1" dirty="0" smtClean="0"/>
              <a:t>Apresentação das Planilhas de Avaliação</a:t>
            </a:r>
          </a:p>
          <a:p>
            <a:pPr lvl="1"/>
            <a:r>
              <a:rPr lang="pt-BR" b="1" dirty="0" smtClean="0"/>
              <a:t>Planilha – Heurísticas Ubíquas</a:t>
            </a:r>
          </a:p>
          <a:p>
            <a:endParaRPr lang="pt-BR" sz="3200" b="1" dirty="0" smtClean="0"/>
          </a:p>
          <a:p>
            <a:endParaRPr lang="pt-BR" sz="3200" b="1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dirty="0" smtClean="0"/>
              <a:t>		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Avaliação Heurística de Nielsen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b="1" dirty="0" smtClean="0"/>
              <a:t>1. Preparação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2. Coleta de Dados e Interpretação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3. Consolidação e relato dos resultados</a:t>
            </a:r>
          </a:p>
          <a:p>
            <a:endParaRPr lang="pt-BR" b="1" dirty="0" smtClean="0"/>
          </a:p>
          <a:p>
            <a:endParaRPr lang="pt-BR" sz="3200" b="1" dirty="0" smtClean="0"/>
          </a:p>
          <a:p>
            <a:endParaRPr lang="pt-BR" sz="3200" b="1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dirty="0" smtClean="0"/>
              <a:t>		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Avaliação Heurística de </a:t>
            </a:r>
            <a:r>
              <a:rPr lang="pt-BR" dirty="0" err="1" smtClean="0"/>
              <a:t>Nilsen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b="1" dirty="0" smtClean="0"/>
              <a:t>1. Preparação</a:t>
            </a:r>
          </a:p>
          <a:p>
            <a:endParaRPr lang="pt-BR" sz="3200" b="1" dirty="0" smtClean="0"/>
          </a:p>
          <a:p>
            <a:r>
              <a:rPr lang="pt-BR" dirty="0" smtClean="0"/>
              <a:t>Definidas e organizadas as telas que serão avaliadas e a lista de heurísticas a ser usada.</a:t>
            </a:r>
          </a:p>
          <a:p>
            <a:endParaRPr lang="pt-BR" b="1" dirty="0" smtClean="0"/>
          </a:p>
          <a:p>
            <a:pPr lvl="0"/>
            <a:r>
              <a:rPr lang="pt-BR" dirty="0" smtClean="0"/>
              <a:t>Se diz aos avaliadores o que e como fazer.</a:t>
            </a:r>
          </a:p>
          <a:p>
            <a:endParaRPr lang="pt-BR" b="1" dirty="0" smtClean="0"/>
          </a:p>
          <a:p>
            <a:endParaRPr lang="pt-BR" sz="3200" b="1" dirty="0" smtClean="0"/>
          </a:p>
          <a:p>
            <a:endParaRPr lang="pt-BR" sz="3200" b="1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dirty="0" smtClean="0"/>
              <a:t>		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Avaliação Heurística de </a:t>
            </a:r>
            <a:r>
              <a:rPr lang="pt-BR" dirty="0" err="1" smtClean="0"/>
              <a:t>Nilsen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b="1" dirty="0" smtClean="0"/>
              <a:t>2. Coleta de Dados e Interpretação</a:t>
            </a:r>
          </a:p>
          <a:p>
            <a:endParaRPr lang="pt-BR" sz="3200" b="1" dirty="0" smtClean="0"/>
          </a:p>
          <a:p>
            <a:r>
              <a:rPr lang="pt-BR" dirty="0" smtClean="0"/>
              <a:t>Cada avaliador, individualmente, inspeciona cada uma das telas com o intuito de identificar se as diretrizes estão sendo seguidas;</a:t>
            </a:r>
          </a:p>
          <a:p>
            <a:r>
              <a:rPr lang="pt-BR" dirty="0" smtClean="0"/>
              <a:t>Registro dos problemas, classificação do problema.</a:t>
            </a:r>
          </a:p>
          <a:p>
            <a:pPr lvl="0"/>
            <a:r>
              <a:rPr lang="pt-BR" dirty="0" smtClean="0"/>
              <a:t>duas inspeções em cada tela: uma para se familiarizar, sentir a interação e ganhar uma visão geral da interface e outra para examinar com mais cuidado.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Avaliação Heurística de </a:t>
            </a:r>
            <a:r>
              <a:rPr lang="pt-BR" dirty="0" err="1" smtClean="0"/>
              <a:t>Nilsen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200" b="1" dirty="0" smtClean="0"/>
              <a:t>3. Consolidação e relato dos resultados</a:t>
            </a:r>
          </a:p>
          <a:p>
            <a:endParaRPr lang="pt-BR" b="1" dirty="0" smtClean="0"/>
          </a:p>
          <a:p>
            <a:r>
              <a:rPr lang="pt-BR" sz="3200" dirty="0" smtClean="0"/>
              <a:t>A</a:t>
            </a:r>
            <a:r>
              <a:rPr lang="pt-BR" sz="3200" smtClean="0"/>
              <a:t>o </a:t>
            </a:r>
            <a:r>
              <a:rPr lang="pt-BR" sz="3200" dirty="0" smtClean="0"/>
              <a:t>final das inspeções, todos os avaliadores se reúnem para discutir os resultados e apresentar um relatório consolidado único, com um consenso de todos. </a:t>
            </a:r>
          </a:p>
          <a:p>
            <a:endParaRPr lang="pt-BR" sz="3200" b="1" dirty="0" smtClean="0"/>
          </a:p>
          <a:p>
            <a:endParaRPr lang="pt-BR" sz="3200" b="1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dirty="0" smtClean="0"/>
              <a:t>		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36134" y="1098379"/>
            <a:ext cx="9652000" cy="1801984"/>
          </a:xfrm>
        </p:spPr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1523999" y="3894818"/>
            <a:ext cx="7530059" cy="1306967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Aluna: Larissa Castro Rocha</a:t>
            </a:r>
          </a:p>
          <a:p>
            <a:r>
              <a:rPr lang="pt-BR" dirty="0" smtClean="0"/>
              <a:t>Orientadora: </a:t>
            </a:r>
            <a:r>
              <a:rPr lang="pt-BR" dirty="0" err="1" smtClean="0"/>
              <a:t>Profa</a:t>
            </a:r>
            <a:r>
              <a:rPr lang="pt-BR" dirty="0" smtClean="0"/>
              <a:t>. Dra. </a:t>
            </a:r>
            <a:r>
              <a:rPr lang="pt-BR" dirty="0" err="1" smtClean="0"/>
              <a:t>Rossana</a:t>
            </a:r>
            <a:r>
              <a:rPr lang="pt-BR" dirty="0" smtClean="0"/>
              <a:t> Maria de Castro Andrade </a:t>
            </a:r>
            <a:endParaRPr lang="pt-BR" dirty="0"/>
          </a:p>
          <a:p>
            <a:r>
              <a:rPr lang="pt-BR" dirty="0" err="1" smtClean="0"/>
              <a:t>Co-orientadora</a:t>
            </a:r>
            <a:r>
              <a:rPr lang="pt-BR" dirty="0" smtClean="0"/>
              <a:t>: </a:t>
            </a:r>
            <a:r>
              <a:rPr lang="pt-BR" dirty="0" err="1" smtClean="0"/>
              <a:t>Profa</a:t>
            </a:r>
            <a:r>
              <a:rPr lang="pt-BR" dirty="0" smtClean="0"/>
              <a:t>. Dra. Andréia </a:t>
            </a:r>
            <a:r>
              <a:rPr lang="pt-BR" dirty="0" err="1" smtClean="0"/>
              <a:t>Libório</a:t>
            </a:r>
            <a:r>
              <a:rPr lang="pt-BR" dirty="0" smtClean="0"/>
              <a:t> Sampaio</a:t>
            </a:r>
          </a:p>
        </p:txBody>
      </p:sp>
    </p:spTree>
    <p:extLst>
      <p:ext uri="{BB962C8B-B14F-4D97-AF65-F5344CB8AC3E}">
        <p14:creationId xmlns:p14="http://schemas.microsoft.com/office/powerpoint/2010/main" xmlns="" val="26562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Apresentação e Agradecimento </a:t>
            </a:r>
          </a:p>
          <a:p>
            <a:endParaRPr lang="pt-BR" b="1" dirty="0" smtClean="0"/>
          </a:p>
          <a:p>
            <a:r>
              <a:rPr lang="pt-BR" b="1" dirty="0" smtClean="0"/>
              <a:t>Objetivo do estudo: </a:t>
            </a:r>
            <a:r>
              <a:rPr lang="pt-BR" dirty="0" smtClean="0"/>
              <a:t>Explorar o uso das heurísticas por especialistas em IHC.</a:t>
            </a:r>
          </a:p>
          <a:p>
            <a:endParaRPr lang="pt-BR" dirty="0" smtClean="0"/>
          </a:p>
          <a:p>
            <a:r>
              <a:rPr lang="pt-BR" b="1" dirty="0" smtClean="0"/>
              <a:t>Metodologia: </a:t>
            </a:r>
            <a:r>
              <a:rPr lang="pt-BR" dirty="0" smtClean="0"/>
              <a:t>Qualitativa de caráter exploratório</a:t>
            </a:r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Perfil dos Avaliadores: </a:t>
            </a:r>
            <a:r>
              <a:rPr lang="pt-BR" dirty="0" smtClean="0"/>
              <a:t>Especialistas em IHC</a:t>
            </a:r>
          </a:p>
          <a:p>
            <a:r>
              <a:rPr lang="pt-BR" b="1" dirty="0" smtClean="0"/>
              <a:t>Método:</a:t>
            </a:r>
            <a:r>
              <a:rPr lang="pt-BR" dirty="0" smtClean="0"/>
              <a:t> Avaliação Heurística</a:t>
            </a:r>
          </a:p>
          <a:p>
            <a:r>
              <a:rPr lang="pt-BR" b="1" dirty="0" smtClean="0"/>
              <a:t>Aplicação: </a:t>
            </a:r>
            <a:r>
              <a:rPr lang="pt-BR" dirty="0" smtClean="0"/>
              <a:t>Great </a:t>
            </a:r>
            <a:r>
              <a:rPr lang="pt-BR" dirty="0" err="1" smtClean="0"/>
              <a:t>Mute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Método de Avaliação: </a:t>
            </a:r>
            <a:r>
              <a:rPr lang="pt-BR" dirty="0" smtClean="0"/>
              <a:t>Avaliação Heurística usando as Heurísticas Ubíquas.</a:t>
            </a:r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sz="3600" b="1" dirty="0" smtClean="0"/>
          </a:p>
          <a:p>
            <a:endParaRPr lang="pt-BR" sz="3600" b="1" dirty="0" smtClean="0"/>
          </a:p>
          <a:p>
            <a:r>
              <a:rPr lang="pt-BR" sz="3600" b="1" dirty="0" smtClean="0"/>
              <a:t>Questionário Pessoal</a:t>
            </a:r>
            <a:endParaRPr lang="pt-BR" sz="3600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sz="3600" b="1" dirty="0" smtClean="0"/>
          </a:p>
          <a:p>
            <a:endParaRPr lang="pt-BR" sz="3600" b="1" dirty="0" smtClean="0"/>
          </a:p>
          <a:p>
            <a:r>
              <a:rPr lang="pt-BR" sz="3600" b="1" dirty="0" smtClean="0"/>
              <a:t>Termo de Consentimento</a:t>
            </a:r>
            <a:endParaRPr lang="pt-BR" sz="3600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Estudo de Caso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Etapas:</a:t>
            </a:r>
          </a:p>
          <a:p>
            <a:endParaRPr lang="pt-BR" b="1" dirty="0" smtClean="0"/>
          </a:p>
          <a:p>
            <a:pPr lvl="1"/>
            <a:r>
              <a:rPr lang="pt-BR" dirty="0" smtClean="0"/>
              <a:t>Treinamento pré-avaliação.</a:t>
            </a:r>
          </a:p>
          <a:p>
            <a:pPr lvl="1"/>
            <a:r>
              <a:rPr lang="pt-BR" dirty="0" smtClean="0"/>
              <a:t>Execução das Avaliações Heurísticas.</a:t>
            </a:r>
          </a:p>
          <a:p>
            <a:pPr lvl="1"/>
            <a:r>
              <a:rPr lang="pt-BR" dirty="0" smtClean="0"/>
              <a:t>Entrevista pós-avaliação (</a:t>
            </a:r>
            <a:r>
              <a:rPr lang="pt-BR" dirty="0" err="1" smtClean="0"/>
              <a:t>Focus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).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37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Sistemas Ubíquos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220918" y="2502681"/>
            <a:ext cx="5971082" cy="542821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F00"/>
              </a:buClr>
              <a:buSzTx/>
              <a:buFont typeface="Arial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F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21434" y="2881220"/>
            <a:ext cx="2863969" cy="1949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Sistemas Ubíquos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31125" y="2087592"/>
            <a:ext cx="5193101" cy="330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Mark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1991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Ajudar os usuários em atividades do cotidiano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Sensibilidade ao contexto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Modifica a interação do usuário com o sistema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itchFamily="34" charset="0"/>
              <a:buChar char="•"/>
              <a:defRPr/>
            </a:pPr>
            <a:r>
              <a:rPr lang="pt-BR" sz="2400" dirty="0" smtClean="0"/>
              <a:t>Exemplo</a:t>
            </a:r>
          </a:p>
          <a:p>
            <a:r>
              <a:rPr lang="pt-BR" sz="2400" dirty="0" smtClean="0"/>
              <a:t> 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– Sistemas Ubíquos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55E6F1-F3ED-48BC-8BFB-1F30DF77D3D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821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Características específicas para avaliar a IHC de sistemas ubíquos</a:t>
            </a:r>
          </a:p>
          <a:p>
            <a:pPr algn="ctr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graphicFrame>
        <p:nvGraphicFramePr>
          <p:cNvPr id="6" name="Diagrama 5"/>
          <p:cNvGraphicFramePr/>
          <p:nvPr/>
        </p:nvGraphicFramePr>
        <p:xfrm>
          <a:off x="1896533" y="2404533"/>
          <a:ext cx="7696039" cy="358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9760070" y="5556213"/>
            <a:ext cx="18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[Santos 2014]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presentação2" id="{E02A767D-8F10-4CAB-BEF6-9DB27B9A494C}" vid="{0CAA7708-8CD2-4F6E-A3E4-F0422937D39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Apresentação2</Template>
  <TotalTime>6446</TotalTime>
  <Words>672</Words>
  <Application>Microsoft Office PowerPoint</Application>
  <PresentationFormat>Personalizar</PresentationFormat>
  <Paragraphs>178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Apresentação2</vt:lpstr>
      <vt:lpstr>Slide 1</vt:lpstr>
      <vt:lpstr>Treinamento – Estudo de Caso</vt:lpstr>
      <vt:lpstr>Treinamento – Estudo de Caso</vt:lpstr>
      <vt:lpstr>Treinamento – Estudo de Caso</vt:lpstr>
      <vt:lpstr>Treinamento – Estudo de Caso</vt:lpstr>
      <vt:lpstr>Treinamento – Estudo de Caso</vt:lpstr>
      <vt:lpstr>Treinamento – Estudo de Caso</vt:lpstr>
      <vt:lpstr>Treinamento – Sistemas Ubíquos</vt:lpstr>
      <vt:lpstr>Treinamento – Sistemas Ubíquos</vt:lpstr>
      <vt:lpstr>Treinamento – Sistemas Ubíquos</vt:lpstr>
      <vt:lpstr>Treinamento – Estudo de Caso</vt:lpstr>
      <vt:lpstr>Treinamento – Estudo de Caso</vt:lpstr>
      <vt:lpstr>Método da Avaliação Heurística de Nielsen</vt:lpstr>
      <vt:lpstr>Método da Avaliação Heurística de Nilsen</vt:lpstr>
      <vt:lpstr>Método da Avaliação Heurística de Nilsen</vt:lpstr>
      <vt:lpstr>Método da Avaliação Heurística de Nilsen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rainaracarvalho</dc:creator>
  <cp:lastModifiedBy>Larissa</cp:lastModifiedBy>
  <cp:revision>382</cp:revision>
  <dcterms:created xsi:type="dcterms:W3CDTF">2015-04-22T13:30:46Z</dcterms:created>
  <dcterms:modified xsi:type="dcterms:W3CDTF">2015-10-19T12:41:34Z</dcterms:modified>
</cp:coreProperties>
</file>