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7" r:id="rId12"/>
    <p:sldId id="268" r:id="rId13"/>
    <p:sldId id="269" r:id="rId14"/>
    <p:sldId id="274" r:id="rId15"/>
    <p:sldId id="281" r:id="rId16"/>
    <p:sldId id="276" r:id="rId17"/>
    <p:sldId id="270" r:id="rId18"/>
    <p:sldId id="272" r:id="rId19"/>
    <p:sldId id="273" r:id="rId20"/>
    <p:sldId id="280" r:id="rId21"/>
    <p:sldId id="278" r:id="rId22"/>
    <p:sldId id="275" r:id="rId23"/>
    <p:sldId id="277" r:id="rId24"/>
    <p:sldId id="283" r:id="rId25"/>
    <p:sldId id="282" r:id="rId26"/>
    <p:sldId id="279" r:id="rId27"/>
    <p:sldId id="271" r:id="rId2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9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7480-02BD-6B48-A5BD-C6233BA27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3C545-330C-934F-9D15-B0B40D7CF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F8C1-421E-6243-A023-5FEF394D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2FD7-07E8-D240-BA19-40169A7AC64F}" type="datetimeFigureOut">
              <a:rPr lang="en-CN" smtClean="0"/>
              <a:t>2022/12/4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11AB-9213-CB47-A3A0-3AF9475E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F26F-FD4C-B845-BB4B-A972F13D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1282-2FC5-2148-B04D-B3964B51C7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943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4A62-159C-8B4A-80F8-D1D84FFF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AC878-B10D-AD48-BEA9-B7AAAAFCC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D9D1D-B9D2-2B4D-A7FE-7A2C32C5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2FD7-07E8-D240-BA19-40169A7AC64F}" type="datetimeFigureOut">
              <a:rPr lang="en-CN" smtClean="0"/>
              <a:t>2022/12/4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AB6E2-7570-FD42-81E6-7E1141C3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2A717-7C46-B146-9B81-D36F7A1D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1282-2FC5-2148-B04D-B3964B51C7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736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CAA8D4-5D35-E243-9CF9-30C48E35D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D7D76-1ED5-524F-8E95-B0494CC3C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15B9A-8DB9-564C-BF3B-3291C2D2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2FD7-07E8-D240-BA19-40169A7AC64F}" type="datetimeFigureOut">
              <a:rPr lang="en-CN" smtClean="0"/>
              <a:t>2022/12/4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2569-4639-6742-9E7A-1F1E48E6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51898-F8D2-BC47-9075-41099950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1282-2FC5-2148-B04D-B3964B51C7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424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D97BD-A503-A74E-A09D-4128087C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2FD7-07E8-D240-BA19-40169A7AC64F}" type="datetimeFigureOut">
              <a:rPr lang="en-CN" smtClean="0"/>
              <a:t>2022/12/4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4859-142E-2343-9900-52C2B757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F4E1A-AE49-3F41-AE4A-F7D53067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1282-2FC5-2148-B04D-B3964B51C778}" type="slidenum">
              <a:rPr lang="en-CN" smtClean="0"/>
              <a:t>‹#›</a:t>
            </a:fld>
            <a:endParaRPr lang="en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8BC912-6B41-F64F-98CC-03AB5507E8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16424"/>
            <a:ext cx="10515600" cy="4760539"/>
          </a:xfrm>
        </p:spPr>
        <p:txBody>
          <a:bodyPr>
            <a:normAutofit/>
          </a:bodyPr>
          <a:lstStyle/>
          <a:p>
            <a:r>
              <a:rPr lang="en-CN" sz="2400" dirty="0"/>
              <a:t>list</a:t>
            </a:r>
          </a:p>
          <a:p>
            <a:pPr lvl="1"/>
            <a:r>
              <a:rPr lang="en-US" sz="1600" dirty="0"/>
              <a:t>sub list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8621E9A-6298-3948-8D42-056970593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r>
              <a:rPr lang="en-CN" sz="360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0078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4B53-0713-EE4B-BE89-E5B23F21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06C43-B315-3B46-AD5D-636D58CCC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4AD10-16D3-0A43-A295-AB92AACF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2FD7-07E8-D240-BA19-40169A7AC64F}" type="datetimeFigureOut">
              <a:rPr lang="en-CN" smtClean="0"/>
              <a:t>2022/12/4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FB5E1-D5F3-1A4F-8BCE-6242D468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C8436-53A9-9640-B3D5-1BB5B629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1282-2FC5-2148-B04D-B3964B51C7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03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A393-FD9A-F84C-8C13-F2C024DA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F3E4-538C-9E4A-9AFC-D83E8C170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FCAC0-740C-FE43-95D6-C87207B45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5596-3031-F242-B110-84A3B9D6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2FD7-07E8-D240-BA19-40169A7AC64F}" type="datetimeFigureOut">
              <a:rPr lang="en-CN" smtClean="0"/>
              <a:t>2022/12/4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51C1E-0B24-8242-A8BD-251F69D3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F6B40-50DA-D249-A119-7EB181E2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1282-2FC5-2148-B04D-B3964B51C7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5434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A673-41DB-514C-A739-EB9A8B3B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3E831-D71E-324B-B66E-75A148381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72147-3C61-2640-ACF8-8468A7F53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0336C-8F0B-C44F-9EC9-4B1D36966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93BC4-5405-E74B-A63A-5F7D75A79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4FC1E-877F-C443-B66A-4AEADA4C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2FD7-07E8-D240-BA19-40169A7AC64F}" type="datetimeFigureOut">
              <a:rPr lang="en-CN" smtClean="0"/>
              <a:t>2022/12/4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29DF0-A880-BA41-9CBB-E715A215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C54388-CF8F-5247-843A-3FBC19FB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1282-2FC5-2148-B04D-B3964B51C7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80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24D2-1B40-9145-9F6B-1945F939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C8D7D-D955-FF40-8709-3633A9E4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2FD7-07E8-D240-BA19-40169A7AC64F}" type="datetimeFigureOut">
              <a:rPr lang="en-CN" smtClean="0"/>
              <a:t>2022/12/4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10907-79F2-B246-B7DB-C58E7DBD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BA302-A9E7-1149-834F-69C47F90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1282-2FC5-2148-B04D-B3964B51C7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391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56334-5240-A14E-9C99-17551A44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2FD7-07E8-D240-BA19-40169A7AC64F}" type="datetimeFigureOut">
              <a:rPr lang="en-CN" smtClean="0"/>
              <a:t>2022/12/4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92CE9-79C7-D448-B977-CE7CABD4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82C99-A9E7-E040-9158-92445730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1282-2FC5-2148-B04D-B3964B51C7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562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2756-AE4E-4E49-B9D3-8817D664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0969B-0EF8-444E-AA87-74C01A084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8230A-8737-D347-A9D1-AA999F0ED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87847-6CEB-724D-9AD6-D592B26B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2FD7-07E8-D240-BA19-40169A7AC64F}" type="datetimeFigureOut">
              <a:rPr lang="en-CN" smtClean="0"/>
              <a:t>2022/12/4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D15E6-BB06-3540-B7BE-2BEEAF79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16C7E-8941-2C42-8D36-2A42D56B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1282-2FC5-2148-B04D-B3964B51C7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849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5CCB-F48B-3245-AC0E-C1A01660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01384-F733-1044-A824-CB65C08444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2EBBE-89B6-D648-9A7D-3EE5638C0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8DA3A-C8E6-DE43-9D3F-B0D138A5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2FD7-07E8-D240-BA19-40169A7AC64F}" type="datetimeFigureOut">
              <a:rPr lang="en-CN" smtClean="0"/>
              <a:t>2022/12/4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D274-D3FF-764D-8763-B24F5AD1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3AE04-88CB-9048-A108-FD9BC656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61282-2FC5-2148-B04D-B3964B51C7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454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346F5-4B30-E749-A2B6-7504C96A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78EFF-3356-984F-8A92-49F127ED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BF342-CDA7-1A46-89EB-0CB939DE1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62FD7-07E8-D240-BA19-40169A7AC64F}" type="datetimeFigureOut">
              <a:rPr lang="en-CN" smtClean="0"/>
              <a:t>2022/12/4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F6FEE-5D45-B847-AA4E-942019132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ECB8-CB58-EE43-BB45-E09F8C525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61282-2FC5-2148-B04D-B3964B51C7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556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F09CA-4797-294D-96CF-AB5655CF7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FAA88-72EA-D243-85A8-DFD99BC86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404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68FE-51FA-2B4A-923B-AB54FA7EAE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6424"/>
            <a:ext cx="10515600" cy="4760539"/>
          </a:xfrm>
        </p:spPr>
        <p:txBody>
          <a:bodyPr>
            <a:normAutofit/>
          </a:bodyPr>
          <a:lstStyle/>
          <a:p>
            <a:r>
              <a:rPr lang="en-CN" sz="2000" dirty="0"/>
              <a:t>组件的定义基本和</a:t>
            </a:r>
            <a:r>
              <a:rPr lang="zh-CN" altLang="en-US" sz="2000" dirty="0"/>
              <a:t> </a:t>
            </a:r>
            <a:r>
              <a:rPr lang="en-US" altLang="zh-CN" sz="2000" dirty="0" err="1"/>
              <a:t>vue</a:t>
            </a:r>
            <a:r>
              <a:rPr lang="zh-CN" altLang="en-US" sz="2000" dirty="0"/>
              <a:t> 的一致</a:t>
            </a:r>
            <a:endParaRPr lang="en-CN" sz="2000" dirty="0"/>
          </a:p>
          <a:p>
            <a:r>
              <a:rPr lang="en-CN" sz="2000" dirty="0"/>
              <a:t>组件文件 xx.vue</a:t>
            </a:r>
            <a:r>
              <a:rPr lang="zh-CN" altLang="en-US" sz="2000" dirty="0"/>
              <a:t> 包含三个部分</a:t>
            </a:r>
            <a:endParaRPr lang="en-CN" sz="2000" dirty="0"/>
          </a:p>
          <a:p>
            <a:pPr lvl="1"/>
            <a:r>
              <a:rPr lang="en-CN" sz="1600" dirty="0"/>
              <a:t>&lt;template&gt; 此组件的界面模版</a:t>
            </a:r>
          </a:p>
          <a:p>
            <a:pPr lvl="1"/>
            <a:r>
              <a:rPr lang="en-CN" sz="1600" dirty="0"/>
              <a:t>&lt;script&gt;</a:t>
            </a:r>
            <a:r>
              <a:rPr lang="zh-CN" altLang="en-US" sz="1600" dirty="0"/>
              <a:t> 对应的脚本</a:t>
            </a:r>
            <a:endParaRPr lang="en-CN" sz="1600" dirty="0"/>
          </a:p>
          <a:p>
            <a:pPr lvl="1"/>
            <a:r>
              <a:rPr lang="en-CN" sz="1600" dirty="0"/>
              <a:t>&lt;style&gt;</a:t>
            </a:r>
            <a:r>
              <a:rPr lang="zh-CN" altLang="en-US" sz="1600" dirty="0"/>
              <a:t> 定义的风格</a:t>
            </a:r>
            <a:endParaRPr lang="en-US" altLang="zh-CN" sz="1600" dirty="0"/>
          </a:p>
          <a:p>
            <a:r>
              <a:rPr lang="en-US" sz="2000" dirty="0"/>
              <a:t>Script</a:t>
            </a:r>
          </a:p>
          <a:p>
            <a:pPr lvl="1"/>
            <a:r>
              <a:rPr lang="en-US" sz="1600" dirty="0"/>
              <a:t>data: </a:t>
            </a:r>
            <a:r>
              <a:rPr lang="en-US" sz="1600" dirty="0" err="1"/>
              <a:t>定义了</a:t>
            </a:r>
            <a:r>
              <a:rPr lang="zh-CN" altLang="en-US" sz="1600" dirty="0"/>
              <a:t> </a:t>
            </a:r>
            <a:r>
              <a:rPr lang="en-US" altLang="zh-CN" sz="1600" dirty="0"/>
              <a:t>template</a:t>
            </a:r>
            <a:r>
              <a:rPr lang="zh-CN" altLang="en-US" sz="1600" dirty="0"/>
              <a:t> 和 </a:t>
            </a:r>
            <a:r>
              <a:rPr lang="en-US" altLang="zh-CN" sz="1600" dirty="0"/>
              <a:t>methods</a:t>
            </a:r>
            <a:r>
              <a:rPr lang="zh-CN" altLang="en-US" sz="1600" dirty="0"/>
              <a:t> 中可以使用的数据部分</a:t>
            </a:r>
            <a:endParaRPr lang="en-US" sz="1600" dirty="0"/>
          </a:p>
          <a:p>
            <a:pPr lvl="1"/>
            <a:r>
              <a:rPr lang="en-US" sz="1600" dirty="0"/>
              <a:t>props: </a:t>
            </a:r>
            <a:r>
              <a:rPr lang="en-US" sz="1600" dirty="0" err="1"/>
              <a:t>由模版实例化传入的数据</a:t>
            </a:r>
            <a:endParaRPr lang="en-US" sz="1600" dirty="0"/>
          </a:p>
          <a:p>
            <a:pPr lvl="1"/>
            <a:r>
              <a:rPr lang="en-US" sz="1600" dirty="0"/>
              <a:t>methods: </a:t>
            </a:r>
            <a:r>
              <a:rPr lang="en-US" sz="1600" dirty="0" err="1"/>
              <a:t>在</a:t>
            </a:r>
            <a:r>
              <a:rPr lang="zh-CN" altLang="en-US" sz="1600" dirty="0"/>
              <a:t> </a:t>
            </a:r>
            <a:r>
              <a:rPr lang="en-US" altLang="zh-CN" sz="1600" dirty="0"/>
              <a:t>template</a:t>
            </a:r>
            <a:r>
              <a:rPr lang="zh-CN" altLang="en-US" sz="1600" dirty="0"/>
              <a:t> 中可以使用的函数方法</a:t>
            </a:r>
            <a:endParaRPr lang="en-US" altLang="zh-CN" sz="1600" dirty="0"/>
          </a:p>
          <a:p>
            <a:r>
              <a:rPr lang="en-US" sz="2000" dirty="0"/>
              <a:t>template</a:t>
            </a:r>
          </a:p>
          <a:p>
            <a:pPr lvl="1"/>
            <a:r>
              <a:rPr lang="en-CN" sz="1600" dirty="0"/>
              <a:t>定义界面</a:t>
            </a:r>
            <a:endParaRPr lang="en-US" sz="1600" dirty="0"/>
          </a:p>
          <a:p>
            <a:pPr lvl="1"/>
            <a:r>
              <a:rPr lang="zh-CN" altLang="en-US" sz="1600" dirty="0"/>
              <a:t>绑定使用 </a:t>
            </a:r>
            <a:r>
              <a:rPr lang="en-US" altLang="zh-CN" sz="1600" dirty="0"/>
              <a:t>data </a:t>
            </a:r>
            <a:r>
              <a:rPr lang="zh-CN" altLang="en-US" sz="1600" dirty="0"/>
              <a:t>中的数据</a:t>
            </a:r>
            <a:endParaRPr lang="en-US" altLang="zh-CN" sz="1600" dirty="0"/>
          </a:p>
          <a:p>
            <a:pPr lvl="1"/>
            <a:r>
              <a:rPr lang="zh-CN" altLang="en-US" sz="1600" dirty="0"/>
              <a:t>调用 </a:t>
            </a:r>
            <a:r>
              <a:rPr lang="en-US" altLang="zh-CN" sz="1600" dirty="0"/>
              <a:t>methods </a:t>
            </a:r>
            <a:r>
              <a:rPr lang="zh-CN" altLang="en-US" sz="1600" dirty="0"/>
              <a:t>中的方法</a:t>
            </a:r>
            <a:endParaRPr lang="en-CN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F75CD0-32B5-934F-8B95-46D8BE59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r>
              <a:rPr lang="en-CN" sz="3600" dirty="0"/>
              <a:t>组件</a:t>
            </a:r>
          </a:p>
        </p:txBody>
      </p:sp>
    </p:spTree>
    <p:extLst>
      <p:ext uri="{BB962C8B-B14F-4D97-AF65-F5344CB8AC3E}">
        <p14:creationId xmlns:p14="http://schemas.microsoft.com/office/powerpoint/2010/main" val="3693241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C509AA-CE16-8942-B12F-E570D5AB2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Native</a:t>
            </a:r>
            <a:r>
              <a:rPr lang="zh-CN" altLang="en-US" dirty="0"/>
              <a:t> 组件和 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DOM</a:t>
            </a:r>
            <a:r>
              <a:rPr lang="zh-CN" altLang="en-US" dirty="0"/>
              <a:t> 的数据交互</a:t>
            </a:r>
            <a:endParaRPr lang="en-US" altLang="zh-CN" dirty="0"/>
          </a:p>
          <a:p>
            <a:pPr lvl="1"/>
            <a:r>
              <a:rPr lang="en-US" altLang="zh-CN" dirty="0"/>
              <a:t>Native</a:t>
            </a:r>
            <a:r>
              <a:rPr lang="zh-CN" altLang="en-US" dirty="0"/>
              <a:t> 组件通过 </a:t>
            </a:r>
            <a:r>
              <a:rPr lang="en-US" altLang="zh-CN" dirty="0"/>
              <a:t>event</a:t>
            </a:r>
            <a:r>
              <a:rPr lang="zh-CN" altLang="en-US" dirty="0"/>
              <a:t> 来通知 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DOM</a:t>
            </a:r>
            <a:r>
              <a:rPr lang="zh-CN" altLang="en-US" dirty="0"/>
              <a:t> 数据的修改</a:t>
            </a:r>
            <a:endParaRPr lang="en-US" altLang="zh-CN" dirty="0"/>
          </a:p>
          <a:p>
            <a:pPr lvl="1"/>
            <a:r>
              <a:rPr lang="en-US" altLang="zh-CN" dirty="0" err="1"/>
              <a:t>Vritual</a:t>
            </a:r>
            <a:r>
              <a:rPr lang="zh-CN" altLang="en-US" dirty="0"/>
              <a:t> </a:t>
            </a:r>
            <a:r>
              <a:rPr lang="en-US" altLang="zh-CN" dirty="0"/>
              <a:t>DOM</a:t>
            </a:r>
            <a:r>
              <a:rPr lang="zh-CN" altLang="en-US" dirty="0"/>
              <a:t> 使用 </a:t>
            </a:r>
            <a:r>
              <a:rPr lang="en-US" altLang="zh-CN" dirty="0" err="1"/>
              <a:t>setProperty</a:t>
            </a:r>
            <a:r>
              <a:rPr lang="en-US" altLang="zh-CN" dirty="0"/>
              <a:t> </a:t>
            </a:r>
            <a:r>
              <a:rPr lang="zh-CN" altLang="en-US" dirty="0"/>
              <a:t>来修改组件的数据</a:t>
            </a:r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8B14B9-104E-F749-A31A-50F47D85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Native 组件</a:t>
            </a:r>
          </a:p>
        </p:txBody>
      </p:sp>
    </p:spTree>
    <p:extLst>
      <p:ext uri="{BB962C8B-B14F-4D97-AF65-F5344CB8AC3E}">
        <p14:creationId xmlns:p14="http://schemas.microsoft.com/office/powerpoint/2010/main" val="406379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AD7A9-3246-9944-A8F2-2CF5EDB8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创建一个小巧</a:t>
            </a:r>
            <a:r>
              <a:rPr lang="zh-CN" altLang="en-US" dirty="0"/>
              <a:t>、支持 </a:t>
            </a:r>
            <a:r>
              <a:rPr lang="en-US" altLang="zh-CN" dirty="0"/>
              <a:t>ES6</a:t>
            </a:r>
            <a:r>
              <a:rPr lang="zh-CN" altLang="en-US" dirty="0"/>
              <a:t> 的 </a:t>
            </a:r>
            <a:r>
              <a:rPr lang="en-US" altLang="zh-CN" dirty="0"/>
              <a:t>JavaScript</a:t>
            </a:r>
            <a:r>
              <a:rPr lang="zh-CN" altLang="en-US" dirty="0"/>
              <a:t> 解释器</a:t>
            </a:r>
            <a:endParaRPr lang="en-US" altLang="zh-CN" dirty="0"/>
          </a:p>
          <a:p>
            <a:pPr lvl="1"/>
            <a:r>
              <a:rPr lang="zh-CN" altLang="en-US" dirty="0"/>
              <a:t>支持 </a:t>
            </a:r>
            <a:r>
              <a:rPr lang="en-US" altLang="zh-CN" dirty="0"/>
              <a:t>ES6</a:t>
            </a:r>
            <a:r>
              <a:rPr lang="zh-CN" altLang="en-US" dirty="0"/>
              <a:t> 的全功能</a:t>
            </a:r>
            <a:endParaRPr lang="en-US" altLang="zh-CN" dirty="0"/>
          </a:p>
          <a:p>
            <a:r>
              <a:rPr lang="en-CN" dirty="0"/>
              <a:t>高性能</a:t>
            </a:r>
          </a:p>
          <a:p>
            <a:pPr lvl="1"/>
            <a:r>
              <a:rPr lang="en-CN" dirty="0"/>
              <a:t>采用</a:t>
            </a:r>
            <a:r>
              <a:rPr lang="zh-CN" altLang="en-US" dirty="0"/>
              <a:t> </a:t>
            </a:r>
            <a:r>
              <a:rPr lang="en-US" altLang="zh-CN" dirty="0"/>
              <a:t>AOT</a:t>
            </a:r>
            <a:r>
              <a:rPr lang="zh-CN" altLang="en-US" dirty="0"/>
              <a:t> 编译 </a:t>
            </a:r>
            <a:r>
              <a:rPr lang="en-US" altLang="zh-CN" dirty="0"/>
              <a:t>JavaScript</a:t>
            </a:r>
            <a:r>
              <a:rPr lang="zh-CN" altLang="en-US" dirty="0"/>
              <a:t> 为机器码执行</a:t>
            </a:r>
            <a:endParaRPr lang="en-US" altLang="zh-CN" dirty="0"/>
          </a:p>
          <a:p>
            <a:pPr lvl="1"/>
            <a:r>
              <a:rPr lang="zh-CN" altLang="en-US" strike="sngStrike" dirty="0"/>
              <a:t>为了加快编译，不必编译为可还原的 </a:t>
            </a:r>
            <a:r>
              <a:rPr lang="en-US" altLang="zh-CN" strike="sngStrike" dirty="0"/>
              <a:t>AST</a:t>
            </a:r>
          </a:p>
          <a:p>
            <a:pPr lvl="2"/>
            <a:r>
              <a:rPr lang="zh-CN" altLang="en-US" dirty="0"/>
              <a:t>由于 </a:t>
            </a:r>
            <a:r>
              <a:rPr lang="en-US" altLang="zh-CN" dirty="0"/>
              <a:t>JavaScript</a:t>
            </a:r>
            <a:r>
              <a:rPr lang="zh-CN" altLang="en-US" dirty="0"/>
              <a:t> 的二义性太强，还是只能先解析为 </a:t>
            </a:r>
            <a:r>
              <a:rPr lang="en-US" altLang="zh-CN" dirty="0"/>
              <a:t>AST</a:t>
            </a:r>
          </a:p>
          <a:p>
            <a:pPr lvl="1"/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2CE1E-B60E-BB45-AC8F-13E6D126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Tiny JavaScript 解释器</a:t>
            </a:r>
            <a:r>
              <a:rPr lang="en-US" dirty="0"/>
              <a:t>: </a:t>
            </a:r>
            <a:r>
              <a:rPr lang="zh-CN" altLang="en-US" dirty="0"/>
              <a:t>目标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5387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AD7A9-3246-9944-A8F2-2CF5EDB8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N" sz="2400" dirty="0"/>
              <a:t>编译优化</a:t>
            </a:r>
          </a:p>
          <a:p>
            <a:pPr lvl="1"/>
            <a:r>
              <a:rPr lang="zh-CN" altLang="en-US" sz="2000" strike="sngStrike" dirty="0"/>
              <a:t>直接编译为线性执行的机器码结构</a:t>
            </a:r>
            <a:endParaRPr lang="en-US" altLang="zh-CN" sz="2000" strike="sngStrike" dirty="0"/>
          </a:p>
          <a:p>
            <a:pPr lvl="2"/>
            <a:r>
              <a:rPr lang="zh-CN" altLang="en-US" sz="1800" strike="sngStrike" dirty="0"/>
              <a:t>便于做 </a:t>
            </a:r>
            <a:r>
              <a:rPr lang="en-US" altLang="zh-CN" sz="1800" strike="sngStrike" dirty="0"/>
              <a:t>AOT</a:t>
            </a:r>
            <a:r>
              <a:rPr lang="zh-CN" altLang="en-US" sz="1800" strike="sngStrike" dirty="0"/>
              <a:t> 编译</a:t>
            </a:r>
            <a:endParaRPr lang="en-US" altLang="zh-CN" sz="1800" strike="sngStrike" dirty="0"/>
          </a:p>
          <a:p>
            <a:pPr lvl="2"/>
            <a:r>
              <a:rPr lang="zh-CN" altLang="en-US" sz="1800" strike="sngStrike" dirty="0"/>
              <a:t>可简化语法种类</a:t>
            </a:r>
            <a:endParaRPr lang="en-US" altLang="zh-CN" sz="1800" strike="sngStrike" dirty="0"/>
          </a:p>
          <a:p>
            <a:pPr lvl="3"/>
            <a:r>
              <a:rPr lang="zh-CN" altLang="en-US" sz="1600" strike="sngStrike" dirty="0"/>
              <a:t>比如 </a:t>
            </a:r>
            <a:r>
              <a:rPr lang="en-US" altLang="zh-CN" sz="1600" strike="sngStrike" dirty="0"/>
              <a:t>while, do while, for, if, switch </a:t>
            </a:r>
            <a:r>
              <a:rPr lang="zh-CN" altLang="en-US" sz="1600" strike="sngStrike" dirty="0"/>
              <a:t>等都可以提前统一为</a:t>
            </a:r>
            <a:r>
              <a:rPr lang="en-US" altLang="zh-CN" sz="1600" strike="sngStrike" dirty="0"/>
              <a:t> jump, </a:t>
            </a:r>
            <a:r>
              <a:rPr lang="en-US" altLang="zh-CN" sz="1600" strike="sngStrike" dirty="0" err="1"/>
              <a:t>jumpIf</a:t>
            </a:r>
            <a:r>
              <a:rPr lang="en-US" altLang="zh-CN" sz="1600" strike="sngStrike" dirty="0"/>
              <a:t> </a:t>
            </a:r>
            <a:r>
              <a:rPr lang="zh-CN" altLang="en-US" sz="1600" strike="sngStrike" dirty="0"/>
              <a:t>等几个指令</a:t>
            </a:r>
            <a:endParaRPr lang="en-US" altLang="zh-CN" sz="1800" dirty="0"/>
          </a:p>
          <a:p>
            <a:pPr lvl="1"/>
            <a:r>
              <a:rPr lang="en-US" altLang="zh-CN" sz="2000" dirty="0"/>
              <a:t>inline </a:t>
            </a:r>
            <a:r>
              <a:rPr lang="zh-CN" altLang="en-US" sz="2000" dirty="0"/>
              <a:t>编译</a:t>
            </a:r>
            <a:endParaRPr lang="en-US" altLang="zh-CN" sz="2000" dirty="0"/>
          </a:p>
          <a:p>
            <a:pPr lvl="2"/>
            <a:r>
              <a:rPr lang="zh-CN" altLang="en-US" sz="1800" dirty="0"/>
              <a:t>设定一定的策略将函数 </a:t>
            </a:r>
            <a:r>
              <a:rPr lang="en-US" altLang="zh-CN" sz="1800" dirty="0"/>
              <a:t>inline</a:t>
            </a:r>
            <a:r>
              <a:rPr lang="zh-CN" altLang="en-US" sz="1800" dirty="0"/>
              <a:t> 编译</a:t>
            </a:r>
            <a:endParaRPr lang="en-US" altLang="zh-CN" sz="1800" dirty="0"/>
          </a:p>
          <a:p>
            <a:pPr lvl="1"/>
            <a:r>
              <a:rPr lang="zh-CN" altLang="en-US" sz="2000" dirty="0"/>
              <a:t>编译时分析语法树结点的数据类型</a:t>
            </a:r>
            <a:endParaRPr lang="en-US" altLang="zh-CN" sz="2000" dirty="0"/>
          </a:p>
          <a:p>
            <a:pPr lvl="2"/>
            <a:r>
              <a:rPr lang="zh-CN" altLang="en-US" sz="1600" dirty="0"/>
              <a:t>编译出针对此类型的特定指令</a:t>
            </a:r>
            <a:endParaRPr lang="en-US" altLang="zh-CN" sz="1600" dirty="0"/>
          </a:p>
          <a:p>
            <a:pPr lvl="2"/>
            <a:r>
              <a:rPr lang="zh-CN" altLang="en-US" sz="1600" dirty="0"/>
              <a:t>减少数据类型的转换和获取</a:t>
            </a:r>
            <a:endParaRPr lang="en-US" altLang="zh-CN" sz="1600" dirty="0"/>
          </a:p>
          <a:p>
            <a:pPr lvl="1"/>
            <a:r>
              <a:rPr lang="zh-CN" altLang="en-US" sz="2000" dirty="0"/>
              <a:t>提前计算简单常量运算</a:t>
            </a:r>
            <a:endParaRPr lang="en-US" altLang="zh-CN" sz="2000" dirty="0"/>
          </a:p>
          <a:p>
            <a:pPr lvl="2"/>
            <a:r>
              <a:rPr lang="zh-CN" altLang="en-US" sz="1800" dirty="0"/>
              <a:t>将</a:t>
            </a:r>
            <a:r>
              <a:rPr lang="zh-CN" altLang="en-CN" sz="1800" dirty="0"/>
              <a:t>即时数</a:t>
            </a:r>
            <a:r>
              <a:rPr lang="zh-CN" altLang="en-US" sz="1800" dirty="0"/>
              <a:t>的运算在编译时运算出来</a:t>
            </a:r>
            <a:endParaRPr lang="en-US" altLang="zh-CN" sz="1800" dirty="0"/>
          </a:p>
          <a:p>
            <a:pPr lvl="1"/>
            <a:r>
              <a:rPr lang="zh-CN" altLang="en-US" sz="2200" dirty="0">
                <a:solidFill>
                  <a:srgbClr val="FF0000"/>
                </a:solidFill>
              </a:rPr>
              <a:t>在语法分析阶段推断出表达式类型，然后优化出相应的类型相关的指令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2"/>
            <a:r>
              <a:rPr lang="zh-CN" altLang="en-US" sz="1800" dirty="0">
                <a:solidFill>
                  <a:srgbClr val="FF0000"/>
                </a:solidFill>
              </a:rPr>
              <a:t>数据类型相关的指令采用独立的堆栈，可以不进行垃圾回收</a:t>
            </a:r>
            <a:r>
              <a:rPr lang="en-US" altLang="zh-CN" sz="18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2CE1E-B60E-BB45-AC8F-13E6D126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Tiny JavaScript 解释器</a:t>
            </a:r>
            <a:r>
              <a:rPr lang="zh-CN" altLang="en-US" dirty="0"/>
              <a:t>：编译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4968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AD7A9-3246-9944-A8F2-2CF5EDB8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N" sz="2400" dirty="0"/>
              <a:t>编译优化</a:t>
            </a:r>
          </a:p>
          <a:p>
            <a:pPr lvl="1"/>
            <a:r>
              <a:rPr lang="zh-CN" altLang="en-US" sz="2000" strike="sngStrike" dirty="0"/>
              <a:t>直接编译为线性执行的机器码结构</a:t>
            </a:r>
            <a:endParaRPr lang="en-US" altLang="zh-CN" sz="2000" strike="sngStrike" dirty="0"/>
          </a:p>
          <a:p>
            <a:pPr lvl="2"/>
            <a:r>
              <a:rPr lang="zh-CN" altLang="en-US" sz="1800" strike="sngStrike" dirty="0"/>
              <a:t>便于做 </a:t>
            </a:r>
            <a:r>
              <a:rPr lang="en-US" altLang="zh-CN" sz="1800" strike="sngStrike" dirty="0"/>
              <a:t>AOT</a:t>
            </a:r>
            <a:r>
              <a:rPr lang="zh-CN" altLang="en-US" sz="1800" strike="sngStrike" dirty="0"/>
              <a:t> 编译</a:t>
            </a:r>
            <a:endParaRPr lang="en-US" altLang="zh-CN" sz="1800" strike="sngStrike" dirty="0"/>
          </a:p>
          <a:p>
            <a:pPr lvl="2"/>
            <a:r>
              <a:rPr lang="zh-CN" altLang="en-US" sz="1800" strike="sngStrike" dirty="0"/>
              <a:t>可简化语法种类</a:t>
            </a:r>
            <a:endParaRPr lang="en-US" altLang="zh-CN" sz="1800" strike="sngStrike" dirty="0"/>
          </a:p>
          <a:p>
            <a:pPr lvl="3"/>
            <a:r>
              <a:rPr lang="zh-CN" altLang="en-US" sz="1600" strike="sngStrike" dirty="0"/>
              <a:t>比如 </a:t>
            </a:r>
            <a:r>
              <a:rPr lang="en-US" altLang="zh-CN" sz="1600" strike="sngStrike" dirty="0"/>
              <a:t>while, do while, for, if, switch </a:t>
            </a:r>
            <a:r>
              <a:rPr lang="zh-CN" altLang="en-US" sz="1600" strike="sngStrike" dirty="0"/>
              <a:t>等都可以提前统一为</a:t>
            </a:r>
            <a:r>
              <a:rPr lang="en-US" altLang="zh-CN" sz="1600" strike="sngStrike" dirty="0"/>
              <a:t> jump, </a:t>
            </a:r>
            <a:r>
              <a:rPr lang="en-US" altLang="zh-CN" sz="1600" strike="sngStrike" dirty="0" err="1"/>
              <a:t>jumpIf</a:t>
            </a:r>
            <a:r>
              <a:rPr lang="en-US" altLang="zh-CN" sz="1600" strike="sngStrike" dirty="0"/>
              <a:t> </a:t>
            </a:r>
            <a:r>
              <a:rPr lang="zh-CN" altLang="en-US" sz="1600" strike="sngStrike" dirty="0"/>
              <a:t>等几个指令</a:t>
            </a:r>
            <a:endParaRPr lang="en-US" altLang="zh-CN" sz="1600" strike="sngStrike" dirty="0"/>
          </a:p>
          <a:p>
            <a:pPr lvl="1"/>
            <a:r>
              <a:rPr lang="zh-CN" altLang="en-US" sz="2000" strike="sngStrike" dirty="0"/>
              <a:t>用寄存器等替代堆栈执行</a:t>
            </a:r>
            <a:endParaRPr lang="en-US" altLang="zh-CN" sz="2000" strike="sngStrike" dirty="0"/>
          </a:p>
          <a:p>
            <a:pPr lvl="2"/>
            <a:r>
              <a:rPr lang="zh-CN" altLang="en-US" sz="1800" strike="sngStrike" dirty="0"/>
              <a:t>抽象出 </a:t>
            </a:r>
            <a:r>
              <a:rPr lang="en-US" altLang="zh-CN" sz="1800" strike="sngStrike" dirty="0" err="1"/>
              <a:t>SimpleOperand</a:t>
            </a:r>
            <a:endParaRPr lang="en-US" altLang="zh-CN" sz="1800" strike="sngStrike" dirty="0"/>
          </a:p>
          <a:p>
            <a:pPr lvl="3"/>
            <a:r>
              <a:rPr lang="zh-CN" altLang="en-US" sz="1600" strike="sngStrike" dirty="0"/>
              <a:t>可以是寄存器（</a:t>
            </a:r>
            <a:r>
              <a:rPr lang="en-US" altLang="zh-CN" sz="1600" strike="sngStrike" dirty="0"/>
              <a:t>GP</a:t>
            </a:r>
            <a:r>
              <a:rPr lang="zh-CN" altLang="en-US" sz="1600" strike="sngStrike" dirty="0"/>
              <a:t>、</a:t>
            </a:r>
            <a:r>
              <a:rPr lang="en-US" altLang="zh-CN" sz="1600" strike="sngStrike" dirty="0"/>
              <a:t>XMM</a:t>
            </a:r>
            <a:r>
              <a:rPr lang="zh-CN" altLang="en-US" sz="1600" strike="sngStrike" dirty="0"/>
              <a:t>）、即时数、内存地址、</a:t>
            </a:r>
            <a:r>
              <a:rPr lang="en-US" altLang="zh-CN" sz="1600" strike="sngStrike" dirty="0"/>
              <a:t>JS</a:t>
            </a:r>
            <a:r>
              <a:rPr lang="zh-CN" altLang="en-US" sz="1600" strike="sngStrike" dirty="0"/>
              <a:t>堆栈上的变量</a:t>
            </a:r>
            <a:endParaRPr lang="en-US" altLang="zh-CN" sz="1600" strike="sngStrike" dirty="0"/>
          </a:p>
          <a:p>
            <a:pPr lvl="2"/>
            <a:r>
              <a:rPr lang="zh-CN" altLang="en-US" sz="1800" strike="sngStrike" dirty="0"/>
              <a:t>表达式的结果保存在 </a:t>
            </a:r>
            <a:r>
              <a:rPr lang="en-US" altLang="zh-CN" sz="1800" strike="sngStrike" dirty="0" err="1"/>
              <a:t>SimpleOperand</a:t>
            </a:r>
            <a:r>
              <a:rPr lang="en-US" altLang="zh-CN" sz="1800" strike="sngStrike" dirty="0"/>
              <a:t> </a:t>
            </a:r>
            <a:r>
              <a:rPr lang="zh-CN" altLang="en-US" sz="1800" strike="sngStrike" dirty="0"/>
              <a:t>中</a:t>
            </a:r>
            <a:endParaRPr lang="en-US" altLang="zh-CN" sz="1800" strike="sngStrike" dirty="0"/>
          </a:p>
          <a:p>
            <a:pPr lvl="2"/>
            <a:r>
              <a:rPr lang="zh-CN" altLang="en-US" sz="1800" strike="sngStrike" dirty="0"/>
              <a:t>运算需要用到时直接使用 </a:t>
            </a:r>
            <a:r>
              <a:rPr lang="en-US" altLang="zh-CN" sz="1800" strike="sngStrike" dirty="0" err="1"/>
              <a:t>SimpleOperand</a:t>
            </a:r>
            <a:endParaRPr lang="en-US" altLang="zh-CN" sz="1800" strike="sngStrike" dirty="0"/>
          </a:p>
          <a:p>
            <a:pPr lvl="1"/>
            <a:r>
              <a:rPr lang="en-US" altLang="zh-CN" sz="2000" strike="sngStrike" dirty="0"/>
              <a:t>inline </a:t>
            </a:r>
            <a:r>
              <a:rPr lang="zh-CN" altLang="en-US" sz="2000" strike="sngStrike" dirty="0"/>
              <a:t>编译</a:t>
            </a:r>
            <a:endParaRPr lang="en-US" altLang="zh-CN" sz="2000" strike="sngStrike" dirty="0"/>
          </a:p>
          <a:p>
            <a:pPr lvl="2"/>
            <a:r>
              <a:rPr lang="zh-CN" altLang="en-US" sz="1800" strike="sngStrike" dirty="0"/>
              <a:t>设定一定的策略将函数 </a:t>
            </a:r>
            <a:r>
              <a:rPr lang="en-US" altLang="zh-CN" sz="1800" strike="sngStrike" dirty="0"/>
              <a:t>inline</a:t>
            </a:r>
            <a:r>
              <a:rPr lang="zh-CN" altLang="en-US" sz="1800" strike="sngStrike" dirty="0"/>
              <a:t> 编译</a:t>
            </a:r>
            <a:endParaRPr lang="en-US" altLang="zh-CN" sz="1800" strike="sngStrike" dirty="0"/>
          </a:p>
          <a:p>
            <a:pPr lvl="1"/>
            <a:r>
              <a:rPr lang="zh-CN" altLang="en-US" sz="2000" strike="sngStrike" dirty="0"/>
              <a:t>提前计算简单常量运算</a:t>
            </a:r>
            <a:endParaRPr lang="en-US" altLang="zh-CN" sz="2000" strike="sngStrike" dirty="0"/>
          </a:p>
          <a:p>
            <a:pPr lvl="2"/>
            <a:r>
              <a:rPr lang="zh-CN" altLang="en-US" sz="1800" strike="sngStrike" dirty="0"/>
              <a:t>将</a:t>
            </a:r>
            <a:r>
              <a:rPr lang="zh-CN" altLang="en-CN" sz="1800" strike="sngStrike" dirty="0"/>
              <a:t>即时数</a:t>
            </a:r>
            <a:r>
              <a:rPr lang="zh-CN" altLang="en-US" sz="1800" strike="sngStrike" dirty="0"/>
              <a:t>的运算在编译时运算出来</a:t>
            </a:r>
            <a:endParaRPr lang="en-US" altLang="zh-CN" sz="1800" strike="sngStrik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2CE1E-B60E-BB45-AC8F-13E6D126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Tiny JavaScript 解释器</a:t>
            </a:r>
            <a:r>
              <a:rPr lang="en-US" dirty="0"/>
              <a:t>: </a:t>
            </a:r>
            <a:r>
              <a:rPr lang="zh-CN" altLang="en-US" dirty="0"/>
              <a:t>编译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0295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AD7A9-3246-9944-A8F2-2CF5EDB8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N" sz="2400" dirty="0"/>
              <a:t>目标</a:t>
            </a:r>
          </a:p>
          <a:p>
            <a:pPr lvl="1"/>
            <a:r>
              <a:rPr lang="en-CN" sz="2000" dirty="0"/>
              <a:t>提高内存分配和回收的性能</a:t>
            </a:r>
            <a:r>
              <a:rPr lang="zh-CN" altLang="en-US" sz="2000" dirty="0"/>
              <a:t>，采用内存池零散分配，统一释放的原则</a:t>
            </a:r>
            <a:endParaRPr lang="en-CN" sz="2000" dirty="0"/>
          </a:p>
          <a:p>
            <a:pPr lvl="2"/>
            <a:r>
              <a:rPr lang="en-CN" sz="1600" dirty="0"/>
              <a:t>在语法</a:t>
            </a:r>
            <a:r>
              <a:rPr lang="zh-CN" altLang="en-US" sz="1600" dirty="0"/>
              <a:t>、词法解析阶段会产生很多小块的内存</a:t>
            </a:r>
            <a:endParaRPr lang="en-US" altLang="zh-CN" sz="1600" dirty="0"/>
          </a:p>
          <a:p>
            <a:pPr lvl="1"/>
            <a:r>
              <a:rPr lang="en-CN" sz="2000" dirty="0"/>
              <a:t>为了提高编译的性能</a:t>
            </a:r>
            <a:endParaRPr lang="en-US" altLang="zh-CN" sz="2000" dirty="0"/>
          </a:p>
          <a:p>
            <a:pPr lvl="2"/>
            <a:r>
              <a:rPr lang="zh-CN" altLang="en-US" sz="1600" dirty="0"/>
              <a:t>先编译为语法树，并不会全部都编译为 </a:t>
            </a:r>
            <a:r>
              <a:rPr lang="en-US" altLang="zh-CN" sz="1600" dirty="0"/>
              <a:t>bytecode</a:t>
            </a:r>
          </a:p>
          <a:p>
            <a:pPr lvl="2"/>
            <a:r>
              <a:rPr lang="zh-CN" altLang="en-US" sz="1600" dirty="0"/>
              <a:t>只有在运行到相应的函数时，此函数才编译为 </a:t>
            </a:r>
            <a:r>
              <a:rPr lang="en-US" altLang="zh-CN" sz="1600" dirty="0"/>
              <a:t>bytecode</a:t>
            </a:r>
            <a:endParaRPr lang="en-CN" sz="1600" dirty="0"/>
          </a:p>
          <a:p>
            <a:r>
              <a:rPr lang="en-CN" sz="2400" dirty="0"/>
              <a:t>ResourcePool</a:t>
            </a:r>
            <a:r>
              <a:rPr lang="zh-CN" altLang="en-US" sz="2400" dirty="0"/>
              <a:t> 作为内存池来管理</a:t>
            </a:r>
            <a:endParaRPr lang="en-US" altLang="zh-CN" sz="2400" dirty="0"/>
          </a:p>
          <a:p>
            <a:pPr lvl="1"/>
            <a:r>
              <a:rPr lang="zh-CN" altLang="en-US" sz="2000" dirty="0"/>
              <a:t>当整个 </a:t>
            </a:r>
            <a:r>
              <a:rPr lang="en-US" altLang="zh-CN" sz="2000" dirty="0"/>
              <a:t>code</a:t>
            </a:r>
            <a:r>
              <a:rPr lang="zh-CN" altLang="en-US" sz="2000" dirty="0"/>
              <a:t> 都不被使用时，会一次性释放所有相关内存</a:t>
            </a:r>
            <a:endParaRPr lang="en-US" altLang="zh-CN" sz="2000" dirty="0"/>
          </a:p>
          <a:p>
            <a:pPr lvl="2"/>
            <a:r>
              <a:rPr lang="zh-CN" altLang="en-US" sz="1600" dirty="0"/>
              <a:t>如果是此 </a:t>
            </a:r>
            <a:r>
              <a:rPr lang="en-US" altLang="zh-CN" sz="1600" dirty="0"/>
              <a:t>code</a:t>
            </a:r>
            <a:r>
              <a:rPr lang="zh-CN" altLang="en-US" sz="1600" dirty="0"/>
              <a:t> 中的一个 </a:t>
            </a:r>
            <a:r>
              <a:rPr lang="en-US" altLang="zh-CN" sz="1600" dirty="0"/>
              <a:t>string</a:t>
            </a:r>
            <a:r>
              <a:rPr lang="zh-CN" altLang="en-US" sz="1600" dirty="0"/>
              <a:t> 还在使用，都不会被释放</a:t>
            </a:r>
            <a:endParaRPr lang="en-US" altLang="zh-CN" sz="1600" dirty="0"/>
          </a:p>
          <a:p>
            <a:pPr lvl="1"/>
            <a:r>
              <a:rPr lang="en-US" altLang="zh-CN" sz="2000" dirty="0" err="1"/>
              <a:t>ResourcePool</a:t>
            </a:r>
            <a:r>
              <a:rPr lang="zh-CN" altLang="en-US" sz="2000" dirty="0"/>
              <a:t> 分配</a:t>
            </a:r>
            <a:r>
              <a:rPr lang="en-US" altLang="zh-CN" sz="2000" dirty="0"/>
              <a:t>/</a:t>
            </a:r>
            <a:r>
              <a:rPr lang="zh-CN" altLang="en-US" sz="2000" dirty="0"/>
              <a:t>释放内存时，如果有</a:t>
            </a:r>
            <a:r>
              <a:rPr lang="zh-CN" altLang="en-CN" sz="2000" dirty="0"/>
              <a:t>析构</a:t>
            </a:r>
            <a:r>
              <a:rPr lang="zh-CN" altLang="en-US" sz="2000" dirty="0"/>
              <a:t>函数要调用的，需要在分配时记录下来</a:t>
            </a:r>
            <a:endParaRPr lang="en-US" altLang="zh-CN" sz="2000" dirty="0"/>
          </a:p>
          <a:p>
            <a:pPr lvl="2"/>
            <a:r>
              <a:rPr lang="en-US" altLang="zh-CN" sz="1600" dirty="0" err="1"/>
              <a:t>IJsNode</a:t>
            </a:r>
            <a:r>
              <a:rPr lang="en-US" altLang="zh-CN" sz="1600" dirty="0"/>
              <a:t> </a:t>
            </a:r>
            <a:r>
              <a:rPr lang="zh-CN" altLang="en-US" sz="1600" dirty="0"/>
              <a:t>相关的记录在一起</a:t>
            </a:r>
            <a:endParaRPr lang="en-US" altLang="zh-CN" sz="1600" dirty="0"/>
          </a:p>
          <a:p>
            <a:pPr lvl="2"/>
            <a:r>
              <a:rPr lang="en-US" altLang="zh-CN" sz="1600" dirty="0"/>
              <a:t>Scope </a:t>
            </a:r>
            <a:r>
              <a:rPr lang="zh-CN" altLang="en-US" sz="1600" dirty="0"/>
              <a:t>记录在一起</a:t>
            </a:r>
            <a:endParaRPr lang="en-US" altLang="zh-CN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2CE1E-B60E-BB45-AC8F-13E6D126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Tiny JavaScript 解释器</a:t>
            </a:r>
            <a:r>
              <a:rPr lang="en-US" dirty="0"/>
              <a:t>: </a:t>
            </a:r>
            <a:r>
              <a:rPr lang="zh-CN" altLang="en-US" dirty="0"/>
              <a:t>编译时内存管理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19058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AD7A9-3246-9944-A8F2-2CF5EDB8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N" sz="2000" dirty="0"/>
              <a:t>标识符分析</a:t>
            </a:r>
          </a:p>
          <a:p>
            <a:pPr lvl="1"/>
            <a:r>
              <a:rPr lang="zh-CN" altLang="en-US" sz="1600" dirty="0"/>
              <a:t>参数</a:t>
            </a:r>
            <a:endParaRPr lang="en-US" altLang="zh-CN" sz="1600" dirty="0"/>
          </a:p>
          <a:p>
            <a:pPr lvl="2"/>
            <a:r>
              <a:rPr lang="zh-CN" altLang="en-US" sz="1200" dirty="0"/>
              <a:t>参数放在专门的数组中，对其的访问也是在数组中</a:t>
            </a:r>
            <a:endParaRPr lang="en-US" altLang="zh-CN" sz="1200" dirty="0"/>
          </a:p>
          <a:p>
            <a:pPr lvl="1"/>
            <a:r>
              <a:rPr lang="zh-CN" altLang="en-US" sz="1600" dirty="0"/>
              <a:t>全局变量和局部变量需要分配存储位置</a:t>
            </a:r>
            <a:r>
              <a:rPr lang="en-US" altLang="zh-CN" sz="1600" dirty="0"/>
              <a:t> vars</a:t>
            </a:r>
          </a:p>
          <a:p>
            <a:pPr lvl="2"/>
            <a:r>
              <a:rPr lang="zh-CN" altLang="en-US" sz="1200" dirty="0"/>
              <a:t>变量</a:t>
            </a:r>
            <a:endParaRPr lang="en-US" altLang="zh-CN" sz="1200" dirty="0"/>
          </a:p>
          <a:p>
            <a:pPr lvl="3"/>
            <a:r>
              <a:rPr lang="en-US" altLang="zh-CN" sz="1100" dirty="0"/>
              <a:t>scope</a:t>
            </a:r>
            <a:r>
              <a:rPr lang="zh-CN" altLang="en-US" sz="1100" dirty="0"/>
              <a:t> 被 </a:t>
            </a:r>
            <a:r>
              <a:rPr lang="en-US" altLang="zh-CN" sz="1100" dirty="0"/>
              <a:t>eval</a:t>
            </a:r>
            <a:r>
              <a:rPr lang="zh-CN" altLang="en-US" sz="1100" dirty="0"/>
              <a:t>、</a:t>
            </a:r>
            <a:r>
              <a:rPr lang="en-US" altLang="zh-CN" sz="1100" dirty="0"/>
              <a:t>with</a:t>
            </a:r>
            <a:r>
              <a:rPr lang="zh-CN" altLang="en-US" sz="1100" dirty="0"/>
              <a:t> 覆盖</a:t>
            </a:r>
            <a:endParaRPr lang="en-US" altLang="zh-CN" sz="1100" dirty="0"/>
          </a:p>
          <a:p>
            <a:pPr lvl="3"/>
            <a:r>
              <a:rPr lang="zh-CN" altLang="en-US" sz="1100" dirty="0"/>
              <a:t>被子函数引用</a:t>
            </a:r>
            <a:endParaRPr lang="en-US" altLang="zh-CN" sz="1100" dirty="0"/>
          </a:p>
          <a:p>
            <a:pPr lvl="3"/>
            <a:r>
              <a:rPr lang="zh-CN" altLang="en-US" sz="1100" dirty="0"/>
              <a:t>全局</a:t>
            </a:r>
            <a:r>
              <a:rPr lang="en-US" altLang="zh-CN" sz="1100" dirty="0"/>
              <a:t>: </a:t>
            </a:r>
            <a:r>
              <a:rPr lang="zh-CN" altLang="en-US" sz="1100" dirty="0"/>
              <a:t>因为不知道啥时候会被 </a:t>
            </a:r>
            <a:r>
              <a:rPr lang="en-US" altLang="zh-CN" sz="1100" dirty="0"/>
              <a:t>eval</a:t>
            </a:r>
            <a:r>
              <a:rPr lang="zh-CN" altLang="en-US" sz="1100" dirty="0"/>
              <a:t> 使用</a:t>
            </a:r>
            <a:endParaRPr lang="en-US" altLang="zh-CN" sz="1100" dirty="0"/>
          </a:p>
          <a:p>
            <a:pPr lvl="2"/>
            <a:r>
              <a:rPr lang="zh-CN" altLang="en-US" sz="1200" dirty="0"/>
              <a:t>常量</a:t>
            </a:r>
            <a:r>
              <a:rPr lang="en-US" altLang="zh-CN" sz="1200" dirty="0"/>
              <a:t> const</a:t>
            </a:r>
          </a:p>
          <a:p>
            <a:pPr lvl="3"/>
            <a:r>
              <a:rPr lang="en-US" altLang="zh-CN" sz="1100" dirty="0"/>
              <a:t>scope</a:t>
            </a:r>
            <a:r>
              <a:rPr lang="zh-CN" altLang="en-US" sz="1100" dirty="0"/>
              <a:t> 被 </a:t>
            </a:r>
            <a:r>
              <a:rPr lang="en-US" altLang="zh-CN" sz="1100" dirty="0"/>
              <a:t>eval</a:t>
            </a:r>
            <a:r>
              <a:rPr lang="zh-CN" altLang="en-US" sz="1100" dirty="0"/>
              <a:t>、</a:t>
            </a:r>
            <a:r>
              <a:rPr lang="en-US" altLang="zh-CN" sz="1100" dirty="0"/>
              <a:t>with</a:t>
            </a:r>
            <a:r>
              <a:rPr lang="zh-CN" altLang="en-US" sz="1100" dirty="0"/>
              <a:t> 覆盖</a:t>
            </a:r>
            <a:endParaRPr lang="en-US" altLang="zh-CN" sz="1100" dirty="0"/>
          </a:p>
          <a:p>
            <a:pPr lvl="2"/>
            <a:r>
              <a:rPr lang="zh-CN" altLang="en-US" sz="1200" dirty="0"/>
              <a:t>函数</a:t>
            </a:r>
            <a:endParaRPr lang="en-US" altLang="zh-CN" sz="1200" dirty="0"/>
          </a:p>
          <a:p>
            <a:pPr lvl="3"/>
            <a:r>
              <a:rPr lang="zh-CN" altLang="en-US" sz="1100" dirty="0"/>
              <a:t>函数变量被赋值</a:t>
            </a:r>
            <a:endParaRPr lang="en-US" altLang="zh-CN" sz="1100" dirty="0"/>
          </a:p>
          <a:p>
            <a:pPr lvl="3"/>
            <a:r>
              <a:rPr lang="en-US" altLang="zh-CN" sz="1100" dirty="0"/>
              <a:t>scope</a:t>
            </a:r>
            <a:r>
              <a:rPr lang="zh-CN" altLang="en-US" sz="1100" dirty="0"/>
              <a:t> 被 </a:t>
            </a:r>
            <a:r>
              <a:rPr lang="en-US" altLang="zh-CN" sz="1100" dirty="0"/>
              <a:t>eval</a:t>
            </a:r>
            <a:r>
              <a:rPr lang="zh-CN" altLang="en-US" sz="1100" dirty="0"/>
              <a:t>、</a:t>
            </a:r>
            <a:r>
              <a:rPr lang="en-US" altLang="zh-CN" sz="1100" dirty="0"/>
              <a:t>with</a:t>
            </a:r>
            <a:r>
              <a:rPr lang="zh-CN" altLang="en-US" sz="1100" dirty="0"/>
              <a:t> 覆盖</a:t>
            </a:r>
            <a:endParaRPr lang="en-US" altLang="zh-CN" sz="1100" dirty="0"/>
          </a:p>
          <a:p>
            <a:pPr lvl="3"/>
            <a:r>
              <a:rPr lang="zh-CN" altLang="en-US" sz="1100" dirty="0"/>
              <a:t>子 </a:t>
            </a:r>
            <a:r>
              <a:rPr lang="en-US" altLang="zh-CN" sz="1100" dirty="0"/>
              <a:t>scope</a:t>
            </a:r>
            <a:r>
              <a:rPr lang="zh-CN" altLang="en-US" sz="1100" dirty="0"/>
              <a:t> 中的函数</a:t>
            </a:r>
            <a:endParaRPr lang="en-US" altLang="zh-CN" sz="1100" dirty="0"/>
          </a:p>
          <a:p>
            <a:pPr lvl="4"/>
            <a:r>
              <a:rPr lang="zh-CN" altLang="en-US" sz="1100" dirty="0"/>
              <a:t>进入子 </a:t>
            </a:r>
            <a:r>
              <a:rPr lang="en-US" altLang="zh-CN" sz="1100" dirty="0"/>
              <a:t>scope</a:t>
            </a:r>
            <a:r>
              <a:rPr lang="zh-CN" altLang="en-US" sz="1100" dirty="0"/>
              <a:t> 后，会将其中的函数赋值到变量中</a:t>
            </a:r>
            <a:endParaRPr lang="en-US" altLang="zh-CN" sz="1100" dirty="0"/>
          </a:p>
          <a:p>
            <a:pPr lvl="3"/>
            <a:r>
              <a:rPr lang="zh-CN" altLang="en-US" sz="1100" dirty="0"/>
              <a:t>全局</a:t>
            </a:r>
            <a:r>
              <a:rPr lang="en-US" altLang="zh-CN" sz="1100" dirty="0"/>
              <a:t>: </a:t>
            </a:r>
            <a:r>
              <a:rPr lang="zh-CN" altLang="en-US" sz="1100" dirty="0"/>
              <a:t>因为不知道啥时候会被 </a:t>
            </a:r>
            <a:r>
              <a:rPr lang="en-US" altLang="zh-CN" sz="1100" dirty="0"/>
              <a:t>eval</a:t>
            </a:r>
            <a:r>
              <a:rPr lang="zh-CN" altLang="en-US" sz="1100" dirty="0"/>
              <a:t> 使用</a:t>
            </a:r>
            <a:endParaRPr lang="en-US" altLang="zh-CN" sz="1100" dirty="0"/>
          </a:p>
          <a:p>
            <a:pPr lvl="1"/>
            <a:r>
              <a:rPr lang="zh-CN" altLang="en-US" sz="1600" dirty="0"/>
              <a:t>变量放在寄存器中</a:t>
            </a:r>
            <a:endParaRPr lang="en-US" altLang="zh-CN" sz="1600" dirty="0"/>
          </a:p>
          <a:p>
            <a:pPr lvl="2"/>
            <a:r>
              <a:rPr lang="zh-CN" altLang="en-US" sz="1200" dirty="0"/>
              <a:t>只在当前函数中被使用，未被子函数使用</a:t>
            </a:r>
            <a:endParaRPr lang="en-US" altLang="zh-CN" sz="1200" dirty="0"/>
          </a:p>
          <a:p>
            <a:pPr lvl="1"/>
            <a:r>
              <a:rPr lang="zh-CN" altLang="en-US" sz="1600" dirty="0"/>
              <a:t>常量表</a:t>
            </a:r>
            <a:r>
              <a:rPr lang="en-US" altLang="zh-CN" sz="1600" dirty="0"/>
              <a:t> (const)</a:t>
            </a:r>
          </a:p>
          <a:p>
            <a:pPr lvl="2"/>
            <a:r>
              <a:rPr lang="zh-CN" altLang="en-US" sz="1200" dirty="0"/>
              <a:t>收集放到当前作用域，引用到的地方直接替换为对应的常量</a:t>
            </a:r>
            <a:endParaRPr lang="en-US" altLang="zh-CN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2CE1E-B60E-BB45-AC8F-13E6D126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Tiny JavaScript 解释器</a:t>
            </a:r>
            <a:r>
              <a:rPr lang="en-US" dirty="0"/>
              <a:t>: </a:t>
            </a:r>
            <a:r>
              <a:rPr lang="zh-CN" altLang="en-US" dirty="0"/>
              <a:t>编译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28595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AD7A9-3246-9944-A8F2-2CF5EDB8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CN" sz="2400" dirty="0"/>
              <a:t>Function: 以函数为单元结果</a:t>
            </a:r>
          </a:p>
          <a:p>
            <a:pPr lvl="1"/>
            <a:r>
              <a:rPr lang="en-CN" sz="2000" dirty="0"/>
              <a:t>scopes: </a:t>
            </a:r>
            <a:r>
              <a:rPr lang="zh-CN" altLang="en-US" sz="2000" dirty="0"/>
              <a:t>所有的子 </a:t>
            </a:r>
            <a:r>
              <a:rPr lang="en-US" sz="2000" dirty="0"/>
              <a:t>scopes </a:t>
            </a:r>
            <a:r>
              <a:rPr lang="zh-CN" altLang="en-US" sz="2000" dirty="0"/>
              <a:t>列表</a:t>
            </a:r>
            <a:endParaRPr lang="en-CN" sz="2000" dirty="0"/>
          </a:p>
          <a:p>
            <a:pPr lvl="1"/>
            <a:r>
              <a:rPr lang="en-CN" sz="2000" dirty="0"/>
              <a:t>functions: </a:t>
            </a:r>
            <a:r>
              <a:rPr lang="zh-CN" altLang="en-US" sz="2000" dirty="0"/>
              <a:t>所有的子函数列表</a:t>
            </a:r>
            <a:endParaRPr lang="en-US" altLang="zh-CN" sz="2000" dirty="0"/>
          </a:p>
          <a:p>
            <a:pPr lvl="1"/>
            <a:r>
              <a:rPr lang="en-US" sz="2000" dirty="0"/>
              <a:t>instructions: </a:t>
            </a:r>
            <a:r>
              <a:rPr lang="en-US" sz="2000" dirty="0" err="1"/>
              <a:t>代码编译后的指令列表</a:t>
            </a:r>
            <a:endParaRPr lang="en-CN" sz="2000" dirty="0"/>
          </a:p>
          <a:p>
            <a:r>
              <a:rPr lang="en-CN" sz="2400" dirty="0"/>
              <a:t>Scope Tree</a:t>
            </a:r>
          </a:p>
          <a:p>
            <a:pPr lvl="1"/>
            <a:r>
              <a:rPr lang="zh-CN" altLang="en-US" sz="2000" dirty="0"/>
              <a:t>作用域 </a:t>
            </a:r>
            <a:r>
              <a:rPr lang="en-US" altLang="zh-CN" sz="2000" dirty="0"/>
              <a:t>Tree</a:t>
            </a:r>
            <a:r>
              <a:rPr lang="zh-CN" altLang="en-US" sz="2000" dirty="0"/>
              <a:t>，包含了每一个作用域内的标识符对应的 </a:t>
            </a:r>
            <a:r>
              <a:rPr lang="en-US" altLang="zh-CN" sz="2000" dirty="0"/>
              <a:t>index</a:t>
            </a:r>
          </a:p>
          <a:p>
            <a:pPr lvl="2"/>
            <a:r>
              <a:rPr lang="zh-CN" altLang="en-US" sz="1800" dirty="0"/>
              <a:t>为了支撑 </a:t>
            </a:r>
            <a:r>
              <a:rPr lang="en-US" altLang="zh-CN" sz="1800" dirty="0"/>
              <a:t>eval</a:t>
            </a:r>
            <a:r>
              <a:rPr lang="zh-CN" altLang="en-US" sz="1800" dirty="0"/>
              <a:t> 访问标识符</a:t>
            </a:r>
            <a:endParaRPr lang="en-US" altLang="zh-CN" sz="1800" dirty="0"/>
          </a:p>
          <a:p>
            <a:r>
              <a:rPr lang="zh-CN" altLang="en-CN" sz="2400" dirty="0"/>
              <a:t>编译</a:t>
            </a:r>
            <a:r>
              <a:rPr lang="zh-CN" altLang="en-US" sz="2400" dirty="0"/>
              <a:t>生成 </a:t>
            </a:r>
            <a:r>
              <a:rPr lang="en-US" altLang="zh-CN" sz="2400" dirty="0"/>
              <a:t>instruction node stream.</a:t>
            </a:r>
            <a:endParaRPr lang="en-US" altLang="zh-CN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2CE1E-B60E-BB45-AC8F-13E6D126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Tiny JavaScript VM</a:t>
            </a:r>
            <a:r>
              <a:rPr lang="en-US" dirty="0"/>
              <a:t>: </a:t>
            </a:r>
            <a:r>
              <a:rPr lang="zh-CN" altLang="en-US" dirty="0"/>
              <a:t>编译结果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74432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AD7A9-3246-9944-A8F2-2CF5EDB8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对象存储设计</a:t>
            </a:r>
            <a:endParaRPr lang="en-US" altLang="zh-CN" sz="1800" dirty="0"/>
          </a:p>
          <a:p>
            <a:pPr lvl="1"/>
            <a:r>
              <a:rPr lang="zh-CN" altLang="en-US" sz="1400" dirty="0"/>
              <a:t>简单的数据直接存储在 </a:t>
            </a:r>
            <a:r>
              <a:rPr lang="en-US" altLang="zh-CN" sz="1400" dirty="0"/>
              <a:t>8</a:t>
            </a:r>
            <a:r>
              <a:rPr lang="zh-CN" altLang="en-US" sz="1400" dirty="0"/>
              <a:t> </a:t>
            </a:r>
            <a:r>
              <a:rPr lang="en-US" altLang="zh-CN" sz="1400" dirty="0"/>
              <a:t>bytes</a:t>
            </a:r>
            <a:r>
              <a:rPr lang="zh-CN" altLang="en-US" sz="1400" dirty="0"/>
              <a:t> 的结构</a:t>
            </a:r>
            <a:r>
              <a:rPr lang="en-US" altLang="zh-CN" sz="1400" dirty="0"/>
              <a:t> </a:t>
            </a:r>
            <a:r>
              <a:rPr lang="en-US" altLang="zh-CN" sz="1400" dirty="0" err="1"/>
              <a:t>JsValue</a:t>
            </a:r>
            <a:r>
              <a:rPr lang="en-US" altLang="zh-CN" sz="1400" dirty="0"/>
              <a:t> </a:t>
            </a:r>
            <a:r>
              <a:rPr lang="zh-CN" altLang="en-US" sz="1400" dirty="0"/>
              <a:t>中，复杂的数据需要额外分配内存存储</a:t>
            </a:r>
            <a:endParaRPr lang="en-US" altLang="zh-CN" sz="1400" dirty="0"/>
          </a:p>
          <a:p>
            <a:pPr lvl="1"/>
            <a:r>
              <a:rPr lang="zh-CN" altLang="en-US" sz="1400" dirty="0"/>
              <a:t>所有的 </a:t>
            </a:r>
            <a:r>
              <a:rPr lang="en-US" altLang="zh-CN" sz="1400" dirty="0"/>
              <a:t>double</a:t>
            </a:r>
            <a:r>
              <a:rPr lang="zh-CN" altLang="en-US" sz="1400" dirty="0"/>
              <a:t> 值都统一存储在数组中</a:t>
            </a:r>
            <a:endParaRPr lang="en-US" altLang="zh-CN" sz="1400" dirty="0"/>
          </a:p>
          <a:p>
            <a:pPr lvl="1"/>
            <a:r>
              <a:rPr lang="zh-CN" altLang="en-US" sz="1400" dirty="0"/>
              <a:t>所有的 </a:t>
            </a:r>
            <a:r>
              <a:rPr lang="en-US" altLang="zh-CN" sz="1400" dirty="0"/>
              <a:t>object</a:t>
            </a:r>
            <a:r>
              <a:rPr lang="zh-CN" altLang="en-US" sz="1400" dirty="0"/>
              <a:t> 值都统一存储在数组中</a:t>
            </a:r>
            <a:endParaRPr lang="en-US" altLang="zh-CN" sz="1400" dirty="0"/>
          </a:p>
          <a:p>
            <a:pPr lvl="2"/>
            <a:r>
              <a:rPr lang="zh-CN" altLang="en-US" sz="1000" dirty="0"/>
              <a:t>统一的数组便于资源的回收和遍历</a:t>
            </a:r>
            <a:endParaRPr lang="en-US" altLang="zh-CN" sz="1000" dirty="0"/>
          </a:p>
          <a:p>
            <a:r>
              <a:rPr lang="zh-CN" altLang="en-US" sz="1800" dirty="0"/>
              <a:t>数据类型</a:t>
            </a:r>
            <a:endParaRPr lang="en-US" altLang="zh-CN" sz="1800" dirty="0"/>
          </a:p>
          <a:p>
            <a:pPr lvl="1"/>
            <a:r>
              <a:rPr lang="en-US" altLang="zh-CN" sz="1400" dirty="0" err="1"/>
              <a:t>JsValue</a:t>
            </a:r>
            <a:r>
              <a:rPr lang="en-US" altLang="zh-CN" sz="1400" dirty="0"/>
              <a:t>: </a:t>
            </a:r>
            <a:r>
              <a:rPr lang="zh-CN" altLang="en-US" sz="1400" dirty="0"/>
              <a:t>是一个只有 </a:t>
            </a:r>
            <a:r>
              <a:rPr lang="en-US" altLang="zh-CN" sz="1400" dirty="0"/>
              <a:t>8</a:t>
            </a:r>
            <a:r>
              <a:rPr lang="zh-CN" altLang="en-US" sz="1400" dirty="0"/>
              <a:t> 个字节结构体，用于描述 </a:t>
            </a:r>
            <a:r>
              <a:rPr lang="en-US" altLang="zh-CN" sz="1400" dirty="0"/>
              <a:t>Value</a:t>
            </a:r>
            <a:r>
              <a:rPr lang="zh-CN" altLang="en-US" sz="1400" dirty="0"/>
              <a:t> 存放的位置</a:t>
            </a:r>
            <a:endParaRPr lang="en-US" altLang="zh-CN" sz="1400" dirty="0"/>
          </a:p>
          <a:p>
            <a:pPr lvl="2"/>
            <a:r>
              <a:rPr lang="zh-CN" altLang="en-US" sz="1000" dirty="0"/>
              <a:t>简单的值直接存储在 </a:t>
            </a:r>
            <a:r>
              <a:rPr lang="en-US" altLang="zh-CN" sz="1000" dirty="0" err="1"/>
              <a:t>JsValue</a:t>
            </a:r>
            <a:r>
              <a:rPr lang="en-US" altLang="zh-CN" sz="1000" dirty="0"/>
              <a:t> </a:t>
            </a:r>
            <a:r>
              <a:rPr lang="zh-CN" altLang="en-US" sz="1000" dirty="0"/>
              <a:t>中，比如</a:t>
            </a:r>
            <a:r>
              <a:rPr lang="en-US" altLang="zh-CN" sz="1000" dirty="0"/>
              <a:t> bool, int32 </a:t>
            </a:r>
            <a:r>
              <a:rPr lang="zh-CN" altLang="en-US" sz="1000" dirty="0"/>
              <a:t>等</a:t>
            </a:r>
            <a:endParaRPr lang="en-US" altLang="zh-CN" sz="1000" dirty="0"/>
          </a:p>
          <a:p>
            <a:pPr lvl="1"/>
            <a:r>
              <a:rPr lang="en-US" altLang="zh-CN" sz="1400" dirty="0" err="1"/>
              <a:t>JsObject</a:t>
            </a:r>
            <a:r>
              <a:rPr lang="en-US" altLang="zh-CN" sz="1400" dirty="0"/>
              <a:t>: </a:t>
            </a:r>
            <a:r>
              <a:rPr lang="zh-CN" altLang="en-US" sz="1400" dirty="0"/>
              <a:t>存储 </a:t>
            </a:r>
            <a:r>
              <a:rPr lang="en-US" altLang="zh-CN" sz="1400" dirty="0"/>
              <a:t>Object</a:t>
            </a:r>
            <a:r>
              <a:rPr lang="zh-CN" altLang="en-US" sz="1400" dirty="0"/>
              <a:t> 类型的值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JsDouble</a:t>
            </a:r>
            <a:r>
              <a:rPr lang="en-US" altLang="zh-CN" sz="1400" dirty="0"/>
              <a:t>: </a:t>
            </a:r>
            <a:r>
              <a:rPr lang="zh-CN" altLang="en-US" sz="1400" dirty="0"/>
              <a:t>存储 </a:t>
            </a:r>
            <a:r>
              <a:rPr lang="en-US" altLang="zh-CN" sz="1400" dirty="0"/>
              <a:t>Double </a:t>
            </a:r>
            <a:r>
              <a:rPr lang="zh-CN" altLang="en-US" sz="1400" dirty="0"/>
              <a:t>类型的值</a:t>
            </a:r>
            <a:endParaRPr lang="en-US" altLang="zh-CN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2CE1E-B60E-BB45-AC8F-13E6D126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Tiny JavaScript VM</a:t>
            </a:r>
            <a:r>
              <a:rPr lang="en-US" dirty="0"/>
              <a:t>: </a:t>
            </a:r>
            <a:r>
              <a:rPr lang="zh-CN" altLang="en-US" dirty="0"/>
              <a:t>虚拟机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36994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AD7A9-3246-9944-A8F2-2CF5EDB8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200" dirty="0"/>
              <a:t>函数调用时有两个关键信息</a:t>
            </a:r>
            <a:endParaRPr lang="en-US" altLang="zh-CN" sz="2200" dirty="0"/>
          </a:p>
          <a:p>
            <a:pPr lvl="1"/>
            <a:r>
              <a:rPr lang="en-US" altLang="zh-CN" sz="1800" dirty="0"/>
              <a:t>Scope</a:t>
            </a:r>
            <a:r>
              <a:rPr lang="zh-CN" altLang="en-US" sz="1800" dirty="0"/>
              <a:t> </a:t>
            </a:r>
            <a:r>
              <a:rPr lang="en-US" altLang="zh-CN" sz="1800" dirty="0"/>
              <a:t>Stack: </a:t>
            </a:r>
            <a:r>
              <a:rPr lang="zh-CN" altLang="en-US" sz="1800" dirty="0"/>
              <a:t>函数所在的作用域（闭包空间）</a:t>
            </a:r>
            <a:endParaRPr lang="en-US" altLang="zh-CN" sz="1800" dirty="0"/>
          </a:p>
          <a:p>
            <a:pPr lvl="2"/>
            <a:r>
              <a:rPr lang="zh-CN" altLang="en-US" sz="1400" dirty="0"/>
              <a:t>根据作用域堆栈用于查找标识符的地址</a:t>
            </a:r>
            <a:endParaRPr lang="en-US" altLang="zh-CN" sz="1400" dirty="0"/>
          </a:p>
          <a:p>
            <a:pPr lvl="1"/>
            <a:r>
              <a:rPr lang="en-US" altLang="zh-CN" sz="1800" dirty="0"/>
              <a:t>Call Stack:</a:t>
            </a:r>
            <a:r>
              <a:rPr lang="zh-CN" altLang="en-US" sz="1800" dirty="0"/>
              <a:t> 调用堆栈</a:t>
            </a:r>
            <a:endParaRPr lang="en-US" altLang="zh-CN" sz="1800" dirty="0"/>
          </a:p>
          <a:p>
            <a:r>
              <a:rPr lang="en-US" altLang="zh-CN" sz="2200" dirty="0" err="1"/>
              <a:t>VMScope</a:t>
            </a:r>
            <a:r>
              <a:rPr lang="en-US" altLang="zh-CN" sz="2200" dirty="0"/>
              <a:t>: </a:t>
            </a:r>
            <a:r>
              <a:rPr lang="zh-CN" altLang="en-US" sz="2200" dirty="0"/>
              <a:t>作用域</a:t>
            </a:r>
            <a:endParaRPr lang="en-US" altLang="zh-CN" sz="2200" dirty="0"/>
          </a:p>
          <a:p>
            <a:pPr lvl="1"/>
            <a:r>
              <a:rPr lang="zh-CN" altLang="en-US" sz="1800" dirty="0"/>
              <a:t>作用域内会包含变量、函数、子作用域</a:t>
            </a:r>
            <a:endParaRPr lang="en-US" altLang="zh-CN" sz="1800" dirty="0"/>
          </a:p>
          <a:p>
            <a:pPr lvl="1"/>
            <a:r>
              <a:rPr lang="zh-CN" altLang="en-US" sz="1800" dirty="0"/>
              <a:t>如果没有函数（包括子作用域），则此作用域在结束时不需要保留</a:t>
            </a:r>
            <a:endParaRPr lang="en-US" altLang="zh-CN" sz="1800" dirty="0"/>
          </a:p>
          <a:p>
            <a:r>
              <a:rPr lang="en-US" altLang="zh-CN" sz="2200" dirty="0" err="1"/>
              <a:t>VMRuntime</a:t>
            </a:r>
            <a:r>
              <a:rPr lang="en-US" altLang="zh-CN" sz="2200" dirty="0"/>
              <a:t>: </a:t>
            </a:r>
            <a:r>
              <a:rPr lang="zh-CN" altLang="en-US" sz="2200" dirty="0"/>
              <a:t>相当于一个沙盒实例</a:t>
            </a:r>
            <a:endParaRPr lang="en-US" altLang="zh-CN" sz="2200" dirty="0"/>
          </a:p>
          <a:p>
            <a:pPr lvl="1"/>
            <a:r>
              <a:rPr lang="zh-CN" altLang="en-US" sz="1800" dirty="0"/>
              <a:t>负责 </a:t>
            </a:r>
            <a:r>
              <a:rPr lang="en-US" altLang="zh-CN" sz="1800" dirty="0"/>
              <a:t>JavaScript</a:t>
            </a:r>
            <a:r>
              <a:rPr lang="zh-CN" altLang="en-US" sz="1800" dirty="0"/>
              <a:t> 对象的实例管理、内存管理</a:t>
            </a:r>
            <a:endParaRPr lang="en-US" altLang="zh-CN" sz="1800" dirty="0"/>
          </a:p>
          <a:p>
            <a:pPr lvl="1"/>
            <a:r>
              <a:rPr lang="zh-CN" altLang="en-US" sz="1800" dirty="0"/>
              <a:t>管理此 </a:t>
            </a:r>
            <a:r>
              <a:rPr lang="en-US" altLang="zh-CN" sz="1800" dirty="0"/>
              <a:t>runtime</a:t>
            </a:r>
            <a:r>
              <a:rPr lang="zh-CN" altLang="en-US" sz="1800" dirty="0"/>
              <a:t> 所有的</a:t>
            </a:r>
            <a:r>
              <a:rPr lang="en-US" altLang="zh-CN" sz="1800" dirty="0"/>
              <a:t> </a:t>
            </a:r>
            <a:r>
              <a:rPr lang="en-US" altLang="zh-CN" sz="1800" dirty="0" err="1"/>
              <a:t>VMContext</a:t>
            </a:r>
            <a:r>
              <a:rPr lang="zh-CN" altLang="en-US" sz="1800" dirty="0"/>
              <a:t> 实例和运行</a:t>
            </a:r>
            <a:endParaRPr lang="en-US" altLang="zh-CN" sz="1800" dirty="0"/>
          </a:p>
          <a:p>
            <a:r>
              <a:rPr lang="en-US" altLang="zh-CN" sz="2200" dirty="0" err="1"/>
              <a:t>VMContext</a:t>
            </a:r>
            <a:r>
              <a:rPr lang="zh-CN" altLang="en-US" sz="2200" dirty="0"/>
              <a:t>：函数调用的上下文</a:t>
            </a:r>
            <a:endParaRPr lang="en-US" altLang="zh-CN" sz="2200" dirty="0"/>
          </a:p>
          <a:p>
            <a:pPr lvl="1"/>
            <a:r>
              <a:rPr lang="zh-CN" altLang="en-US" sz="1800" dirty="0"/>
              <a:t>函数调用的堆栈</a:t>
            </a:r>
            <a:endParaRPr lang="en-US" altLang="zh-CN" sz="1800" dirty="0"/>
          </a:p>
          <a:p>
            <a:pPr lvl="2"/>
            <a:r>
              <a:rPr lang="zh-CN" altLang="en-US" sz="1400" dirty="0"/>
              <a:t>只有进入函数才开一个 </a:t>
            </a:r>
            <a:r>
              <a:rPr lang="en-US" altLang="zh-CN" sz="1400" dirty="0" err="1"/>
              <a:t>VMStackFrame</a:t>
            </a:r>
            <a:endParaRPr lang="en-US" altLang="zh-CN" sz="1400" dirty="0"/>
          </a:p>
          <a:p>
            <a:pPr lvl="1"/>
            <a:r>
              <a:rPr lang="zh-CN" altLang="en-US" sz="1800" dirty="0"/>
              <a:t>当前函数的执行状态</a:t>
            </a:r>
            <a:endParaRPr lang="en-US" altLang="zh-CN" sz="1800" dirty="0"/>
          </a:p>
          <a:p>
            <a:pPr lvl="1"/>
            <a:endParaRPr lang="en-US" altLang="zh-C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2CE1E-B60E-BB45-AC8F-13E6D126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Tiny JavaScript VM</a:t>
            </a:r>
            <a:r>
              <a:rPr lang="en-US" dirty="0"/>
              <a:t>: </a:t>
            </a:r>
            <a:r>
              <a:rPr lang="zh-CN" altLang="en-US" dirty="0"/>
              <a:t>虚拟机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174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6B24-50FB-F746-8A87-DCFFCE09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85" y="365126"/>
            <a:ext cx="10515600" cy="737534"/>
          </a:xfrm>
        </p:spPr>
        <p:txBody>
          <a:bodyPr/>
          <a:lstStyle/>
          <a:p>
            <a:r>
              <a:rPr lang="en-CN" dirty="0"/>
              <a:t>架构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FA4A97-4BDC-B64F-9912-0257FAA1B194}"/>
              </a:ext>
            </a:extLst>
          </p:cNvPr>
          <p:cNvSpPr/>
          <p:nvPr/>
        </p:nvSpPr>
        <p:spPr>
          <a:xfrm>
            <a:off x="7158320" y="4792017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SkinFactory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EFA24F-2FC2-A645-85BF-E920D41E3B28}"/>
              </a:ext>
            </a:extLst>
          </p:cNvPr>
          <p:cNvSpPr/>
          <p:nvPr/>
        </p:nvSpPr>
        <p:spPr>
          <a:xfrm>
            <a:off x="7158320" y="4151178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SkinWnd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43E0C15-AD39-3F45-B332-EE8FF439890F}"/>
              </a:ext>
            </a:extLst>
          </p:cNvPr>
          <p:cNvSpPr/>
          <p:nvPr/>
        </p:nvSpPr>
        <p:spPr>
          <a:xfrm>
            <a:off x="7158320" y="3582019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CUIObject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AD4A24F-A2B9-2C46-AABE-EC2400313CF7}"/>
              </a:ext>
            </a:extLst>
          </p:cNvPr>
          <p:cNvSpPr/>
          <p:nvPr/>
        </p:nvSpPr>
        <p:spPr>
          <a:xfrm>
            <a:off x="8272612" y="3035014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50" dirty="0"/>
              <a:t>SkinContainer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992B7E-0A24-E64D-A7AF-9BC9CE4691CC}"/>
              </a:ext>
            </a:extLst>
          </p:cNvPr>
          <p:cNvSpPr/>
          <p:nvPr/>
        </p:nvSpPr>
        <p:spPr>
          <a:xfrm>
            <a:off x="6047918" y="4151178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/>
              <a:t>Event</a:t>
            </a:r>
            <a:br>
              <a:rPr lang="en-CN" sz="1000" dirty="0"/>
            </a:br>
            <a:r>
              <a:rPr lang="en-CN" sz="1000" dirty="0"/>
              <a:t>Dispatcher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AF1D18-BFED-1A49-9073-5241295E613E}"/>
              </a:ext>
            </a:extLst>
          </p:cNvPr>
          <p:cNvSpPr/>
          <p:nvPr/>
        </p:nvSpPr>
        <p:spPr>
          <a:xfrm>
            <a:off x="4033446" y="1552874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IDataModel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261C2F2-1576-6F49-8D1A-92BE1E7D33C5}"/>
              </a:ext>
            </a:extLst>
          </p:cNvPr>
          <p:cNvSpPr/>
          <p:nvPr/>
        </p:nvSpPr>
        <p:spPr>
          <a:xfrm>
            <a:off x="502756" y="1557359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/>
              <a:t>DataModel</a:t>
            </a:r>
          </a:p>
          <a:p>
            <a:pPr algn="ctr"/>
            <a:r>
              <a:rPr lang="en-CN" sz="1000" dirty="0"/>
              <a:t>Profile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4D0371F-F666-B845-97E7-B38CAF4FB8A3}"/>
              </a:ext>
            </a:extLst>
          </p:cNvPr>
          <p:cNvSpPr/>
          <p:nvPr/>
        </p:nvSpPr>
        <p:spPr>
          <a:xfrm>
            <a:off x="1592326" y="1557359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/>
              <a:t>DataModel</a:t>
            </a:r>
          </a:p>
          <a:p>
            <a:pPr algn="ctr"/>
            <a:r>
              <a:rPr lang="en-CN" sz="1000" dirty="0"/>
              <a:t>Memory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1A19459-096A-B84A-BC49-A3F7B8C12E35}"/>
              </a:ext>
            </a:extLst>
          </p:cNvPr>
          <p:cNvSpPr/>
          <p:nvPr/>
        </p:nvSpPr>
        <p:spPr>
          <a:xfrm>
            <a:off x="2829636" y="1552875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000" dirty="0"/>
              <a:t>CProfile</a:t>
            </a:r>
          </a:p>
          <a:p>
            <a:pPr algn="ctr"/>
            <a:r>
              <a:rPr lang="en-CN" sz="1000" dirty="0"/>
              <a:t>g_profile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B9D64CD-B4BB-EC45-B171-35C16683FE82}"/>
              </a:ext>
            </a:extLst>
          </p:cNvPr>
          <p:cNvSpPr/>
          <p:nvPr/>
        </p:nvSpPr>
        <p:spPr>
          <a:xfrm>
            <a:off x="7158320" y="5408775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SkinApp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7BA7135-B4AC-0B4C-B5A9-C843FCC3B88F}"/>
              </a:ext>
            </a:extLst>
          </p:cNvPr>
          <p:cNvSpPr/>
          <p:nvPr/>
        </p:nvSpPr>
        <p:spPr>
          <a:xfrm>
            <a:off x="8294676" y="4151178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ISkinCmd</a:t>
            </a:r>
            <a:endParaRPr lang="en-US" sz="1000" dirty="0"/>
          </a:p>
          <a:p>
            <a:pPr algn="ctr"/>
            <a:r>
              <a:rPr lang="en-US" sz="1000" dirty="0"/>
              <a:t>Handler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1E89C8A-8B9C-2247-BBD2-262AB8D5F89F}"/>
              </a:ext>
            </a:extLst>
          </p:cNvPr>
          <p:cNvSpPr/>
          <p:nvPr/>
        </p:nvSpPr>
        <p:spPr>
          <a:xfrm>
            <a:off x="1337279" y="5375731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900" dirty="0"/>
              <a:t>VirtualMachine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185E308-3400-F44F-BBB0-95CBEF5997F2}"/>
              </a:ext>
            </a:extLst>
          </p:cNvPr>
          <p:cNvSpPr/>
          <p:nvPr/>
        </p:nvSpPr>
        <p:spPr>
          <a:xfrm>
            <a:off x="7158320" y="3035014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SkinButton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7545426-7F9D-AA40-8BCB-D13904A7380B}"/>
              </a:ext>
            </a:extLst>
          </p:cNvPr>
          <p:cNvSpPr/>
          <p:nvPr/>
        </p:nvSpPr>
        <p:spPr>
          <a:xfrm>
            <a:off x="6044028" y="3035014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SkinEditCtrl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A9606E8-4594-6044-BA8E-7043E88AB4A8}"/>
              </a:ext>
            </a:extLst>
          </p:cNvPr>
          <p:cNvSpPr/>
          <p:nvPr/>
        </p:nvSpPr>
        <p:spPr>
          <a:xfrm>
            <a:off x="6044028" y="2453179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900" dirty="0"/>
              <a:t>SkinComboBox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9F98963-ADD2-0D40-A21C-C4C5D252C7C6}"/>
              </a:ext>
            </a:extLst>
          </p:cNvPr>
          <p:cNvSpPr/>
          <p:nvPr/>
        </p:nvSpPr>
        <p:spPr>
          <a:xfrm>
            <a:off x="2447125" y="4746269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VMRuntime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C620F72-76DD-8349-A565-9CD1E74FBEE2}"/>
              </a:ext>
            </a:extLst>
          </p:cNvPr>
          <p:cNvSpPr/>
          <p:nvPr/>
        </p:nvSpPr>
        <p:spPr>
          <a:xfrm>
            <a:off x="1337279" y="4746269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VMContext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0398626-D544-1D47-8FF7-A99D45A0BABB}"/>
              </a:ext>
            </a:extLst>
          </p:cNvPr>
          <p:cNvSpPr/>
          <p:nvPr/>
        </p:nvSpPr>
        <p:spPr>
          <a:xfrm>
            <a:off x="248582" y="4752452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Parser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E74E921-294D-3A4D-ADC0-62FC54ED5A22}"/>
              </a:ext>
            </a:extLst>
          </p:cNvPr>
          <p:cNvSpPr/>
          <p:nvPr/>
        </p:nvSpPr>
        <p:spPr>
          <a:xfrm>
            <a:off x="248582" y="4111612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Lexer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16E014-234A-0F45-9050-30BD171F661F}"/>
              </a:ext>
            </a:extLst>
          </p:cNvPr>
          <p:cNvSpPr/>
          <p:nvPr/>
        </p:nvSpPr>
        <p:spPr>
          <a:xfrm>
            <a:off x="3557712" y="4746171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IJsObject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D4D6C87-B924-AB41-ADE2-7BAAE139937E}"/>
              </a:ext>
            </a:extLst>
          </p:cNvPr>
          <p:cNvSpPr/>
          <p:nvPr/>
        </p:nvSpPr>
        <p:spPr>
          <a:xfrm>
            <a:off x="2447125" y="4143857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JsObject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8C01136-9672-1B4C-9694-15B6A679FDB7}"/>
              </a:ext>
            </a:extLst>
          </p:cNvPr>
          <p:cNvSpPr/>
          <p:nvPr/>
        </p:nvSpPr>
        <p:spPr>
          <a:xfrm>
            <a:off x="3557712" y="4143857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JsArray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77EC79B-C2D3-6F4C-8031-E73D73C1E642}"/>
              </a:ext>
            </a:extLst>
          </p:cNvPr>
          <p:cNvSpPr/>
          <p:nvPr/>
        </p:nvSpPr>
        <p:spPr>
          <a:xfrm>
            <a:off x="4670728" y="4151178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String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97587D7-10AD-5144-868D-F4FEC03E9E5D}"/>
              </a:ext>
            </a:extLst>
          </p:cNvPr>
          <p:cNvSpPr/>
          <p:nvPr/>
        </p:nvSpPr>
        <p:spPr>
          <a:xfrm>
            <a:off x="4670728" y="4747309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Number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DE97BC1-844A-4948-99EC-3E66D62D32E8}"/>
              </a:ext>
            </a:extLst>
          </p:cNvPr>
          <p:cNvSpPr/>
          <p:nvPr/>
        </p:nvSpPr>
        <p:spPr>
          <a:xfrm>
            <a:off x="1349633" y="3466636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Bult-in API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9285610-9B30-C04A-A651-E691B3130A4F}"/>
              </a:ext>
            </a:extLst>
          </p:cNvPr>
          <p:cNvSpPr/>
          <p:nvPr/>
        </p:nvSpPr>
        <p:spPr>
          <a:xfrm>
            <a:off x="1349633" y="2849878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Web API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23F6B2F-C587-4F4E-8CFD-A2B7707EB8D8}"/>
              </a:ext>
            </a:extLst>
          </p:cNvPr>
          <p:cNvSpPr/>
          <p:nvPr/>
        </p:nvSpPr>
        <p:spPr>
          <a:xfrm>
            <a:off x="134672" y="2217341"/>
            <a:ext cx="5636778" cy="3787853"/>
          </a:xfrm>
          <a:prstGeom prst="roundRect">
            <a:avLst>
              <a:gd name="adj" fmla="val 374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TinyJS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5143DD3-88D5-D741-9920-74ABDA0F57A9}"/>
              </a:ext>
            </a:extLst>
          </p:cNvPr>
          <p:cNvSpPr/>
          <p:nvPr/>
        </p:nvSpPr>
        <p:spPr>
          <a:xfrm>
            <a:off x="5919650" y="2217341"/>
            <a:ext cx="3500692" cy="3788894"/>
          </a:xfrm>
          <a:prstGeom prst="roundRect">
            <a:avLst>
              <a:gd name="adj" fmla="val 374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Skin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FE614B4-52FF-9E45-AC6F-2030ADE07788}"/>
              </a:ext>
            </a:extLst>
          </p:cNvPr>
          <p:cNvSpPr/>
          <p:nvPr/>
        </p:nvSpPr>
        <p:spPr>
          <a:xfrm>
            <a:off x="9575062" y="2218351"/>
            <a:ext cx="2303429" cy="3788894"/>
          </a:xfrm>
          <a:prstGeom prst="roundRect">
            <a:avLst>
              <a:gd name="adj" fmla="val 3748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PlayerLib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9F523F4-FCDF-4443-9D74-BA9749DB1B7A}"/>
              </a:ext>
            </a:extLst>
          </p:cNvPr>
          <p:cNvSpPr/>
          <p:nvPr/>
        </p:nvSpPr>
        <p:spPr>
          <a:xfrm>
            <a:off x="9677376" y="5408774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IMPlayer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9AAABF2-CA0E-AB4A-B30A-494E27EA1A6A}"/>
              </a:ext>
            </a:extLst>
          </p:cNvPr>
          <p:cNvSpPr/>
          <p:nvPr/>
        </p:nvSpPr>
        <p:spPr>
          <a:xfrm>
            <a:off x="9677376" y="4810303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CMPlayer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D5263C2-9057-F042-8CDD-316663D6E1BE}"/>
              </a:ext>
            </a:extLst>
          </p:cNvPr>
          <p:cNvSpPr/>
          <p:nvPr/>
        </p:nvSpPr>
        <p:spPr>
          <a:xfrm>
            <a:off x="10761326" y="5408774"/>
            <a:ext cx="981636" cy="3944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IMPEvent</a:t>
            </a:r>
          </a:p>
        </p:txBody>
      </p:sp>
    </p:spTree>
    <p:extLst>
      <p:ext uri="{BB962C8B-B14F-4D97-AF65-F5344CB8AC3E}">
        <p14:creationId xmlns:p14="http://schemas.microsoft.com/office/powerpoint/2010/main" val="3197474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AD7A9-3246-9944-A8F2-2CF5EDB8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200" dirty="0"/>
              <a:t>创建</a:t>
            </a:r>
            <a:r>
              <a:rPr lang="en-US" altLang="zh-CN" sz="2200" dirty="0"/>
              <a:t> </a:t>
            </a:r>
            <a:r>
              <a:rPr lang="en-US" altLang="zh-CN" sz="2200" dirty="0" err="1"/>
              <a:t>JSVirtualMachine</a:t>
            </a:r>
            <a:r>
              <a:rPr lang="en-US" altLang="zh-CN" sz="2200" dirty="0"/>
              <a:t> </a:t>
            </a:r>
            <a:r>
              <a:rPr lang="zh-CN" altLang="en-US" sz="2200" dirty="0"/>
              <a:t>实例</a:t>
            </a:r>
            <a:endParaRPr lang="en-US" altLang="zh-CN" sz="2200" dirty="0"/>
          </a:p>
          <a:p>
            <a:pPr lvl="1"/>
            <a:r>
              <a:rPr lang="zh-CN" altLang="en-US" sz="1800" dirty="0"/>
              <a:t>注册系统库函数</a:t>
            </a:r>
            <a:r>
              <a:rPr lang="en-US" altLang="zh-CN" sz="1800" dirty="0"/>
              <a:t>(built-in, </a:t>
            </a:r>
            <a:r>
              <a:rPr lang="en-US" altLang="zh-CN" sz="1800" dirty="0" err="1"/>
              <a:t>WebAPI</a:t>
            </a:r>
            <a:r>
              <a:rPr lang="en-US" altLang="zh-CN" sz="1800" dirty="0"/>
              <a:t> </a:t>
            </a:r>
            <a:r>
              <a:rPr lang="zh-CN" altLang="en-US" sz="1800" dirty="0"/>
              <a:t>等</a:t>
            </a:r>
            <a:r>
              <a:rPr lang="en-US" altLang="zh-CN" sz="1800" dirty="0"/>
              <a:t>)</a:t>
            </a:r>
            <a:r>
              <a:rPr lang="zh-CN" altLang="en-US" sz="1800" dirty="0"/>
              <a:t>到 </a:t>
            </a:r>
            <a:r>
              <a:rPr lang="en-US" altLang="zh-CN" sz="1800" dirty="0" err="1"/>
              <a:t>globalScope</a:t>
            </a:r>
            <a:r>
              <a:rPr lang="zh-CN" altLang="en-US" sz="1800" dirty="0"/>
              <a:t> 中</a:t>
            </a:r>
            <a:endParaRPr lang="en-US" altLang="zh-CN" sz="1800" dirty="0"/>
          </a:p>
          <a:p>
            <a:pPr lvl="1"/>
            <a:r>
              <a:rPr lang="zh-CN" altLang="en-US" sz="1800" dirty="0"/>
              <a:t>创建一个缺省的 </a:t>
            </a:r>
            <a:r>
              <a:rPr lang="en-US" altLang="zh-CN" sz="1800" dirty="0"/>
              <a:t>runtime</a:t>
            </a:r>
          </a:p>
          <a:p>
            <a:pPr lvl="1"/>
            <a:endParaRPr lang="en-US" altLang="zh-C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2CE1E-B60E-BB45-AC8F-13E6D126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Tiny JavaScript VM</a:t>
            </a:r>
            <a:r>
              <a:rPr lang="en-US" dirty="0"/>
              <a:t>: </a:t>
            </a:r>
            <a:r>
              <a:rPr lang="zh-CN" altLang="en-US" dirty="0"/>
              <a:t>启动过程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93207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AD7A9-3246-9944-A8F2-2CF5EDB8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200" dirty="0"/>
              <a:t>函数类型</a:t>
            </a:r>
            <a:endParaRPr lang="en-US" altLang="zh-CN" sz="2200" dirty="0"/>
          </a:p>
          <a:p>
            <a:pPr lvl="1"/>
            <a:r>
              <a:rPr lang="en-US" altLang="zh-CN" sz="1800" dirty="0"/>
              <a:t>Function: JavaScript</a:t>
            </a:r>
            <a:r>
              <a:rPr lang="zh-CN" altLang="en-US" sz="1800" dirty="0"/>
              <a:t> 代码编译为 </a:t>
            </a:r>
            <a:r>
              <a:rPr lang="en-US" altLang="zh-CN" sz="1800" dirty="0"/>
              <a:t>bytecode</a:t>
            </a:r>
            <a:r>
              <a:rPr lang="zh-CN" altLang="en-US" sz="1800" dirty="0"/>
              <a:t> 执行的函数</a:t>
            </a:r>
            <a:endParaRPr lang="en-US" altLang="zh-CN" sz="1800" dirty="0"/>
          </a:p>
          <a:p>
            <a:pPr lvl="2"/>
            <a:r>
              <a:rPr lang="zh-CN" altLang="en-US" sz="1400" dirty="0"/>
              <a:t>存储为</a:t>
            </a:r>
            <a:r>
              <a:rPr lang="en-US" altLang="zh-CN" sz="1400" dirty="0"/>
              <a:t> </a:t>
            </a:r>
            <a:r>
              <a:rPr lang="en-US" altLang="zh-CN" sz="1400" dirty="0" err="1"/>
              <a:t>JsObjectFunction</a:t>
            </a:r>
            <a:endParaRPr lang="en-US" altLang="zh-CN" sz="1400" dirty="0"/>
          </a:p>
          <a:p>
            <a:pPr lvl="1"/>
            <a:r>
              <a:rPr lang="en-US" altLang="zh-CN" sz="1800" dirty="0" err="1"/>
              <a:t>JsNativeFunction</a:t>
            </a:r>
            <a:r>
              <a:rPr lang="en-US" altLang="zh-CN" sz="1800" dirty="0"/>
              <a:t>: </a:t>
            </a:r>
            <a:r>
              <a:rPr lang="zh-CN" altLang="en-US" sz="1800" dirty="0"/>
              <a:t>由 </a:t>
            </a:r>
            <a:r>
              <a:rPr lang="en-US" altLang="zh-CN" sz="1800" dirty="0"/>
              <a:t>C++</a:t>
            </a:r>
            <a:r>
              <a:rPr lang="zh-CN" altLang="en-US" sz="1800" dirty="0"/>
              <a:t> 实现的函数</a:t>
            </a:r>
            <a:endParaRPr lang="en-US" altLang="zh-CN" sz="1800" dirty="0"/>
          </a:p>
          <a:p>
            <a:pPr lvl="2"/>
            <a:r>
              <a:rPr lang="zh-CN" altLang="en-US" sz="1400" dirty="0"/>
              <a:t>存储为</a:t>
            </a:r>
            <a:r>
              <a:rPr lang="en-US" altLang="zh-CN" sz="1400" dirty="0"/>
              <a:t> </a:t>
            </a:r>
            <a:r>
              <a:rPr lang="en-US" altLang="zh-CN" sz="1400" dirty="0" err="1"/>
              <a:t>JsNativeFunctionObject</a:t>
            </a:r>
            <a:endParaRPr lang="en-US" altLang="zh-CN" sz="1400" dirty="0"/>
          </a:p>
          <a:p>
            <a:r>
              <a:rPr lang="zh-CN" altLang="en-US" sz="2200" dirty="0"/>
              <a:t>调用规范</a:t>
            </a:r>
            <a:endParaRPr lang="en-US" altLang="zh-CN" sz="2200" dirty="0"/>
          </a:p>
          <a:p>
            <a:pPr lvl="1"/>
            <a:r>
              <a:rPr lang="zh-CN" altLang="en-US" sz="1800" dirty="0"/>
              <a:t>参数</a:t>
            </a:r>
            <a:endParaRPr lang="en-US" altLang="zh-CN" sz="1800" dirty="0"/>
          </a:p>
          <a:p>
            <a:pPr lvl="2"/>
            <a:r>
              <a:rPr lang="en-US" altLang="zh-CN" sz="1400" dirty="0" err="1"/>
              <a:t>VMContext</a:t>
            </a:r>
            <a:r>
              <a:rPr lang="en-US" altLang="zh-CN" sz="1400" dirty="0"/>
              <a:t> *</a:t>
            </a:r>
            <a:r>
              <a:rPr lang="en-US" altLang="zh-CN" sz="1400" dirty="0" err="1"/>
              <a:t>ctx</a:t>
            </a:r>
            <a:r>
              <a:rPr lang="en-US" altLang="zh-CN" sz="1400" dirty="0"/>
              <a:t>: </a:t>
            </a:r>
            <a:r>
              <a:rPr lang="zh-CN" altLang="en-US" sz="1400" dirty="0"/>
              <a:t>运行的上下文</a:t>
            </a:r>
            <a:endParaRPr lang="en-US" altLang="zh-CN" sz="1400" dirty="0"/>
          </a:p>
          <a:p>
            <a:pPr lvl="2"/>
            <a:r>
              <a:rPr lang="en-US" altLang="zh-CN" sz="1400" dirty="0" err="1"/>
              <a:t>VecVMStackScopes</a:t>
            </a:r>
            <a:r>
              <a:rPr lang="en-US" altLang="zh-CN" sz="1400" dirty="0"/>
              <a:t> &amp;</a:t>
            </a:r>
            <a:r>
              <a:rPr lang="en-US" altLang="zh-CN" sz="1400" dirty="0" err="1"/>
              <a:t>stackScopes</a:t>
            </a:r>
            <a:r>
              <a:rPr lang="en-US" altLang="zh-CN" sz="1400" dirty="0"/>
              <a:t>: scope</a:t>
            </a:r>
            <a:r>
              <a:rPr lang="zh-CN" altLang="en-US" sz="1400" dirty="0"/>
              <a:t> 栈，用于标识符的查找</a:t>
            </a:r>
            <a:endParaRPr lang="en-US" altLang="zh-CN" sz="1400" dirty="0"/>
          </a:p>
          <a:p>
            <a:pPr lvl="2"/>
            <a:r>
              <a:rPr lang="en-US" altLang="zh-CN" sz="1400" dirty="0"/>
              <a:t>const </a:t>
            </a:r>
            <a:r>
              <a:rPr lang="en-US" altLang="zh-CN" sz="1400" dirty="0" err="1"/>
              <a:t>JsValue</a:t>
            </a:r>
            <a:r>
              <a:rPr lang="en-US" altLang="zh-CN" sz="1400" dirty="0"/>
              <a:t> &amp;</a:t>
            </a:r>
            <a:r>
              <a:rPr lang="en-US" altLang="zh-CN" sz="1400" dirty="0" err="1"/>
              <a:t>thiz</a:t>
            </a:r>
            <a:r>
              <a:rPr lang="en-US" altLang="zh-CN" sz="1400" dirty="0"/>
              <a:t>: </a:t>
            </a:r>
            <a:r>
              <a:rPr lang="zh-CN" altLang="en-US" sz="1400" dirty="0"/>
              <a:t>如果是 </a:t>
            </a:r>
            <a:r>
              <a:rPr lang="en-US" altLang="zh-CN" sz="1400" dirty="0"/>
              <a:t>member</a:t>
            </a:r>
            <a:r>
              <a:rPr lang="zh-CN" altLang="en-US" sz="1400" dirty="0"/>
              <a:t> 函数，用于定位 </a:t>
            </a:r>
            <a:r>
              <a:rPr lang="en-US" altLang="zh-CN" sz="1400" dirty="0"/>
              <a:t>this</a:t>
            </a:r>
          </a:p>
          <a:p>
            <a:pPr lvl="2"/>
            <a:r>
              <a:rPr lang="en-US" altLang="zh-CN" sz="1400" dirty="0"/>
              <a:t>const Arguments &amp;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: </a:t>
            </a:r>
            <a:r>
              <a:rPr lang="zh-CN" altLang="en-US" sz="1400"/>
              <a:t>目标参</a:t>
            </a:r>
            <a:r>
              <a:rPr lang="zh-CN" altLang="en-US" sz="1400" dirty="0"/>
              <a:t>数</a:t>
            </a:r>
            <a:endParaRPr lang="en-US" altLang="zh-CN" sz="1400" dirty="0"/>
          </a:p>
          <a:p>
            <a:pPr lvl="1"/>
            <a:r>
              <a:rPr lang="zh-CN" altLang="en-US" sz="1800" dirty="0"/>
              <a:t>返回值</a:t>
            </a:r>
            <a:endParaRPr lang="en-US" altLang="zh-CN" sz="1800" dirty="0"/>
          </a:p>
          <a:p>
            <a:pPr lvl="2"/>
            <a:r>
              <a:rPr lang="zh-CN" altLang="en-US" sz="1400" dirty="0"/>
              <a:t>返回值存储在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ctx</a:t>
            </a:r>
            <a:r>
              <a:rPr lang="en-US" altLang="zh-CN" sz="1400" dirty="0"/>
              <a:t>-&gt;</a:t>
            </a:r>
            <a:r>
              <a:rPr lang="en-US" altLang="zh-CN" sz="1400" dirty="0" err="1"/>
              <a:t>retValue</a:t>
            </a:r>
            <a:r>
              <a:rPr lang="en-US" altLang="zh-CN" sz="1400" dirty="0"/>
              <a:t> </a:t>
            </a:r>
            <a:r>
              <a:rPr lang="zh-CN" altLang="en-US" sz="1400" dirty="0"/>
              <a:t>中</a:t>
            </a:r>
            <a:endParaRPr lang="en-US" altLang="zh-CN" sz="1400" dirty="0"/>
          </a:p>
          <a:p>
            <a:pPr lvl="2"/>
            <a:r>
              <a:rPr lang="zh-CN" altLang="en-US" sz="1400" dirty="0"/>
              <a:t>如果没有返回值，则需要置为</a:t>
            </a:r>
            <a:r>
              <a:rPr lang="en-US" altLang="zh-CN" sz="1400" dirty="0"/>
              <a:t> </a:t>
            </a:r>
            <a:r>
              <a:rPr lang="en-US" altLang="zh-CN" sz="1400" dirty="0" err="1"/>
              <a:t>JsUndefinedValue</a:t>
            </a:r>
            <a:r>
              <a:rPr lang="en-US" altLang="zh-CN" sz="1400" dirty="0"/>
              <a:t>.</a:t>
            </a:r>
          </a:p>
          <a:p>
            <a:pPr lvl="1"/>
            <a:endParaRPr lang="en-US" altLang="zh-C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2CE1E-B60E-BB45-AC8F-13E6D126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Tiny JavaScript VM</a:t>
            </a:r>
            <a:r>
              <a:rPr lang="en-US" dirty="0"/>
              <a:t>: </a:t>
            </a:r>
            <a:r>
              <a:rPr lang="zh-CN" altLang="en-US" dirty="0"/>
              <a:t>函数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4566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AD7A9-3246-9944-A8F2-2CF5EDB8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代码解析</a:t>
            </a:r>
            <a:endParaRPr lang="en-US" altLang="zh-CN" sz="1800" dirty="0"/>
          </a:p>
          <a:p>
            <a:pPr lvl="1"/>
            <a:r>
              <a:rPr lang="zh-CN" altLang="en-US" sz="1400" dirty="0"/>
              <a:t>长久的对象，采用</a:t>
            </a:r>
            <a:r>
              <a:rPr lang="zh-CN" altLang="en-CN" sz="1400" dirty="0"/>
              <a:t>内存池</a:t>
            </a:r>
            <a:r>
              <a:rPr lang="zh-CN" altLang="en-US" sz="1400" dirty="0"/>
              <a:t>分配和释放，由</a:t>
            </a:r>
            <a:r>
              <a:rPr lang="en-US" altLang="zh-CN" sz="1400" dirty="0"/>
              <a:t> </a:t>
            </a:r>
            <a:r>
              <a:rPr lang="en-US" altLang="zh-CN" sz="1400" dirty="0" err="1"/>
              <a:t>ResourcePool</a:t>
            </a:r>
            <a:r>
              <a:rPr lang="zh-CN" altLang="en-US" sz="1400" dirty="0"/>
              <a:t> 管理</a:t>
            </a:r>
            <a:endParaRPr lang="en-US" altLang="zh-CN" sz="1400" dirty="0"/>
          </a:p>
          <a:p>
            <a:pPr lvl="2"/>
            <a:r>
              <a:rPr lang="zh-CN" altLang="en-US" sz="1000" dirty="0"/>
              <a:t>需要一直有效，直到代码执行完成，并且没有任何对象遗（</a:t>
            </a:r>
            <a:r>
              <a:rPr lang="en-US" altLang="zh-CN" sz="1000" dirty="0"/>
              <a:t>String</a:t>
            </a:r>
            <a:r>
              <a:rPr lang="zh-CN" altLang="en-US" sz="1000" dirty="0"/>
              <a:t>、</a:t>
            </a:r>
            <a:r>
              <a:rPr lang="en-US" altLang="zh-CN" sz="1000" dirty="0"/>
              <a:t>Number</a:t>
            </a:r>
            <a:r>
              <a:rPr lang="zh-CN" altLang="en-US" sz="1000" dirty="0"/>
              <a:t>、</a:t>
            </a:r>
            <a:r>
              <a:rPr lang="en-US" altLang="zh-CN" sz="1000" dirty="0"/>
              <a:t>Function</a:t>
            </a:r>
            <a:r>
              <a:rPr lang="zh-CN" altLang="en-US" sz="1000" dirty="0"/>
              <a:t>、</a:t>
            </a:r>
            <a:r>
              <a:rPr lang="en-US" altLang="zh-CN" sz="1000" dirty="0"/>
              <a:t>Regex</a:t>
            </a:r>
            <a:r>
              <a:rPr lang="zh-CN" altLang="en-US" sz="1000" dirty="0"/>
              <a:t> 等）留在 </a:t>
            </a:r>
            <a:r>
              <a:rPr lang="en-US" altLang="zh-CN" sz="1000" dirty="0" err="1"/>
              <a:t>VMRuntime</a:t>
            </a:r>
            <a:r>
              <a:rPr lang="zh-CN" altLang="en-US" sz="1000" dirty="0"/>
              <a:t> 中</a:t>
            </a:r>
            <a:endParaRPr lang="en-US" altLang="zh-CN" sz="1000" dirty="0"/>
          </a:p>
          <a:p>
            <a:pPr lvl="1"/>
            <a:r>
              <a:rPr lang="zh-CN" altLang="en-US" sz="1400" dirty="0"/>
              <a:t>只在解析中用到的对象，由 </a:t>
            </a:r>
            <a:r>
              <a:rPr lang="en-US" altLang="zh-CN" sz="1400" dirty="0" err="1"/>
              <a:t>JsParser</a:t>
            </a:r>
            <a:r>
              <a:rPr lang="zh-CN" altLang="en-US" sz="1400" dirty="0"/>
              <a:t> 管理</a:t>
            </a:r>
            <a:endParaRPr lang="en-US" altLang="zh-CN" sz="1400" dirty="0"/>
          </a:p>
          <a:p>
            <a:pPr lvl="2"/>
            <a:r>
              <a:rPr lang="zh-CN" altLang="en-US" sz="1000" dirty="0"/>
              <a:t>解析完成生命周期亦即结束</a:t>
            </a:r>
            <a:endParaRPr lang="en-US" altLang="zh-CN" sz="1000" dirty="0"/>
          </a:p>
          <a:p>
            <a:r>
              <a:rPr lang="zh-CN" altLang="en-US" sz="1800" dirty="0"/>
              <a:t>运行时</a:t>
            </a:r>
            <a:endParaRPr lang="en-US" altLang="zh-C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2CE1E-B60E-BB45-AC8F-13E6D126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Tiny JavaScript VM</a:t>
            </a:r>
            <a:r>
              <a:rPr lang="en-US" dirty="0"/>
              <a:t>: </a:t>
            </a:r>
            <a:r>
              <a:rPr lang="zh-CN" altLang="en-US" dirty="0"/>
              <a:t>内存管理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114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AD7A9-3246-9944-A8F2-2CF5EDB8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/>
              <a:t>有</a:t>
            </a:r>
            <a:r>
              <a:rPr lang="en-US" altLang="zh-CN" sz="2400" dirty="0"/>
              <a:t>3</a:t>
            </a:r>
            <a:r>
              <a:rPr lang="zh-CN" altLang="en-US" sz="2400" dirty="0"/>
              <a:t>种类型的 </a:t>
            </a:r>
            <a:r>
              <a:rPr lang="en-US" altLang="zh-CN" sz="2400" dirty="0"/>
              <a:t>String</a:t>
            </a:r>
            <a:endParaRPr lang="en-US" altLang="zh-CN" sz="2200" dirty="0"/>
          </a:p>
          <a:p>
            <a:pPr lvl="1"/>
            <a:r>
              <a:rPr lang="en-US" altLang="zh-CN" sz="1800" dirty="0" err="1"/>
              <a:t>CommonStrings</a:t>
            </a:r>
            <a:r>
              <a:rPr lang="en-US" altLang="zh-CN" sz="1800" dirty="0"/>
              <a:t>: </a:t>
            </a:r>
            <a:r>
              <a:rPr lang="zh-CN" altLang="en-US" sz="1800" dirty="0"/>
              <a:t>系统初始化，以及预先初始化的常用字符串</a:t>
            </a:r>
            <a:endParaRPr lang="en-US" altLang="zh-CN" sz="1800" dirty="0"/>
          </a:p>
          <a:p>
            <a:pPr lvl="2"/>
            <a:r>
              <a:rPr lang="zh-CN" altLang="en-US" sz="1400" dirty="0"/>
              <a:t>不用参与垃圾回收管理</a:t>
            </a:r>
            <a:endParaRPr lang="en-US" altLang="zh-CN" sz="1400" dirty="0"/>
          </a:p>
          <a:p>
            <a:pPr lvl="1"/>
            <a:r>
              <a:rPr lang="en-US" altLang="zh-CN" sz="1800" dirty="0" err="1"/>
              <a:t>StringInResourcePool</a:t>
            </a:r>
            <a:r>
              <a:rPr lang="en-US" altLang="zh-CN" sz="1800" dirty="0"/>
              <a:t>: </a:t>
            </a:r>
            <a:r>
              <a:rPr lang="zh-CN" altLang="en-US" sz="1800" dirty="0"/>
              <a:t>程序编译时，在代码中的字符串</a:t>
            </a:r>
            <a:endParaRPr lang="en-US" altLang="zh-CN" sz="1800" dirty="0"/>
          </a:p>
          <a:p>
            <a:pPr lvl="2"/>
            <a:r>
              <a:rPr lang="zh-CN" altLang="en-US" sz="1400" dirty="0"/>
              <a:t>资源回收时和整个 </a:t>
            </a:r>
            <a:r>
              <a:rPr lang="en-US" altLang="zh-CN" sz="1400" dirty="0" err="1"/>
              <a:t>ResourcePool</a:t>
            </a:r>
            <a:r>
              <a:rPr lang="zh-CN" altLang="en-US" sz="1400" dirty="0"/>
              <a:t> 相关</a:t>
            </a:r>
            <a:endParaRPr lang="en-US" altLang="zh-CN" sz="1400" dirty="0"/>
          </a:p>
          <a:p>
            <a:pPr lvl="1"/>
            <a:r>
              <a:rPr lang="en-US" altLang="zh-CN" sz="1800" dirty="0" err="1"/>
              <a:t>StringPool</a:t>
            </a:r>
            <a:r>
              <a:rPr lang="en-US" altLang="zh-CN" sz="1800" dirty="0"/>
              <a:t>: </a:t>
            </a:r>
            <a:r>
              <a:rPr lang="zh-CN" altLang="en-US" sz="1800" dirty="0"/>
              <a:t>在字符串分配池中的字符串</a:t>
            </a:r>
            <a:endParaRPr lang="en-US" altLang="zh-CN" sz="1800" dirty="0"/>
          </a:p>
          <a:p>
            <a:pPr lvl="2"/>
            <a:r>
              <a:rPr lang="zh-CN" altLang="en-US" sz="1400" dirty="0"/>
              <a:t>由多个 </a:t>
            </a:r>
            <a:r>
              <a:rPr lang="en-US" altLang="zh-CN" sz="1400" dirty="0" err="1"/>
              <a:t>StringPool</a:t>
            </a:r>
            <a:r>
              <a:rPr lang="zh-CN" altLang="en-US" sz="1400" dirty="0"/>
              <a:t> 来管理空间</a:t>
            </a:r>
            <a:endParaRPr lang="en-US" altLang="zh-CN" sz="1400" dirty="0"/>
          </a:p>
          <a:p>
            <a:pPr lvl="1"/>
            <a:r>
              <a:rPr lang="en-US" altLang="zh-CN" sz="1800" dirty="0" err="1"/>
              <a:t>JoinedString</a:t>
            </a:r>
            <a:r>
              <a:rPr lang="en-US" altLang="zh-CN" sz="1800" dirty="0"/>
              <a:t>: </a:t>
            </a:r>
            <a:r>
              <a:rPr lang="zh-CN" altLang="en-US" sz="1800" dirty="0"/>
              <a:t>由多个 </a:t>
            </a:r>
            <a:r>
              <a:rPr lang="en-US" altLang="zh-CN" sz="1800" dirty="0"/>
              <a:t>String</a:t>
            </a:r>
            <a:r>
              <a:rPr lang="zh-CN" altLang="en-US" sz="1800" dirty="0"/>
              <a:t> 拼接为一个 </a:t>
            </a:r>
            <a:r>
              <a:rPr lang="en-US" altLang="zh-CN" sz="1800" dirty="0"/>
              <a:t>String</a:t>
            </a:r>
          </a:p>
          <a:p>
            <a:pPr lvl="2"/>
            <a:r>
              <a:rPr lang="zh-CN" altLang="en-US" sz="1400" dirty="0"/>
              <a:t>引用的 </a:t>
            </a:r>
            <a:r>
              <a:rPr lang="en-US" altLang="zh-CN" sz="1400" dirty="0"/>
              <a:t>String</a:t>
            </a:r>
            <a:r>
              <a:rPr lang="zh-CN" altLang="en-US" sz="1400" dirty="0"/>
              <a:t> 资源是其他 </a:t>
            </a:r>
            <a:r>
              <a:rPr lang="en-US" altLang="zh-CN" sz="1400"/>
              <a:t>String</a:t>
            </a:r>
            <a:endParaRPr lang="en-US" altLang="zh-CN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2CE1E-B60E-BB45-AC8F-13E6D126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Tiny JavaScript VM: String</a:t>
            </a:r>
          </a:p>
        </p:txBody>
      </p:sp>
    </p:spTree>
    <p:extLst>
      <p:ext uri="{BB962C8B-B14F-4D97-AF65-F5344CB8AC3E}">
        <p14:creationId xmlns:p14="http://schemas.microsoft.com/office/powerpoint/2010/main" val="393236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AD7A9-3246-9944-A8F2-2CF5EDB8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200" dirty="0"/>
              <a:t>eval</a:t>
            </a:r>
          </a:p>
          <a:p>
            <a:pPr lvl="1"/>
            <a:r>
              <a:rPr lang="zh-CN" altLang="en-US" sz="1800" dirty="0"/>
              <a:t>不支持在顶层中调用 </a:t>
            </a:r>
            <a:r>
              <a:rPr lang="en-US" altLang="zh-CN" sz="1800" dirty="0"/>
              <a:t>await</a:t>
            </a:r>
          </a:p>
          <a:p>
            <a:pPr lvl="1"/>
            <a:r>
              <a:rPr lang="zh-CN" altLang="en-US" sz="1800" dirty="0"/>
              <a:t>所以可以在库函数中执行 </a:t>
            </a:r>
            <a:r>
              <a:rPr lang="en-US" altLang="zh-CN" sz="1800" dirty="0"/>
              <a:t>JS</a:t>
            </a:r>
            <a:r>
              <a:rPr lang="zh-CN" altLang="en-US" sz="1800" dirty="0"/>
              <a:t> 不用担心调用栈的影响</a:t>
            </a:r>
            <a:endParaRPr lang="en-US" altLang="zh-CN" sz="1800" dirty="0"/>
          </a:p>
          <a:p>
            <a:r>
              <a:rPr lang="zh-CN" altLang="en-US" sz="2200" dirty="0"/>
              <a:t>执行到 </a:t>
            </a:r>
            <a:r>
              <a:rPr lang="en-US" altLang="zh-CN" sz="2200" dirty="0"/>
              <a:t>await </a:t>
            </a:r>
            <a:r>
              <a:rPr lang="zh-CN" altLang="en-US" sz="2200" dirty="0"/>
              <a:t>时需要保存 </a:t>
            </a:r>
            <a:r>
              <a:rPr lang="en-US" altLang="zh-CN" sz="2200" dirty="0"/>
              <a:t>VM</a:t>
            </a:r>
            <a:r>
              <a:rPr lang="zh-CN" altLang="en-US" sz="2200" dirty="0"/>
              <a:t> 的调用堆栈</a:t>
            </a:r>
            <a:endParaRPr lang="en-US" altLang="zh-CN" sz="2200" dirty="0"/>
          </a:p>
          <a:p>
            <a:pPr lvl="1"/>
            <a:r>
              <a:rPr lang="zh-CN" altLang="en-US" sz="1800" dirty="0"/>
              <a:t>不能采用 </a:t>
            </a:r>
            <a:r>
              <a:rPr lang="en-US" altLang="zh-CN" sz="1800" dirty="0"/>
              <a:t>C++</a:t>
            </a:r>
            <a:r>
              <a:rPr lang="zh-CN" altLang="en-US" sz="1800" dirty="0"/>
              <a:t> 的调用栈模拟 </a:t>
            </a:r>
            <a:r>
              <a:rPr lang="en-US" altLang="zh-CN" sz="1800" dirty="0"/>
              <a:t>JS</a:t>
            </a:r>
            <a:r>
              <a:rPr lang="zh-CN" altLang="en-US" sz="1800" dirty="0"/>
              <a:t> 的调用栈</a:t>
            </a:r>
            <a:endParaRPr lang="en-US" altLang="zh-CN" sz="1800" dirty="0"/>
          </a:p>
          <a:p>
            <a:pPr lvl="1"/>
            <a:r>
              <a:rPr lang="en-US" altLang="zh-CN" sz="1800" dirty="0"/>
              <a:t>VM</a:t>
            </a:r>
            <a:r>
              <a:rPr lang="zh-CN" altLang="en-US" sz="1800" dirty="0"/>
              <a:t> 的调用栈必须实现为可以保存</a:t>
            </a:r>
            <a:r>
              <a:rPr lang="en-US" altLang="zh-CN" sz="1800" dirty="0"/>
              <a:t>/</a:t>
            </a:r>
            <a:r>
              <a:rPr lang="zh-CN" altLang="en-US" sz="1800"/>
              <a:t>恢复的</a:t>
            </a:r>
            <a:endParaRPr lang="en-US" altLang="zh-C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2CE1E-B60E-BB45-AC8F-13E6D126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Tiny JavaScript VM: async/await</a:t>
            </a:r>
            <a:r>
              <a:rPr lang="zh-CN" altLang="en-US" dirty="0"/>
              <a:t> 的影响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2867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AD7A9-3246-9944-A8F2-2CF5EDB8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200" dirty="0"/>
              <a:t>统计条件</a:t>
            </a:r>
            <a:endParaRPr lang="en-US" altLang="zh-CN" sz="2200" dirty="0"/>
          </a:p>
          <a:p>
            <a:pPr lvl="1"/>
            <a:r>
              <a:rPr lang="zh-CN" altLang="en-US" sz="1800" dirty="0"/>
              <a:t>当所有函数停止运行时</a:t>
            </a:r>
            <a:endParaRPr lang="en-US" altLang="zh-CN" sz="1800" dirty="0"/>
          </a:p>
          <a:p>
            <a:pPr lvl="2"/>
            <a:r>
              <a:rPr lang="zh-CN" altLang="en-US" sz="1400" dirty="0"/>
              <a:t>不用参与垃圾回收管理</a:t>
            </a:r>
            <a:endParaRPr lang="en-US" altLang="zh-CN" sz="1400" dirty="0"/>
          </a:p>
          <a:p>
            <a:pPr lvl="1"/>
            <a:r>
              <a:rPr lang="en-US" altLang="zh-CN" sz="1800" dirty="0" err="1"/>
              <a:t>StringInResourcePool</a:t>
            </a:r>
            <a:r>
              <a:rPr lang="en-US" altLang="zh-CN" sz="1800" dirty="0"/>
              <a:t>: </a:t>
            </a:r>
            <a:r>
              <a:rPr lang="zh-CN" altLang="en-US" sz="1800" dirty="0"/>
              <a:t>程序编译时，在代码中的字符串</a:t>
            </a:r>
            <a:endParaRPr lang="en-US" altLang="zh-CN" sz="1800" dirty="0"/>
          </a:p>
          <a:p>
            <a:pPr lvl="2"/>
            <a:r>
              <a:rPr lang="zh-CN" altLang="en-US" sz="1400" dirty="0"/>
              <a:t>资源回收时和整个 </a:t>
            </a:r>
            <a:r>
              <a:rPr lang="en-US" altLang="zh-CN" sz="1400" dirty="0" err="1"/>
              <a:t>ResourcePool</a:t>
            </a:r>
            <a:r>
              <a:rPr lang="zh-CN" altLang="en-US" sz="1400" dirty="0"/>
              <a:t> 相关</a:t>
            </a:r>
            <a:endParaRPr lang="en-US" altLang="zh-CN" sz="1400" dirty="0"/>
          </a:p>
          <a:p>
            <a:pPr lvl="1"/>
            <a:r>
              <a:rPr lang="en-US" altLang="zh-CN" sz="1800" dirty="0" err="1"/>
              <a:t>StringPool</a:t>
            </a:r>
            <a:r>
              <a:rPr lang="en-US" altLang="zh-CN" sz="1800" dirty="0"/>
              <a:t>: </a:t>
            </a:r>
            <a:r>
              <a:rPr lang="zh-CN" altLang="en-US" sz="1800" dirty="0"/>
              <a:t>在字符串分配池中的字符串</a:t>
            </a:r>
            <a:endParaRPr lang="en-US" altLang="zh-CN" sz="1800" dirty="0"/>
          </a:p>
          <a:p>
            <a:pPr lvl="2"/>
            <a:r>
              <a:rPr lang="zh-CN" altLang="en-US" sz="1400" dirty="0"/>
              <a:t>由多个 </a:t>
            </a:r>
            <a:r>
              <a:rPr lang="en-US" altLang="zh-CN" sz="1400" dirty="0" err="1"/>
              <a:t>StringPool</a:t>
            </a:r>
            <a:r>
              <a:rPr lang="zh-CN" altLang="en-US" sz="1400" dirty="0"/>
              <a:t> 来管理空间</a:t>
            </a:r>
            <a:endParaRPr lang="en-US" altLang="zh-CN" sz="1400" dirty="0"/>
          </a:p>
          <a:p>
            <a:pPr lvl="1"/>
            <a:r>
              <a:rPr lang="en-US" altLang="zh-CN" sz="1800" dirty="0" err="1"/>
              <a:t>JoinedString</a:t>
            </a:r>
            <a:r>
              <a:rPr lang="en-US" altLang="zh-CN" sz="1800" dirty="0"/>
              <a:t>: </a:t>
            </a:r>
            <a:r>
              <a:rPr lang="zh-CN" altLang="en-US" sz="1800" dirty="0"/>
              <a:t>由多个 </a:t>
            </a:r>
            <a:r>
              <a:rPr lang="en-US" altLang="zh-CN" sz="1800" dirty="0"/>
              <a:t>String</a:t>
            </a:r>
            <a:r>
              <a:rPr lang="zh-CN" altLang="en-US" sz="1800" dirty="0"/>
              <a:t> 拼接为一个 </a:t>
            </a:r>
            <a:r>
              <a:rPr lang="en-US" altLang="zh-CN" sz="1800" dirty="0"/>
              <a:t>String</a:t>
            </a:r>
          </a:p>
          <a:p>
            <a:pPr lvl="2"/>
            <a:r>
              <a:rPr lang="zh-CN" altLang="en-US" sz="1400" dirty="0"/>
              <a:t>引用的 </a:t>
            </a:r>
            <a:r>
              <a:rPr lang="en-US" altLang="zh-CN" sz="1400" dirty="0"/>
              <a:t>String</a:t>
            </a:r>
            <a:r>
              <a:rPr lang="zh-CN" altLang="en-US" sz="1400" dirty="0"/>
              <a:t> 资源是其他 </a:t>
            </a:r>
            <a:r>
              <a:rPr lang="en-US" altLang="zh-CN" sz="1400" dirty="0"/>
              <a:t>String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2CE1E-B60E-BB45-AC8F-13E6D126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Tiny JavaScript VM: GC</a:t>
            </a:r>
          </a:p>
        </p:txBody>
      </p:sp>
    </p:spTree>
    <p:extLst>
      <p:ext uri="{BB962C8B-B14F-4D97-AF65-F5344CB8AC3E}">
        <p14:creationId xmlns:p14="http://schemas.microsoft.com/office/powerpoint/2010/main" val="708002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AD7A9-3246-9944-A8F2-2CF5EDB8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TODO:</a:t>
            </a:r>
            <a:endParaRPr lang="en-US" altLang="zh-CN" sz="1400" dirty="0"/>
          </a:p>
          <a:p>
            <a:pPr lvl="1"/>
            <a:r>
              <a:rPr lang="en-US" altLang="zh-CN" sz="1800" dirty="0"/>
              <a:t>const</a:t>
            </a:r>
            <a:r>
              <a:rPr lang="zh-CN" altLang="en-US" sz="1800" dirty="0"/>
              <a:t> 常量表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IdentifierDeclare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constValue</a:t>
            </a:r>
            <a:r>
              <a:rPr lang="en-US" altLang="zh-CN" sz="1800" dirty="0"/>
              <a:t> </a:t>
            </a:r>
            <a:r>
              <a:rPr lang="zh-CN" altLang="en-US" sz="1800" dirty="0"/>
              <a:t>初始化及使用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ResourcePool</a:t>
            </a:r>
            <a:r>
              <a:rPr lang="en-US" altLang="zh-CN" sz="1800" dirty="0"/>
              <a:t>::doubles </a:t>
            </a:r>
            <a:r>
              <a:rPr lang="zh-CN" altLang="en-US" sz="1800" dirty="0"/>
              <a:t>使用</a:t>
            </a:r>
            <a:endParaRPr lang="en-US" altLang="zh-CN" sz="1800" dirty="0"/>
          </a:p>
          <a:p>
            <a:pPr lvl="1"/>
            <a:r>
              <a:rPr lang="zh-CN" altLang="en-US" sz="1800" dirty="0"/>
              <a:t>全局函数得使用变量的方式</a:t>
            </a:r>
            <a:endParaRPr lang="en-US" altLang="zh-CN" sz="1800" dirty="0"/>
          </a:p>
          <a:p>
            <a:pPr lvl="1"/>
            <a:r>
              <a:rPr lang="en-US" altLang="zh-CN" sz="1800" dirty="0"/>
              <a:t>VST_GLOBAL_VAR </a:t>
            </a:r>
            <a:r>
              <a:rPr lang="zh-CN" altLang="en-US" sz="1800" dirty="0"/>
              <a:t>的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storageIndex</a:t>
            </a:r>
            <a:r>
              <a:rPr lang="zh-CN" altLang="en-US" sz="1800" dirty="0"/>
              <a:t> 需要分配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2CE1E-B60E-BB45-AC8F-13E6D126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Tiny JavaScript VM</a:t>
            </a:r>
          </a:p>
        </p:txBody>
      </p:sp>
    </p:spTree>
    <p:extLst>
      <p:ext uri="{BB962C8B-B14F-4D97-AF65-F5344CB8AC3E}">
        <p14:creationId xmlns:p14="http://schemas.microsoft.com/office/powerpoint/2010/main" val="5026647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02CE1E-B60E-BB45-AC8F-13E6D126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Tiny JavaScript VM</a:t>
            </a:r>
            <a:r>
              <a:rPr lang="zh-CN" altLang="en-US" dirty="0"/>
              <a:t>：虚拟机架构</a:t>
            </a:r>
            <a:endParaRPr lang="en-CN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136E01A-6671-2845-9951-28CA3A22475D}"/>
              </a:ext>
            </a:extLst>
          </p:cNvPr>
          <p:cNvSpPr/>
          <p:nvPr/>
        </p:nvSpPr>
        <p:spPr>
          <a:xfrm>
            <a:off x="1260627" y="1799121"/>
            <a:ext cx="5211194" cy="4377842"/>
          </a:xfrm>
          <a:prstGeom prst="roundRect">
            <a:avLst>
              <a:gd name="adj" fmla="val 2824"/>
            </a:avLst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dirty="0"/>
              <a:t>Sandbox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765341A-C30A-124D-8F82-B37AD9A6002E}"/>
              </a:ext>
            </a:extLst>
          </p:cNvPr>
          <p:cNvSpPr/>
          <p:nvPr/>
        </p:nvSpPr>
        <p:spPr>
          <a:xfrm>
            <a:off x="1647545" y="4249497"/>
            <a:ext cx="1022412" cy="435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Std System Library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1E6B4F3-24B8-B545-B1B7-B4A0426862FD}"/>
              </a:ext>
            </a:extLst>
          </p:cNvPr>
          <p:cNvSpPr/>
          <p:nvPr/>
        </p:nvSpPr>
        <p:spPr>
          <a:xfrm>
            <a:off x="1647545" y="4929326"/>
            <a:ext cx="3389792" cy="435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Runtime Context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C50AB2-2818-1B45-8630-192FAF2EB464}"/>
              </a:ext>
            </a:extLst>
          </p:cNvPr>
          <p:cNvSpPr/>
          <p:nvPr/>
        </p:nvSpPr>
        <p:spPr>
          <a:xfrm>
            <a:off x="1647545" y="3553036"/>
            <a:ext cx="1022412" cy="435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Machine</a:t>
            </a:r>
          </a:p>
          <a:p>
            <a:pPr algn="ctr"/>
            <a:r>
              <a:rPr lang="en-CN" sz="1200" dirty="0"/>
              <a:t>Code1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27FE60-CA6E-0447-A66E-9C66AF3EAD6E}"/>
              </a:ext>
            </a:extLst>
          </p:cNvPr>
          <p:cNvSpPr/>
          <p:nvPr/>
        </p:nvSpPr>
        <p:spPr>
          <a:xfrm>
            <a:off x="2831235" y="3561352"/>
            <a:ext cx="1022412" cy="435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Machine</a:t>
            </a:r>
          </a:p>
          <a:p>
            <a:pPr algn="ctr"/>
            <a:r>
              <a:rPr lang="en-CN" sz="1200" dirty="0"/>
              <a:t>Code2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CA488E7-70D3-694C-A66A-D4193ED5CD8C}"/>
              </a:ext>
            </a:extLst>
          </p:cNvPr>
          <p:cNvSpPr/>
          <p:nvPr/>
        </p:nvSpPr>
        <p:spPr>
          <a:xfrm>
            <a:off x="4014925" y="3561352"/>
            <a:ext cx="1022412" cy="435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Machine</a:t>
            </a:r>
          </a:p>
          <a:p>
            <a:pPr algn="ctr"/>
            <a:r>
              <a:rPr lang="en-CN" sz="1200" dirty="0"/>
              <a:t>Code...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0EF3055-6626-4047-8757-EC69CDD0B158}"/>
              </a:ext>
            </a:extLst>
          </p:cNvPr>
          <p:cNvSpPr/>
          <p:nvPr/>
        </p:nvSpPr>
        <p:spPr>
          <a:xfrm>
            <a:off x="2831235" y="4249497"/>
            <a:ext cx="1022412" cy="4350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/>
              <a:t>Ext System Library</a:t>
            </a:r>
          </a:p>
        </p:txBody>
      </p:sp>
    </p:spTree>
    <p:extLst>
      <p:ext uri="{BB962C8B-B14F-4D97-AF65-F5344CB8AC3E}">
        <p14:creationId xmlns:p14="http://schemas.microsoft.com/office/powerpoint/2010/main" val="291388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68FE-51FA-2B4A-923B-AB54FA7EAE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6424"/>
            <a:ext cx="10515600" cy="4760539"/>
          </a:xfrm>
        </p:spPr>
        <p:txBody>
          <a:bodyPr>
            <a:normAutofit/>
          </a:bodyPr>
          <a:lstStyle/>
          <a:p>
            <a:r>
              <a:rPr lang="en-CN" sz="2400" dirty="0"/>
              <a:t>SkinFactory</a:t>
            </a:r>
          </a:p>
          <a:p>
            <a:pPr lvl="1"/>
            <a:r>
              <a:rPr lang="en-CN" sz="2000" dirty="0"/>
              <a:t>作为整个架构的胶水</a:t>
            </a:r>
            <a:r>
              <a:rPr lang="zh-CN" altLang="en-US" sz="2000" dirty="0"/>
              <a:t>，将所有的模块都粘合起来，也是各模块调用的中转站</a:t>
            </a:r>
            <a:endParaRPr lang="en-US" altLang="zh-CN" sz="2000" dirty="0"/>
          </a:p>
          <a:p>
            <a:pPr lvl="1"/>
            <a:r>
              <a:rPr lang="en-CN" sz="2000" dirty="0"/>
              <a:t>Skin</a:t>
            </a:r>
            <a:r>
              <a:rPr lang="zh-CN" altLang="en-US" sz="2000" dirty="0"/>
              <a:t> </a:t>
            </a:r>
            <a:r>
              <a:rPr lang="en-CN" sz="2000" dirty="0"/>
              <a:t>UI</a:t>
            </a:r>
            <a:r>
              <a:rPr lang="zh-CN" altLang="en-US" sz="2000" dirty="0"/>
              <a:t> 的组建管理和创建</a:t>
            </a:r>
            <a:endParaRPr lang="en-US" altLang="zh-CN" sz="2000" dirty="0"/>
          </a:p>
          <a:p>
            <a:pPr lvl="1"/>
            <a:r>
              <a:rPr lang="en-US" sz="2000" dirty="0" err="1"/>
              <a:t>全局</a:t>
            </a:r>
            <a:r>
              <a:rPr lang="zh-CN" altLang="en-US" sz="2000" dirty="0"/>
              <a:t> </a:t>
            </a:r>
            <a:r>
              <a:rPr lang="en-US" sz="2000" dirty="0" err="1"/>
              <a:t>DataModel</a:t>
            </a:r>
            <a:r>
              <a:rPr lang="en-US" sz="2000" dirty="0"/>
              <a:t> </a:t>
            </a:r>
            <a:r>
              <a:rPr lang="en-US" sz="2000" dirty="0" err="1"/>
              <a:t>的管理和获取</a:t>
            </a:r>
            <a:endParaRPr lang="en-US" sz="2000" dirty="0"/>
          </a:p>
          <a:p>
            <a:pPr lvl="2"/>
            <a:r>
              <a:rPr lang="en-US" sz="1600" dirty="0" err="1"/>
              <a:t>局部或者临时的</a:t>
            </a:r>
            <a:r>
              <a:rPr lang="zh-CN" altLang="en-US" sz="1600" dirty="0"/>
              <a:t> </a:t>
            </a:r>
            <a:r>
              <a:rPr lang="en-US" altLang="zh-CN" sz="1600" dirty="0" err="1"/>
              <a:t>DataModel</a:t>
            </a:r>
            <a:r>
              <a:rPr lang="zh-CN" altLang="en-US" sz="1600" dirty="0"/>
              <a:t> 需自行管理</a:t>
            </a:r>
            <a:endParaRPr lang="en-US" sz="1600" dirty="0"/>
          </a:p>
          <a:p>
            <a:r>
              <a:rPr lang="en-CN" sz="2400" dirty="0"/>
              <a:t>EventDispatcher</a:t>
            </a:r>
          </a:p>
          <a:p>
            <a:pPr lvl="1"/>
            <a:r>
              <a:rPr lang="en-CN" sz="2000" dirty="0"/>
              <a:t>事件的注册管理和分发</a:t>
            </a:r>
          </a:p>
          <a:p>
            <a:pPr lvl="1"/>
            <a:r>
              <a:rPr lang="zh-CN" altLang="en-US" sz="2000" dirty="0"/>
              <a:t>所有事件均转发到 </a:t>
            </a:r>
            <a:r>
              <a:rPr lang="en-US" altLang="zh-CN" sz="2000" dirty="0"/>
              <a:t>UI</a:t>
            </a:r>
            <a:r>
              <a:rPr lang="zh-CN" altLang="en-US" sz="2000" dirty="0"/>
              <a:t> 线程执行</a:t>
            </a:r>
            <a:endParaRPr lang="en-CN" sz="2000" dirty="0"/>
          </a:p>
          <a:p>
            <a:pPr lvl="1"/>
            <a:r>
              <a:rPr lang="en-CN" sz="2000" dirty="0"/>
              <a:t>提供同步和异步事件</a:t>
            </a:r>
          </a:p>
          <a:p>
            <a:pPr lvl="1"/>
            <a:r>
              <a:rPr lang="en-CN" sz="2000" dirty="0"/>
              <a:t>负责</a:t>
            </a:r>
            <a:r>
              <a:rPr lang="zh-CN" altLang="en-US" sz="2000" dirty="0"/>
              <a:t> </a:t>
            </a:r>
            <a:r>
              <a:rPr lang="en-CN" sz="2000" dirty="0"/>
              <a:t>DataModel</a:t>
            </a:r>
            <a:r>
              <a:rPr lang="zh-CN" altLang="en-US" sz="2000" dirty="0"/>
              <a:t> 的 </a:t>
            </a:r>
            <a:r>
              <a:rPr lang="en-US" altLang="zh-CN" sz="2000" dirty="0"/>
              <a:t>Watch</a:t>
            </a:r>
            <a:r>
              <a:rPr lang="zh-CN" altLang="en-US" sz="2000" dirty="0"/>
              <a:t> 事件转发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F75CD0-32B5-934F-8B95-46D8BE59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r>
              <a:rPr lang="en-CN" sz="3600" dirty="0"/>
              <a:t>架构说明</a:t>
            </a:r>
          </a:p>
        </p:txBody>
      </p:sp>
    </p:spTree>
    <p:extLst>
      <p:ext uri="{BB962C8B-B14F-4D97-AF65-F5344CB8AC3E}">
        <p14:creationId xmlns:p14="http://schemas.microsoft.com/office/powerpoint/2010/main" val="340243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68FE-51FA-2B4A-923B-AB54FA7EAE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6424"/>
            <a:ext cx="10515600" cy="4760539"/>
          </a:xfrm>
        </p:spPr>
        <p:txBody>
          <a:bodyPr>
            <a:normAutofit/>
          </a:bodyPr>
          <a:lstStyle/>
          <a:p>
            <a:r>
              <a:rPr lang="en-CN" sz="2000" dirty="0"/>
              <a:t>IDataModel</a:t>
            </a:r>
            <a:r>
              <a:rPr lang="zh-CN" altLang="en-US" sz="2000" dirty="0"/>
              <a:t> 提供基本的数据接口定义</a:t>
            </a:r>
            <a:endParaRPr lang="en-CN" sz="2000" dirty="0"/>
          </a:p>
          <a:p>
            <a:pPr lvl="1"/>
            <a:r>
              <a:rPr lang="en-US" altLang="zh-CN" sz="1600" dirty="0"/>
              <a:t>get/set </a:t>
            </a:r>
            <a:r>
              <a:rPr lang="zh-CN" altLang="en-US" sz="1600" dirty="0"/>
              <a:t>数据</a:t>
            </a:r>
            <a:endParaRPr lang="en-US" altLang="zh-CN" sz="1800" dirty="0"/>
          </a:p>
          <a:p>
            <a:pPr lvl="1"/>
            <a:r>
              <a:rPr lang="en-US" sz="1600" dirty="0" err="1"/>
              <a:t>registerWatcher</a:t>
            </a:r>
            <a:r>
              <a:rPr lang="en-US" sz="1800" dirty="0"/>
              <a:t> </a:t>
            </a:r>
            <a:r>
              <a:rPr lang="zh-CN" altLang="en-US" sz="1600" dirty="0"/>
              <a:t>注册数据改变通知</a:t>
            </a:r>
            <a:endParaRPr lang="en-US" altLang="zh-CN" sz="1600" dirty="0"/>
          </a:p>
          <a:p>
            <a:pPr lvl="2"/>
            <a:r>
              <a:rPr lang="zh-CN" altLang="en-US" sz="1600" dirty="0"/>
              <a:t>由</a:t>
            </a:r>
            <a:r>
              <a:rPr lang="en-US" altLang="zh-CN" sz="1600" dirty="0"/>
              <a:t> </a:t>
            </a:r>
            <a:r>
              <a:rPr lang="en-US" altLang="zh-CN" sz="1600" dirty="0" err="1"/>
              <a:t>EventDispatcher</a:t>
            </a:r>
            <a:r>
              <a:rPr lang="en-US" altLang="zh-CN" sz="1600" dirty="0"/>
              <a:t> </a:t>
            </a:r>
            <a:r>
              <a:rPr lang="zh-CN" altLang="en-US" sz="1600" dirty="0"/>
              <a:t>分发到</a:t>
            </a:r>
            <a:r>
              <a:rPr lang="en-US" altLang="zh-CN" sz="1600" dirty="0"/>
              <a:t> UI </a:t>
            </a:r>
            <a:r>
              <a:rPr lang="zh-CN" altLang="en-US" sz="1600" dirty="0"/>
              <a:t>主线程处理</a:t>
            </a:r>
            <a:endParaRPr lang="en-US" altLang="zh-CN" sz="1600" dirty="0"/>
          </a:p>
          <a:p>
            <a:r>
              <a:rPr lang="en-US" sz="2000" dirty="0" err="1"/>
              <a:t>SkinWnd</a:t>
            </a:r>
            <a:r>
              <a:rPr lang="zh-CN" altLang="en-US" sz="2000" dirty="0"/>
              <a:t> 统一所有的 </a:t>
            </a:r>
            <a:r>
              <a:rPr lang="en-US" altLang="zh-CN" sz="2000" dirty="0" err="1"/>
              <a:t>UIObject</a:t>
            </a:r>
            <a:r>
              <a:rPr lang="zh-CN" altLang="en-US" sz="2000" dirty="0"/>
              <a:t> 的数据改变通知</a:t>
            </a:r>
            <a:endParaRPr lang="en-US" altLang="zh-CN" sz="2000" dirty="0"/>
          </a:p>
          <a:p>
            <a:pPr lvl="1"/>
            <a:r>
              <a:rPr lang="en-US" sz="1600" dirty="0" err="1"/>
              <a:t>SkinWnd</a:t>
            </a:r>
            <a:r>
              <a:rPr lang="en-US" sz="1600" dirty="0"/>
              <a:t> </a:t>
            </a:r>
            <a:r>
              <a:rPr lang="en-US" sz="1600" dirty="0" err="1"/>
              <a:t>统一注册</a:t>
            </a:r>
            <a:r>
              <a:rPr lang="en-US" sz="1600" dirty="0"/>
              <a:t> </a:t>
            </a:r>
            <a:r>
              <a:rPr lang="en-US" sz="1600" dirty="0" err="1"/>
              <a:t>IDdataWatcher</a:t>
            </a:r>
            <a:r>
              <a:rPr lang="en-US" sz="1600" dirty="0"/>
              <a:t> </a:t>
            </a:r>
            <a:r>
              <a:rPr lang="en-US" sz="1600" dirty="0" err="1"/>
              <a:t>到</a:t>
            </a:r>
            <a:r>
              <a:rPr lang="en-US" sz="1600" dirty="0"/>
              <a:t> </a:t>
            </a:r>
            <a:r>
              <a:rPr lang="en-US" sz="1600" dirty="0" err="1"/>
              <a:t>IDataModel</a:t>
            </a:r>
            <a:r>
              <a:rPr lang="en-US" sz="1600" dirty="0"/>
              <a:t> </a:t>
            </a:r>
            <a:r>
              <a:rPr lang="en-US" sz="1600" dirty="0" err="1"/>
              <a:t>中</a:t>
            </a:r>
            <a:endParaRPr lang="en-US" sz="1600" dirty="0"/>
          </a:p>
          <a:p>
            <a:pPr lvl="2"/>
            <a:r>
              <a:rPr lang="en-US" sz="1200" dirty="0" err="1"/>
              <a:t>负责刷新需要更新的属性方法</a:t>
            </a:r>
            <a:endParaRPr lang="en-US" sz="1200" dirty="0"/>
          </a:p>
          <a:p>
            <a:pPr lvl="1"/>
            <a:r>
              <a:rPr lang="en-US" sz="1600" dirty="0" err="1"/>
              <a:t>watchDataChanged</a:t>
            </a:r>
            <a:r>
              <a:rPr lang="en-US" sz="1600" dirty="0"/>
              <a:t>(name, </a:t>
            </a:r>
            <a:r>
              <a:rPr lang="en-US" sz="1600" dirty="0" err="1"/>
              <a:t>uiobj</a:t>
            </a:r>
            <a:r>
              <a:rPr lang="en-US" sz="1600" dirty="0"/>
              <a:t>)</a:t>
            </a:r>
            <a:r>
              <a:rPr lang="zh-CN" altLang="en-US" sz="1600" dirty="0"/>
              <a:t> 侦听数据改变，并通知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uiobj</a:t>
            </a:r>
            <a:r>
              <a:rPr lang="en-US" altLang="zh-CN" sz="1600" dirty="0"/>
              <a:t> </a:t>
            </a:r>
            <a:r>
              <a:rPr lang="zh-CN" altLang="en-US" sz="1600" dirty="0"/>
              <a:t>处理</a:t>
            </a: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F75CD0-32B5-934F-8B95-46D8BE59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r>
              <a:rPr lang="en-CN" sz="3600" dirty="0"/>
              <a:t>数据绑定</a:t>
            </a:r>
          </a:p>
        </p:txBody>
      </p:sp>
    </p:spTree>
    <p:extLst>
      <p:ext uri="{BB962C8B-B14F-4D97-AF65-F5344CB8AC3E}">
        <p14:creationId xmlns:p14="http://schemas.microsoft.com/office/powerpoint/2010/main" val="209301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68FE-51FA-2B4A-923B-AB54FA7EAE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6424"/>
            <a:ext cx="10515600" cy="4760539"/>
          </a:xfrm>
        </p:spPr>
        <p:txBody>
          <a:bodyPr>
            <a:normAutofit/>
          </a:bodyPr>
          <a:lstStyle/>
          <a:p>
            <a:r>
              <a:rPr lang="en-CN" sz="2000" dirty="0"/>
              <a:t>IDataModel</a:t>
            </a:r>
            <a:r>
              <a:rPr lang="zh-CN" altLang="en-US" sz="2000" dirty="0"/>
              <a:t> 提供基本的数据接口定义</a:t>
            </a:r>
            <a:endParaRPr lang="en-CN" sz="2000" dirty="0"/>
          </a:p>
          <a:p>
            <a:pPr lvl="1"/>
            <a:r>
              <a:rPr lang="en-US" altLang="zh-CN" sz="1600" dirty="0"/>
              <a:t>get/set </a:t>
            </a:r>
            <a:r>
              <a:rPr lang="zh-CN" altLang="en-US" sz="1600" dirty="0"/>
              <a:t>数据</a:t>
            </a:r>
            <a:endParaRPr lang="en-US" altLang="zh-CN" sz="1800" dirty="0"/>
          </a:p>
          <a:p>
            <a:pPr lvl="1"/>
            <a:r>
              <a:rPr lang="en-US" sz="1600" dirty="0" err="1"/>
              <a:t>registerWatcher</a:t>
            </a:r>
            <a:r>
              <a:rPr lang="en-US" sz="1800" dirty="0"/>
              <a:t> </a:t>
            </a:r>
            <a:r>
              <a:rPr lang="zh-CN" altLang="en-US" sz="1600" dirty="0"/>
              <a:t>注册数据改变通知</a:t>
            </a:r>
            <a:endParaRPr lang="en-US" altLang="zh-CN" sz="1600" dirty="0"/>
          </a:p>
          <a:p>
            <a:pPr lvl="2"/>
            <a:r>
              <a:rPr lang="zh-CN" altLang="en-US" sz="1600" dirty="0"/>
              <a:t>由</a:t>
            </a:r>
            <a:r>
              <a:rPr lang="en-US" altLang="zh-CN" sz="1600" dirty="0"/>
              <a:t> </a:t>
            </a:r>
            <a:r>
              <a:rPr lang="en-US" altLang="zh-CN" sz="1600" dirty="0" err="1"/>
              <a:t>EventDispatcher</a:t>
            </a:r>
            <a:r>
              <a:rPr lang="en-US" altLang="zh-CN" sz="1600" dirty="0"/>
              <a:t> </a:t>
            </a:r>
            <a:r>
              <a:rPr lang="zh-CN" altLang="en-US" sz="1600" dirty="0"/>
              <a:t>分发到</a:t>
            </a:r>
            <a:r>
              <a:rPr lang="en-US" altLang="zh-CN" sz="1600" dirty="0"/>
              <a:t> UI </a:t>
            </a:r>
            <a:r>
              <a:rPr lang="zh-CN" altLang="en-US" sz="1600" dirty="0"/>
              <a:t>主线程处理</a:t>
            </a:r>
            <a:endParaRPr lang="en-US" altLang="zh-CN" sz="1600" dirty="0"/>
          </a:p>
          <a:p>
            <a:r>
              <a:rPr lang="en-US" sz="2000" dirty="0" err="1"/>
              <a:t>SkinWnd</a:t>
            </a:r>
            <a:r>
              <a:rPr lang="zh-CN" altLang="en-US" sz="2000" dirty="0"/>
              <a:t> 统一所有的 </a:t>
            </a:r>
            <a:r>
              <a:rPr lang="en-US" altLang="zh-CN" sz="2000" dirty="0" err="1"/>
              <a:t>UIObject</a:t>
            </a:r>
            <a:r>
              <a:rPr lang="zh-CN" altLang="en-US" sz="2000" dirty="0"/>
              <a:t> 的数据改变通知</a:t>
            </a:r>
            <a:r>
              <a:rPr lang="en-US" altLang="zh-CN" sz="2000" dirty="0"/>
              <a:t>.</a:t>
            </a:r>
          </a:p>
          <a:p>
            <a:pPr lvl="1"/>
            <a:r>
              <a:rPr lang="en-US" sz="1600" dirty="0" err="1"/>
              <a:t>watchDataChanged</a:t>
            </a:r>
            <a:r>
              <a:rPr lang="en-US" sz="1600" dirty="0"/>
              <a:t>(name, </a:t>
            </a:r>
            <a:r>
              <a:rPr lang="en-US" sz="1600" dirty="0" err="1"/>
              <a:t>uiobj</a:t>
            </a:r>
            <a:r>
              <a:rPr lang="en-US" sz="1600" dirty="0"/>
              <a:t>)</a:t>
            </a:r>
            <a:r>
              <a:rPr lang="zh-CN" altLang="en-US" sz="1600" dirty="0"/>
              <a:t> 侦听数据改变，并通知</a:t>
            </a:r>
            <a:r>
              <a:rPr lang="en-US" altLang="zh-CN" sz="1600" dirty="0"/>
              <a:t> </a:t>
            </a:r>
            <a:r>
              <a:rPr lang="en-US" altLang="zh-CN" sz="1600" dirty="0" err="1"/>
              <a:t>uiobj</a:t>
            </a:r>
            <a:r>
              <a:rPr lang="en-US" altLang="zh-CN" sz="1600" dirty="0"/>
              <a:t> </a:t>
            </a:r>
            <a:r>
              <a:rPr lang="zh-CN" altLang="en-US" sz="1600" dirty="0"/>
              <a:t>处理</a:t>
            </a:r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F75CD0-32B5-934F-8B95-46D8BE59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r>
              <a:rPr lang="en-CN" sz="3600" dirty="0"/>
              <a:t>双向数据绑定</a:t>
            </a:r>
          </a:p>
        </p:txBody>
      </p:sp>
    </p:spTree>
    <p:extLst>
      <p:ext uri="{BB962C8B-B14F-4D97-AF65-F5344CB8AC3E}">
        <p14:creationId xmlns:p14="http://schemas.microsoft.com/office/powerpoint/2010/main" val="312810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68FE-51FA-2B4A-923B-AB54FA7EAE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6424"/>
            <a:ext cx="10515600" cy="4760539"/>
          </a:xfrm>
        </p:spPr>
        <p:txBody>
          <a:bodyPr>
            <a:normAutofit/>
          </a:bodyPr>
          <a:lstStyle/>
          <a:p>
            <a:r>
              <a:rPr lang="en-US" sz="2000" dirty="0" err="1"/>
              <a:t>所有的事件都是从</a:t>
            </a:r>
            <a:r>
              <a:rPr lang="en-US" sz="2000" dirty="0"/>
              <a:t> Event </a:t>
            </a:r>
            <a:r>
              <a:rPr lang="en-US" sz="2000" dirty="0" err="1"/>
              <a:t>继承而来的</a:t>
            </a:r>
            <a:endParaRPr lang="en-US" sz="2000" dirty="0"/>
          </a:p>
          <a:p>
            <a:pPr lvl="1"/>
            <a:r>
              <a:rPr lang="en-US" sz="1600" dirty="0"/>
              <a:t>C</a:t>
            </a:r>
            <a:r>
              <a:rPr lang="en-US" altLang="zh-CN" sz="1600" dirty="0"/>
              <a:t>++</a:t>
            </a:r>
            <a:r>
              <a:rPr lang="zh-CN" altLang="en-US" sz="1600" dirty="0"/>
              <a:t> 的 </a:t>
            </a:r>
            <a:r>
              <a:rPr lang="en-US" sz="1600" dirty="0" err="1"/>
              <a:t>UIObject</a:t>
            </a:r>
            <a:r>
              <a:rPr lang="zh-CN" altLang="en-US" sz="1600" dirty="0"/>
              <a:t> </a:t>
            </a:r>
            <a:r>
              <a:rPr lang="en-US" altLang="zh-CN" sz="1600" dirty="0"/>
              <a:t>emit </a:t>
            </a:r>
            <a:r>
              <a:rPr lang="zh-CN" altLang="en-US" sz="1600" dirty="0"/>
              <a:t>的 </a:t>
            </a:r>
            <a:r>
              <a:rPr lang="en-US" altLang="zh-CN" sz="1600" dirty="0"/>
              <a:t>Event</a:t>
            </a:r>
            <a:r>
              <a:rPr lang="zh-CN" altLang="en-US" sz="1600" dirty="0"/>
              <a:t> 会逐级传递到父节点处理</a:t>
            </a:r>
            <a:endParaRPr lang="en-US" altLang="zh-CN" sz="1600" dirty="0"/>
          </a:p>
          <a:p>
            <a:pPr lvl="2"/>
            <a:r>
              <a:rPr lang="en-CN" sz="1200" dirty="0"/>
              <a:t>可以在</a:t>
            </a:r>
            <a:r>
              <a:rPr lang="zh-CN" altLang="en-US" sz="1200" dirty="0"/>
              <a:t> </a:t>
            </a:r>
            <a:r>
              <a:rPr lang="en-US" altLang="zh-CN" sz="1200" dirty="0"/>
              <a:t>C++</a:t>
            </a:r>
            <a:r>
              <a:rPr lang="zh-CN" altLang="en-US" sz="1200" dirty="0"/>
              <a:t> 中集成的类中处理</a:t>
            </a:r>
            <a:endParaRPr lang="en-US" altLang="zh-CN" sz="1200" dirty="0"/>
          </a:p>
          <a:p>
            <a:pPr lvl="2"/>
            <a:r>
              <a:rPr lang="zh-CN" altLang="en-US" sz="1200" dirty="0"/>
              <a:t>也可以通过</a:t>
            </a:r>
            <a:r>
              <a:rPr lang="en-US" altLang="zh-CN" sz="1200" dirty="0"/>
              <a:t> </a:t>
            </a:r>
            <a:r>
              <a:rPr lang="en-US" altLang="zh-CN" sz="1200" dirty="0" err="1"/>
              <a:t>VComponent</a:t>
            </a:r>
            <a:r>
              <a:rPr lang="en-US" altLang="zh-CN" sz="1200" dirty="0"/>
              <a:t> </a:t>
            </a:r>
            <a:r>
              <a:rPr lang="zh-CN" altLang="en-US" sz="1200" dirty="0"/>
              <a:t>的 </a:t>
            </a:r>
            <a:r>
              <a:rPr lang="en-US" altLang="zh-CN" sz="1200" dirty="0"/>
              <a:t>JavaScript</a:t>
            </a:r>
            <a:r>
              <a:rPr lang="zh-CN" altLang="en-US" sz="1200" dirty="0"/>
              <a:t> 代码处理</a:t>
            </a:r>
            <a:endParaRPr lang="en-US" altLang="zh-CN" sz="1200" dirty="0"/>
          </a:p>
          <a:p>
            <a:pPr lvl="1"/>
            <a:r>
              <a:rPr lang="en-US" sz="1600" dirty="0" err="1"/>
              <a:t>VComponent</a:t>
            </a:r>
            <a:r>
              <a:rPr lang="en-US" sz="1600" dirty="0"/>
              <a:t> emit </a:t>
            </a:r>
            <a:r>
              <a:rPr lang="en-US" sz="1600" dirty="0" err="1"/>
              <a:t>的</a:t>
            </a:r>
            <a:r>
              <a:rPr lang="en-US" sz="1600" dirty="0"/>
              <a:t> Event</a:t>
            </a:r>
            <a:r>
              <a:rPr lang="zh-CN" altLang="en-US" sz="1600" dirty="0"/>
              <a:t> 会先交由 </a:t>
            </a:r>
            <a:r>
              <a:rPr lang="en-US" altLang="zh-CN" sz="1600" dirty="0" err="1"/>
              <a:t>VComponent</a:t>
            </a:r>
            <a:r>
              <a:rPr lang="zh-CN" altLang="en-US" sz="1600" dirty="0"/>
              <a:t> 处理</a:t>
            </a:r>
            <a:endParaRPr lang="en-US" altLang="zh-CN" sz="1600" dirty="0"/>
          </a:p>
          <a:p>
            <a:pPr lvl="2"/>
            <a:r>
              <a:rPr lang="zh-CN" altLang="en-US" sz="1200" dirty="0"/>
              <a:t>再逐级发给外层的 </a:t>
            </a:r>
            <a:r>
              <a:rPr lang="en-US" altLang="zh-CN" sz="1200" dirty="0" err="1"/>
              <a:t>SkinContainer</a:t>
            </a:r>
            <a:r>
              <a:rPr lang="en-US" altLang="zh-CN" sz="1200" dirty="0"/>
              <a:t> </a:t>
            </a:r>
            <a:r>
              <a:rPr lang="zh-CN" altLang="en-US" sz="1200" dirty="0"/>
              <a:t>处理</a:t>
            </a:r>
            <a:endParaRPr lang="en-US" altLang="zh-CN" sz="1200" dirty="0"/>
          </a:p>
          <a:p>
            <a:pPr lvl="1"/>
            <a:r>
              <a:rPr lang="en-US" sz="1600" dirty="0" err="1"/>
              <a:t>如果有时间被处理</a:t>
            </a:r>
            <a:r>
              <a:rPr lang="zh-CN" altLang="en-US" sz="1600" dirty="0"/>
              <a:t>，则不再 </a:t>
            </a:r>
            <a:r>
              <a:rPr lang="en-US" altLang="zh-CN" sz="1600" dirty="0"/>
              <a:t>emit</a:t>
            </a:r>
            <a:r>
              <a:rPr lang="zh-CN" altLang="en-US" sz="1600" dirty="0"/>
              <a:t> </a:t>
            </a:r>
            <a:r>
              <a:rPr lang="zh-CN" altLang="en-US" sz="1600"/>
              <a:t>出去处理</a:t>
            </a:r>
            <a:endParaRPr lang="en-CN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F75CD0-32B5-934F-8B95-46D8BE59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r>
              <a:rPr lang="en-CN" sz="3600" dirty="0"/>
              <a:t>事件处理</a:t>
            </a:r>
          </a:p>
        </p:txBody>
      </p:sp>
    </p:spTree>
    <p:extLst>
      <p:ext uri="{BB962C8B-B14F-4D97-AF65-F5344CB8AC3E}">
        <p14:creationId xmlns:p14="http://schemas.microsoft.com/office/powerpoint/2010/main" val="139125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68FE-51FA-2B4A-923B-AB54FA7EAE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6424"/>
            <a:ext cx="10515600" cy="4760539"/>
          </a:xfrm>
        </p:spPr>
        <p:txBody>
          <a:bodyPr>
            <a:normAutofit/>
          </a:bodyPr>
          <a:lstStyle/>
          <a:p>
            <a:r>
              <a:rPr lang="en-CN" sz="2000" dirty="0"/>
              <a:t>使用</a:t>
            </a:r>
            <a:r>
              <a:rPr lang="zh-CN" altLang="en-US" sz="2000" dirty="0"/>
              <a:t>自定义的 </a:t>
            </a:r>
            <a:r>
              <a:rPr lang="en-US" altLang="zh-CN" sz="2000" dirty="0"/>
              <a:t>XML</a:t>
            </a:r>
            <a:r>
              <a:rPr lang="zh-CN" altLang="en-US" sz="2000" dirty="0"/>
              <a:t> 格式来保存 </a:t>
            </a:r>
            <a:r>
              <a:rPr lang="en-US" altLang="zh-CN" sz="2000" dirty="0" err="1"/>
              <a:t>VirtualDOM</a:t>
            </a:r>
            <a:r>
              <a:rPr lang="zh-CN" altLang="en-US" sz="2000" dirty="0"/>
              <a:t> 的定义</a:t>
            </a:r>
            <a:endParaRPr lang="en-CN" sz="2000" dirty="0"/>
          </a:p>
          <a:p>
            <a:pPr lvl="1"/>
            <a:r>
              <a:rPr lang="en-US" altLang="zh-CN" sz="1800" dirty="0" err="1"/>
              <a:t>SkinWnd</a:t>
            </a:r>
            <a:r>
              <a:rPr lang="zh-CN" altLang="en-US" sz="1800" dirty="0"/>
              <a:t> 解析 </a:t>
            </a:r>
            <a:r>
              <a:rPr lang="en-US" altLang="zh-CN" sz="1800" dirty="0"/>
              <a:t>XML</a:t>
            </a:r>
            <a:r>
              <a:rPr lang="zh-CN" altLang="en-US" sz="1800" dirty="0"/>
              <a:t> 的时候整个 </a:t>
            </a:r>
            <a:r>
              <a:rPr lang="en-US" altLang="zh-CN" sz="1800" dirty="0" err="1"/>
              <a:t>SkinWnd</a:t>
            </a:r>
            <a:r>
              <a:rPr lang="zh-CN" altLang="en-US" sz="1800" dirty="0"/>
              <a:t> 的定义都由 </a:t>
            </a:r>
            <a:r>
              <a:rPr lang="en-US" altLang="zh-CN" sz="1800" dirty="0" err="1"/>
              <a:t>VirtualDOM</a:t>
            </a:r>
            <a:r>
              <a:rPr lang="zh-CN" altLang="en-US" sz="1800" dirty="0"/>
              <a:t> 解析</a:t>
            </a:r>
            <a:endParaRPr lang="en-US" altLang="zh-CN" sz="1800" dirty="0"/>
          </a:p>
          <a:p>
            <a:pPr lvl="1"/>
            <a:r>
              <a:rPr lang="zh-CN" altLang="en-US" sz="1800" dirty="0"/>
              <a:t>初始化阶段，由 </a:t>
            </a:r>
            <a:r>
              <a:rPr lang="en-US" altLang="zh-CN" sz="1800" dirty="0" err="1"/>
              <a:t>SkinWnd</a:t>
            </a:r>
            <a:r>
              <a:rPr lang="zh-CN" altLang="en-US" sz="1800" dirty="0"/>
              <a:t> 调用 </a:t>
            </a:r>
            <a:r>
              <a:rPr lang="en-US" altLang="zh-CN" sz="1800" dirty="0" err="1"/>
              <a:t>VirtualDOM</a:t>
            </a:r>
            <a:r>
              <a:rPr lang="en-US" altLang="zh-CN" sz="1800" dirty="0"/>
              <a:t>::</a:t>
            </a:r>
            <a:r>
              <a:rPr lang="en-US" altLang="zh-CN" sz="1800" dirty="0" err="1"/>
              <a:t>init</a:t>
            </a:r>
            <a:endParaRPr lang="en-US" altLang="zh-CN" sz="1800" dirty="0"/>
          </a:p>
          <a:p>
            <a:pPr lvl="2"/>
            <a:r>
              <a:rPr lang="zh-CN" altLang="en-US" sz="1400" dirty="0"/>
              <a:t>注册 </a:t>
            </a:r>
            <a:r>
              <a:rPr lang="en-US" altLang="zh-CN" sz="1400" dirty="0" err="1"/>
              <a:t>IDataModel</a:t>
            </a:r>
            <a:r>
              <a:rPr lang="zh-CN" altLang="en-US" sz="1400" dirty="0"/>
              <a:t> 的字段改变事件</a:t>
            </a:r>
            <a:endParaRPr lang="en-US" altLang="zh-CN" sz="1400" dirty="0"/>
          </a:p>
          <a:p>
            <a:pPr lvl="2"/>
            <a:r>
              <a:rPr lang="zh-CN" altLang="en-US" sz="1400" dirty="0"/>
              <a:t>完成 </a:t>
            </a:r>
            <a:r>
              <a:rPr lang="en-US" altLang="zh-CN" sz="1400" dirty="0"/>
              <a:t>UI</a:t>
            </a:r>
            <a:r>
              <a:rPr lang="zh-CN" altLang="en-US" sz="1400" dirty="0"/>
              <a:t> 控件的创建</a:t>
            </a:r>
            <a:endParaRPr lang="en-US" altLang="zh-CN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F75CD0-32B5-934F-8B95-46D8BE59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r>
              <a:rPr lang="en-CN" sz="3600" dirty="0"/>
              <a:t>VirtualDOM</a:t>
            </a:r>
          </a:p>
        </p:txBody>
      </p:sp>
    </p:spTree>
    <p:extLst>
      <p:ext uri="{BB962C8B-B14F-4D97-AF65-F5344CB8AC3E}">
        <p14:creationId xmlns:p14="http://schemas.microsoft.com/office/powerpoint/2010/main" val="1659046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68FE-51FA-2B4A-923B-AB54FA7EAE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6424"/>
            <a:ext cx="10515600" cy="4760539"/>
          </a:xfrm>
        </p:spPr>
        <p:txBody>
          <a:bodyPr>
            <a:normAutofit/>
          </a:bodyPr>
          <a:lstStyle/>
          <a:p>
            <a:r>
              <a:rPr lang="en-CN" sz="2000" dirty="0"/>
              <a:t>采用</a:t>
            </a:r>
            <a:r>
              <a:rPr lang="zh-CN" altLang="en-US" sz="2000" dirty="0"/>
              <a:t> </a:t>
            </a:r>
            <a:r>
              <a:rPr lang="en-US" altLang="zh-CN" sz="2000" dirty="0" err="1"/>
              <a:t>quickjs</a:t>
            </a:r>
            <a:r>
              <a:rPr lang="zh-CN" altLang="en-US" sz="2000" dirty="0"/>
              <a:t> 作为驱动 </a:t>
            </a:r>
            <a:r>
              <a:rPr lang="en-US" altLang="zh-CN" sz="2000" dirty="0"/>
              <a:t>Skin</a:t>
            </a:r>
            <a:r>
              <a:rPr lang="zh-CN" altLang="en-US" sz="2000" dirty="0"/>
              <a:t> 的引擎</a:t>
            </a:r>
            <a:r>
              <a:rPr lang="en-US" altLang="zh-CN" sz="2000" dirty="0"/>
              <a:t>.</a:t>
            </a:r>
            <a:endParaRPr lang="en-CN" sz="2000" dirty="0"/>
          </a:p>
          <a:p>
            <a:pPr lvl="1"/>
            <a:r>
              <a:rPr lang="zh-CN" altLang="en-US" sz="1600" dirty="0"/>
              <a:t>必须用 </a:t>
            </a:r>
            <a:r>
              <a:rPr lang="en-US" altLang="zh-CN" sz="1600" dirty="0" err="1"/>
              <a:t>JSValue</a:t>
            </a:r>
            <a:r>
              <a:rPr lang="en-US" altLang="zh-CN" sz="1600" dirty="0"/>
              <a:t> </a:t>
            </a:r>
            <a:r>
              <a:rPr lang="zh-CN" altLang="en-US" sz="1600" dirty="0"/>
              <a:t>类型作为 </a:t>
            </a:r>
            <a:r>
              <a:rPr lang="en-US" altLang="zh-CN" sz="1600" dirty="0"/>
              <a:t>JS</a:t>
            </a:r>
            <a:r>
              <a:rPr lang="zh-CN" altLang="en-US" sz="1600" dirty="0"/>
              <a:t> 和 </a:t>
            </a:r>
            <a:r>
              <a:rPr lang="en-US" altLang="zh-CN" sz="1600" dirty="0"/>
              <a:t>Skin</a:t>
            </a:r>
            <a:r>
              <a:rPr lang="zh-CN" altLang="en-US" sz="1600" dirty="0"/>
              <a:t> 的数据定义</a:t>
            </a:r>
            <a:endParaRPr lang="en-US" altLang="zh-CN" sz="1600" dirty="0"/>
          </a:p>
          <a:p>
            <a:r>
              <a:rPr lang="zh-CN" altLang="en-US" sz="2200" dirty="0"/>
              <a:t>和 </a:t>
            </a:r>
            <a:r>
              <a:rPr lang="en-US" altLang="zh-CN" sz="2200" dirty="0" err="1"/>
              <a:t>VirtualDOM</a:t>
            </a:r>
            <a:r>
              <a:rPr lang="zh-CN" altLang="en-US" sz="2200" dirty="0"/>
              <a:t> 的结合</a:t>
            </a:r>
            <a:endParaRPr lang="en-US" altLang="zh-CN" sz="2200" dirty="0"/>
          </a:p>
          <a:p>
            <a:pPr lvl="1"/>
            <a:r>
              <a:rPr lang="zh-CN" altLang="en-US" sz="1800" dirty="0"/>
              <a:t>将相关的 </a:t>
            </a:r>
            <a:r>
              <a:rPr lang="en-US" altLang="zh-CN" sz="1800" dirty="0"/>
              <a:t>v-if, v-for </a:t>
            </a:r>
            <a:r>
              <a:rPr lang="zh-CN" altLang="en-US" sz="1800" dirty="0"/>
              <a:t>等的表达式进行语法分析</a:t>
            </a:r>
            <a:endParaRPr lang="en-US" altLang="zh-CN" sz="1800" dirty="0"/>
          </a:p>
          <a:p>
            <a:pPr lvl="2"/>
            <a:r>
              <a:rPr lang="zh-CN" altLang="en-US" sz="1400" dirty="0"/>
              <a:t>提取引用到的外部数据和函数</a:t>
            </a:r>
            <a:endParaRPr lang="en-US" altLang="zh-CN" sz="1400" dirty="0"/>
          </a:p>
          <a:p>
            <a:pPr lvl="1"/>
            <a:r>
              <a:rPr lang="zh-CN" altLang="en-US" sz="1800" dirty="0"/>
              <a:t>编译为全局函数</a:t>
            </a:r>
            <a:endParaRPr lang="en-US" altLang="zh-CN" sz="1800" dirty="0"/>
          </a:p>
          <a:p>
            <a:pPr lvl="1"/>
            <a:r>
              <a:rPr lang="zh-CN" altLang="en-US" sz="1800" dirty="0"/>
              <a:t>使用时调用这些全局函数</a:t>
            </a:r>
            <a:endParaRPr lang="en-US" altLang="zh-CN" sz="1800" dirty="0"/>
          </a:p>
          <a:p>
            <a:r>
              <a:rPr lang="zh-CN" altLang="en-US" sz="2200" dirty="0"/>
              <a:t>采用类似 </a:t>
            </a:r>
            <a:r>
              <a:rPr lang="en-US" altLang="zh-CN" sz="2200" dirty="0"/>
              <a:t>Vue</a:t>
            </a:r>
            <a:r>
              <a:rPr lang="zh-CN" altLang="en-US" sz="2200" dirty="0"/>
              <a:t> 的方式将 </a:t>
            </a:r>
            <a:r>
              <a:rPr lang="en-US" altLang="zh-CN" sz="2200" dirty="0" err="1"/>
              <a:t>VirtualDOM</a:t>
            </a:r>
            <a:r>
              <a:rPr lang="zh-CN" altLang="en-US" sz="2200" dirty="0"/>
              <a:t> 中的表达式等采用函数封装</a:t>
            </a:r>
            <a:endParaRPr lang="en-US" altLang="zh-CN" sz="2200" dirty="0"/>
          </a:p>
          <a:p>
            <a:pPr lvl="1"/>
            <a:r>
              <a:rPr lang="zh-CN" altLang="en-US" sz="1800" dirty="0"/>
              <a:t>在 </a:t>
            </a:r>
            <a:r>
              <a:rPr lang="en-US" altLang="zh-CN" sz="1800" dirty="0"/>
              <a:t>C++</a:t>
            </a:r>
            <a:r>
              <a:rPr lang="zh-CN" altLang="en-US" sz="1800" dirty="0"/>
              <a:t> 代码中调用对应的函数即可</a:t>
            </a:r>
            <a:endParaRPr lang="en-US" altLang="zh-CN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F75CD0-32B5-934F-8B95-46D8BE59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r>
              <a:rPr lang="en-CN" sz="3600" dirty="0"/>
              <a:t>JavaScript 脚本支持</a:t>
            </a:r>
          </a:p>
        </p:txBody>
      </p:sp>
    </p:spTree>
    <p:extLst>
      <p:ext uri="{BB962C8B-B14F-4D97-AF65-F5344CB8AC3E}">
        <p14:creationId xmlns:p14="http://schemas.microsoft.com/office/powerpoint/2010/main" val="264591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268FE-51FA-2B4A-923B-AB54FA7EAE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6424"/>
            <a:ext cx="10515600" cy="4760539"/>
          </a:xfrm>
        </p:spPr>
        <p:txBody>
          <a:bodyPr>
            <a:normAutofit/>
          </a:bodyPr>
          <a:lstStyle/>
          <a:p>
            <a:r>
              <a:rPr lang="en-CN" sz="2000" dirty="0"/>
              <a:t>Skin 配置</a:t>
            </a:r>
          </a:p>
          <a:p>
            <a:pPr lvl="1"/>
            <a:r>
              <a:rPr lang="en-CN" sz="1600" dirty="0"/>
              <a:t>文件名: skin.config</a:t>
            </a:r>
          </a:p>
          <a:p>
            <a:r>
              <a:rPr lang="en-CN" sz="2000" dirty="0"/>
              <a:t>静态组件</a:t>
            </a:r>
            <a:endParaRPr lang="en-US" altLang="zh-CN" sz="2000" dirty="0"/>
          </a:p>
          <a:p>
            <a:pPr lvl="1"/>
            <a:r>
              <a:rPr lang="zh-CN" altLang="en-US" sz="1600" dirty="0"/>
              <a:t>不包含数据和脚本的静态组件定义</a:t>
            </a:r>
            <a:endParaRPr lang="en-US" altLang="zh-CN" sz="1600" dirty="0"/>
          </a:p>
          <a:p>
            <a:pPr lvl="1"/>
            <a:r>
              <a:rPr lang="zh-CN" altLang="en-US" sz="1600" dirty="0"/>
              <a:t>文件名</a:t>
            </a:r>
            <a:r>
              <a:rPr lang="en-US" altLang="zh-CN" sz="1600" dirty="0"/>
              <a:t>: static-</a:t>
            </a:r>
            <a:r>
              <a:rPr lang="en-US" altLang="zh-CN" sz="1600" dirty="0" err="1"/>
              <a:t>components.xml</a:t>
            </a:r>
            <a:endParaRPr lang="en-US" altLang="zh-CN" sz="1600" dirty="0"/>
          </a:p>
          <a:p>
            <a:pPr lvl="1"/>
            <a:r>
              <a:rPr lang="zh-CN" altLang="en-US" sz="1600" dirty="0"/>
              <a:t>使用 </a:t>
            </a:r>
            <a:r>
              <a:rPr lang="en-US" altLang="zh-CN" sz="1600" dirty="0"/>
              <a:t>extends </a:t>
            </a:r>
            <a:r>
              <a:rPr lang="zh-CN" altLang="en-US" sz="1600" dirty="0"/>
              <a:t>属性来继承静态组件</a:t>
            </a:r>
            <a:endParaRPr lang="en-US" altLang="zh-CN" sz="1600" dirty="0"/>
          </a:p>
          <a:p>
            <a:r>
              <a:rPr lang="en-CN" sz="2000" dirty="0"/>
              <a:t>组件</a:t>
            </a:r>
            <a:endParaRPr lang="en-US" sz="2000" dirty="0"/>
          </a:p>
          <a:p>
            <a:pPr lvl="1"/>
            <a:r>
              <a:rPr lang="en-CN" sz="1600" dirty="0"/>
              <a:t>组件会优先查找当前</a:t>
            </a:r>
            <a:r>
              <a:rPr lang="zh-CN" altLang="en-US" sz="1600" dirty="0"/>
              <a:t> </a:t>
            </a:r>
            <a:r>
              <a:rPr lang="en-US" altLang="zh-CN" sz="1600" dirty="0"/>
              <a:t>skin</a:t>
            </a:r>
            <a:r>
              <a:rPr lang="zh-CN" altLang="en-US" sz="1600" dirty="0"/>
              <a:t> 目录，再查找</a:t>
            </a:r>
            <a:r>
              <a:rPr lang="en-US" altLang="zh-CN" sz="1600" dirty="0"/>
              <a:t> skins </a:t>
            </a:r>
            <a:r>
              <a:rPr lang="zh-CN" altLang="en-US" sz="1600" dirty="0"/>
              <a:t>目录</a:t>
            </a:r>
            <a:endParaRPr lang="en-CN" sz="1600" dirty="0"/>
          </a:p>
          <a:p>
            <a:pPr lvl="1"/>
            <a:r>
              <a:rPr lang="en-CN" sz="1600" dirty="0"/>
              <a:t>自动加载所有的组件</a:t>
            </a:r>
          </a:p>
          <a:p>
            <a:pPr lvl="1"/>
            <a:r>
              <a:rPr lang="zh-CN" altLang="en-US" sz="1600" dirty="0"/>
              <a:t>使用时不必通过 </a:t>
            </a:r>
            <a:r>
              <a:rPr lang="en-US" altLang="zh-CN" sz="1600" dirty="0"/>
              <a:t>import</a:t>
            </a:r>
            <a:r>
              <a:rPr lang="zh-CN" altLang="en-US" sz="1600" dirty="0"/>
              <a:t> 和指定</a:t>
            </a:r>
            <a:r>
              <a:rPr lang="en-US" altLang="zh-CN" sz="1600" dirty="0"/>
              <a:t> components </a:t>
            </a:r>
            <a:r>
              <a:rPr lang="zh-CN" altLang="en-US" sz="1600" dirty="0"/>
              <a:t>的方式来加载组件</a:t>
            </a:r>
            <a:endParaRPr lang="en-US" altLang="zh-CN" sz="1600" dirty="0"/>
          </a:p>
          <a:p>
            <a:pPr lvl="1"/>
            <a:r>
              <a:rPr lang="zh-CN" altLang="en-US" sz="1600" dirty="0"/>
              <a:t>只要用到了相关组件的名字，组件就会被自动加载</a:t>
            </a:r>
            <a:endParaRPr lang="en-US" altLang="zh-CN" sz="1600" dirty="0"/>
          </a:p>
          <a:p>
            <a:r>
              <a:rPr lang="en-US" altLang="zh-CN" sz="2000" dirty="0"/>
              <a:t>style</a:t>
            </a:r>
          </a:p>
          <a:p>
            <a:pPr lvl="1"/>
            <a:r>
              <a:rPr lang="zh-CN" altLang="en-US" sz="1600" dirty="0"/>
              <a:t>文件名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style.css</a:t>
            </a:r>
            <a:endParaRPr lang="en-US" altLang="zh-CN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F75CD0-32B5-934F-8B95-46D8BE590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>
            <a:normAutofit/>
          </a:bodyPr>
          <a:lstStyle/>
          <a:p>
            <a:r>
              <a:rPr lang="en-CN" sz="3600" dirty="0"/>
              <a:t>固定的文件约定</a:t>
            </a:r>
          </a:p>
        </p:txBody>
      </p:sp>
    </p:spTree>
    <p:extLst>
      <p:ext uri="{BB962C8B-B14F-4D97-AF65-F5344CB8AC3E}">
        <p14:creationId xmlns:p14="http://schemas.microsoft.com/office/powerpoint/2010/main" val="283674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119635</TotalTime>
  <Words>1913</Words>
  <Application>Microsoft Macintosh PowerPoint</Application>
  <PresentationFormat>Widescreen</PresentationFormat>
  <Paragraphs>297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架构</vt:lpstr>
      <vt:lpstr>架构说明</vt:lpstr>
      <vt:lpstr>数据绑定</vt:lpstr>
      <vt:lpstr>双向数据绑定</vt:lpstr>
      <vt:lpstr>事件处理</vt:lpstr>
      <vt:lpstr>VirtualDOM</vt:lpstr>
      <vt:lpstr>JavaScript 脚本支持</vt:lpstr>
      <vt:lpstr>固定的文件约定</vt:lpstr>
      <vt:lpstr>组件</vt:lpstr>
      <vt:lpstr>Native 组件</vt:lpstr>
      <vt:lpstr>Tiny JavaScript 解释器: 目标</vt:lpstr>
      <vt:lpstr>Tiny JavaScript 解释器：编译</vt:lpstr>
      <vt:lpstr>Tiny JavaScript 解释器: 编译</vt:lpstr>
      <vt:lpstr>Tiny JavaScript 解释器: 编译时内存管理</vt:lpstr>
      <vt:lpstr>Tiny JavaScript 解释器: 编译</vt:lpstr>
      <vt:lpstr>Tiny JavaScript VM: 编译结果</vt:lpstr>
      <vt:lpstr>Tiny JavaScript VM: 虚拟机</vt:lpstr>
      <vt:lpstr>Tiny JavaScript VM: 虚拟机</vt:lpstr>
      <vt:lpstr>Tiny JavaScript VM: 启动过程</vt:lpstr>
      <vt:lpstr>Tiny JavaScript VM: 函数</vt:lpstr>
      <vt:lpstr>Tiny JavaScript VM: 内存管理</vt:lpstr>
      <vt:lpstr>Tiny JavaScript VM: String</vt:lpstr>
      <vt:lpstr>Tiny JavaScript VM: async/await 的影响</vt:lpstr>
      <vt:lpstr>Tiny JavaScript VM: GC</vt:lpstr>
      <vt:lpstr>Tiny JavaScript VM</vt:lpstr>
      <vt:lpstr>Tiny JavaScript VM：虚拟机架构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Xiao</dc:creator>
  <cp:lastModifiedBy>Henry Xiao</cp:lastModifiedBy>
  <cp:revision>107</cp:revision>
  <dcterms:created xsi:type="dcterms:W3CDTF">2022-02-04T15:51:46Z</dcterms:created>
  <dcterms:modified xsi:type="dcterms:W3CDTF">2022-12-04T14:47:11Z</dcterms:modified>
</cp:coreProperties>
</file>