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85" r:id="rId11"/>
    <p:sldId id="265" r:id="rId12"/>
    <p:sldId id="288" r:id="rId13"/>
    <p:sldId id="266" r:id="rId14"/>
    <p:sldId id="267" r:id="rId15"/>
    <p:sldId id="269" r:id="rId16"/>
    <p:sldId id="293" r:id="rId17"/>
    <p:sldId id="294" r:id="rId18"/>
    <p:sldId id="268" r:id="rId19"/>
    <p:sldId id="289" r:id="rId20"/>
    <p:sldId id="272" r:id="rId21"/>
    <p:sldId id="290" r:id="rId22"/>
    <p:sldId id="286" r:id="rId23"/>
    <p:sldId id="273" r:id="rId24"/>
    <p:sldId id="291" r:id="rId25"/>
    <p:sldId id="274" r:id="rId26"/>
    <p:sldId id="276" r:id="rId27"/>
    <p:sldId id="287" r:id="rId28"/>
    <p:sldId id="277" r:id="rId29"/>
    <p:sldId id="292" r:id="rId30"/>
    <p:sldId id="278" r:id="rId31"/>
    <p:sldId id="279" r:id="rId32"/>
    <p:sldId id="280" r:id="rId33"/>
    <p:sldId id="295" r:id="rId34"/>
    <p:sldId id="281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2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5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2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8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6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5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F124-608E-44E2-8BF1-B15F180A0CA2}" type="datetimeFigureOut">
              <a:rPr lang="ko-KR" altLang="en-US" smtClean="0"/>
              <a:t>2016-10-18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5A44-52AD-47E8-B48A-39322F643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3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C4B2F124-608E-44E2-8BF1-B15F180A0CA2}" type="datetimeFigureOut">
              <a:rPr lang="ko-KR" altLang="en-US" smtClean="0"/>
              <a:pPr/>
              <a:t>2016-10-18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fld id="{D1755A44-52AD-47E8-B48A-39322F6439B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443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HY견고딕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72677"/>
            <a:ext cx="9144000" cy="1595193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코딩의 기술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주차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979508" y="4228122"/>
            <a:ext cx="2688492" cy="812801"/>
          </a:xfrm>
        </p:spPr>
        <p:txBody>
          <a:bodyPr>
            <a:normAutofit/>
          </a:bodyPr>
          <a:lstStyle/>
          <a:p>
            <a:pPr algn="r"/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마영전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클라이언트유닛</a:t>
            </a:r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1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김진용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36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5753" y="3097851"/>
            <a:ext cx="969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CH15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클로저가 변수 스코프와 상호 작용하는 방법을 알자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7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157514" y="1593236"/>
            <a:ext cx="6952735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1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sz="2000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00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values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.sort(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57513" y="3756893"/>
            <a:ext cx="6952735" cy="132343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r>
              <a:rPr lang="en-US" altLang="ko-KR" sz="20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endParaRPr lang="en-US" altLang="ko-KR" sz="2000" dirty="0" smtClean="0">
              <a:solidFill>
                <a:srgbClr val="F8F8F2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sort_priority(numbers, group)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(numbers)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57514" y="5234221"/>
            <a:ext cx="37062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[ 2, 3, 5, 7, 1, 4, 6, 8 ]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 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12381" y="4125075"/>
            <a:ext cx="3815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&lt;- Set </a:t>
            </a:r>
            <a:r>
              <a:rPr lang="en-US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키만 남은 </a:t>
            </a:r>
            <a:r>
              <a:rPr lang="en-US" altLang="ko-KR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Dictionary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1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32" y="2132434"/>
            <a:ext cx="953335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파이썬은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클로저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지원한다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클로저란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자신이 정의된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스코프에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있는 변수를 참조하는 함수다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파이썬에서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함수는 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일급 객체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(fist-class object)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다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함수를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직접 참조하고 변수에 할당하고 다른 함수의 인수로 전달하고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표현식과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if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 등에서 비교할 수 있다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파이썬은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튜플을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비교하는 </a:t>
            </a:r>
            <a:r>
              <a:rPr lang="ko-KR" altLang="en-US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규칙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있다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먼저 인덱스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아이템을 비교하고 다음 인덱스 순으로  진행한다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232" y="912946"/>
            <a:ext cx="284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의도대로 동작하는 이유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6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4867" y="1885646"/>
            <a:ext cx="7108403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getkey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lang="en-US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2400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[(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lang="ko-KR" altLang="ko-KR" sz="24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ko-KR" sz="2400" dirty="0" smtClean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(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sz="2400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lang="ko-KR" altLang="ko-KR" sz="24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lang="en-US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.sort(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getkey)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</a:t>
            </a:r>
            <a:r>
              <a:rPr lang="en-US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</a:t>
            </a:r>
            <a:r>
              <a:rPr lang="ko-KR" altLang="ko-KR" sz="24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</a:t>
            </a:r>
            <a:r>
              <a:rPr lang="en-US" altLang="ko-KR" sz="24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</a:t>
            </a:r>
            <a:r>
              <a:rPr lang="ko-KR" altLang="ko-KR" sz="24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74867" y="4566505"/>
            <a:ext cx="5243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[(0, 10), (2, 8), (3, 0), (3, 1)]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비교 예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8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3232" y="1463427"/>
            <a:ext cx="7123538" cy="258532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80807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.sort(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66770" y="4876230"/>
            <a:ext cx="39545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Found </a:t>
            </a: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</a:p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[2, 3, 5, 7, 1, 4, 6, 8]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43232" y="4229899"/>
            <a:ext cx="6376086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sort_priority(numbers, group)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'Found'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found)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(numbers)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지역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버그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94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00433" y="2345605"/>
            <a:ext cx="92227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함수의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현재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스코프를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담고 있는 다른 함수 같은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감싸고 있는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코드를 포함하고 있는 모듈의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전역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스코프라고도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len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이나 </a:t>
            </a:r>
            <a:r>
              <a:rPr lang="en-US" altLang="ko-KR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str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 함수를 담고 있는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내장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 참조를 위한 </a:t>
            </a:r>
            <a:r>
              <a:rPr lang="ko-KR" altLang="en-US" dirty="0" err="1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탐색 순서</a:t>
            </a:r>
            <a:endParaRPr lang="en-US" altLang="ko-KR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3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094" y="2586721"/>
            <a:ext cx="927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특정 변수 이름에 할당할 때 </a:t>
            </a:r>
            <a:r>
              <a:rPr lang="ko-KR" altLang="en-US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탐색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일어나야 함을 나타낸다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제약은 모듈 수준까지 탐색할 수 없다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22784" y="3714246"/>
            <a:ext cx="927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※ global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문법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: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특정 변수 이름에 참조 할 때 </a:t>
            </a:r>
            <a:r>
              <a:rPr lang="ko-KR" altLang="en-US" sz="12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전역 변수 탐색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일어나야 함을 나타낸다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22784" y="3400552"/>
            <a:ext cx="7575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※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모듈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(module) 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함수나 변수 또는 클래스 들을 모아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필요에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따라서 로드 할 수 있도록 만들어진 </a:t>
            </a:r>
            <a:r>
              <a:rPr lang="ko-KR" altLang="en-US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파일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global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10068" y="1444536"/>
            <a:ext cx="6277232" cy="1775534"/>
            <a:chOff x="491711" y="1464816"/>
            <a:chExt cx="6277232" cy="1775534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491711" y="1464816"/>
              <a:ext cx="6277232" cy="1775534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601053" y="1571148"/>
              <a:ext cx="2883894" cy="1384995"/>
              <a:chOff x="133165" y="2021850"/>
              <a:chExt cx="3844031" cy="1384995"/>
            </a:xfrm>
          </p:grpSpPr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33165" y="2021850"/>
                <a:ext cx="3844031" cy="1384995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"global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925826" y="2870004"/>
                <a:ext cx="10513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/>
                  <a:t>func </a:t>
                </a:r>
                <a:r>
                  <a:rPr lang="ko-KR" altLang="en-US" sz="1400" dirty="0"/>
                  <a:t>3</a:t>
                </a:r>
              </a:p>
              <a:p>
                <a:r>
                  <a:rPr lang="ko-KR" altLang="en-US" sz="1400" dirty="0"/>
                  <a:t>global 3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3572856" y="1573904"/>
              <a:ext cx="3052062" cy="1600438"/>
              <a:chOff x="5408357" y="1981607"/>
              <a:chExt cx="3815542" cy="1600438"/>
            </a:xfrm>
          </p:grpSpPr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5408357" y="1981607"/>
                <a:ext cx="3815542" cy="1600438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5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"global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8164489" y="3013247"/>
                <a:ext cx="99282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/>
                  <a:t>func </a:t>
                </a:r>
                <a:r>
                  <a:rPr lang="ko-KR" altLang="en-US" sz="1400" dirty="0"/>
                  <a:t>5</a:t>
                </a:r>
              </a:p>
              <a:p>
                <a:r>
                  <a:rPr lang="ko-KR" altLang="en-US" sz="1400" dirty="0"/>
                  <a:t>global 3</a:t>
                </a: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10068" y="3400571"/>
            <a:ext cx="6479032" cy="2216286"/>
            <a:chOff x="422159" y="3622425"/>
            <a:chExt cx="6479032" cy="2216286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2159" y="3622425"/>
              <a:ext cx="6479032" cy="2216286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601053" y="3692832"/>
              <a:ext cx="3060622" cy="1815882"/>
              <a:chOff x="7821227" y="1712302"/>
              <a:chExt cx="3249227" cy="1815882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821227" y="1712302"/>
                <a:ext cx="3249227" cy="1815882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global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5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"global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10131870" y="2986019"/>
                <a:ext cx="81429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/>
                  <a:t>func </a:t>
                </a:r>
                <a:r>
                  <a:rPr lang="ko-KR" altLang="en-US" sz="1400" dirty="0"/>
                  <a:t>5</a:t>
                </a:r>
              </a:p>
              <a:p>
                <a:r>
                  <a:rPr lang="ko-KR" altLang="en-US" sz="1400" dirty="0"/>
                  <a:t>global 5</a:t>
                </a: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3812032" y="3692832"/>
              <a:ext cx="2992422" cy="2145879"/>
              <a:chOff x="1047567" y="4259151"/>
              <a:chExt cx="2992422" cy="2145879"/>
            </a:xfrm>
          </p:grpSpPr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1047567" y="4259151"/>
                <a:ext cx="2916866" cy="1815882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nonlocal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5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"global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047567" y="6128031"/>
                <a:ext cx="29924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solidFill>
                      <a:srgbClr val="FF0000"/>
                    </a:solidFill>
                  </a:rPr>
                  <a:t>SyntaxError: no binding for nonlocal 'x' found</a:t>
                </a: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7102669" y="1282278"/>
            <a:ext cx="4944329" cy="5192568"/>
            <a:chOff x="6947836" y="1004046"/>
            <a:chExt cx="4841709" cy="5192568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6947836" y="1004046"/>
              <a:ext cx="4841709" cy="5192568"/>
            </a:xfrm>
            <a:prstGeom prst="round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7212828" y="1282278"/>
              <a:ext cx="4379861" cy="2246769"/>
              <a:chOff x="5944869" y="2135494"/>
              <a:chExt cx="4379861" cy="2246769"/>
            </a:xfrm>
          </p:grpSpPr>
          <p:sp>
            <p:nvSpPr>
              <p:cNvPr id="31" name="Rectangle 9"/>
              <p:cNvSpPr>
                <a:spLocks noChangeArrowheads="1"/>
              </p:cNvSpPr>
              <p:nvPr/>
            </p:nvSpPr>
            <p:spPr bwMode="auto">
              <a:xfrm>
                <a:off x="5944869" y="2135494"/>
                <a:ext cx="4323423" cy="2246769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outerfunc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lang="en-US" altLang="ko-KR" sz="1400" dirty="0">
                    <a:solidFill>
                      <a:srgbClr val="AE81FF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</a:t>
                </a:r>
                <a:r>
                  <a:rPr lang="en-US" altLang="ko-KR" sz="1400" dirty="0" smtClean="0">
                    <a:solidFill>
                      <a:srgbClr val="AE81FF"/>
                    </a:solidFill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innerfunc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nonlocal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5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"innerfunc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innerfunc()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"outerfunc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outerfunc()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8996930" y="3244232"/>
                <a:ext cx="132780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/>
                  <a:t>innerfunc 5</a:t>
                </a:r>
                <a:endParaRPr lang="en-US" altLang="ko-KR" sz="1400" dirty="0" smtClean="0"/>
              </a:p>
              <a:p>
                <a:endParaRPr lang="ko-KR" altLang="en-US" sz="1400" dirty="0"/>
              </a:p>
              <a:p>
                <a:r>
                  <a:rPr lang="ko-KR" altLang="en-US" sz="1400" dirty="0"/>
                  <a:t>outerfunc 5</a:t>
                </a: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7212827" y="3692832"/>
              <a:ext cx="4323423" cy="2246769"/>
              <a:chOff x="4296794" y="1686453"/>
              <a:chExt cx="4323423" cy="2246769"/>
            </a:xfrm>
          </p:grpSpPr>
          <p:sp>
            <p:nvSpPr>
              <p:cNvPr id="34" name="Rectangle 10"/>
              <p:cNvSpPr>
                <a:spLocks noChangeArrowheads="1"/>
              </p:cNvSpPr>
              <p:nvPr/>
            </p:nvSpPr>
            <p:spPr bwMode="auto">
              <a:xfrm>
                <a:off x="4296794" y="1686453"/>
                <a:ext cx="4323423" cy="2246769"/>
              </a:xfrm>
              <a:prstGeom prst="rect">
                <a:avLst/>
              </a:prstGeom>
              <a:solidFill>
                <a:srgbClr val="2728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outerfunc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3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en-US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def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6E22E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innerfunc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()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: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:r>
                  <a:rPr kumimoji="0" lang="ko-KR" altLang="ko-KR" sz="1400" b="0" i="1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global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x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=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5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AE81F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"innerfunc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innerfunc()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   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66D9EF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print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(</a:t>
                </a:r>
                <a:r>
                  <a:rPr kumimoji="0" lang="ko-KR" altLang="ko-KR" sz="1400" b="1" i="0" u="none" strike="noStrike" cap="none" normalizeH="0" baseline="0" dirty="0" smtClean="0">
                    <a:ln>
                      <a:noFill/>
                    </a:ln>
                    <a:solidFill>
                      <a:srgbClr val="008080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"outerfunc %d"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9267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% </a:t>
                </a: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x)</a:t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/>
                </a:r>
                <a:b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</a:br>
                <a:r>
                  <a:rPr kumimoji="0" lang="ko-KR" altLang="ko-KR" sz="1400" b="0" i="0" u="none" strike="noStrike" cap="none" normalizeH="0" baseline="0" dirty="0" smtClean="0">
                    <a:ln>
                      <a:noFill/>
                    </a:ln>
                    <a:solidFill>
                      <a:srgbClr val="F8F8F2"/>
                    </a:solidFill>
                    <a:effectLst/>
                    <a:latin typeface="굴림체" panose="020B0609000101010101" pitchFamily="49" charset="-127"/>
                    <a:ea typeface="굴림체" panose="020B0609000101010101" pitchFamily="49" charset="-127"/>
                  </a:rPr>
                  <a:t>outerfunc()</a:t>
                </a:r>
                <a:endPara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412092" y="2790396"/>
                <a:ext cx="120812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/>
                  <a:t>innerfunc 5</a:t>
                </a:r>
                <a:endParaRPr lang="en-US" altLang="ko-KR" sz="1400" dirty="0" smtClean="0"/>
              </a:p>
              <a:p>
                <a:endParaRPr lang="ko-KR" altLang="en-US" sz="1400" dirty="0"/>
              </a:p>
              <a:p>
                <a:r>
                  <a:rPr lang="ko-KR" altLang="en-US" sz="1400" dirty="0"/>
                  <a:t>outerfunc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9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17372" y="1460229"/>
            <a:ext cx="6755027" cy="286232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nonlocal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.sort(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7372" y="4531250"/>
            <a:ext cx="6812691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sort_priority(numbers, group)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'Found'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found)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(numbers)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58610" y="5177581"/>
            <a:ext cx="3576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Found </a:t>
            </a:r>
            <a:r>
              <a:rPr lang="ko-KR" altLang="en-US" sz="24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</a:p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[2, 3, 5, 7, 1, 4, 6, 8]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nonlocal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사용하기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9995" y="3799331"/>
            <a:ext cx="5563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하지만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은 간단한 함수 이외에는 사용하지 말아야 한다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코드가 길어지면 해당 변수를 </a:t>
            </a:r>
            <a:r>
              <a:rPr lang="ko-KR" altLang="en-US" sz="1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찾거나 이해하기 힘들어진다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5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50808" y="1669615"/>
            <a:ext cx="4600590" cy="286232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__init__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.group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def __call__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return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0808" y="4660206"/>
            <a:ext cx="4600590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lang="ko-KR" altLang="ko-KR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 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group </a:t>
            </a:r>
            <a:r>
              <a:rPr lang="ko-KR" altLang="ko-KR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ko-KR" dirty="0">
                <a:solidFill>
                  <a:srgbClr val="AE81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sorter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Sorter(group)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numbers.sort(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sorter)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assert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sorter.found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True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nonlocal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1398" y="5614314"/>
            <a:ext cx="548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sort()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key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인자로 </a:t>
            </a:r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받은게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클래스일 경우에는 </a:t>
            </a:r>
            <a:endParaRPr lang="en-US" altLang="ko-KR" sz="1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내부적으로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__call__()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부른다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31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1807" y="3043143"/>
            <a:ext cx="828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CH14. None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6671" y="1412789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38696" y="1471779"/>
            <a:ext cx="5057304" cy="258532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.sort(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helper)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8696" y="4509929"/>
            <a:ext cx="4730215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4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group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{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found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sort_priority(numbers, group)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'Found'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found)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(numbers)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3232" y="912946"/>
            <a:ext cx="56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 문제 우회하기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2738" y="2894588"/>
            <a:ext cx="491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어렵게 생각하지 말고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아는 사람들이니 간단하게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포인터 복사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라고 생각하자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02738" y="5061040"/>
            <a:ext cx="35761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Found </a:t>
            </a:r>
            <a:r>
              <a:rPr lang="ko-KR" altLang="en-US" sz="24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True</a:t>
            </a:r>
          </a:p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[2, 3, 5, 7, 1, 4, 6, 8]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13558" y="1809381"/>
            <a:ext cx="4747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&lt;- </a:t>
            </a:r>
            <a:r>
              <a:rPr lang="ko-KR" altLang="en-US" sz="1400" dirty="0" smtClean="0"/>
              <a:t>값 수정이 가능한 </a:t>
            </a:r>
            <a:r>
              <a:rPr lang="ko-KR" altLang="en-US" sz="1400" dirty="0" smtClean="0">
                <a:solidFill>
                  <a:srgbClr val="FF0000"/>
                </a:solidFill>
              </a:rPr>
              <a:t>리스트</a:t>
            </a:r>
            <a:r>
              <a:rPr lang="ko-KR" altLang="en-US" sz="1400" dirty="0" smtClean="0"/>
              <a:t>를 사용하여 문제를 우회하자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159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0917" y="1632786"/>
            <a:ext cx="978049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정리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함수는 자신이 정의된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스코프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중 어디에 있는 변수도 참조 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기본적으로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클로저에서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변수를 할당하면 바깥쪽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스코프에는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영향을 미치지 않는다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클로저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삼싸고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있는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스코프의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변수를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수정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있음을 알린다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아이템이 한 개만 있는 리스트 같은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 가능한 값으로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없는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문제를 우회한다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간단한 함수 이외에는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nonlocal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사용하지 말자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15.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클로저가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변수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스코프와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알자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1478" y="3027512"/>
            <a:ext cx="912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CH16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제너레이터를 고려하자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1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232" y="912946"/>
            <a:ext cx="4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3231" y="1456642"/>
            <a:ext cx="1002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yield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표현식을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사용하는 함수다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함수는 호출되면 실제로 실행하지 않고 바로 </a:t>
            </a:r>
            <a:r>
              <a:rPr lang="ko-KR" altLang="en-US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(iterator)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반환한다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내장 함수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next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호출할 때마다 다음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yield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진행한다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33971" y="3040409"/>
            <a:ext cx="4602607" cy="2862322"/>
            <a:chOff x="1160675" y="3040410"/>
            <a:chExt cx="4602607" cy="2862322"/>
          </a:xfrm>
        </p:grpSpPr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1160675" y="3040410"/>
              <a:ext cx="3076575" cy="2862322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def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func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():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return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"func()"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/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def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gen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():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CC783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yield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"gen()"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/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(func) 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(gen) 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(func()) 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8888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9B7C6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(gen()) )</a:t>
              </a:r>
              <a:endPara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83470" y="4688585"/>
              <a:ext cx="20798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&lt;class 'function'&gt;</a:t>
              </a:r>
            </a:p>
            <a:p>
              <a:r>
                <a:rPr lang="ko-KR" altLang="en-US" dirty="0"/>
                <a:t>&lt;class 'function'&gt;</a:t>
              </a:r>
            </a:p>
            <a:p>
              <a:r>
                <a:rPr lang="ko-KR" altLang="en-US" dirty="0"/>
                <a:t>&lt;class 'str'&gt;</a:t>
              </a:r>
            </a:p>
            <a:p>
              <a:r>
                <a:rPr lang="ko-KR" altLang="en-US" dirty="0"/>
                <a:t>&lt;class 'generator'&gt;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550217" y="3317408"/>
            <a:ext cx="6008510" cy="2585323"/>
            <a:chOff x="6544516" y="3317409"/>
            <a:chExt cx="6008510" cy="2585323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6544516" y="3317409"/>
              <a:ext cx="2643871" cy="2585323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1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def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6E22E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func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()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b="0" i="1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yield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'a'</a:t>
              </a:r>
              <a:b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b="0" i="1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yield 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'b'</a:t>
              </a:r>
              <a:b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/>
              </a:r>
              <a:b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ret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func()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(ret)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next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(ret))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next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(ret))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next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(ret))</a:t>
              </a:r>
              <a:endPara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8581746" y="4702402"/>
              <a:ext cx="39712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&lt;generator object </a:t>
              </a:r>
              <a:r>
                <a:rPr lang="en-US" altLang="ko-KR" dirty="0" err="1"/>
                <a:t>func</a:t>
              </a:r>
              <a:r>
                <a:rPr lang="en-US" altLang="ko-KR" dirty="0"/>
                <a:t> at 0x037DEB10&gt;</a:t>
              </a:r>
            </a:p>
            <a:p>
              <a:r>
                <a:rPr lang="ko-KR" altLang="en-US" dirty="0" smtClean="0"/>
                <a:t>a</a:t>
              </a:r>
              <a:endParaRPr lang="ko-KR" altLang="en-US" dirty="0"/>
            </a:p>
            <a:p>
              <a:r>
                <a:rPr lang="ko-KR" altLang="en-US" dirty="0"/>
                <a:t>b</a:t>
              </a:r>
            </a:p>
            <a:p>
              <a:r>
                <a:rPr lang="ko-KR" altLang="en-US" dirty="0" smtClean="0">
                  <a:solidFill>
                    <a:srgbClr val="FF0000"/>
                  </a:solidFill>
                </a:rPr>
                <a:t>StopIteration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38451" y="1444711"/>
            <a:ext cx="5183055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index_words(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result.append(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index, letter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letter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result.append(index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38451" y="3932369"/>
            <a:ext cx="5344420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address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'Four score and seven years ago...'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index_words(address)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(result[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84712" y="4394034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[0, 5, 11]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89320" y="5184697"/>
            <a:ext cx="6060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코드가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복잡하고 깔끔하지 않다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반환하기 전에 모든 결과를 리스트에 저장해야 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3232" y="912946"/>
            <a:ext cx="4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 할만한 상황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8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17274" y="1563448"/>
            <a:ext cx="5025083" cy="175432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index_words_iter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index, letter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letter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59026" y="1562266"/>
            <a:ext cx="5025083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index_words(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result.append(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index, letter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letter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 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result.append(index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+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6417274" y="4055726"/>
            <a:ext cx="5296931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address </a:t>
            </a:r>
            <a:r>
              <a:rPr lang="ko-KR" altLang="ko-KR" dirty="0">
                <a:solidFill>
                  <a:srgbClr val="F9267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lang="ko-KR" altLang="ko-KR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'Four score and seven years ago...'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(index_words_iter(address))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(result[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59026" y="4055726"/>
            <a:ext cx="5329881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address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'Four score and seven years ago...'</a:t>
            </a:r>
            <a:b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index_words(address)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(result[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232" y="912946"/>
            <a:ext cx="4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바꿔보자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935602" y="3317774"/>
            <a:ext cx="394447" cy="4392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6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0917" y="1632786"/>
            <a:ext cx="978049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정리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사용하는 방법이 누적된 결과의 리스트를 반환하는 방법보다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이해하기에 명확하다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반환한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이터레이너는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함수의 본문에 있는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yield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표현식에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전달된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값들의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집합이다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는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모든 입력과 출력을 메모리에 저장하지 않으므로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입력값의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양을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알기 어려울 때도 연속된 출력을 만들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2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07140" y="3090037"/>
            <a:ext cx="7510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CH17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280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3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3232" y="1796802"/>
            <a:ext cx="4610340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43232" y="4007227"/>
            <a:ext cx="4046203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80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percentages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normalize(visit)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(percentages)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3232" y="5109657"/>
            <a:ext cx="8238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[11.538461538461538, 26.923076923076923, 61.53846153846154]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3232" y="912946"/>
            <a:ext cx="41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이해를 위한 예제 코드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0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91362" y="5592421"/>
            <a:ext cx="683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[]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0938" y="1459830"/>
            <a:ext cx="4440194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(line)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0938" y="4918996"/>
            <a:ext cx="3739978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"numbers.txt"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percentages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normalize(it)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(percentages)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010938" y="2773915"/>
            <a:ext cx="4610340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31" y="912946"/>
            <a:ext cx="5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사용으로 문제가 되는 예제 코드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177" y="2584666"/>
            <a:ext cx="3200309" cy="2409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4" y="4889826"/>
            <a:ext cx="129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9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5604" y="1592328"/>
            <a:ext cx="4652056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b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ZeroDivisionError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None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697" y="1072603"/>
            <a:ext cx="272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에 의미를 부여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405604" y="3681713"/>
            <a:ext cx="4643309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divide(x, y)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is None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'Invalid inputs'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5604" y="5401766"/>
            <a:ext cx="347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None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반환이 자연스럽다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82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7735" y="1463427"/>
            <a:ext cx="4440194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(line)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87735" y="5238530"/>
            <a:ext cx="3739978" cy="92333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"numbers.txt"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percentages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normalize(it)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(percentages)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87735" y="2796981"/>
            <a:ext cx="4547816" cy="230832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3231" y="912946"/>
            <a:ext cx="5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문제가 일단은 수정된 예제 코드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7006" y="3079254"/>
            <a:ext cx="439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&lt;-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리스트로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복사해서 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갖고 있도록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6306" y="4144318"/>
            <a:ext cx="437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결국 메모리를 몽땅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잡게된다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3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6223" y="1463427"/>
            <a:ext cx="4440194" cy="120032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(line)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6223" y="2788764"/>
            <a:ext cx="4909752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normalize_func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get_iter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get_iter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get_iter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86223" y="4945097"/>
            <a:ext cx="8089558" cy="64633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percentages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normalize_func(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read_visits(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"numbers.txt"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(percentages)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3231" y="912946"/>
            <a:ext cx="516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반환을 사용하여 수정된 예제 코드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02485" y="5591428"/>
            <a:ext cx="58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하지만 저자는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lambda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세련되지 못하다고 말한다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82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9392" y="1463427"/>
            <a:ext cx="5140411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ReadVisits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__init__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.data_path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__iter__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.data_path)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(line)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9392" y="5703710"/>
            <a:ext cx="4275438" cy="83939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visits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ReadVisits(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"numbers.txt"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percentages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normalize(visits)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(percentages)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9392" y="3706679"/>
            <a:ext cx="4610340" cy="181588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sz="1600" b="0" i="0" u="none" strike="noStrike" cap="none" normalizeH="0" baseline="0" dirty="0" smtClean="0">
                <a:ln>
                  <a:noFill/>
                </a:ln>
                <a:solidFill>
                  <a:srgbClr val="75715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3231" y="912946"/>
            <a:ext cx="464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클래스로 수정된 예제 코드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7601" y="2706423"/>
            <a:ext cx="5685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sum, for </a:t>
            </a:r>
            <a:r>
              <a:rPr lang="ko-KR" altLang="en-US" sz="1600" dirty="0" smtClean="0"/>
              <a:t>등 루프나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내장 함수에 </a:t>
            </a:r>
            <a:r>
              <a:rPr lang="en-US" altLang="ko-KR" sz="1600" dirty="0" err="1"/>
              <a:t>Iterable</a:t>
            </a:r>
            <a:r>
              <a:rPr lang="en-US" altLang="ko-KR" sz="1600" dirty="0"/>
              <a:t> Object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r>
              <a:rPr lang="ko-KR" altLang="en-US" sz="1600" dirty="0" smtClean="0"/>
              <a:t>해당 </a:t>
            </a:r>
            <a:r>
              <a:rPr lang="en-US" altLang="ko-KR" sz="1600" dirty="0" err="1"/>
              <a:t>Iterable</a:t>
            </a:r>
            <a:r>
              <a:rPr lang="ko-KR" altLang="en-US" sz="1600" dirty="0"/>
              <a:t>의 </a:t>
            </a:r>
            <a:r>
              <a:rPr lang="en-US" altLang="ko-KR" sz="1600" dirty="0"/>
              <a:t>__</a:t>
            </a:r>
            <a:r>
              <a:rPr lang="en-US" altLang="ko-KR" sz="1600" dirty="0" err="1"/>
              <a:t>iter</a:t>
            </a:r>
            <a:r>
              <a:rPr lang="en-US" altLang="ko-KR" sz="1600" dirty="0"/>
              <a:t>__()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호출하여 </a:t>
            </a:r>
            <a:r>
              <a:rPr lang="en-US" altLang="ko-KR" sz="1600" dirty="0"/>
              <a:t>iterator</a:t>
            </a:r>
            <a:r>
              <a:rPr lang="ko-KR" altLang="en-US" sz="1600" dirty="0"/>
              <a:t>를 가져온 후 그 </a:t>
            </a:r>
            <a:r>
              <a:rPr lang="en-US" altLang="ko-KR" sz="1600" dirty="0"/>
              <a:t>iterator</a:t>
            </a:r>
            <a:r>
              <a:rPr lang="ko-KR" altLang="en-US" sz="1600" dirty="0"/>
              <a:t>의 </a:t>
            </a:r>
            <a:r>
              <a:rPr lang="en-US" altLang="ko-KR" sz="1600" dirty="0"/>
              <a:t>next() </a:t>
            </a:r>
            <a:r>
              <a:rPr lang="ko-KR" altLang="en-US" sz="1600" dirty="0" err="1"/>
              <a:t>메서드를</a:t>
            </a:r>
            <a:r>
              <a:rPr lang="ko-KR" altLang="en-US" sz="1600" dirty="0"/>
              <a:t> 호출하여 </a:t>
            </a:r>
            <a:r>
              <a:rPr lang="ko-KR" altLang="en-US" sz="1600" dirty="0" smtClean="0"/>
              <a:t>순회한다</a:t>
            </a:r>
            <a:r>
              <a:rPr lang="en-US" altLang="ko-KR" sz="1600" dirty="0"/>
              <a:t>.</a:t>
            </a:r>
            <a:endParaRPr lang="en-US" altLang="ko-KR" sz="16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31023" y="4445343"/>
            <a:ext cx="4264223" cy="107721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600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31023" y="5703710"/>
            <a:ext cx="3997893" cy="58477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visits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ReadVisits(</a:t>
            </a: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"numbers.txt"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list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 normalize(visits) ) 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863154" y="5292167"/>
            <a:ext cx="394447" cy="4392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4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3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3231" y="1463427"/>
            <a:ext cx="5990229" cy="258532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normalize_defensive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if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iter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numbers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) 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is 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iter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(</a:t>
            </a:r>
            <a:r>
              <a:rPr kumimoji="0" lang="ko-KR" altLang="ko-KR" b="1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numbers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)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Segoe UI Black" panose="020B0A02040204020203" pitchFamily="34" charset="0"/>
                <a:ea typeface="굴림체" panose="020B0609000101010101" pitchFamily="49" charset="-127"/>
                <a:cs typeface="Segoe UI Black" panose="020B0A02040204020203" pitchFamily="34" charset="0"/>
              </a:rPr>
              <a:t>: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raise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TypeError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'Must supply a container'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total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sum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[]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numbers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percent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total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result.append(percent)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24" y="944615"/>
            <a:ext cx="57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지원하는 컨테이너를 보장하도록 수정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061631" y="1986647"/>
            <a:ext cx="4435987" cy="206210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ReadVisits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__init__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.data_path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data_path</a:t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__iter__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with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.data_path)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6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yield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(line)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144018" y="4212225"/>
            <a:ext cx="4144449" cy="2311811"/>
            <a:chOff x="7210092" y="1736939"/>
            <a:chExt cx="4144449" cy="2311811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7282538" y="3125420"/>
              <a:ext cx="3317400" cy="923330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visits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15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35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80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]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normalize_defensive(visits)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(percentages)</a:t>
              </a:r>
              <a:endPara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Y견고딕" panose="02030600000101010101" pitchFamily="18" charset="-127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282539" y="2106271"/>
              <a:ext cx="4072002" cy="923330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visits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ReadVisits(</a:t>
              </a:r>
              <a:r>
                <a:rPr kumimoji="0" lang="ko-KR" altLang="ko-KR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"numbers.txt"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normalize_defensive(visits)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(percentages)</a:t>
              </a:r>
              <a:endPara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Y견고딕" panose="02030600000101010101" pitchFamily="18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0092" y="1736939"/>
              <a:ext cx="1862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잘 사용되는 예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584089" y="5120369"/>
            <a:ext cx="4674868" cy="1403667"/>
            <a:chOff x="7187770" y="4990488"/>
            <a:chExt cx="4674868" cy="1403667"/>
          </a:xfrm>
        </p:grpSpPr>
        <p:sp>
          <p:nvSpPr>
            <p:cNvPr id="9" name="직사각형 8"/>
            <p:cNvSpPr/>
            <p:nvPr/>
          </p:nvSpPr>
          <p:spPr>
            <a:xfrm>
              <a:off x="7282538" y="6024823"/>
              <a:ext cx="45801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TypeError: Must supply a container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282538" y="5359820"/>
              <a:ext cx="3753364" cy="646331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</a:t>
              </a:r>
              <a:b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normalize_defensive(it)</a:t>
              </a:r>
              <a:endPara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Y견고딕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87770" y="4990488"/>
              <a:ext cx="2240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잘못 사용되는 예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612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17.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인수를 순회할 때는 방어적으로 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224" y="944615"/>
            <a:ext cx="57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지원하는 컨테이너를 보장하도록 수정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224" y="1526765"/>
            <a:ext cx="942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내장 함수 </a:t>
            </a:r>
            <a:r>
              <a:rPr lang="en-US" altLang="ko-KR" dirty="0" err="1" smtClean="0"/>
              <a:t>iter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이터레이터를</a:t>
            </a:r>
            <a:r>
              <a:rPr lang="ko-KR" altLang="en-US" dirty="0" smtClean="0"/>
              <a:t> 넘기면 </a:t>
            </a:r>
            <a:r>
              <a:rPr lang="ko-KR" altLang="en-US" dirty="0" err="1" smtClean="0"/>
              <a:t>이터레이터</a:t>
            </a:r>
            <a:r>
              <a:rPr lang="ko-KR" altLang="en-US" dirty="0" smtClean="0"/>
              <a:t> 자체가 반환된다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반면에 </a:t>
            </a:r>
            <a:r>
              <a:rPr lang="en-US" altLang="ko-KR" dirty="0" err="1" smtClean="0"/>
              <a:t>iter</a:t>
            </a:r>
            <a:r>
              <a:rPr lang="ko-KR" altLang="en-US" dirty="0" smtClean="0"/>
              <a:t>에 컨테이너 타입을 넘기면 매번 새 </a:t>
            </a:r>
            <a:r>
              <a:rPr lang="ko-KR" altLang="en-US" dirty="0" err="1" smtClean="0"/>
              <a:t>이터레이터</a:t>
            </a:r>
            <a:r>
              <a:rPr lang="ko-KR" altLang="en-US" dirty="0" smtClean="0"/>
              <a:t> 객체가 반환된다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557332" y="2385914"/>
            <a:ext cx="5931512" cy="4185761"/>
            <a:chOff x="924980" y="2385914"/>
            <a:chExt cx="5931512" cy="4185761"/>
          </a:xfrm>
        </p:grpSpPr>
        <p:sp>
          <p:nvSpPr>
            <p:cNvPr id="16" name="Rectangle 1"/>
            <p:cNvSpPr>
              <a:spLocks noChangeArrowheads="1"/>
            </p:cNvSpPr>
            <p:nvPr/>
          </p:nvSpPr>
          <p:spPr bwMode="auto">
            <a:xfrm>
              <a:off x="924980" y="2385914"/>
              <a:ext cx="5879473" cy="4185761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visits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[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15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35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80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]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'---------1-----------'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(it)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'---------2-----------'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(it)))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type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'---------3-----------'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(it))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next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(it)))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(it))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'---------4-----------'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next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'---------5-----------'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</a:t>
              </a:r>
              <a:b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iter</a:t>
              </a:r>
              <a:r>
                <a:rPr kumimoji="0" lang="ko-KR" altLang="ko-KR" sz="1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(visits))</a:t>
              </a:r>
              <a:endPara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864716" y="2816801"/>
              <a:ext cx="2991776" cy="3754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---------1-----------</a:t>
              </a:r>
            </a:p>
            <a:p>
              <a:r>
                <a:rPr lang="ko-KR" altLang="en-US" sz="1400" dirty="0"/>
                <a:t>&lt;list_iterator object at 0x039332D0&gt;</a:t>
              </a:r>
            </a:p>
            <a:p>
              <a:r>
                <a:rPr lang="ko-KR" altLang="en-US" sz="1400" dirty="0"/>
                <a:t>[15, 35, 80]</a:t>
              </a:r>
            </a:p>
            <a:p>
              <a:r>
                <a:rPr lang="ko-KR" altLang="en-US" sz="1400" dirty="0"/>
                <a:t>---------2-----------</a:t>
              </a:r>
            </a:p>
            <a:p>
              <a:r>
                <a:rPr lang="ko-KR" altLang="en-US" sz="1400" dirty="0"/>
                <a:t>&lt;class 'list_iterator'&gt;</a:t>
              </a:r>
            </a:p>
            <a:p>
              <a:r>
                <a:rPr lang="ko-KR" altLang="en-US" sz="1400" dirty="0"/>
                <a:t>&lt;class 'list_iterator'&gt;</a:t>
              </a:r>
            </a:p>
            <a:p>
              <a:r>
                <a:rPr lang="ko-KR" altLang="en-US" sz="1400" dirty="0"/>
                <a:t>---------3-----------</a:t>
              </a:r>
            </a:p>
            <a:p>
              <a:r>
                <a:rPr lang="ko-KR" altLang="en-US" sz="1400" dirty="0"/>
                <a:t>&lt;list_iterator object at 0x039332D0&gt;</a:t>
              </a:r>
            </a:p>
            <a:p>
              <a:r>
                <a:rPr lang="ko-KR" altLang="en-US" sz="1400" dirty="0"/>
                <a:t>15</a:t>
              </a:r>
            </a:p>
            <a:p>
              <a:r>
                <a:rPr lang="ko-KR" altLang="en-US" sz="1400" dirty="0"/>
                <a:t>&lt;list_iterator object at 0x039332D0&gt;</a:t>
              </a:r>
            </a:p>
            <a:p>
              <a:r>
                <a:rPr lang="ko-KR" altLang="en-US" sz="1400" dirty="0"/>
                <a:t>---------4-----------</a:t>
              </a:r>
            </a:p>
            <a:p>
              <a:r>
                <a:rPr lang="ko-KR" altLang="en-US" sz="1400" dirty="0"/>
                <a:t>&lt;list_iterator object at 0x03933330&gt;</a:t>
              </a:r>
            </a:p>
            <a:p>
              <a:r>
                <a:rPr lang="ko-KR" altLang="en-US" sz="1400" dirty="0"/>
                <a:t>15</a:t>
              </a:r>
            </a:p>
            <a:p>
              <a:r>
                <a:rPr lang="ko-KR" altLang="en-US" sz="1400" dirty="0"/>
                <a:t>&lt;list_iterator object at 0x039332F0&gt;</a:t>
              </a:r>
            </a:p>
            <a:p>
              <a:r>
                <a:rPr lang="ko-KR" altLang="en-US" sz="1400" dirty="0"/>
                <a:t>---------5-----------</a:t>
              </a:r>
            </a:p>
            <a:p>
              <a:r>
                <a:rPr lang="ko-KR" altLang="en-US" sz="1400" dirty="0"/>
                <a:t>&lt;list_iterator object at 0x039332B0&gt;</a:t>
              </a:r>
            </a:p>
            <a:p>
              <a:r>
                <a:rPr lang="ko-KR" altLang="en-US" sz="1400" dirty="0"/>
                <a:t>&lt;list_iterator object at 0x039332B0&gt;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26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222" y="362465"/>
            <a:ext cx="6277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16.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리스트를 반환하는 대신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고려하자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0917" y="1632786"/>
            <a:ext cx="9780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정리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입력 인수를 여러 번 순회하는 함수를 작성할 때 주의하자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입력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인수가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이터레이터라면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이상하게 동작해서 값을 잃어버릴 수 있다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파이썬의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프로토콜은 컨테이너와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내장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next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루프 관련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표현식과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상호 작용하는 방법을 정의한다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__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iter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__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메서드를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제너레이터로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구현하면 자신만의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이터러블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컨테이너 타입을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쉽게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●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값에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iter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두번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호출했을 때 같은 결과가 나오고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내장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함수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next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전진시킬 수 있다면 그 값은 컨테이너가 아닌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이터레이터다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3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7285" y="1047393"/>
            <a:ext cx="516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분모는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아니라고 할 때 분자가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이라면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6780" y="5392958"/>
            <a:ext cx="5803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결과를 비교하는 구분을 실수로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if not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으로 비교하면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당연히 잘못된 결과가 찍힌다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05604" y="3677309"/>
            <a:ext cx="4652056" cy="1569660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divide(x, y)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1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not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'Invalid inputs'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05604" y="1592328"/>
            <a:ext cx="4652056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b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ZeroDivisionError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None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176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01435" y="1732321"/>
            <a:ext cx="5376457" cy="440120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False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"not 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None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"not 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None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== </a:t>
            </a: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"not equal"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40902" y="2655651"/>
            <a:ext cx="22204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qual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 equal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not equal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7286" y="1047393"/>
            <a:ext cx="198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None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7360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58" y="2438400"/>
            <a:ext cx="4724684" cy="2377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8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232" y="912946"/>
            <a:ext cx="569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 방법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: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반환값을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두 개로 나눠서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튜플에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담기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6667" y="2641260"/>
            <a:ext cx="4847967" cy="19389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True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b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ZeroDivisionError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False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2400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None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686699" y="1778646"/>
            <a:ext cx="4816418" cy="1552879"/>
            <a:chOff x="6686699" y="1778646"/>
            <a:chExt cx="4816418" cy="1552879"/>
          </a:xfrm>
        </p:grpSpPr>
        <p:sp>
          <p:nvSpPr>
            <p:cNvPr id="6" name="TextBox 5"/>
            <p:cNvSpPr txBox="1"/>
            <p:nvPr/>
          </p:nvSpPr>
          <p:spPr>
            <a:xfrm>
              <a:off x="6686699" y="1778646"/>
              <a:ext cx="206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의도대로 사용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6686701" y="2131196"/>
              <a:ext cx="4816416" cy="1200329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success, result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divide(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6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2400" b="0" i="1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if not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success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</a:t>
              </a:r>
              <a:b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'Invalid inputs'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endPara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Y견고딕" panose="0203060000010101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686699" y="3667293"/>
            <a:ext cx="5016846" cy="1905429"/>
            <a:chOff x="6686699" y="3667293"/>
            <a:chExt cx="5016846" cy="1905429"/>
          </a:xfrm>
        </p:grpSpPr>
        <p:sp>
          <p:nvSpPr>
            <p:cNvPr id="9" name="TextBox 8"/>
            <p:cNvSpPr txBox="1"/>
            <p:nvPr/>
          </p:nvSpPr>
          <p:spPr>
            <a:xfrm>
              <a:off x="6686699" y="3667293"/>
              <a:ext cx="2067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잘못 사용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686699" y="3980088"/>
              <a:ext cx="5016846" cy="1200329"/>
            </a:xfrm>
            <a:prstGeom prst="rect">
              <a:avLst/>
            </a:prstGeom>
            <a:solidFill>
              <a:srgbClr val="2728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_, result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=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divide(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3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,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AE81F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6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b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2400" b="0" i="1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if not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result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:</a:t>
              </a:r>
              <a:b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</a:b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9267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    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66D9EF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print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(</a:t>
              </a:r>
              <a:r>
                <a:rPr kumimoji="0" lang="ko-KR" altLang="ko-KR" sz="2400" b="1" i="0" u="none" strike="noStrike" cap="none" normalizeH="0" baseline="0" dirty="0" smtClean="0">
                  <a:ln>
                    <a:noFill/>
                  </a:ln>
                  <a:solidFill>
                    <a:srgbClr val="008080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'Invalid inputs'</a:t>
              </a:r>
              <a:r>
                <a:rPr kumimoji="0" lang="ko-KR" altLang="ko-KR" sz="2400" b="0" i="0" u="none" strike="noStrike" cap="none" normalizeH="0" baseline="0" dirty="0" smtClean="0">
                  <a:ln>
                    <a:noFill/>
                  </a:ln>
                  <a:solidFill>
                    <a:srgbClr val="F8F8F2"/>
                  </a:solidFill>
                  <a:effectLst/>
                  <a:latin typeface="굴림체" panose="020B0609000101010101" pitchFamily="49" charset="-127"/>
                  <a:ea typeface="굴림체" panose="020B0609000101010101" pitchFamily="49" charset="-127"/>
                </a:rPr>
                <a:t>)</a:t>
              </a:r>
              <a:endPara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Y견고딕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6699" y="5203390"/>
              <a:ext cx="481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사용자가 결과의 첫 값을 무시하고 잘못 사용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3232" y="1540371"/>
            <a:ext cx="5901451" cy="147732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/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</a:t>
            </a:r>
            <a:b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FD971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ZeroDivisionError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raise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ValueError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'Invalid inputs'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43232" y="3179336"/>
            <a:ext cx="4847969" cy="2031325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x, y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try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divide(x, y)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except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ValueError</a:t>
            </a:r>
            <a:r>
              <a:rPr lang="ko-KR" altLang="ko-KR" i="1" dirty="0">
                <a:solidFill>
                  <a:srgbClr val="66D9E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lang="ko-KR" altLang="ko-KR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error</a:t>
            </a:r>
            <a:r>
              <a:rPr lang="en-US" altLang="ko-KR" dirty="0" smtClean="0">
                <a:solidFill>
                  <a:srgbClr val="F8F8F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1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else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'Result is %.1f'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result)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59211" y="5372298"/>
            <a:ext cx="5450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사용자는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반환값을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조건식으로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검사할 필요가 없다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예외가 없다면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반환값은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문제가 없다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232" y="912946"/>
            <a:ext cx="569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해결 방법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2: 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절대로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None</a:t>
            </a:r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을 반환하지 않기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35153" y="2994670"/>
            <a:ext cx="49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raise : </a:t>
            </a:r>
            <a:r>
              <a:rPr lang="ko-KR" altLang="en-US" dirty="0" smtClean="0"/>
              <a:t>오류를 강제로 발생시키기 위해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6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5435" y="2296175"/>
            <a:ext cx="1050736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핵심 정리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  특별한 의미를 나타내려고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반환하는 함수가 오류를 일으키기 쉬운 이유는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이나 다른 값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예를 들면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이나 빈 문자열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조건식에서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False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로 평가되기 때문이다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●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특별한 상황을 알릴 때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반환하는 대신에 예외를 일으키자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문서화가 되어있다면 호출하는 코드에서 예외를 적절하게 처리할 것이라고 기대할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222" y="362465"/>
            <a:ext cx="526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14. None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을 반환하기보다는 예외를 일으키자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05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1673</Words>
  <Application>Microsoft Office PowerPoint</Application>
  <PresentationFormat>와이드스크린</PresentationFormat>
  <Paragraphs>280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HY견고딕</vt:lpstr>
      <vt:lpstr>Segoe UI Black</vt:lpstr>
      <vt:lpstr>굴림체</vt:lpstr>
      <vt:lpstr>맑은 고딕</vt:lpstr>
      <vt:lpstr>Arial</vt:lpstr>
      <vt:lpstr>Calibri</vt:lpstr>
      <vt:lpstr>Calibri Light</vt:lpstr>
      <vt:lpstr>Office Theme</vt:lpstr>
      <vt:lpstr>파이썬 코딩의 기술 4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코딩의 기술 14~17</dc:title>
  <dc:creator>CoolD</dc:creator>
  <cp:lastModifiedBy>김진용 [coold]</cp:lastModifiedBy>
  <cp:revision>71</cp:revision>
  <dcterms:created xsi:type="dcterms:W3CDTF">2016-10-09T07:12:52Z</dcterms:created>
  <dcterms:modified xsi:type="dcterms:W3CDTF">2016-10-18T04:26:55Z</dcterms:modified>
</cp:coreProperties>
</file>