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5rViw8/EypJ5iPUGP9CZY0bdp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f891267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bf8912679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f8dd9c9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bf8dd9c9e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f8dd9c9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bf8dd9c9e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f891267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bf89126795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f8dd9c9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bf8dd9c9e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f8dd9c9e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bf8dd9c9e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f8912679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f891267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f8912679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f891267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f891267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bf8912679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f891267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bf8912679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c055fd28e6_0_687"/>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c055fd28e6_0_687"/>
          <p:cNvGrpSpPr/>
          <p:nvPr/>
        </p:nvGrpSpPr>
        <p:grpSpPr>
          <a:xfrm>
            <a:off x="1107036" y="1588427"/>
            <a:ext cx="994316" cy="61102"/>
            <a:chOff x="4580561" y="2589004"/>
            <a:chExt cx="1064464" cy="25200"/>
          </a:xfrm>
        </p:grpSpPr>
        <p:sp>
          <p:nvSpPr>
            <p:cNvPr id="12" name="Google Shape;12;gc055fd28e6_0_68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c055fd28e6_0_68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c055fd28e6_0_687"/>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c055fd28e6_0_687"/>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c055fd28e6_0_68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c055fd28e6_0_751"/>
          <p:cNvGrpSpPr/>
          <p:nvPr/>
        </p:nvGrpSpPr>
        <p:grpSpPr>
          <a:xfrm>
            <a:off x="1107036" y="5558926"/>
            <a:ext cx="994316" cy="61102"/>
            <a:chOff x="4580561" y="2589004"/>
            <a:chExt cx="1064464" cy="25200"/>
          </a:xfrm>
        </p:grpSpPr>
        <p:sp>
          <p:nvSpPr>
            <p:cNvPr id="75" name="Google Shape;75;gc055fd28e6_0_75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c055fd28e6_0_75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c055fd28e6_0_75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c055fd28e6_0_75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c055fd28e6_0_75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c055fd28e6_0_75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c055fd28e6_0_7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c055fd28e6_0_7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gc055fd28e6_0_7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c055fd28e6_0_7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c055fd28e6_0_7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c055fd28e6_0_695"/>
          <p:cNvGrpSpPr/>
          <p:nvPr/>
        </p:nvGrpSpPr>
        <p:grpSpPr>
          <a:xfrm>
            <a:off x="1107036" y="1588427"/>
            <a:ext cx="994316" cy="61102"/>
            <a:chOff x="4580561" y="2589004"/>
            <a:chExt cx="1064464" cy="25200"/>
          </a:xfrm>
        </p:grpSpPr>
        <p:sp>
          <p:nvSpPr>
            <p:cNvPr id="19" name="Google Shape;19;gc055fd28e6_0_69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c055fd28e6_0_69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c055fd28e6_0_695"/>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c055fd28e6_0_69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c055fd28e6_0_70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c055fd28e6_0_701"/>
          <p:cNvGrpSpPr/>
          <p:nvPr/>
        </p:nvGrpSpPr>
        <p:grpSpPr>
          <a:xfrm>
            <a:off x="1107036" y="1588427"/>
            <a:ext cx="994316" cy="61102"/>
            <a:chOff x="4580561" y="2589004"/>
            <a:chExt cx="1064464" cy="25200"/>
          </a:xfrm>
        </p:grpSpPr>
        <p:sp>
          <p:nvSpPr>
            <p:cNvPr id="26" name="Google Shape;26;gc055fd28e6_0_70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c055fd28e6_0_70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c055fd28e6_0_701"/>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c055fd28e6_0_701"/>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c055fd28e6_0_70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c055fd28e6_0_70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c055fd28e6_0_709"/>
          <p:cNvGrpSpPr/>
          <p:nvPr/>
        </p:nvGrpSpPr>
        <p:grpSpPr>
          <a:xfrm>
            <a:off x="1107036" y="1588427"/>
            <a:ext cx="994316" cy="61102"/>
            <a:chOff x="4580561" y="2589004"/>
            <a:chExt cx="1064464" cy="25200"/>
          </a:xfrm>
        </p:grpSpPr>
        <p:sp>
          <p:nvSpPr>
            <p:cNvPr id="34" name="Google Shape;34;gc055fd28e6_0_70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c055fd28e6_0_70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c055fd28e6_0_709"/>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c055fd28e6_0_709"/>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c055fd28e6_0_709"/>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c055fd28e6_0_70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c055fd28e6_0_7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c055fd28e6_0_718"/>
          <p:cNvGrpSpPr/>
          <p:nvPr/>
        </p:nvGrpSpPr>
        <p:grpSpPr>
          <a:xfrm>
            <a:off x="1107036" y="1588427"/>
            <a:ext cx="994316" cy="61102"/>
            <a:chOff x="4580561" y="2589004"/>
            <a:chExt cx="1064464" cy="25200"/>
          </a:xfrm>
        </p:grpSpPr>
        <p:sp>
          <p:nvSpPr>
            <p:cNvPr id="43" name="Google Shape;43;gc055fd28e6_0_7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c055fd28e6_0_7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c055fd28e6_0_718"/>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c055fd28e6_0_71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c055fd28e6_0_72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c055fd28e6_0_725"/>
          <p:cNvGrpSpPr/>
          <p:nvPr/>
        </p:nvGrpSpPr>
        <p:grpSpPr>
          <a:xfrm>
            <a:off x="1107036" y="1588427"/>
            <a:ext cx="994316" cy="61102"/>
            <a:chOff x="4580561" y="2589004"/>
            <a:chExt cx="1064464" cy="25200"/>
          </a:xfrm>
        </p:grpSpPr>
        <p:sp>
          <p:nvSpPr>
            <p:cNvPr id="50" name="Google Shape;50;gc055fd28e6_0_72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c055fd28e6_0_72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c055fd28e6_0_725"/>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c055fd28e6_0_725"/>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c055fd28e6_0_72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c055fd28e6_0_733"/>
          <p:cNvGrpSpPr/>
          <p:nvPr/>
        </p:nvGrpSpPr>
        <p:grpSpPr>
          <a:xfrm>
            <a:off x="1107036" y="5558926"/>
            <a:ext cx="994316" cy="61102"/>
            <a:chOff x="4580561" y="2589004"/>
            <a:chExt cx="1064464" cy="25200"/>
          </a:xfrm>
        </p:grpSpPr>
        <p:sp>
          <p:nvSpPr>
            <p:cNvPr id="57" name="Google Shape;57;gc055fd28e6_0_73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c055fd28e6_0_73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c055fd28e6_0_733"/>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c055fd28e6_0_73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c055fd28e6_0_73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c055fd28e6_0_739"/>
          <p:cNvGrpSpPr/>
          <p:nvPr/>
        </p:nvGrpSpPr>
        <p:grpSpPr>
          <a:xfrm>
            <a:off x="1107036" y="1588427"/>
            <a:ext cx="994316" cy="61102"/>
            <a:chOff x="4580561" y="2589004"/>
            <a:chExt cx="1064464" cy="25200"/>
          </a:xfrm>
        </p:grpSpPr>
        <p:sp>
          <p:nvSpPr>
            <p:cNvPr id="64" name="Google Shape;64;gc055fd28e6_0_73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c055fd28e6_0_73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c055fd28e6_0_73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c055fd28e6_0_73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c055fd28e6_0_73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c055fd28e6_0_73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c055fd28e6_0_748"/>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c055fd28e6_0_74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c055fd28e6_0_6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c055fd28e6_0_68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c055fd28e6_0_68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docs.phpmyadmin.net/en/latest/"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packagist.org/packages/google/apiclient" TargetMode="External"/><Relationship Id="rId4" Type="http://schemas.openxmlformats.org/officeDocument/2006/relationships/hyperlink" Target="https://packagist.org/packages/krizalys/onedrive-php-sdk" TargetMode="External"/><Relationship Id="rId5" Type="http://schemas.openxmlformats.org/officeDocument/2006/relationships/hyperlink" Target="https://packagist.org/packages/kunalvarma05/dropbox-php-sd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drive.google.com/drive/folders/10xmFBxXPtOROnOqenXgZKCkG5xcQF3pJ?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developers.google.com/drive/api/v3/about-sdk" TargetMode="External"/><Relationship Id="rId4" Type="http://schemas.openxmlformats.org/officeDocument/2006/relationships/hyperlink" Target="https://docs.microsoft.com/en-us/onedrive/developer/rest-api/getting-started/?view=odsp-graph-online" TargetMode="External"/><Relationship Id="rId5" Type="http://schemas.openxmlformats.org/officeDocument/2006/relationships/hyperlink" Target="https://www.dropbox.com/developers/reference/getting-started" TargetMode="External"/><Relationship Id="rId6" Type="http://schemas.openxmlformats.org/officeDocument/2006/relationships/hyperlink" Target="https://oauth.net/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864050" y="2151146"/>
            <a:ext cx="10250700" cy="1062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EZ-Drive</a:t>
            </a:r>
            <a:endParaRPr/>
          </a:p>
        </p:txBody>
      </p:sp>
      <p:sp>
        <p:nvSpPr>
          <p:cNvPr id="93" name="Google Shape;93;p1"/>
          <p:cNvSpPr txBox="1"/>
          <p:nvPr>
            <p:ph idx="1" type="subTitle"/>
          </p:nvPr>
        </p:nvSpPr>
        <p:spPr>
          <a:xfrm>
            <a:off x="970662" y="3598983"/>
            <a:ext cx="10250700" cy="7215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lang="en-US"/>
              <a:t>Members: Grant Galinger, Josh Phillips, Kyle Spraggins </a:t>
            </a:r>
            <a:endParaRPr/>
          </a:p>
          <a:p>
            <a:pPr indent="0" lvl="0" marL="0" rtl="0" algn="ctr">
              <a:lnSpc>
                <a:spcPct val="90000"/>
              </a:lnSpc>
              <a:spcBef>
                <a:spcPts val="1000"/>
              </a:spcBef>
              <a:spcAft>
                <a:spcPts val="0"/>
              </a:spcAft>
              <a:buClr>
                <a:schemeClr val="dk1"/>
              </a:buClr>
              <a:buSzPts val="2400"/>
              <a:buNone/>
            </a:pPr>
            <a:r>
              <a:rPr lang="en-US"/>
              <a:t>Advisor: Professor Annexstein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f89126795_0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Specifications </a:t>
            </a:r>
            <a:endParaRPr/>
          </a:p>
        </p:txBody>
      </p:sp>
      <p:sp>
        <p:nvSpPr>
          <p:cNvPr id="154" name="Google Shape;154;gbf89126795_0_37"/>
          <p:cNvSpPr txBox="1"/>
          <p:nvPr>
            <p:ph idx="1" type="body"/>
          </p:nvPr>
        </p:nvSpPr>
        <p:spPr>
          <a:xfrm>
            <a:off x="838200" y="15823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System Overview:</a:t>
            </a:r>
            <a:endParaRPr/>
          </a:p>
          <a:p>
            <a:pPr indent="-342900" lvl="0" marL="457200" rtl="0" algn="l">
              <a:lnSpc>
                <a:spcPct val="90000"/>
              </a:lnSpc>
              <a:spcBef>
                <a:spcPts val="1600"/>
              </a:spcBef>
              <a:spcAft>
                <a:spcPts val="0"/>
              </a:spcAft>
              <a:buSzPts val="1800"/>
              <a:buChar char="●"/>
            </a:pPr>
            <a:r>
              <a:rPr lang="en-US"/>
              <a:t>After files have been successfully uploaded, a Results page will be displayed showing a list of the files, as well as links to each of the Cloud Services.</a:t>
            </a:r>
            <a:endParaRPr/>
          </a:p>
          <a:p>
            <a:pPr indent="0" lvl="0" marL="457200" rtl="0" algn="l">
              <a:lnSpc>
                <a:spcPct val="90000"/>
              </a:lnSpc>
              <a:spcBef>
                <a:spcPts val="1600"/>
              </a:spcBef>
              <a:spcAft>
                <a:spcPts val="0"/>
              </a:spcAft>
              <a:buNone/>
            </a:pPr>
            <a:r>
              <a:t/>
            </a:r>
            <a:endParaRPr/>
          </a:p>
          <a:p>
            <a:pPr indent="0" lvl="0" marL="457200" rtl="0" algn="l">
              <a:lnSpc>
                <a:spcPct val="90000"/>
              </a:lnSpc>
              <a:spcBef>
                <a:spcPts val="1600"/>
              </a:spcBef>
              <a:spcAft>
                <a:spcPts val="0"/>
              </a:spcAft>
              <a:buNone/>
            </a:pPr>
            <a:r>
              <a:t/>
            </a:r>
            <a:endParaRPr/>
          </a:p>
          <a:p>
            <a:pPr indent="0" lvl="0" marL="457200" rtl="0" algn="l">
              <a:lnSpc>
                <a:spcPct val="90000"/>
              </a:lnSpc>
              <a:spcBef>
                <a:spcPts val="1600"/>
              </a:spcBef>
              <a:spcAft>
                <a:spcPts val="0"/>
              </a:spcAft>
              <a:buNone/>
            </a:pPr>
            <a:r>
              <a:t/>
            </a:r>
            <a:endParaRPr/>
          </a:p>
          <a:p>
            <a:pPr indent="457200" lvl="0" marL="2743200" rtl="0" algn="l">
              <a:lnSpc>
                <a:spcPct val="90000"/>
              </a:lnSpc>
              <a:spcBef>
                <a:spcPts val="1600"/>
              </a:spcBef>
              <a:spcAft>
                <a:spcPts val="1600"/>
              </a:spcAft>
              <a:buNone/>
            </a:pPr>
            <a:r>
              <a:rPr lang="en-US"/>
              <a:t>“Results page is in progress, no image atm”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Technologies</a:t>
            </a:r>
            <a:endParaRPr/>
          </a:p>
        </p:txBody>
      </p:sp>
      <p:sp>
        <p:nvSpPr>
          <p:cNvPr id="160" name="Google Shape;160;p6"/>
          <p:cNvSpPr txBox="1"/>
          <p:nvPr>
            <p:ph idx="1" type="body"/>
          </p:nvPr>
        </p:nvSpPr>
        <p:spPr>
          <a:xfrm>
            <a:off x="838200" y="145065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EZ-Drive is build primary on PHP and javascript technologies. Our application is powered through a PHP database known as, phpMyAdmin, and the design is created through HTML and CSS</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The Cloud Service APIs are implemented through a technology called Composer. This allows our project to import pre-existing libraries built for </a:t>
            </a:r>
            <a:r>
              <a:rPr lang="en-US"/>
              <a:t>utilizing these APIs. </a:t>
            </a:r>
            <a:r>
              <a:rPr lang="en-US"/>
              <a:t> </a:t>
            </a:r>
            <a:endParaRPr/>
          </a:p>
        </p:txBody>
      </p:sp>
      <p:pic>
        <p:nvPicPr>
          <p:cNvPr id="161" name="Google Shape;161;p6"/>
          <p:cNvPicPr preferRelativeResize="0"/>
          <p:nvPr/>
        </p:nvPicPr>
        <p:blipFill>
          <a:blip r:embed="rId3">
            <a:alphaModFix/>
          </a:blip>
          <a:stretch>
            <a:fillRect/>
          </a:stretch>
        </p:blipFill>
        <p:spPr>
          <a:xfrm>
            <a:off x="3272349" y="4027650"/>
            <a:ext cx="2825850" cy="1526200"/>
          </a:xfrm>
          <a:prstGeom prst="rect">
            <a:avLst/>
          </a:prstGeom>
          <a:noFill/>
          <a:ln>
            <a:noFill/>
          </a:ln>
        </p:spPr>
      </p:pic>
      <p:pic>
        <p:nvPicPr>
          <p:cNvPr id="162" name="Google Shape;162;p6"/>
          <p:cNvPicPr preferRelativeResize="0"/>
          <p:nvPr/>
        </p:nvPicPr>
        <p:blipFill>
          <a:blip r:embed="rId4">
            <a:alphaModFix/>
          </a:blip>
          <a:stretch>
            <a:fillRect/>
          </a:stretch>
        </p:blipFill>
        <p:spPr>
          <a:xfrm>
            <a:off x="6702650" y="3556750"/>
            <a:ext cx="2010450" cy="246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bf8dd9c9e6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Technologies</a:t>
            </a:r>
            <a:endParaRPr/>
          </a:p>
        </p:txBody>
      </p:sp>
      <p:sp>
        <p:nvSpPr>
          <p:cNvPr id="168" name="Google Shape;168;gbf8dd9c9e6_0_5"/>
          <p:cNvSpPr txBox="1"/>
          <p:nvPr>
            <p:ph idx="1" type="body"/>
          </p:nvPr>
        </p:nvSpPr>
        <p:spPr>
          <a:xfrm>
            <a:off x="838200" y="14506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solidFill>
                  <a:srgbClr val="222222"/>
                </a:solidFill>
                <a:highlight>
                  <a:srgbClr val="FFFFFF"/>
                </a:highlight>
              </a:rPr>
              <a:t>PHP is a server side scripting language that is used to develop static/dynamic websites or Web applications. </a:t>
            </a:r>
            <a:endParaRPr>
              <a:solidFill>
                <a:srgbClr val="222222"/>
              </a:solidFill>
              <a:highlight>
                <a:srgbClr val="FFFFFF"/>
              </a:highlight>
            </a:endParaRPr>
          </a:p>
          <a:p>
            <a:pPr indent="0" lvl="0" marL="0" rtl="0" algn="l">
              <a:lnSpc>
                <a:spcPct val="90000"/>
              </a:lnSpc>
              <a:spcBef>
                <a:spcPts val="1600"/>
              </a:spcBef>
              <a:spcAft>
                <a:spcPts val="0"/>
              </a:spcAft>
              <a:buNone/>
            </a:pPr>
            <a:r>
              <a:t/>
            </a:r>
            <a:endParaRPr>
              <a:solidFill>
                <a:srgbClr val="222222"/>
              </a:solidFill>
              <a:highlight>
                <a:srgbClr val="FFFFFF"/>
              </a:highlight>
            </a:endParaRPr>
          </a:p>
          <a:p>
            <a:pPr indent="0" lvl="0" marL="0" rtl="0" algn="l">
              <a:lnSpc>
                <a:spcPct val="90000"/>
              </a:lnSpc>
              <a:spcBef>
                <a:spcPts val="1600"/>
              </a:spcBef>
              <a:spcAft>
                <a:spcPts val="0"/>
              </a:spcAft>
              <a:buNone/>
            </a:pPr>
            <a:r>
              <a:rPr lang="en-US">
                <a:solidFill>
                  <a:srgbClr val="222222"/>
                </a:solidFill>
                <a:highlight>
                  <a:srgbClr val="FFFFFF"/>
                </a:highlight>
              </a:rPr>
              <a:t>Our application uses PHP for:</a:t>
            </a:r>
            <a:endParaRPr>
              <a:solidFill>
                <a:srgbClr val="222222"/>
              </a:solidFill>
              <a:highlight>
                <a:srgbClr val="FFFFFF"/>
              </a:highlight>
            </a:endParaRPr>
          </a:p>
          <a:p>
            <a:pPr indent="-342900" lvl="0" marL="457200" rtl="0" algn="l">
              <a:lnSpc>
                <a:spcPct val="90000"/>
              </a:lnSpc>
              <a:spcBef>
                <a:spcPts val="1600"/>
              </a:spcBef>
              <a:spcAft>
                <a:spcPts val="0"/>
              </a:spcAft>
              <a:buClr>
                <a:srgbClr val="222222"/>
              </a:buClr>
              <a:buSzPts val="1800"/>
              <a:buChar char="●"/>
            </a:pPr>
            <a:r>
              <a:rPr lang="en-US">
                <a:solidFill>
                  <a:srgbClr val="222222"/>
                </a:solidFill>
                <a:highlight>
                  <a:srgbClr val="FFFFFF"/>
                </a:highlight>
              </a:rPr>
              <a:t>Cloud Service API integration</a:t>
            </a:r>
            <a:endParaRPr>
              <a:solidFill>
                <a:srgbClr val="222222"/>
              </a:solidFill>
              <a:highlight>
                <a:srgbClr val="FFFFFF"/>
              </a:highlight>
            </a:endParaRPr>
          </a:p>
          <a:p>
            <a:pPr indent="-342900" lvl="0" marL="457200" rtl="0" algn="l">
              <a:lnSpc>
                <a:spcPct val="90000"/>
              </a:lnSpc>
              <a:spcBef>
                <a:spcPts val="0"/>
              </a:spcBef>
              <a:spcAft>
                <a:spcPts val="0"/>
              </a:spcAft>
              <a:buClr>
                <a:srgbClr val="222222"/>
              </a:buClr>
              <a:buSzPts val="1800"/>
              <a:buChar char="●"/>
            </a:pPr>
            <a:r>
              <a:rPr lang="en-US">
                <a:solidFill>
                  <a:srgbClr val="222222"/>
                </a:solidFill>
                <a:highlight>
                  <a:srgbClr val="FFFFFF"/>
                </a:highlight>
              </a:rPr>
              <a:t>Creating and displaying user account information</a:t>
            </a:r>
            <a:endParaRPr>
              <a:solidFill>
                <a:srgbClr val="222222"/>
              </a:solidFill>
              <a:highlight>
                <a:srgbClr val="FFFFFF"/>
              </a:highlight>
            </a:endParaRPr>
          </a:p>
          <a:p>
            <a:pPr indent="-342900" lvl="0" marL="457200" rtl="0" algn="l">
              <a:lnSpc>
                <a:spcPct val="90000"/>
              </a:lnSpc>
              <a:spcBef>
                <a:spcPts val="0"/>
              </a:spcBef>
              <a:spcAft>
                <a:spcPts val="0"/>
              </a:spcAft>
              <a:buClr>
                <a:srgbClr val="222222"/>
              </a:buClr>
              <a:buSzPts val="1800"/>
              <a:buChar char="●"/>
            </a:pPr>
            <a:r>
              <a:rPr lang="en-US">
                <a:solidFill>
                  <a:srgbClr val="222222"/>
                </a:solidFill>
                <a:highlight>
                  <a:srgbClr val="FFFFFF"/>
                </a:highlight>
              </a:rPr>
              <a:t>Creating user Sessions</a:t>
            </a:r>
            <a:endParaRPr>
              <a:solidFill>
                <a:srgbClr val="222222"/>
              </a:solidFill>
              <a:highlight>
                <a:srgbClr val="FFFFFF"/>
              </a:highlight>
            </a:endParaRPr>
          </a:p>
          <a:p>
            <a:pPr indent="-342900" lvl="0" marL="457200" rtl="0" algn="l">
              <a:lnSpc>
                <a:spcPct val="90000"/>
              </a:lnSpc>
              <a:spcBef>
                <a:spcPts val="0"/>
              </a:spcBef>
              <a:spcAft>
                <a:spcPts val="0"/>
              </a:spcAft>
              <a:buClr>
                <a:srgbClr val="222222"/>
              </a:buClr>
              <a:buSzPts val="1800"/>
              <a:buChar char="●"/>
            </a:pPr>
            <a:r>
              <a:rPr lang="en-US">
                <a:solidFill>
                  <a:srgbClr val="222222"/>
                </a:solidFill>
                <a:highlight>
                  <a:srgbClr val="FFFFFF"/>
                </a:highlight>
              </a:rPr>
              <a:t>Uploading user files (in combination with Dropzone.js)</a:t>
            </a:r>
            <a:endParaRPr>
              <a:solidFill>
                <a:srgbClr val="222222"/>
              </a:solidFill>
              <a:highlight>
                <a:srgbClr val="FFFFFF"/>
              </a:highlight>
            </a:endParaRPr>
          </a:p>
          <a:p>
            <a:pPr indent="-342900" lvl="0" marL="457200" rtl="0" algn="l">
              <a:lnSpc>
                <a:spcPct val="90000"/>
              </a:lnSpc>
              <a:spcBef>
                <a:spcPts val="0"/>
              </a:spcBef>
              <a:spcAft>
                <a:spcPts val="0"/>
              </a:spcAft>
              <a:buClr>
                <a:srgbClr val="222222"/>
              </a:buClr>
              <a:buSzPts val="1800"/>
              <a:buChar char="●"/>
            </a:pPr>
            <a:r>
              <a:rPr lang="en-US">
                <a:solidFill>
                  <a:srgbClr val="222222"/>
                </a:solidFill>
                <a:highlight>
                  <a:srgbClr val="FFFFFF"/>
                </a:highlight>
              </a:rPr>
              <a:t>Transferring</a:t>
            </a:r>
            <a:r>
              <a:rPr lang="en-US">
                <a:solidFill>
                  <a:srgbClr val="222222"/>
                </a:solidFill>
                <a:highlight>
                  <a:srgbClr val="FFFFFF"/>
                </a:highlight>
              </a:rPr>
              <a:t> data to and from our database</a:t>
            </a:r>
            <a:endParaRPr>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f8dd9c9e6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Technologies</a:t>
            </a:r>
            <a:endParaRPr/>
          </a:p>
        </p:txBody>
      </p:sp>
      <p:sp>
        <p:nvSpPr>
          <p:cNvPr id="174" name="Google Shape;174;gbf8dd9c9e6_0_13"/>
          <p:cNvSpPr txBox="1"/>
          <p:nvPr>
            <p:ph idx="1" type="body"/>
          </p:nvPr>
        </p:nvSpPr>
        <p:spPr>
          <a:xfrm>
            <a:off x="838200" y="14506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solidFill>
                  <a:srgbClr val="222222"/>
                </a:solidFill>
                <a:highlight>
                  <a:srgbClr val="FFFFFF"/>
                </a:highlight>
              </a:rPr>
              <a:t>Our application is powered through the PHP database known as, phpMyAdmin. Here, all of our user data is stored, as well as the </a:t>
            </a:r>
            <a:r>
              <a:rPr lang="en-US">
                <a:solidFill>
                  <a:srgbClr val="222222"/>
                </a:solidFill>
                <a:highlight>
                  <a:srgbClr val="FFFFFF"/>
                </a:highlight>
              </a:rPr>
              <a:t>authorization</a:t>
            </a:r>
            <a:r>
              <a:rPr lang="en-US">
                <a:solidFill>
                  <a:srgbClr val="222222"/>
                </a:solidFill>
                <a:highlight>
                  <a:srgbClr val="FFFFFF"/>
                </a:highlight>
              </a:rPr>
              <a:t> data for each of the Cloud </a:t>
            </a:r>
            <a:r>
              <a:rPr lang="en-US">
                <a:solidFill>
                  <a:srgbClr val="222222"/>
                </a:solidFill>
                <a:highlight>
                  <a:srgbClr val="FFFFFF"/>
                </a:highlight>
              </a:rPr>
              <a:t>Services</a:t>
            </a:r>
            <a:r>
              <a:rPr lang="en-US">
                <a:solidFill>
                  <a:srgbClr val="222222"/>
                </a:solidFill>
                <a:highlight>
                  <a:srgbClr val="FFFFFF"/>
                </a:highlight>
              </a:rPr>
              <a:t> our users are connected to. </a:t>
            </a:r>
            <a:endParaRPr>
              <a:solidFill>
                <a:srgbClr val="222222"/>
              </a:solidFill>
              <a:highlight>
                <a:srgbClr val="FFFFFF"/>
              </a:highlight>
            </a:endParaRPr>
          </a:p>
          <a:p>
            <a:pPr indent="-342900" lvl="0" marL="457200" rtl="0" algn="l">
              <a:lnSpc>
                <a:spcPct val="90000"/>
              </a:lnSpc>
              <a:spcBef>
                <a:spcPts val="1600"/>
              </a:spcBef>
              <a:spcAft>
                <a:spcPts val="0"/>
              </a:spcAft>
              <a:buClr>
                <a:srgbClr val="222222"/>
              </a:buClr>
              <a:buSzPts val="1800"/>
              <a:buChar char="●"/>
            </a:pPr>
            <a:r>
              <a:rPr lang="en-US">
                <a:solidFill>
                  <a:srgbClr val="222222"/>
                </a:solidFill>
                <a:highlight>
                  <a:srgbClr val="FFFFFF"/>
                </a:highlight>
              </a:rPr>
              <a:t>PHP Documentation: </a:t>
            </a:r>
            <a:r>
              <a:rPr lang="en-US" u="sng">
                <a:solidFill>
                  <a:schemeClr val="hlink"/>
                </a:solidFill>
                <a:highlight>
                  <a:srgbClr val="FFFFFF"/>
                </a:highlight>
                <a:hlinkClick r:id="rId3"/>
              </a:rPr>
              <a:t>Welcome to phpMyAdmin's documentation! — phpMyAdmin 5.2.0-dev documentation</a:t>
            </a:r>
            <a:endParaRPr>
              <a:solidFill>
                <a:srgbClr val="222222"/>
              </a:solidFill>
              <a:highlight>
                <a:srgbClr val="FFFFFF"/>
              </a:highlight>
            </a:endParaRPr>
          </a:p>
        </p:txBody>
      </p:sp>
      <p:pic>
        <p:nvPicPr>
          <p:cNvPr id="175" name="Google Shape;175;gbf8dd9c9e6_0_13"/>
          <p:cNvPicPr preferRelativeResize="0"/>
          <p:nvPr/>
        </p:nvPicPr>
        <p:blipFill>
          <a:blip r:embed="rId4">
            <a:alphaModFix/>
          </a:blip>
          <a:stretch>
            <a:fillRect/>
          </a:stretch>
        </p:blipFill>
        <p:spPr>
          <a:xfrm>
            <a:off x="3854125" y="3156025"/>
            <a:ext cx="4483749" cy="235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f89126795_0_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Technologies</a:t>
            </a:r>
            <a:endParaRPr/>
          </a:p>
        </p:txBody>
      </p:sp>
      <p:sp>
        <p:nvSpPr>
          <p:cNvPr id="181" name="Google Shape;181;gbf89126795_0_45"/>
          <p:cNvSpPr txBox="1"/>
          <p:nvPr>
            <p:ph idx="1" type="body"/>
          </p:nvPr>
        </p:nvSpPr>
        <p:spPr>
          <a:xfrm>
            <a:off x="838200" y="14210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solidFill>
                  <a:srgbClr val="222222"/>
                </a:solidFill>
                <a:highlight>
                  <a:srgbClr val="FFFFFF"/>
                </a:highlight>
              </a:rPr>
              <a:t>Composer is a tool for dependency management in PHP. It allows you to declare the libraries your project depends on and it will manage (install/update) them for you.</a:t>
            </a:r>
            <a:endParaRPr>
              <a:solidFill>
                <a:srgbClr val="222222"/>
              </a:solidFill>
              <a:highlight>
                <a:srgbClr val="FFFFFF"/>
              </a:highlight>
            </a:endParaRPr>
          </a:p>
          <a:p>
            <a:pPr indent="0" lvl="0" marL="0" rtl="0" algn="l">
              <a:lnSpc>
                <a:spcPct val="90000"/>
              </a:lnSpc>
              <a:spcBef>
                <a:spcPts val="1600"/>
              </a:spcBef>
              <a:spcAft>
                <a:spcPts val="0"/>
              </a:spcAft>
              <a:buNone/>
            </a:pPr>
            <a:r>
              <a:t/>
            </a:r>
            <a:endParaRPr>
              <a:solidFill>
                <a:srgbClr val="222222"/>
              </a:solidFill>
              <a:highlight>
                <a:srgbClr val="FFFFFF"/>
              </a:highlight>
            </a:endParaRPr>
          </a:p>
          <a:p>
            <a:pPr indent="0" lvl="0" marL="0" rtl="0" algn="l">
              <a:lnSpc>
                <a:spcPct val="90000"/>
              </a:lnSpc>
              <a:spcBef>
                <a:spcPts val="1600"/>
              </a:spcBef>
              <a:spcAft>
                <a:spcPts val="0"/>
              </a:spcAft>
              <a:buNone/>
            </a:pPr>
            <a:r>
              <a:rPr lang="en-US">
                <a:solidFill>
                  <a:srgbClr val="222222"/>
                </a:solidFill>
                <a:highlight>
                  <a:srgbClr val="FFFFFF"/>
                </a:highlight>
              </a:rPr>
              <a:t>These are the libraries our application uses:</a:t>
            </a:r>
            <a:endParaRPr>
              <a:solidFill>
                <a:srgbClr val="222222"/>
              </a:solidFill>
              <a:highlight>
                <a:srgbClr val="FFFFFF"/>
              </a:highlight>
            </a:endParaRPr>
          </a:p>
          <a:p>
            <a:pPr indent="-342900" lvl="0" marL="457200" rtl="0" algn="l">
              <a:lnSpc>
                <a:spcPct val="90000"/>
              </a:lnSpc>
              <a:spcBef>
                <a:spcPts val="1600"/>
              </a:spcBef>
              <a:spcAft>
                <a:spcPts val="0"/>
              </a:spcAft>
              <a:buSzPts val="1800"/>
              <a:buChar char="●"/>
            </a:pPr>
            <a:r>
              <a:rPr lang="en-US"/>
              <a:t>Google Drive - </a:t>
            </a:r>
            <a:r>
              <a:rPr lang="en-US" u="sng">
                <a:solidFill>
                  <a:schemeClr val="hlink"/>
                </a:solidFill>
                <a:hlinkClick r:id="rId3"/>
              </a:rPr>
              <a:t>google/apiclient</a:t>
            </a:r>
            <a:endParaRPr/>
          </a:p>
          <a:p>
            <a:pPr indent="-342900" lvl="0" marL="457200" rtl="0" algn="l">
              <a:lnSpc>
                <a:spcPct val="90000"/>
              </a:lnSpc>
              <a:spcBef>
                <a:spcPts val="0"/>
              </a:spcBef>
              <a:spcAft>
                <a:spcPts val="0"/>
              </a:spcAft>
              <a:buSzPts val="1800"/>
              <a:buChar char="●"/>
            </a:pPr>
            <a:r>
              <a:rPr lang="en-US"/>
              <a:t>OneDrive - </a:t>
            </a:r>
            <a:r>
              <a:rPr lang="en-US" u="sng">
                <a:solidFill>
                  <a:schemeClr val="hlink"/>
                </a:solidFill>
                <a:hlinkClick r:id="rId4"/>
              </a:rPr>
              <a:t>krizalys/onedrive-php-sdk</a:t>
            </a:r>
            <a:endParaRPr/>
          </a:p>
          <a:p>
            <a:pPr indent="-342900" lvl="0" marL="457200" rtl="0" algn="l">
              <a:lnSpc>
                <a:spcPct val="90000"/>
              </a:lnSpc>
              <a:spcBef>
                <a:spcPts val="0"/>
              </a:spcBef>
              <a:spcAft>
                <a:spcPts val="0"/>
              </a:spcAft>
              <a:buSzPts val="1800"/>
              <a:buChar char="●"/>
            </a:pPr>
            <a:r>
              <a:rPr lang="en-US"/>
              <a:t>Dropbox -</a:t>
            </a:r>
            <a:r>
              <a:rPr lang="en-US"/>
              <a:t> </a:t>
            </a:r>
            <a:r>
              <a:rPr lang="en-US" u="sng">
                <a:solidFill>
                  <a:schemeClr val="hlink"/>
                </a:solidFill>
                <a:hlinkClick r:id="rId5"/>
              </a:rPr>
              <a:t>kunalvarma05/dropbox-php-sdk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bf8dd9c9e6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Technologies</a:t>
            </a:r>
            <a:endParaRPr/>
          </a:p>
        </p:txBody>
      </p:sp>
      <p:sp>
        <p:nvSpPr>
          <p:cNvPr id="187" name="Google Shape;187;gbf8dd9c9e6_0_19"/>
          <p:cNvSpPr txBox="1"/>
          <p:nvPr>
            <p:ph idx="1" type="body"/>
          </p:nvPr>
        </p:nvSpPr>
        <p:spPr>
          <a:xfrm>
            <a:off x="838200" y="14210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solidFill>
                  <a:srgbClr val="222222"/>
                </a:solidFill>
                <a:highlight>
                  <a:srgbClr val="FFFFFF"/>
                </a:highlight>
              </a:rPr>
              <a:t>Our application is designed through HTML and CSS. We decided to go with a sleek and minimalistic approach to our design. We feel that this adds to the overall clean and simple aesthetic we are trying to achieve. </a:t>
            </a:r>
            <a:endParaRPr>
              <a:solidFill>
                <a:srgbClr val="222222"/>
              </a:solidFill>
              <a:highlight>
                <a:srgbClr val="FFFFFF"/>
              </a:highlight>
            </a:endParaRPr>
          </a:p>
          <a:p>
            <a:pPr indent="0" lvl="0" marL="0" rtl="0" algn="l">
              <a:lnSpc>
                <a:spcPct val="90000"/>
              </a:lnSpc>
              <a:spcBef>
                <a:spcPts val="1600"/>
              </a:spcBef>
              <a:spcAft>
                <a:spcPts val="0"/>
              </a:spcAft>
              <a:buNone/>
            </a:pPr>
            <a:r>
              <a:rPr lang="en-US">
                <a:solidFill>
                  <a:srgbClr val="222222"/>
                </a:solidFill>
                <a:highlight>
                  <a:srgbClr val="FFFFFF"/>
                </a:highlight>
              </a:rPr>
              <a:t>Follow the link here to view a gallery of photos so far of our application: </a:t>
            </a:r>
            <a:r>
              <a:rPr lang="en-US" u="sng">
                <a:solidFill>
                  <a:schemeClr val="hlink"/>
                </a:solidFill>
                <a:highlight>
                  <a:srgbClr val="FFFFFF"/>
                </a:highlight>
                <a:hlinkClick r:id="rId3"/>
              </a:rPr>
              <a:t>EZ-Drive Image Portfolio</a:t>
            </a:r>
            <a:endParaRPr>
              <a:solidFill>
                <a:srgbClr val="222222"/>
              </a:solidFill>
              <a:highlight>
                <a:srgbClr val="FFFFFF"/>
              </a:highlight>
            </a:endParaRPr>
          </a:p>
          <a:p>
            <a:pPr indent="0" lvl="0" marL="0" rtl="0" algn="l">
              <a:lnSpc>
                <a:spcPct val="90000"/>
              </a:lnSpc>
              <a:spcBef>
                <a:spcPts val="1600"/>
              </a:spcBef>
              <a:spcAft>
                <a:spcPts val="0"/>
              </a:spcAft>
              <a:buNone/>
            </a:pPr>
            <a:r>
              <a:t/>
            </a:r>
            <a:endParaRPr>
              <a:solidFill>
                <a:srgbClr val="222222"/>
              </a:solidFill>
              <a:highlight>
                <a:srgbClr val="FFFFFF"/>
              </a:highlight>
            </a:endParaRPr>
          </a:p>
          <a:p>
            <a:pPr indent="0" lvl="0" marL="0" rtl="0" algn="l">
              <a:lnSpc>
                <a:spcPct val="90000"/>
              </a:lnSpc>
              <a:spcBef>
                <a:spcPts val="1600"/>
              </a:spcBef>
              <a:spcAft>
                <a:spcPts val="0"/>
              </a:spcAft>
              <a:buNone/>
            </a:pPr>
            <a:r>
              <a:t/>
            </a:r>
            <a:endParaRPr>
              <a:solidFill>
                <a:srgbClr val="222222"/>
              </a:solidFill>
              <a:highlight>
                <a:srgbClr val="FFFFFF"/>
              </a:highlight>
            </a:endParaRPr>
          </a:p>
          <a:p>
            <a:pPr indent="457200" lvl="0" marL="1371600" rtl="0" algn="l">
              <a:lnSpc>
                <a:spcPct val="90000"/>
              </a:lnSpc>
              <a:spcBef>
                <a:spcPts val="1600"/>
              </a:spcBef>
              <a:spcAft>
                <a:spcPts val="1600"/>
              </a:spcAft>
              <a:buNone/>
            </a:pPr>
            <a:r>
              <a:t/>
            </a:r>
            <a:endParaRPr>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Milestones</a:t>
            </a:r>
            <a:endParaRPr/>
          </a:p>
        </p:txBody>
      </p:sp>
      <p:sp>
        <p:nvSpPr>
          <p:cNvPr id="193" name="Google Shape;193;p7"/>
          <p:cNvSpPr txBox="1"/>
          <p:nvPr>
            <p:ph idx="1" type="body"/>
          </p:nvPr>
        </p:nvSpPr>
        <p:spPr>
          <a:xfrm>
            <a:off x="838200" y="14309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Here is a list of our original milestones for this project. Our vision for this application has changed slightly overtime, so some of the milestones will be altered in the future. </a:t>
            </a:r>
            <a:endParaRPr/>
          </a:p>
          <a:p>
            <a:pPr indent="0" lvl="0" marL="0" rtl="0" algn="l">
              <a:lnSpc>
                <a:spcPct val="90000"/>
              </a:lnSpc>
              <a:spcBef>
                <a:spcPts val="1600"/>
              </a:spcBef>
              <a:spcAft>
                <a:spcPts val="1600"/>
              </a:spcAft>
              <a:buNone/>
            </a:pPr>
            <a:r>
              <a:t/>
            </a:r>
            <a:endParaRPr/>
          </a:p>
        </p:txBody>
      </p:sp>
      <p:pic>
        <p:nvPicPr>
          <p:cNvPr id="194" name="Google Shape;194;p7"/>
          <p:cNvPicPr preferRelativeResize="0"/>
          <p:nvPr/>
        </p:nvPicPr>
        <p:blipFill>
          <a:blip r:embed="rId3">
            <a:alphaModFix/>
          </a:blip>
          <a:stretch>
            <a:fillRect/>
          </a:stretch>
        </p:blipFill>
        <p:spPr>
          <a:xfrm>
            <a:off x="2696738" y="2277320"/>
            <a:ext cx="6798524" cy="350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bf8dd9c9e6_0_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sp>
        <p:nvSpPr>
          <p:cNvPr id="200" name="Google Shape;200;gbf8dd9c9e6_0_24"/>
          <p:cNvSpPr txBox="1"/>
          <p:nvPr>
            <p:ph idx="1" type="body"/>
          </p:nvPr>
        </p:nvSpPr>
        <p:spPr>
          <a:xfrm>
            <a:off x="838200" y="14309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So far, we have achieved several major milestones progressing our project forward:</a:t>
            </a:r>
            <a:endParaRPr/>
          </a:p>
          <a:p>
            <a:pPr indent="-342900" lvl="0" marL="457200" rtl="0" algn="l">
              <a:spcBef>
                <a:spcPts val="1600"/>
              </a:spcBef>
              <a:spcAft>
                <a:spcPts val="0"/>
              </a:spcAft>
              <a:buSzPts val="1800"/>
              <a:buChar char="●"/>
            </a:pPr>
            <a:r>
              <a:rPr lang="en-US"/>
              <a:t>User based login system/ User account creation (Jan 10th)</a:t>
            </a:r>
            <a:endParaRPr/>
          </a:p>
          <a:p>
            <a:pPr indent="-342900" lvl="0" marL="457200" rtl="0" algn="l">
              <a:spcBef>
                <a:spcPts val="0"/>
              </a:spcBef>
              <a:spcAft>
                <a:spcPts val="0"/>
              </a:spcAft>
              <a:buSzPts val="1800"/>
              <a:buChar char="●"/>
            </a:pPr>
            <a:r>
              <a:rPr lang="en-US"/>
              <a:t>Connecting/utilizing phpMyAdmin database (Jan 10th)</a:t>
            </a:r>
            <a:endParaRPr/>
          </a:p>
          <a:p>
            <a:pPr indent="-342900" lvl="0" marL="457200" rtl="0" algn="l">
              <a:lnSpc>
                <a:spcPct val="90000"/>
              </a:lnSpc>
              <a:spcBef>
                <a:spcPts val="0"/>
              </a:spcBef>
              <a:spcAft>
                <a:spcPts val="0"/>
              </a:spcAft>
              <a:buSzPts val="1800"/>
              <a:buChar char="●"/>
            </a:pPr>
            <a:r>
              <a:rPr lang="en-US"/>
              <a:t>Google Drive API implementation (Jan 25th)</a:t>
            </a:r>
            <a:endParaRPr/>
          </a:p>
          <a:p>
            <a:pPr indent="-342900" lvl="0" marL="457200" rtl="0" algn="l">
              <a:spcBef>
                <a:spcPts val="0"/>
              </a:spcBef>
              <a:spcAft>
                <a:spcPts val="0"/>
              </a:spcAft>
              <a:buSzPts val="1800"/>
              <a:buChar char="●"/>
            </a:pPr>
            <a:r>
              <a:rPr lang="en-US"/>
              <a:t>Dropzone.js file uploading system (Jan 31st)</a:t>
            </a:r>
            <a:endParaRPr/>
          </a:p>
          <a:p>
            <a:pPr indent="-342900" lvl="0" marL="457200" rtl="0" algn="l">
              <a:lnSpc>
                <a:spcPct val="90000"/>
              </a:lnSpc>
              <a:spcBef>
                <a:spcPts val="0"/>
              </a:spcBef>
              <a:spcAft>
                <a:spcPts val="0"/>
              </a:spcAft>
              <a:buSzPts val="1800"/>
              <a:buChar char="●"/>
            </a:pPr>
            <a:r>
              <a:rPr lang="en-US"/>
              <a:t>Dropbox API implementation (Feb 10th)</a:t>
            </a:r>
            <a:endParaRPr/>
          </a:p>
          <a:p>
            <a:pPr indent="-342900" lvl="0" marL="457200" rtl="0" algn="l">
              <a:lnSpc>
                <a:spcPct val="90000"/>
              </a:lnSpc>
              <a:spcBef>
                <a:spcPts val="0"/>
              </a:spcBef>
              <a:spcAft>
                <a:spcPts val="0"/>
              </a:spcAft>
              <a:buSzPts val="1800"/>
              <a:buChar char="●"/>
            </a:pPr>
            <a:r>
              <a:rPr lang="en-US"/>
              <a:t>Created and designed most of the pages and interfaces (Feb 18th)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Challenges </a:t>
            </a:r>
            <a:endParaRPr/>
          </a:p>
        </p:txBody>
      </p:sp>
      <p:sp>
        <p:nvSpPr>
          <p:cNvPr id="206" name="Google Shape;206;p9"/>
          <p:cNvSpPr txBox="1"/>
          <p:nvPr>
            <p:ph idx="1" type="body"/>
          </p:nvPr>
        </p:nvSpPr>
        <p:spPr>
          <a:xfrm>
            <a:off x="838200" y="144080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So far, there have been several challenges in getting the application to its current state.</a:t>
            </a:r>
            <a:endParaRPr/>
          </a:p>
          <a:p>
            <a:pPr indent="-342900" lvl="0" marL="457200" rtl="0" algn="l">
              <a:lnSpc>
                <a:spcPct val="90000"/>
              </a:lnSpc>
              <a:spcBef>
                <a:spcPts val="1600"/>
              </a:spcBef>
              <a:spcAft>
                <a:spcPts val="0"/>
              </a:spcAft>
              <a:buSzPts val="1800"/>
              <a:buChar char="●"/>
            </a:pPr>
            <a:r>
              <a:rPr lang="en-US"/>
              <a:t>Configuring and setting up each of the Cloud Service APIs was challenging at times and certainly a learning experience. </a:t>
            </a:r>
            <a:endParaRPr/>
          </a:p>
          <a:p>
            <a:pPr indent="-342900" lvl="1" marL="914400" rtl="0" algn="l">
              <a:lnSpc>
                <a:spcPct val="90000"/>
              </a:lnSpc>
              <a:spcBef>
                <a:spcPts val="0"/>
              </a:spcBef>
              <a:spcAft>
                <a:spcPts val="0"/>
              </a:spcAft>
              <a:buSzPts val="1800"/>
              <a:buChar char="○"/>
            </a:pPr>
            <a:r>
              <a:rPr lang="en-US"/>
              <a:t>Each of them have similarities in how they function, so once we got the first one working, which was Google Drive, the next two were not as time-consuming.</a:t>
            </a:r>
            <a:endParaRPr/>
          </a:p>
          <a:p>
            <a:pPr indent="-342900" lvl="0" marL="457200" rtl="0" algn="l">
              <a:lnSpc>
                <a:spcPct val="90000"/>
              </a:lnSpc>
              <a:spcBef>
                <a:spcPts val="0"/>
              </a:spcBef>
              <a:spcAft>
                <a:spcPts val="0"/>
              </a:spcAft>
              <a:buSzPts val="1800"/>
              <a:buChar char="●"/>
            </a:pPr>
            <a:r>
              <a:rPr lang="en-US"/>
              <a:t>Another challenge we are currently facing is getting Composer to work properly with all three of our required libraries.	</a:t>
            </a:r>
            <a:endParaRPr/>
          </a:p>
          <a:p>
            <a:pPr indent="-342900" lvl="1" marL="914400" rtl="0" algn="l">
              <a:lnSpc>
                <a:spcPct val="90000"/>
              </a:lnSpc>
              <a:spcBef>
                <a:spcPts val="0"/>
              </a:spcBef>
              <a:spcAft>
                <a:spcPts val="0"/>
              </a:spcAft>
              <a:buSzPts val="1800"/>
              <a:buChar char="○"/>
            </a:pPr>
            <a:r>
              <a:rPr lang="en-US"/>
              <a:t>Initially, when building the foundation for one of the Cloud Service APIs, we do so in a </a:t>
            </a:r>
            <a:r>
              <a:rPr lang="en-US"/>
              <a:t>separate</a:t>
            </a:r>
            <a:r>
              <a:rPr lang="en-US"/>
              <a:t> project to minimize potential errors. Then, once we get it to work, we migrate our testing into our main project. </a:t>
            </a:r>
            <a:endParaRPr/>
          </a:p>
          <a:p>
            <a:pPr indent="-342900" lvl="1" marL="914400" rtl="0" algn="l">
              <a:lnSpc>
                <a:spcPct val="90000"/>
              </a:lnSpc>
              <a:spcBef>
                <a:spcPts val="0"/>
              </a:spcBef>
              <a:spcAft>
                <a:spcPts val="0"/>
              </a:spcAft>
              <a:buSzPts val="1800"/>
              <a:buChar char="○"/>
            </a:pPr>
            <a:r>
              <a:rPr lang="en-US"/>
              <a:t>When updating our Composer install in our main project, we are sometimes getting errors. This is something we are currently debugging. </a:t>
            </a:r>
            <a:endParaRPr/>
          </a:p>
          <a:p>
            <a:pPr indent="-342900" lvl="0" marL="457200" rtl="0" algn="l">
              <a:lnSpc>
                <a:spcPct val="90000"/>
              </a:lnSpc>
              <a:spcBef>
                <a:spcPts val="0"/>
              </a:spcBef>
              <a:spcAft>
                <a:spcPts val="0"/>
              </a:spcAft>
              <a:buSzPts val="1800"/>
              <a:buChar char="●"/>
            </a:pPr>
            <a:r>
              <a:rPr lang="en-US"/>
              <a:t>One challenge we will soon face in the near future is migrating our application to a hosted url. </a:t>
            </a:r>
            <a:endParaRPr/>
          </a:p>
          <a:p>
            <a:pPr indent="-342900" lvl="1" marL="914400" rtl="0" algn="l">
              <a:lnSpc>
                <a:spcPct val="90000"/>
              </a:lnSpc>
              <a:spcBef>
                <a:spcPts val="0"/>
              </a:spcBef>
              <a:spcAft>
                <a:spcPts val="0"/>
              </a:spcAft>
              <a:buSzPts val="1800"/>
              <a:buChar char="○"/>
            </a:pPr>
            <a:r>
              <a:rPr lang="en-US"/>
              <a:t>This will be one of the last major hurdles for our project so that it can be viewed and accessed by the public.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Background &amp; Goals</a:t>
            </a:r>
            <a:endParaRPr/>
          </a:p>
        </p:txBody>
      </p:sp>
      <p:sp>
        <p:nvSpPr>
          <p:cNvPr id="99" name="Google Shape;99;p2"/>
          <p:cNvSpPr txBox="1"/>
          <p:nvPr>
            <p:ph idx="1" type="body"/>
          </p:nvPr>
        </p:nvSpPr>
        <p:spPr>
          <a:xfrm>
            <a:off x="838200" y="1451425"/>
            <a:ext cx="10515600" cy="5079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EZ-Drive is a web application geared towards backing up user files through the use of multiple cloud service APIs.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lnSpc>
                <a:spcPct val="90000"/>
              </a:lnSpc>
              <a:spcBef>
                <a:spcPts val="1600"/>
              </a:spcBef>
              <a:spcAft>
                <a:spcPts val="0"/>
              </a:spcAft>
              <a:buNone/>
            </a:pPr>
            <a:r>
              <a:t/>
            </a:r>
            <a:endParaRPr/>
          </a:p>
          <a:p>
            <a:pPr indent="0" lvl="0" marL="457200" rtl="0" algn="l">
              <a:lnSpc>
                <a:spcPct val="90000"/>
              </a:lnSpc>
              <a:spcBef>
                <a:spcPts val="1600"/>
              </a:spcBef>
              <a:spcAft>
                <a:spcPts val="0"/>
              </a:spcAft>
              <a:buNone/>
            </a:pPr>
            <a:r>
              <a:t/>
            </a:r>
            <a:endParaRPr/>
          </a:p>
          <a:p>
            <a:pPr indent="0" lvl="0" marL="457200" rtl="0" algn="l">
              <a:lnSpc>
                <a:spcPct val="90000"/>
              </a:lnSpc>
              <a:spcBef>
                <a:spcPts val="1600"/>
              </a:spcBef>
              <a:spcAft>
                <a:spcPts val="0"/>
              </a:spcAft>
              <a:buNone/>
            </a:pPr>
            <a:r>
              <a:t/>
            </a:r>
            <a:endParaRPr/>
          </a:p>
          <a:p>
            <a:pPr indent="0" lvl="0" marL="457200" rtl="0" algn="l">
              <a:lnSpc>
                <a:spcPct val="90000"/>
              </a:lnSpc>
              <a:spcBef>
                <a:spcPts val="1600"/>
              </a:spcBef>
              <a:spcAft>
                <a:spcPts val="0"/>
              </a:spcAft>
              <a:buNone/>
            </a:pPr>
            <a:r>
              <a:t/>
            </a:r>
            <a:endParaRPr/>
          </a:p>
          <a:p>
            <a:pPr indent="0" lvl="0" marL="0" rtl="0" algn="l">
              <a:lnSpc>
                <a:spcPct val="90000"/>
              </a:lnSpc>
              <a:spcBef>
                <a:spcPts val="1600"/>
              </a:spcBef>
              <a:spcAft>
                <a:spcPts val="0"/>
              </a:spcAft>
              <a:buNone/>
            </a:pPr>
            <a:r>
              <a:rPr lang="en-US"/>
              <a:t>							      Google Drive - OneDrive - Dropbox</a:t>
            </a:r>
            <a:endParaRPr/>
          </a:p>
          <a:p>
            <a:pPr indent="0" lvl="0" marL="0" rtl="0" algn="l">
              <a:lnSpc>
                <a:spcPct val="90000"/>
              </a:lnSpc>
              <a:spcBef>
                <a:spcPts val="1600"/>
              </a:spcBef>
              <a:spcAft>
                <a:spcPts val="1600"/>
              </a:spcAft>
              <a:buNone/>
            </a:pPr>
            <a:r>
              <a:t/>
            </a:r>
            <a:endParaRPr/>
          </a:p>
        </p:txBody>
      </p:sp>
      <p:pic>
        <p:nvPicPr>
          <p:cNvPr id="100" name="Google Shape;100;p2"/>
          <p:cNvPicPr preferRelativeResize="0"/>
          <p:nvPr/>
        </p:nvPicPr>
        <p:blipFill>
          <a:blip r:embed="rId3">
            <a:alphaModFix/>
          </a:blip>
          <a:stretch>
            <a:fillRect/>
          </a:stretch>
        </p:blipFill>
        <p:spPr>
          <a:xfrm>
            <a:off x="3708945" y="3097875"/>
            <a:ext cx="1345825" cy="1206500"/>
          </a:xfrm>
          <a:prstGeom prst="rect">
            <a:avLst/>
          </a:prstGeom>
          <a:noFill/>
          <a:ln>
            <a:noFill/>
          </a:ln>
        </p:spPr>
      </p:pic>
      <p:pic>
        <p:nvPicPr>
          <p:cNvPr id="101" name="Google Shape;101;p2"/>
          <p:cNvPicPr preferRelativeResize="0"/>
          <p:nvPr/>
        </p:nvPicPr>
        <p:blipFill>
          <a:blip r:embed="rId4">
            <a:alphaModFix/>
          </a:blip>
          <a:stretch>
            <a:fillRect/>
          </a:stretch>
        </p:blipFill>
        <p:spPr>
          <a:xfrm>
            <a:off x="5290438" y="2895575"/>
            <a:ext cx="1611100" cy="1611100"/>
          </a:xfrm>
          <a:prstGeom prst="rect">
            <a:avLst/>
          </a:prstGeom>
          <a:noFill/>
          <a:ln>
            <a:noFill/>
          </a:ln>
        </p:spPr>
      </p:pic>
      <p:pic>
        <p:nvPicPr>
          <p:cNvPr id="102" name="Google Shape;102;p2"/>
          <p:cNvPicPr preferRelativeResize="0"/>
          <p:nvPr/>
        </p:nvPicPr>
        <p:blipFill>
          <a:blip r:embed="rId5">
            <a:alphaModFix/>
          </a:blip>
          <a:stretch>
            <a:fillRect/>
          </a:stretch>
        </p:blipFill>
        <p:spPr>
          <a:xfrm>
            <a:off x="6959613" y="3038337"/>
            <a:ext cx="1989106" cy="13255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bf89126795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Background &amp; Goals</a:t>
            </a:r>
            <a:endParaRPr/>
          </a:p>
        </p:txBody>
      </p:sp>
      <p:sp>
        <p:nvSpPr>
          <p:cNvPr id="108" name="Google Shape;108;gbf89126795_0_5"/>
          <p:cNvSpPr txBox="1"/>
          <p:nvPr>
            <p:ph idx="1" type="body"/>
          </p:nvPr>
        </p:nvSpPr>
        <p:spPr>
          <a:xfrm>
            <a:off x="838200" y="1460500"/>
            <a:ext cx="10515600" cy="4716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hope to </a:t>
            </a:r>
            <a:r>
              <a:rPr lang="en-US"/>
              <a:t>achieve</a:t>
            </a:r>
            <a:r>
              <a:rPr lang="en-US"/>
              <a:t> the </a:t>
            </a:r>
            <a:r>
              <a:rPr lang="en-US"/>
              <a:t>following</a:t>
            </a:r>
            <a:r>
              <a:rPr lang="en-US"/>
              <a:t> by the end of this project:</a:t>
            </a:r>
            <a:endParaRPr/>
          </a:p>
          <a:p>
            <a:pPr indent="-342900" lvl="0" marL="457200" rtl="0" algn="l">
              <a:spcBef>
                <a:spcPts val="1600"/>
              </a:spcBef>
              <a:spcAft>
                <a:spcPts val="0"/>
              </a:spcAft>
              <a:buSzPts val="1800"/>
              <a:buChar char="●"/>
            </a:pPr>
            <a:r>
              <a:rPr lang="en-US"/>
              <a:t>Provide an easy solution for backing up user files </a:t>
            </a:r>
            <a:endParaRPr/>
          </a:p>
          <a:p>
            <a:pPr indent="-342900" lvl="0" marL="457200" rtl="0" algn="l">
              <a:spcBef>
                <a:spcPts val="0"/>
              </a:spcBef>
              <a:spcAft>
                <a:spcPts val="0"/>
              </a:spcAft>
              <a:buSzPts val="1800"/>
              <a:buChar char="●"/>
            </a:pPr>
            <a:r>
              <a:rPr lang="en-US"/>
              <a:t>Combine multiple APIs into one web application</a:t>
            </a:r>
            <a:endParaRPr/>
          </a:p>
          <a:p>
            <a:pPr indent="-342900" lvl="0" marL="457200" rtl="0" algn="l">
              <a:spcBef>
                <a:spcPts val="0"/>
              </a:spcBef>
              <a:spcAft>
                <a:spcPts val="0"/>
              </a:spcAft>
              <a:buSzPts val="1800"/>
              <a:buChar char="●"/>
            </a:pPr>
            <a:r>
              <a:rPr lang="en-US"/>
              <a:t>Create well designed, aesthetically pleasing interfaces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Intellectual </a:t>
            </a:r>
            <a:r>
              <a:rPr lang="en-US"/>
              <a:t>Merits</a:t>
            </a:r>
            <a:endParaRPr/>
          </a:p>
        </p:txBody>
      </p:sp>
      <p:sp>
        <p:nvSpPr>
          <p:cNvPr id="114" name="Google Shape;114;p3"/>
          <p:cNvSpPr txBox="1"/>
          <p:nvPr>
            <p:ph idx="1" type="body"/>
          </p:nvPr>
        </p:nvSpPr>
        <p:spPr>
          <a:xfrm>
            <a:off x="838200" y="1369776"/>
            <a:ext cx="10515600" cy="4807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The Cloud Service APIs</a:t>
            </a:r>
            <a:endParaRPr/>
          </a:p>
          <a:p>
            <a:pPr indent="-342900" lvl="1" marL="914400" rtl="0" algn="l">
              <a:lnSpc>
                <a:spcPct val="90000"/>
              </a:lnSpc>
              <a:spcBef>
                <a:spcPts val="0"/>
              </a:spcBef>
              <a:spcAft>
                <a:spcPts val="0"/>
              </a:spcAft>
              <a:buSzPts val="1800"/>
              <a:buChar char="○"/>
            </a:pPr>
            <a:r>
              <a:rPr lang="en-US"/>
              <a:t>Google Drive, OneDrive, Dropbox</a:t>
            </a:r>
            <a:endParaRPr/>
          </a:p>
          <a:p>
            <a:pPr indent="-342900" lvl="1" marL="914400" rtl="0" algn="l">
              <a:lnSpc>
                <a:spcPct val="90000"/>
              </a:lnSpc>
              <a:spcBef>
                <a:spcPts val="0"/>
              </a:spcBef>
              <a:spcAft>
                <a:spcPts val="0"/>
              </a:spcAft>
              <a:buSzPts val="1800"/>
              <a:buChar char="○"/>
            </a:pPr>
            <a:r>
              <a:rPr lang="en-US"/>
              <a:t>The services allow us to connect user accounts to our application through the use of OAuth 2.0 Authorization.</a:t>
            </a:r>
            <a:endParaRPr/>
          </a:p>
          <a:p>
            <a:pPr indent="-342900" lvl="2" marL="1371600" rtl="0" algn="l">
              <a:lnSpc>
                <a:spcPct val="90000"/>
              </a:lnSpc>
              <a:spcBef>
                <a:spcPts val="0"/>
              </a:spcBef>
              <a:spcAft>
                <a:spcPts val="0"/>
              </a:spcAft>
              <a:buSzPts val="1800"/>
              <a:buChar char="■"/>
            </a:pPr>
            <a:r>
              <a:rPr lang="en-US"/>
              <a:t>Google Drive API: </a:t>
            </a:r>
            <a:r>
              <a:rPr lang="en-US" u="sng">
                <a:solidFill>
                  <a:schemeClr val="hlink"/>
                </a:solidFill>
                <a:hlinkClick r:id="rId3"/>
              </a:rPr>
              <a:t>Introduction to Google Drive API bookmark_border</a:t>
            </a:r>
            <a:endParaRPr/>
          </a:p>
          <a:p>
            <a:pPr indent="-342900" lvl="2" marL="1371600" rtl="0" algn="l">
              <a:lnSpc>
                <a:spcPct val="90000"/>
              </a:lnSpc>
              <a:spcBef>
                <a:spcPts val="0"/>
              </a:spcBef>
              <a:spcAft>
                <a:spcPts val="0"/>
              </a:spcAft>
              <a:buSzPts val="1800"/>
              <a:buChar char="■"/>
            </a:pPr>
            <a:r>
              <a:rPr lang="en-US"/>
              <a:t>OneDrive API: </a:t>
            </a:r>
            <a:r>
              <a:rPr lang="en-US" u="sng">
                <a:solidFill>
                  <a:schemeClr val="hlink"/>
                </a:solidFill>
                <a:hlinkClick r:id="rId4"/>
              </a:rPr>
              <a:t>Get started using OneDrive API - OneDrive dev center</a:t>
            </a:r>
            <a:endParaRPr/>
          </a:p>
          <a:p>
            <a:pPr indent="-342900" lvl="2" marL="1371600" rtl="0" algn="l">
              <a:lnSpc>
                <a:spcPct val="90000"/>
              </a:lnSpc>
              <a:spcBef>
                <a:spcPts val="0"/>
              </a:spcBef>
              <a:spcAft>
                <a:spcPts val="0"/>
              </a:spcAft>
              <a:buSzPts val="1800"/>
              <a:buChar char="■"/>
            </a:pPr>
            <a:r>
              <a:rPr lang="en-US"/>
              <a:t>Dropbox API: </a:t>
            </a:r>
            <a:r>
              <a:rPr lang="en-US" u="sng">
                <a:solidFill>
                  <a:schemeClr val="hlink"/>
                </a:solidFill>
                <a:hlinkClick r:id="rId5"/>
              </a:rPr>
              <a:t>Getting Started - Developers</a:t>
            </a:r>
            <a:endParaRPr/>
          </a:p>
          <a:p>
            <a:pPr indent="0" lvl="0" marL="13716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OAuth 2.0 Authorization</a:t>
            </a:r>
            <a:endParaRPr/>
          </a:p>
          <a:p>
            <a:pPr indent="-342900" lvl="1" marL="914400" rtl="0" algn="l">
              <a:lnSpc>
                <a:spcPct val="90000"/>
              </a:lnSpc>
              <a:spcBef>
                <a:spcPts val="0"/>
              </a:spcBef>
              <a:spcAft>
                <a:spcPts val="0"/>
              </a:spcAft>
              <a:buSzPts val="1800"/>
              <a:buChar char="○"/>
            </a:pPr>
            <a:r>
              <a:rPr lang="en-US"/>
              <a:t>This industry standard protocol allows our application to gain access to user resources from their Cloud Service provider </a:t>
            </a:r>
            <a:endParaRPr/>
          </a:p>
          <a:p>
            <a:pPr indent="-342900" lvl="1" marL="914400" rtl="0" algn="l">
              <a:lnSpc>
                <a:spcPct val="90000"/>
              </a:lnSpc>
              <a:spcBef>
                <a:spcPts val="0"/>
              </a:spcBef>
              <a:spcAft>
                <a:spcPts val="0"/>
              </a:spcAft>
              <a:buSzPts val="1800"/>
              <a:buChar char="○"/>
            </a:pPr>
            <a:r>
              <a:rPr lang="en-US" u="sng">
                <a:solidFill>
                  <a:schemeClr val="hlink"/>
                </a:solidFill>
                <a:hlinkClick r:id="rId6"/>
              </a:rPr>
              <a:t>Learn more about OAuth 2.0</a:t>
            </a:r>
            <a:endParaRPr/>
          </a:p>
          <a:p>
            <a:pPr indent="0" lvl="0" marL="9144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Dropzone.js</a:t>
            </a:r>
            <a:endParaRPr/>
          </a:p>
          <a:p>
            <a:pPr indent="-342900" lvl="1" marL="914400" rtl="0" algn="l">
              <a:lnSpc>
                <a:spcPct val="90000"/>
              </a:lnSpc>
              <a:spcBef>
                <a:spcPts val="0"/>
              </a:spcBef>
              <a:spcAft>
                <a:spcPts val="0"/>
              </a:spcAft>
              <a:buSzPts val="1800"/>
              <a:buChar char="○"/>
            </a:pPr>
            <a:r>
              <a:rPr lang="en-US"/>
              <a:t>Dropzone is an open source library that provides drag’n’drop file uploads with image previews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bf89126795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Intellectual Merits</a:t>
            </a:r>
            <a:endParaRPr/>
          </a:p>
        </p:txBody>
      </p:sp>
      <p:sp>
        <p:nvSpPr>
          <p:cNvPr id="120" name="Google Shape;120;gbf89126795_0_10"/>
          <p:cNvSpPr txBox="1"/>
          <p:nvPr>
            <p:ph idx="1" type="body"/>
          </p:nvPr>
        </p:nvSpPr>
        <p:spPr>
          <a:xfrm>
            <a:off x="838200" y="1469575"/>
            <a:ext cx="10515600" cy="470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OAuth 2.0 </a:t>
            </a:r>
            <a:r>
              <a:rPr lang="en-US"/>
              <a:t>Authorization</a:t>
            </a:r>
            <a:r>
              <a:rPr lang="en-US"/>
              <a:t> flowchart:</a:t>
            </a:r>
            <a:endParaRPr/>
          </a:p>
          <a:p>
            <a:pPr indent="0" lvl="0" marL="0" rtl="0" algn="l">
              <a:spcBef>
                <a:spcPts val="1600"/>
              </a:spcBef>
              <a:spcAft>
                <a:spcPts val="1600"/>
              </a:spcAft>
              <a:buNone/>
            </a:pPr>
            <a:r>
              <a:t/>
            </a:r>
            <a:endParaRPr/>
          </a:p>
        </p:txBody>
      </p:sp>
      <p:pic>
        <p:nvPicPr>
          <p:cNvPr id="121" name="Google Shape;121;gbf89126795_0_10"/>
          <p:cNvPicPr preferRelativeResize="0"/>
          <p:nvPr/>
        </p:nvPicPr>
        <p:blipFill>
          <a:blip r:embed="rId3">
            <a:alphaModFix/>
          </a:blip>
          <a:stretch>
            <a:fillRect/>
          </a:stretch>
        </p:blipFill>
        <p:spPr>
          <a:xfrm>
            <a:off x="2852524" y="2017725"/>
            <a:ext cx="5921999" cy="4005700"/>
          </a:xfrm>
          <a:prstGeom prst="rect">
            <a:avLst/>
          </a:prstGeom>
          <a:noFill/>
          <a:ln>
            <a:noFill/>
          </a:ln>
          <a:effectLst>
            <a:outerShdw blurRad="57150" rotWithShape="0" algn="bl" dir="3300000" dist="952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Broader Impacts</a:t>
            </a:r>
            <a:endParaRPr/>
          </a:p>
        </p:txBody>
      </p:sp>
      <p:sp>
        <p:nvSpPr>
          <p:cNvPr id="127" name="Google Shape;1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Our application provides ease of use to the user allowing them to backup their important files </a:t>
            </a:r>
            <a:r>
              <a:rPr lang="en-US"/>
              <a:t>seamlessly</a:t>
            </a:r>
            <a:r>
              <a:rPr lang="en-US"/>
              <a:t> between the three most </a:t>
            </a:r>
            <a:r>
              <a:rPr lang="en-US"/>
              <a:t>prominent Cloud Services.</a:t>
            </a:r>
            <a:endParaRPr/>
          </a:p>
          <a:p>
            <a:pPr indent="-342900" lvl="0" marL="457200" rtl="0" algn="l">
              <a:spcBef>
                <a:spcPts val="0"/>
              </a:spcBef>
              <a:spcAft>
                <a:spcPts val="0"/>
              </a:spcAft>
              <a:buSzPts val="1800"/>
              <a:buChar char="●"/>
            </a:pPr>
            <a:r>
              <a:rPr lang="en-US"/>
              <a:t>This not only save the user time, but also provides peace of mind knowing that their files have been backed up through multiple sources.</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Specifications </a:t>
            </a:r>
            <a:endParaRPr/>
          </a:p>
        </p:txBody>
      </p:sp>
      <p:sp>
        <p:nvSpPr>
          <p:cNvPr id="133" name="Google Shape;133;p5"/>
          <p:cNvSpPr txBox="1"/>
          <p:nvPr>
            <p:ph idx="1" type="body"/>
          </p:nvPr>
        </p:nvSpPr>
        <p:spPr>
          <a:xfrm>
            <a:off x="838200" y="15353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System Overview:</a:t>
            </a:r>
            <a:endParaRPr/>
          </a:p>
          <a:p>
            <a:pPr indent="-342900" lvl="0" marL="457200" rtl="0" algn="l">
              <a:lnSpc>
                <a:spcPct val="90000"/>
              </a:lnSpc>
              <a:spcBef>
                <a:spcPts val="1600"/>
              </a:spcBef>
              <a:spcAft>
                <a:spcPts val="0"/>
              </a:spcAft>
              <a:buSzPts val="1800"/>
              <a:buChar char="●"/>
            </a:pPr>
            <a:r>
              <a:rPr lang="en-US"/>
              <a:t>EZ-Drive is build upon a user-based login system. When accessing our application, users will be prompted to log in or create an account. Once a user is signed in, they can begin connecting their Cloud Service accounts. Here is a basic design diagram:</a:t>
            </a:r>
            <a:endParaRPr/>
          </a:p>
          <a:p>
            <a:pPr indent="0" lvl="0" marL="457200" rtl="0" algn="l">
              <a:lnSpc>
                <a:spcPct val="90000"/>
              </a:lnSpc>
              <a:spcBef>
                <a:spcPts val="1600"/>
              </a:spcBef>
              <a:spcAft>
                <a:spcPts val="0"/>
              </a:spcAft>
              <a:buNone/>
            </a:pPr>
            <a:r>
              <a:t/>
            </a:r>
            <a:endParaRPr/>
          </a:p>
          <a:p>
            <a:pPr indent="0" lvl="0" marL="457200" rtl="0" algn="l">
              <a:lnSpc>
                <a:spcPct val="90000"/>
              </a:lnSpc>
              <a:spcBef>
                <a:spcPts val="1600"/>
              </a:spcBef>
              <a:spcAft>
                <a:spcPts val="1600"/>
              </a:spcAft>
              <a:buNone/>
            </a:pPr>
            <a:r>
              <a:t/>
            </a:r>
            <a:endParaRPr/>
          </a:p>
        </p:txBody>
      </p:sp>
      <p:pic>
        <p:nvPicPr>
          <p:cNvPr id="134" name="Google Shape;134;p5"/>
          <p:cNvPicPr preferRelativeResize="0"/>
          <p:nvPr/>
        </p:nvPicPr>
        <p:blipFill>
          <a:blip r:embed="rId3">
            <a:alphaModFix/>
          </a:blip>
          <a:stretch>
            <a:fillRect/>
          </a:stretch>
        </p:blipFill>
        <p:spPr>
          <a:xfrm>
            <a:off x="1743873" y="3456550"/>
            <a:ext cx="8704250" cy="125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bf89126795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Specifications </a:t>
            </a:r>
            <a:endParaRPr/>
          </a:p>
        </p:txBody>
      </p:sp>
      <p:sp>
        <p:nvSpPr>
          <p:cNvPr id="140" name="Google Shape;140;gbf89126795_0_23"/>
          <p:cNvSpPr txBox="1"/>
          <p:nvPr>
            <p:ph idx="1" type="body"/>
          </p:nvPr>
        </p:nvSpPr>
        <p:spPr>
          <a:xfrm>
            <a:off x="838200" y="156257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System Overview:</a:t>
            </a:r>
            <a:endParaRPr/>
          </a:p>
          <a:p>
            <a:pPr indent="-342900" lvl="0" marL="457200" rtl="0" algn="l">
              <a:lnSpc>
                <a:spcPct val="90000"/>
              </a:lnSpc>
              <a:spcBef>
                <a:spcPts val="1600"/>
              </a:spcBef>
              <a:spcAft>
                <a:spcPts val="0"/>
              </a:spcAft>
              <a:buSzPts val="1800"/>
              <a:buChar char="●"/>
            </a:pPr>
            <a:r>
              <a:rPr lang="en-US"/>
              <a:t>At the Home screen, users are presented with an overview of their account </a:t>
            </a:r>
            <a:r>
              <a:rPr lang="en-US"/>
              <a:t>status, and are able to connect their Cloud Service accounts. </a:t>
            </a:r>
            <a:endParaRPr/>
          </a:p>
        </p:txBody>
      </p:sp>
      <p:pic>
        <p:nvPicPr>
          <p:cNvPr id="141" name="Google Shape;141;gbf89126795_0_23"/>
          <p:cNvPicPr preferRelativeResize="0"/>
          <p:nvPr/>
        </p:nvPicPr>
        <p:blipFill>
          <a:blip r:embed="rId3">
            <a:alphaModFix/>
          </a:blip>
          <a:stretch>
            <a:fillRect/>
          </a:stretch>
        </p:blipFill>
        <p:spPr>
          <a:xfrm>
            <a:off x="3067798" y="2866450"/>
            <a:ext cx="6056400" cy="304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bf89126795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Specifications </a:t>
            </a:r>
            <a:endParaRPr/>
          </a:p>
        </p:txBody>
      </p:sp>
      <p:sp>
        <p:nvSpPr>
          <p:cNvPr id="147" name="Google Shape;147;gbf89126795_0_29"/>
          <p:cNvSpPr txBox="1"/>
          <p:nvPr>
            <p:ph idx="1" type="body"/>
          </p:nvPr>
        </p:nvSpPr>
        <p:spPr>
          <a:xfrm>
            <a:off x="838200" y="156257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System Overview:</a:t>
            </a:r>
            <a:endParaRPr/>
          </a:p>
          <a:p>
            <a:pPr indent="-342900" lvl="0" marL="457200" rtl="0" algn="l">
              <a:lnSpc>
                <a:spcPct val="90000"/>
              </a:lnSpc>
              <a:spcBef>
                <a:spcPts val="1600"/>
              </a:spcBef>
              <a:spcAft>
                <a:spcPts val="0"/>
              </a:spcAft>
              <a:buSzPts val="1800"/>
              <a:buChar char="●"/>
            </a:pPr>
            <a:r>
              <a:rPr lang="en-US"/>
              <a:t>Once the users desired Cloud Service accounts have been authorized and connected, they can proceed to the Uploads page. Here, they can either select or drag’n’drop their files to be uploaded.</a:t>
            </a:r>
            <a:endParaRPr/>
          </a:p>
        </p:txBody>
      </p:sp>
      <p:pic>
        <p:nvPicPr>
          <p:cNvPr id="148" name="Google Shape;148;gbf89126795_0_29"/>
          <p:cNvPicPr preferRelativeResize="0"/>
          <p:nvPr/>
        </p:nvPicPr>
        <p:blipFill>
          <a:blip r:embed="rId3">
            <a:alphaModFix/>
          </a:blip>
          <a:stretch>
            <a:fillRect/>
          </a:stretch>
        </p:blipFill>
        <p:spPr>
          <a:xfrm>
            <a:off x="3027675" y="3023250"/>
            <a:ext cx="6136651" cy="258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2021-02-22T17:27:47Z</dcterms:created>
  <dc:creator>Galinger, Grant (galinggr)</dc:creator>
</cp:coreProperties>
</file>