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3A3"/>
    <a:srgbClr val="404040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6" autoAdjust="0"/>
    <p:restoredTop sz="76694"/>
  </p:normalViewPr>
  <p:slideViewPr>
    <p:cSldViewPr snapToGrid="0">
      <p:cViewPr>
        <p:scale>
          <a:sx n="84" d="100"/>
          <a:sy n="84" d="100"/>
        </p:scale>
        <p:origin x="10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2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104872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2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2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800" dirty="0"/>
              <a:t>所以根据毕设内容，我将毕设任务分为三个方面：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我的任务大概是这样几个方面：</a:t>
            </a:r>
            <a:endParaRPr kumimoji="1" lang="en-US" altLang="zh-CN" sz="1800" dirty="0"/>
          </a:p>
          <a:p>
            <a:r>
              <a:rPr kumimoji="1" lang="en-US" altLang="zh-CN" sz="1800" dirty="0"/>
              <a:t>1</a:t>
            </a:r>
            <a:r>
              <a:rPr kumimoji="1" lang="zh-CN" altLang="en-US" sz="1800" dirty="0"/>
              <a:t>）对</a:t>
            </a:r>
            <a:r>
              <a:rPr kumimoji="1" lang="en-US" altLang="zh-CN" sz="1800" dirty="0"/>
              <a:t>S</a:t>
            </a:r>
            <a:r>
              <a:rPr kumimoji="1" lang="zh-CN" altLang="en-US" sz="1800" dirty="0"/>
              <a:t>盒的每个密码学性质和原理进行学习，初步确定对哪些性质进行检测。</a:t>
            </a:r>
            <a:endParaRPr kumimoji="1" lang="en-US" altLang="zh-CN" sz="1800" dirty="0"/>
          </a:p>
          <a:p>
            <a:r>
              <a:rPr kumimoji="1" lang="en-US" altLang="zh-CN" sz="1800" dirty="0"/>
              <a:t>2</a:t>
            </a:r>
            <a:r>
              <a:rPr kumimoji="1" lang="zh-CN" altLang="en-US" sz="1800" dirty="0"/>
              <a:t>）搜集已有的</a:t>
            </a:r>
            <a:r>
              <a:rPr kumimoji="1" lang="en-US" altLang="zh-CN" sz="1800" dirty="0"/>
              <a:t>S</a:t>
            </a:r>
            <a:r>
              <a:rPr kumimoji="1" lang="zh-CN" altLang="en-US" sz="1800" dirty="0"/>
              <a:t>盒性质检测方法。对于</a:t>
            </a:r>
            <a:r>
              <a:rPr kumimoji="1" lang="en-US" altLang="zh-CN" sz="1800" dirty="0"/>
              <a:t>S</a:t>
            </a:r>
            <a:r>
              <a:rPr kumimoji="1" lang="zh-CN" altLang="en-US" sz="1800" dirty="0"/>
              <a:t>盒检测平台，可以借鉴设计方法，考察现有平台的不足；对于性质检测的改进算法，可以收集并比较出最佳算法，然后尝试代码实现</a:t>
            </a:r>
            <a:endParaRPr kumimoji="1" lang="en-US" altLang="zh-CN" sz="1800" dirty="0"/>
          </a:p>
          <a:p>
            <a:r>
              <a:rPr kumimoji="1" lang="en-US" altLang="zh-CN" sz="1800" dirty="0"/>
              <a:t>3</a:t>
            </a:r>
            <a:r>
              <a:rPr kumimoji="1" lang="zh-CN" altLang="en-US" sz="180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2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9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0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7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8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9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2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484E8942-E2AB-A94F-BD20-7F86471A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7">
            <a:extLst>
              <a:ext uri="{FF2B5EF4-FFF2-40B4-BE49-F238E27FC236}">
                <a16:creationId xmlns:a16="http://schemas.microsoft.com/office/drawing/2014/main" id="{34DFF3D9-BA7B-E747-99AB-C7FF1E0AB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753" y="3063794"/>
            <a:ext cx="12317506" cy="75359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kumimoji="1" lang="zh-CN" altLang="en-US" sz="2800" dirty="0"/>
              <a:t>毕设中期答辩</a:t>
            </a: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2E3D5AF5-23E9-6548-8876-C29114792528}"/>
              </a:ext>
            </a:extLst>
          </p:cNvPr>
          <p:cNvSpPr/>
          <p:nvPr/>
        </p:nvSpPr>
        <p:spPr>
          <a:xfrm>
            <a:off x="-62754" y="1846729"/>
            <a:ext cx="12317505" cy="1217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S</a:t>
            </a:r>
            <a:r>
              <a:rPr lang="zh-CN" altLang="en-US" sz="4000" dirty="0"/>
              <a:t>盒的密码学性质检测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5AD03D-69D0-0A4A-917D-2B36B77F3298}"/>
              </a:ext>
            </a:extLst>
          </p:cNvPr>
          <p:cNvSpPr txBox="1"/>
          <p:nvPr/>
        </p:nvSpPr>
        <p:spPr>
          <a:xfrm>
            <a:off x="-62755" y="4541191"/>
            <a:ext cx="123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指导老师：王子龙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1F65C6-950F-AF44-AC3B-377FAB888843}"/>
              </a:ext>
            </a:extLst>
          </p:cNvPr>
          <p:cNvSpPr txBox="1"/>
          <p:nvPr/>
        </p:nvSpPr>
        <p:spPr>
          <a:xfrm>
            <a:off x="-62755" y="5264992"/>
            <a:ext cx="123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答辩学生：龚若涵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任务二完成情况</a:t>
            </a:r>
          </a:p>
        </p:txBody>
      </p:sp>
      <p:sp>
        <p:nvSpPr>
          <p:cNvPr id="10486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048629" name="矩形 17"/>
          <p:cNvSpPr/>
          <p:nvPr/>
        </p:nvSpPr>
        <p:spPr>
          <a:xfrm>
            <a:off x="593725" y="950595"/>
            <a:ext cx="11044555" cy="44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latin typeface="+mn-ea"/>
              </a:rPr>
              <a:t>通过查阅资料，</a:t>
            </a:r>
            <a:r>
              <a:rPr lang="en-US" altLang="zh-CN" sz="2400" dirty="0">
                <a:latin typeface="+mn-ea"/>
              </a:rPr>
              <a:t>*****</a:t>
            </a:r>
            <a:endParaRPr 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8630" name="Oval 12"/>
          <p:cNvSpPr>
            <a:spLocks noChangeArrowheads="1"/>
          </p:cNvSpPr>
          <p:nvPr/>
        </p:nvSpPr>
        <p:spPr bwMode="auto">
          <a:xfrm>
            <a:off x="1964269" y="3313607"/>
            <a:ext cx="1350433" cy="1352967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1" name="Oval 13"/>
          <p:cNvSpPr>
            <a:spLocks noChangeArrowheads="1"/>
          </p:cNvSpPr>
          <p:nvPr/>
        </p:nvSpPr>
        <p:spPr bwMode="auto">
          <a:xfrm>
            <a:off x="2317751" y="3667199"/>
            <a:ext cx="643467" cy="645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2" name="Freeform 14"/>
          <p:cNvSpPr/>
          <p:nvPr/>
        </p:nvSpPr>
        <p:spPr bwMode="auto">
          <a:xfrm>
            <a:off x="1422400" y="3989031"/>
            <a:ext cx="2432051" cy="1221695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3" name="Line 15"/>
          <p:cNvSpPr>
            <a:spLocks noChangeShapeType="1"/>
          </p:cNvSpPr>
          <p:nvPr/>
        </p:nvSpPr>
        <p:spPr bwMode="auto">
          <a:xfrm flipV="1">
            <a:off x="2641600" y="2898612"/>
            <a:ext cx="0" cy="31124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4" name="Oval 16"/>
          <p:cNvSpPr>
            <a:spLocks noChangeArrowheads="1"/>
          </p:cNvSpPr>
          <p:nvPr/>
        </p:nvSpPr>
        <p:spPr bwMode="auto">
          <a:xfrm>
            <a:off x="4267202" y="3313607"/>
            <a:ext cx="1350433" cy="1352967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5" name="Oval 17"/>
          <p:cNvSpPr>
            <a:spLocks noChangeArrowheads="1"/>
          </p:cNvSpPr>
          <p:nvPr/>
        </p:nvSpPr>
        <p:spPr bwMode="auto">
          <a:xfrm>
            <a:off x="4616453" y="3667199"/>
            <a:ext cx="647700" cy="6457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6" name="Freeform 18"/>
          <p:cNvSpPr/>
          <p:nvPr/>
        </p:nvSpPr>
        <p:spPr bwMode="auto">
          <a:xfrm>
            <a:off x="3723217" y="2769455"/>
            <a:ext cx="2436283" cy="1219576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7" name="Line 19"/>
          <p:cNvSpPr>
            <a:spLocks noChangeShapeType="1"/>
          </p:cNvSpPr>
          <p:nvPr/>
        </p:nvSpPr>
        <p:spPr bwMode="auto">
          <a:xfrm>
            <a:off x="4940300" y="4768206"/>
            <a:ext cx="0" cy="3091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8" name="Oval 20"/>
          <p:cNvSpPr>
            <a:spLocks noChangeArrowheads="1"/>
          </p:cNvSpPr>
          <p:nvPr/>
        </p:nvSpPr>
        <p:spPr bwMode="auto">
          <a:xfrm>
            <a:off x="6568018" y="3313607"/>
            <a:ext cx="1352549" cy="1352967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39" name="Oval 21"/>
          <p:cNvSpPr>
            <a:spLocks noChangeArrowheads="1"/>
          </p:cNvSpPr>
          <p:nvPr/>
        </p:nvSpPr>
        <p:spPr bwMode="auto">
          <a:xfrm>
            <a:off x="6921502" y="3667199"/>
            <a:ext cx="647700" cy="645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0" name="Freeform 22"/>
          <p:cNvSpPr/>
          <p:nvPr/>
        </p:nvSpPr>
        <p:spPr bwMode="auto">
          <a:xfrm>
            <a:off x="6026151" y="3989031"/>
            <a:ext cx="2436283" cy="1221695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1" name="Line 23"/>
          <p:cNvSpPr>
            <a:spLocks noChangeShapeType="1"/>
          </p:cNvSpPr>
          <p:nvPr/>
        </p:nvSpPr>
        <p:spPr bwMode="auto">
          <a:xfrm flipV="1">
            <a:off x="7245351" y="2898612"/>
            <a:ext cx="0" cy="31124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2" name="Oval 24"/>
          <p:cNvSpPr>
            <a:spLocks noChangeArrowheads="1"/>
          </p:cNvSpPr>
          <p:nvPr/>
        </p:nvSpPr>
        <p:spPr bwMode="auto">
          <a:xfrm>
            <a:off x="8873067" y="3313607"/>
            <a:ext cx="1348317" cy="1352967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3" name="Oval 25"/>
          <p:cNvSpPr>
            <a:spLocks noChangeArrowheads="1"/>
          </p:cNvSpPr>
          <p:nvPr/>
        </p:nvSpPr>
        <p:spPr bwMode="auto">
          <a:xfrm>
            <a:off x="9224433" y="3667199"/>
            <a:ext cx="645584" cy="6457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4" name="Freeform 26"/>
          <p:cNvSpPr/>
          <p:nvPr/>
        </p:nvSpPr>
        <p:spPr bwMode="auto">
          <a:xfrm>
            <a:off x="8331200" y="2769455"/>
            <a:ext cx="2432051" cy="1219576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5" name="Line 27"/>
          <p:cNvSpPr>
            <a:spLocks noChangeShapeType="1"/>
          </p:cNvSpPr>
          <p:nvPr/>
        </p:nvSpPr>
        <p:spPr bwMode="auto">
          <a:xfrm>
            <a:off x="9546167" y="4768206"/>
            <a:ext cx="0" cy="3091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8646" name="Rectangle 36"/>
          <p:cNvSpPr>
            <a:spLocks noChangeArrowheads="1"/>
          </p:cNvSpPr>
          <p:nvPr/>
        </p:nvSpPr>
        <p:spPr bwMode="auto">
          <a:xfrm>
            <a:off x="3930653" y="5193788"/>
            <a:ext cx="231351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2.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尝试代码实现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48647" name="Rectangle 37"/>
          <p:cNvSpPr>
            <a:spLocks noChangeArrowheads="1"/>
          </p:cNvSpPr>
          <p:nvPr/>
        </p:nvSpPr>
        <p:spPr bwMode="auto">
          <a:xfrm>
            <a:off x="1595113" y="2076172"/>
            <a:ext cx="222461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1.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阅读文献</a:t>
            </a:r>
            <a:endParaRPr lang="en-US" altLang="zh-CN" sz="2400" dirty="0">
              <a:solidFill>
                <a:srgbClr val="00B050"/>
              </a:solidFill>
              <a:latin typeface="+mn-ea"/>
            </a:endParaRPr>
          </a:p>
          <a:p>
            <a:pPr algn="ctr" defTabSz="1219170"/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收集已有方法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48648" name="Rectangle 38"/>
          <p:cNvSpPr>
            <a:spLocks noChangeArrowheads="1"/>
          </p:cNvSpPr>
          <p:nvPr/>
        </p:nvSpPr>
        <p:spPr bwMode="auto">
          <a:xfrm>
            <a:off x="8528053" y="5193787"/>
            <a:ext cx="227329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4.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编写软件前端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8649" name="Rectangle 39"/>
          <p:cNvSpPr>
            <a:spLocks noChangeArrowheads="1"/>
          </p:cNvSpPr>
          <p:nvPr/>
        </p:nvSpPr>
        <p:spPr bwMode="auto">
          <a:xfrm>
            <a:off x="5977974" y="2443031"/>
            <a:ext cx="243204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3.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对代码进行测试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" name="组合 30"/>
          <p:cNvGrpSpPr/>
          <p:nvPr/>
        </p:nvGrpSpPr>
        <p:grpSpPr>
          <a:xfrm>
            <a:off x="4780924" y="3847984"/>
            <a:ext cx="316637" cy="290560"/>
            <a:chOff x="-849313" y="269875"/>
            <a:chExt cx="269875" cy="247650"/>
          </a:xfrm>
        </p:grpSpPr>
        <p:sp>
          <p:nvSpPr>
            <p:cNvPr id="1048650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1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组合 33"/>
          <p:cNvGrpSpPr/>
          <p:nvPr/>
        </p:nvGrpSpPr>
        <p:grpSpPr>
          <a:xfrm>
            <a:off x="2483282" y="3847476"/>
            <a:ext cx="316637" cy="283109"/>
            <a:chOff x="207963" y="276225"/>
            <a:chExt cx="269875" cy="241300"/>
          </a:xfrm>
        </p:grpSpPr>
        <p:sp>
          <p:nvSpPr>
            <p:cNvPr id="1048652" name="Freeform 8"/>
            <p:cNvSpPr/>
            <p:nvPr/>
          </p:nvSpPr>
          <p:spPr bwMode="auto">
            <a:xfrm>
              <a:off x="207963" y="276225"/>
              <a:ext cx="269875" cy="211138"/>
            </a:xfrm>
            <a:custGeom>
              <a:avLst/>
              <a:gdLst>
                <a:gd name="T0" fmla="*/ 72 w 72"/>
                <a:gd name="T1" fmla="*/ 5 h 56"/>
                <a:gd name="T2" fmla="*/ 68 w 72"/>
                <a:gd name="T3" fmla="*/ 0 h 56"/>
                <a:gd name="T4" fmla="*/ 5 w 72"/>
                <a:gd name="T5" fmla="*/ 0 h 56"/>
                <a:gd name="T6" fmla="*/ 0 w 72"/>
                <a:gd name="T7" fmla="*/ 5 h 56"/>
                <a:gd name="T8" fmla="*/ 0 w 72"/>
                <a:gd name="T9" fmla="*/ 52 h 56"/>
                <a:gd name="T10" fmla="*/ 5 w 72"/>
                <a:gd name="T11" fmla="*/ 56 h 56"/>
                <a:gd name="T12" fmla="*/ 68 w 72"/>
                <a:gd name="T13" fmla="*/ 56 h 56"/>
                <a:gd name="T14" fmla="*/ 72 w 72"/>
                <a:gd name="T15" fmla="*/ 52 h 56"/>
                <a:gd name="T16" fmla="*/ 72 w 72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6">
                  <a:moveTo>
                    <a:pt x="72" y="5"/>
                  </a:moveTo>
                  <a:cubicBezTo>
                    <a:pt x="72" y="2"/>
                    <a:pt x="70" y="0"/>
                    <a:pt x="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5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lnTo>
                    <a:pt x="72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3" name="Line 9"/>
            <p:cNvSpPr>
              <a:spLocks noChangeShapeType="1"/>
            </p:cNvSpPr>
            <p:nvPr/>
          </p:nvSpPr>
          <p:spPr bwMode="auto">
            <a:xfrm>
              <a:off x="306388" y="517525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4" name="Line 10"/>
            <p:cNvSpPr>
              <a:spLocks noChangeShapeType="1"/>
            </p:cNvSpPr>
            <p:nvPr/>
          </p:nvSpPr>
          <p:spPr bwMode="auto">
            <a:xfrm>
              <a:off x="215900" y="441325"/>
              <a:ext cx="2555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37"/>
          <p:cNvGrpSpPr/>
          <p:nvPr/>
        </p:nvGrpSpPr>
        <p:grpSpPr>
          <a:xfrm>
            <a:off x="9424297" y="3802646"/>
            <a:ext cx="245856" cy="333397"/>
            <a:chOff x="-285750" y="-1238250"/>
            <a:chExt cx="209550" cy="284163"/>
          </a:xfrm>
        </p:grpSpPr>
        <p:sp>
          <p:nvSpPr>
            <p:cNvPr id="1048655" name="Freeform 11"/>
            <p:cNvSpPr/>
            <p:nvPr/>
          </p:nvSpPr>
          <p:spPr bwMode="auto">
            <a:xfrm>
              <a:off x="-285750" y="-1193800"/>
              <a:ext cx="209550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6" name="Freeform 12"/>
            <p:cNvSpPr/>
            <p:nvPr/>
          </p:nvSpPr>
          <p:spPr bwMode="auto">
            <a:xfrm>
              <a:off x="-241300" y="-1238250"/>
              <a:ext cx="120650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7" name="Line 17"/>
            <p:cNvSpPr>
              <a:spLocks noChangeShapeType="1"/>
            </p:cNvSpPr>
            <p:nvPr/>
          </p:nvSpPr>
          <p:spPr bwMode="auto">
            <a:xfrm>
              <a:off x="-233363" y="-113347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8" name="Line 18"/>
            <p:cNvSpPr>
              <a:spLocks noChangeShapeType="1"/>
            </p:cNvSpPr>
            <p:nvPr/>
          </p:nvSpPr>
          <p:spPr bwMode="auto">
            <a:xfrm>
              <a:off x="-233363" y="-110331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59" name="Line 19"/>
            <p:cNvSpPr>
              <a:spLocks noChangeShapeType="1"/>
            </p:cNvSpPr>
            <p:nvPr/>
          </p:nvSpPr>
          <p:spPr bwMode="auto">
            <a:xfrm>
              <a:off x="-233363" y="-1073150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0" name="Line 20"/>
            <p:cNvSpPr>
              <a:spLocks noChangeShapeType="1"/>
            </p:cNvSpPr>
            <p:nvPr/>
          </p:nvSpPr>
          <p:spPr bwMode="auto">
            <a:xfrm>
              <a:off x="-233363" y="-1042988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1" name="Line 21"/>
            <p:cNvSpPr>
              <a:spLocks noChangeShapeType="1"/>
            </p:cNvSpPr>
            <p:nvPr/>
          </p:nvSpPr>
          <p:spPr bwMode="auto">
            <a:xfrm>
              <a:off x="-233363" y="-10128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组合 45"/>
          <p:cNvGrpSpPr/>
          <p:nvPr/>
        </p:nvGrpSpPr>
        <p:grpSpPr>
          <a:xfrm>
            <a:off x="7076660" y="3849657"/>
            <a:ext cx="335264" cy="281248"/>
            <a:chOff x="2922588" y="-1223963"/>
            <a:chExt cx="285750" cy="239713"/>
          </a:xfrm>
        </p:grpSpPr>
        <p:sp>
          <p:nvSpPr>
            <p:cNvPr id="1048662" name="Line 25"/>
            <p:cNvSpPr>
              <a:spLocks noChangeShapeType="1"/>
            </p:cNvSpPr>
            <p:nvPr/>
          </p:nvSpPr>
          <p:spPr bwMode="auto">
            <a:xfrm flipH="1">
              <a:off x="3021013" y="-107315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3" name="Line 26"/>
            <p:cNvSpPr>
              <a:spLocks noChangeShapeType="1"/>
            </p:cNvSpPr>
            <p:nvPr/>
          </p:nvSpPr>
          <p:spPr bwMode="auto">
            <a:xfrm flipH="1">
              <a:off x="2930525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4" name="Line 27"/>
            <p:cNvSpPr>
              <a:spLocks noChangeShapeType="1"/>
            </p:cNvSpPr>
            <p:nvPr/>
          </p:nvSpPr>
          <p:spPr bwMode="auto">
            <a:xfrm flipH="1">
              <a:off x="3155950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5" name="Line 28"/>
            <p:cNvSpPr>
              <a:spLocks noChangeShapeType="1"/>
            </p:cNvSpPr>
            <p:nvPr/>
          </p:nvSpPr>
          <p:spPr bwMode="auto">
            <a:xfrm>
              <a:off x="3133725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6" name="Line 29"/>
            <p:cNvSpPr>
              <a:spLocks noChangeShapeType="1"/>
            </p:cNvSpPr>
            <p:nvPr/>
          </p:nvSpPr>
          <p:spPr bwMode="auto">
            <a:xfrm>
              <a:off x="2998788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7" name="Rectangle 30"/>
            <p:cNvSpPr>
              <a:spLocks noChangeArrowheads="1"/>
            </p:cNvSpPr>
            <p:nvPr/>
          </p:nvSpPr>
          <p:spPr bwMode="auto">
            <a:xfrm>
              <a:off x="2922588" y="-1177925"/>
              <a:ext cx="285750" cy="1936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48668" name="Freeform 31"/>
            <p:cNvSpPr/>
            <p:nvPr/>
          </p:nvSpPr>
          <p:spPr bwMode="auto">
            <a:xfrm>
              <a:off x="3013075" y="-1223963"/>
              <a:ext cx="104775" cy="38100"/>
            </a:xfrm>
            <a:custGeom>
              <a:avLst/>
              <a:gdLst>
                <a:gd name="T0" fmla="*/ 66 w 66"/>
                <a:gd name="T1" fmla="*/ 24 h 24"/>
                <a:gd name="T2" fmla="*/ 66 w 66"/>
                <a:gd name="T3" fmla="*/ 0 h 24"/>
                <a:gd name="T4" fmla="*/ 0 w 66"/>
                <a:gd name="T5" fmla="*/ 0 h 24"/>
                <a:gd name="T6" fmla="*/ 0 w 6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latin typeface="微软雅黑" panose="020B0503020204020204" pitchFamily="34" charset="-122"/>
                <a:sym typeface="+mn-ea"/>
              </a:rPr>
              <a:t>任务</a:t>
            </a:r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二</a:t>
            </a:r>
            <a:r>
              <a:rPr lang="zh-CN" sz="2800" b="1" dirty="0">
                <a:latin typeface="微软雅黑" panose="020B0503020204020204" pitchFamily="34" charset="-122"/>
                <a:sym typeface="+mn-ea"/>
              </a:rPr>
              <a:t>完成情况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9F3322-0AD0-054F-A70B-261C3D5B2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" y="838662"/>
            <a:ext cx="9622156" cy="5749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 10"/>
          <p:cNvSpPr txBox="1"/>
          <p:nvPr/>
        </p:nvSpPr>
        <p:spPr>
          <a:xfrm>
            <a:off x="756919" y="200670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latin typeface="微软雅黑" panose="020B0503020204020204" pitchFamily="34" charset="-122"/>
                <a:sym typeface="+mn-ea"/>
              </a:rPr>
              <a:t>任务三完成情况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048674" name="文本框 7"/>
          <p:cNvSpPr txBox="1"/>
          <p:nvPr/>
        </p:nvSpPr>
        <p:spPr>
          <a:xfrm>
            <a:off x="400050" y="935355"/>
            <a:ext cx="1156335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latin typeface="+mn-ea"/>
                <a:sym typeface="+mn-ea"/>
              </a:rPr>
              <a:t>由于代码尚未编写完成，所以暂时没有进行性能测试。</a:t>
            </a:r>
            <a:endParaRPr lang="en-US" altLang="zh-CN" sz="2400" dirty="0">
              <a:latin typeface="+mn-ea"/>
              <a:sym typeface="+mn-ea"/>
            </a:endParaRPr>
          </a:p>
          <a:p>
            <a:pPr algn="l"/>
            <a:endParaRPr 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 10"/>
          <p:cNvSpPr txBox="1"/>
          <p:nvPr/>
        </p:nvSpPr>
        <p:spPr>
          <a:xfrm>
            <a:off x="756919" y="200670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latin typeface="微软雅黑" panose="020B0503020204020204" pitchFamily="34" charset="-122"/>
                <a:sym typeface="+mn-ea"/>
              </a:rPr>
              <a:t>任务三完成情况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048677" name="文本框 7"/>
          <p:cNvSpPr txBox="1"/>
          <p:nvPr/>
        </p:nvSpPr>
        <p:spPr>
          <a:xfrm>
            <a:off x="400050" y="935355"/>
            <a:ext cx="1156335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latin typeface="+mn-ea"/>
                <a:sym typeface="+mn-ea"/>
              </a:rPr>
              <a:t>同上</a:t>
            </a:r>
            <a:endParaRPr 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文本框 10"/>
          <p:cNvSpPr txBox="1"/>
          <p:nvPr/>
        </p:nvSpPr>
        <p:spPr>
          <a:xfrm>
            <a:off x="756919" y="200670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latin typeface="微软雅黑" panose="020B0503020204020204" pitchFamily="34" charset="-122"/>
                <a:sym typeface="+mn-ea"/>
              </a:rPr>
              <a:t>任务三完成情况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048703" name="文本框 7"/>
          <p:cNvSpPr txBox="1"/>
          <p:nvPr/>
        </p:nvSpPr>
        <p:spPr>
          <a:xfrm>
            <a:off x="400050" y="935355"/>
            <a:ext cx="11563350" cy="447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latin typeface="+mn-ea"/>
                <a:sym typeface="+mn-ea"/>
              </a:rPr>
              <a:t>一句话说明即可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lang="zh-CN" altLang="zh-CN" sz="2400" dirty="0">
                <a:latin typeface="+mn-ea"/>
                <a:sym typeface="+mn-ea"/>
              </a:rPr>
              <a:t>附图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  <a:endParaRPr 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 8"/>
          <p:cNvSpPr txBox="1"/>
          <p:nvPr/>
        </p:nvSpPr>
        <p:spPr>
          <a:xfrm>
            <a:off x="2177143" y="1259175"/>
            <a:ext cx="7837714" cy="4206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1048705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6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2"/>
          <p:cNvGrpSpPr/>
          <p:nvPr/>
        </p:nvGrpSpPr>
        <p:grpSpPr>
          <a:xfrm>
            <a:off x="4018280" y="2529840"/>
            <a:ext cx="4156710" cy="1796415"/>
            <a:chOff x="4316356" y="906144"/>
            <a:chExt cx="2951480" cy="2416810"/>
          </a:xfrm>
        </p:grpSpPr>
        <p:sp>
          <p:nvSpPr>
            <p:cNvPr id="1048707" name="文本框 46"/>
            <p:cNvSpPr txBox="1"/>
            <p:nvPr/>
          </p:nvSpPr>
          <p:spPr>
            <a:xfrm>
              <a:off x="4316356" y="1307315"/>
              <a:ext cx="2951480" cy="1575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后期工作</a:t>
              </a:r>
            </a:p>
          </p:txBody>
        </p:sp>
        <p:sp>
          <p:nvSpPr>
            <p:cNvPr id="1048708" name="矩形 1"/>
            <p:cNvSpPr/>
            <p:nvPr/>
          </p:nvSpPr>
          <p:spPr>
            <a:xfrm>
              <a:off x="4362799" y="906144"/>
              <a:ext cx="2858236" cy="24168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4" grpId="0"/>
      <p:bldP spid="1048705" grpId="0" bldLvl="0" animBg="1"/>
      <p:bldP spid="104870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 10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后期工作</a:t>
            </a:r>
          </a:p>
        </p:txBody>
      </p:sp>
      <p:sp>
        <p:nvSpPr>
          <p:cNvPr id="10487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48711" name="矩形 4"/>
          <p:cNvSpPr/>
          <p:nvPr/>
        </p:nvSpPr>
        <p:spPr>
          <a:xfrm>
            <a:off x="790482" y="2730371"/>
            <a:ext cx="2970063" cy="222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最近工作和生活都有些懈怠，事情比较多比较杂，搅在一起让人丧失了动力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048712" name="矩形 5"/>
          <p:cNvSpPr/>
          <p:nvPr/>
        </p:nvSpPr>
        <p:spPr>
          <a:xfrm>
            <a:off x="4658548" y="2730371"/>
            <a:ext cx="2970062" cy="222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这段时间，追完了一部剧叫琅琊榜，看了几部电影，其中推荐</a:t>
            </a:r>
            <a:r>
              <a:rPr lang="en-US" altLang="zh-CN" sz="2400" b="1" dirty="0">
                <a:solidFill>
                  <a:schemeClr val="bg1"/>
                </a:solidFill>
              </a:rPr>
              <a:t>Inside Out</a:t>
            </a:r>
          </a:p>
        </p:txBody>
      </p:sp>
      <p:sp>
        <p:nvSpPr>
          <p:cNvPr id="1048713" name="矩形 12"/>
          <p:cNvSpPr/>
          <p:nvPr/>
        </p:nvSpPr>
        <p:spPr>
          <a:xfrm>
            <a:off x="4658548" y="1883782"/>
            <a:ext cx="18973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sp>
        <p:nvSpPr>
          <p:cNvPr id="1048714" name="矩形 13"/>
          <p:cNvSpPr/>
          <p:nvPr/>
        </p:nvSpPr>
        <p:spPr>
          <a:xfrm>
            <a:off x="8526613" y="1883782"/>
            <a:ext cx="22148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sp>
        <p:nvSpPr>
          <p:cNvPr id="1048715" name="矩形 14"/>
          <p:cNvSpPr/>
          <p:nvPr/>
        </p:nvSpPr>
        <p:spPr>
          <a:xfrm>
            <a:off x="8526613" y="2730371"/>
            <a:ext cx="2970062" cy="222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看完了关于如何做科学研究的几本书，只是觉得像喝了几碗鸡汤，然并卵罢了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048716" name="矩形 2"/>
          <p:cNvSpPr/>
          <p:nvPr/>
        </p:nvSpPr>
        <p:spPr>
          <a:xfrm>
            <a:off x="1059815" y="1513624"/>
            <a:ext cx="10801350" cy="35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继续加入新的性质计算，增加检测的全面性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ym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设计用户友好的软件界面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dirty="0"/>
          </a:p>
          <a:p>
            <a:pPr indent="0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对软件的性能进行测试。</a:t>
            </a:r>
          </a:p>
          <a:p>
            <a:pPr>
              <a:lnSpc>
                <a:spcPct val="125000"/>
              </a:lnSpc>
            </a:pPr>
            <a:endParaRPr lang="zh-CN" altLang="en-US" sz="2000" dirty="0">
              <a:sym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ym typeface="+mn-ea"/>
              </a:rPr>
              <a:t>完成毕业论文的撰写。</a:t>
            </a:r>
            <a:endParaRPr lang="zh-CN" altLang="en-US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zh-CN" altLang="en-US" sz="2000" dirty="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  <p:bldP spid="1048712" grpId="0"/>
      <p:bldP spid="1048713" grpId="0"/>
      <p:bldP spid="1048714" grpId="0"/>
      <p:bldP spid="1048715" grpId="0"/>
      <p:bldP spid="10487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C1BF14-3D8A-4743-9E44-F2C737F1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-1"/>
            <a:ext cx="9144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8B94BF-431C-9445-A7F1-EADC84843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1048717" name="矩形 7"/>
          <p:cNvSpPr/>
          <p:nvPr/>
        </p:nvSpPr>
        <p:spPr>
          <a:xfrm>
            <a:off x="838201" y="1295400"/>
            <a:ext cx="10439400" cy="4831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8" name="文本框 9"/>
          <p:cNvSpPr txBox="1"/>
          <p:nvPr/>
        </p:nvSpPr>
        <p:spPr>
          <a:xfrm>
            <a:off x="1" y="2967334"/>
            <a:ext cx="1219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</a:rPr>
              <a:t>感谢各位老师聆听！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4871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 animBg="1"/>
      <p:bldP spid="1048718" grpId="0"/>
      <p:bldP spid="10487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1" name="文本框 6"/>
          <p:cNvSpPr txBox="1"/>
          <p:nvPr/>
        </p:nvSpPr>
        <p:spPr>
          <a:xfrm>
            <a:off x="617321" y="2570814"/>
            <a:ext cx="23201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  录  </a:t>
            </a:r>
          </a:p>
        </p:txBody>
      </p:sp>
      <p:grpSp>
        <p:nvGrpSpPr>
          <p:cNvPr id="25" name="组合 72"/>
          <p:cNvGrpSpPr/>
          <p:nvPr/>
        </p:nvGrpSpPr>
        <p:grpSpPr>
          <a:xfrm>
            <a:off x="3830233" y="841829"/>
            <a:ext cx="5116830" cy="828000"/>
            <a:chOff x="3873413" y="3203903"/>
            <a:chExt cx="5116830" cy="828000"/>
          </a:xfrm>
        </p:grpSpPr>
        <p:sp>
          <p:nvSpPr>
            <p:cNvPr id="1048592" name="文本框 54"/>
            <p:cNvSpPr txBox="1"/>
            <p:nvPr/>
          </p:nvSpPr>
          <p:spPr>
            <a:xfrm>
              <a:off x="4912908" y="3355033"/>
              <a:ext cx="40773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研究内容简介及任务</a:t>
              </a:r>
            </a:p>
          </p:txBody>
        </p:sp>
        <p:grpSp>
          <p:nvGrpSpPr>
            <p:cNvPr id="26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1048593" name="文本框 56"/>
              <p:cNvSpPr txBox="1"/>
              <p:nvPr/>
            </p:nvSpPr>
            <p:spPr>
              <a:xfrm>
                <a:off x="3873413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94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71"/>
          <p:cNvGrpSpPr/>
          <p:nvPr/>
        </p:nvGrpSpPr>
        <p:grpSpPr>
          <a:xfrm>
            <a:off x="3830500" y="2571060"/>
            <a:ext cx="4850765" cy="828000"/>
            <a:chOff x="8098970" y="3203903"/>
            <a:chExt cx="4850765" cy="828000"/>
          </a:xfrm>
        </p:grpSpPr>
        <p:sp>
          <p:nvSpPr>
            <p:cNvPr id="1048595" name="文本框 59"/>
            <p:cNvSpPr txBox="1"/>
            <p:nvPr/>
          </p:nvSpPr>
          <p:spPr>
            <a:xfrm>
              <a:off x="9120685" y="3366463"/>
              <a:ext cx="38290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已完成内容及进展</a:t>
              </a:r>
              <a:r>
                <a:rPr lang="zh-CN" sz="2800" b="1" dirty="0">
                  <a:latin typeface="微软雅黑" panose="020B0503020204020204" pitchFamily="34" charset="-122"/>
                </a:rPr>
                <a:t>详情</a:t>
              </a:r>
            </a:p>
          </p:txBody>
        </p:sp>
        <p:grpSp>
          <p:nvGrpSpPr>
            <p:cNvPr id="28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048596" name="文本框 61"/>
              <p:cNvSpPr txBox="1"/>
              <p:nvPr/>
            </p:nvSpPr>
            <p:spPr>
              <a:xfrm>
                <a:off x="8098970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97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1"/>
          <p:cNvGrpSpPr/>
          <p:nvPr/>
        </p:nvGrpSpPr>
        <p:grpSpPr>
          <a:xfrm>
            <a:off x="3866695" y="4332550"/>
            <a:ext cx="4850765" cy="828000"/>
            <a:chOff x="8098970" y="3203903"/>
            <a:chExt cx="4850765" cy="828000"/>
          </a:xfrm>
        </p:grpSpPr>
        <p:sp>
          <p:nvSpPr>
            <p:cNvPr id="1048598" name="文本框 2"/>
            <p:cNvSpPr txBox="1"/>
            <p:nvPr/>
          </p:nvSpPr>
          <p:spPr>
            <a:xfrm>
              <a:off x="9120685" y="3366463"/>
              <a:ext cx="38290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800" b="1" dirty="0">
                  <a:latin typeface="微软雅黑" panose="020B0503020204020204" pitchFamily="34" charset="-122"/>
                </a:rPr>
                <a:t>后期工作</a:t>
              </a:r>
            </a:p>
          </p:txBody>
        </p:sp>
        <p:grpSp>
          <p:nvGrpSpPr>
            <p:cNvPr id="30" name="组合 3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048599" name="文本框 4"/>
              <p:cNvSpPr txBox="1"/>
              <p:nvPr/>
            </p:nvSpPr>
            <p:spPr>
              <a:xfrm>
                <a:off x="8098970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00" name="矩形 7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 8"/>
          <p:cNvSpPr txBox="1"/>
          <p:nvPr/>
        </p:nvSpPr>
        <p:spPr>
          <a:xfrm>
            <a:off x="2177143" y="1259175"/>
            <a:ext cx="7837714" cy="4206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ONE</a:t>
            </a:r>
          </a:p>
        </p:txBody>
      </p:sp>
      <p:sp>
        <p:nvSpPr>
          <p:cNvPr id="1048602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3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2"/>
          <p:cNvGrpSpPr/>
          <p:nvPr/>
        </p:nvGrpSpPr>
        <p:grpSpPr>
          <a:xfrm>
            <a:off x="4069715" y="2220595"/>
            <a:ext cx="4156580" cy="2416810"/>
            <a:chOff x="4352879" y="906144"/>
            <a:chExt cx="2951480" cy="2416810"/>
          </a:xfrm>
        </p:grpSpPr>
        <p:sp>
          <p:nvSpPr>
            <p:cNvPr id="1048604" name="文本框 46"/>
            <p:cNvSpPr txBox="1"/>
            <p:nvPr/>
          </p:nvSpPr>
          <p:spPr>
            <a:xfrm>
              <a:off x="4352879" y="1225549"/>
              <a:ext cx="2951480" cy="1170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48605" name="矩形 1"/>
            <p:cNvSpPr/>
            <p:nvPr/>
          </p:nvSpPr>
          <p:spPr>
            <a:xfrm>
              <a:off x="4362799" y="906144"/>
              <a:ext cx="2754079" cy="24168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6000" b="1" dirty="0">
                  <a:solidFill>
                    <a:schemeClr val="accent1"/>
                  </a:solidFill>
                  <a:latin typeface="微软雅黑" panose="020B0503020204020204" pitchFamily="34" charset="-122"/>
                  <a:sym typeface="+mn-ea"/>
                </a:rPr>
                <a:t>研究内容</a:t>
              </a:r>
            </a:p>
            <a:p>
              <a:pPr algn="ctr"/>
              <a:r>
                <a:rPr lang="zh-CN" sz="6000" b="1" dirty="0">
                  <a:solidFill>
                    <a:schemeClr val="accent1"/>
                  </a:solidFill>
                  <a:latin typeface="微软雅黑" panose="020B0503020204020204" pitchFamily="34" charset="-122"/>
                  <a:sym typeface="+mn-ea"/>
                </a:rPr>
                <a:t>及进展</a:t>
              </a:r>
              <a:endPara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1" grpId="0"/>
      <p:bldP spid="1048602" grpId="0" animBg="1"/>
      <p:bldP spid="10486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E2C5CB-165E-4941-8B4A-F906ED49E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D11AF7-751C-0B46-8E3A-C22D6DED7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22C65B-B915-9F40-B399-007F4C4A289F}"/>
              </a:ext>
            </a:extLst>
          </p:cNvPr>
          <p:cNvSpPr txBox="1"/>
          <p:nvPr/>
        </p:nvSpPr>
        <p:spPr>
          <a:xfrm>
            <a:off x="555812" y="1028699"/>
            <a:ext cx="1138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+mn-ea"/>
              </a:rPr>
              <a:t>毕设课题简介：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12780-C47A-1D42-85DC-ACE9691EBEC9}"/>
              </a:ext>
            </a:extLst>
          </p:cNvPr>
          <p:cNvSpPr txBox="1"/>
          <p:nvPr/>
        </p:nvSpPr>
        <p:spPr>
          <a:xfrm>
            <a:off x="0" y="1964284"/>
            <a:ext cx="12066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lang="en-US" altLang="zh-CN" sz="2400" dirty="0"/>
              <a:t>S</a:t>
            </a:r>
            <a:r>
              <a:rPr lang="zh-CN" altLang="zh-CN" sz="2400" dirty="0"/>
              <a:t>盒作为许多密码算法的核心模块，其安全强度至关重要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-- </a:t>
            </a:r>
            <a:r>
              <a:rPr lang="zh-CN" altLang="en-US" sz="2400" dirty="0"/>
              <a:t>但如何全面准确度量</a:t>
            </a:r>
            <a:r>
              <a:rPr lang="en-US" altLang="zh-CN" sz="2400" dirty="0"/>
              <a:t>S</a:t>
            </a:r>
            <a:r>
              <a:rPr lang="zh-CN" altLang="en-US" sz="2400" dirty="0"/>
              <a:t>盒的密码学性质强度，是分组密码算法设计和分析中的研究难题；</a:t>
            </a:r>
          </a:p>
          <a:p>
            <a:r>
              <a:rPr lang="zh-CN" altLang="zh-CN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--</a:t>
            </a:r>
            <a:r>
              <a:rPr kumimoji="1" lang="zh-CN" altLang="en-US" sz="2400" dirty="0"/>
              <a:t>本次毕设拟从</a:t>
            </a:r>
            <a:r>
              <a:rPr lang="zh-CN" altLang="en-US" sz="2400" dirty="0"/>
              <a:t>非线性度、旋转对称性等多个角度考察</a:t>
            </a:r>
            <a:r>
              <a:rPr lang="en-US" altLang="zh-CN" sz="2400" dirty="0"/>
              <a:t>S</a:t>
            </a:r>
            <a:r>
              <a:rPr lang="zh-CN" altLang="en-US" sz="2400" dirty="0"/>
              <a:t>盒的密码学性质。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需要收集和完善已有的分析检测方法，制作实用检测软件。</a:t>
            </a:r>
          </a:p>
          <a:p>
            <a:endParaRPr kumimoji="1"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4E744A-1F38-D041-9A25-F135A6F7CC2C}"/>
              </a:ext>
            </a:extLst>
          </p:cNvPr>
          <p:cNvSpPr/>
          <p:nvPr/>
        </p:nvSpPr>
        <p:spPr>
          <a:xfrm>
            <a:off x="89646" y="1216958"/>
            <a:ext cx="466165" cy="36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8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1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F4287C-23CB-1A43-B558-B00C3E046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10" name="文本框 10"/>
          <p:cNvSpPr txBox="1"/>
          <p:nvPr/>
        </p:nvSpPr>
        <p:spPr>
          <a:xfrm>
            <a:off x="9269506" y="87437"/>
            <a:ext cx="292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研究任务及进展</a:t>
            </a:r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4194304" name="表格 22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3455785"/>
              </p:ext>
            </p:extLst>
          </p:nvPr>
        </p:nvGraphicFramePr>
        <p:xfrm>
          <a:off x="441007" y="968188"/>
          <a:ext cx="11309985" cy="547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62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 dirty="0"/>
                        <a:t> </a:t>
                      </a:r>
                      <a:r>
                        <a:rPr lang="zh-CN" altLang="en-US" sz="3600" dirty="0"/>
                        <a:t>毕设任务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3600" dirty="0"/>
                        <a:t>已完成工作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3600" dirty="0"/>
                        <a:t>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6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ym typeface="+mn-ea"/>
                        </a:rPr>
                        <a:t>任务一</a:t>
                      </a:r>
                      <a:r>
                        <a:rPr lang="zh-CN" altLang="en-US" sz="2000" dirty="0">
                          <a:sym typeface="+mn-ea"/>
                        </a:rPr>
                        <a:t>：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前期对毕设课题的学习和调研。</a:t>
                      </a:r>
                    </a:p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完成了布尔函数和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盒初步学习；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仔细阅读了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Platform for Evaluation, Implementation, and Generation of S-boxes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等最新论文。</a:t>
                      </a:r>
                      <a:endParaRPr lang="en-US" altLang="zh-CN" b="0" dirty="0"/>
                    </a:p>
                    <a:p>
                      <a:pPr>
                        <a:lnSpc>
                          <a:spcPct val="170000"/>
                        </a:lnSpc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None/>
                      </a:pP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5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ym typeface="+mn-ea"/>
                        </a:rPr>
                        <a:t>任务二</a:t>
                      </a:r>
                      <a:r>
                        <a:rPr lang="zh-CN" altLang="en-US" sz="2000" dirty="0">
                          <a:sym typeface="+mn-ea"/>
                        </a:rPr>
                        <a:t>：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对现有的密码学性质检测方法进行收集，进行代码实现。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1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1.</a:t>
                      </a:r>
                      <a:r>
                        <a:rPr lang="zh-CN" altLang="en-US" sz="1800" dirty="0">
                          <a:sym typeface="+mn-ea"/>
                        </a:rPr>
                        <a:t>搜集到最新检测方法；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2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2.</a:t>
                      </a:r>
                      <a:r>
                        <a:rPr lang="zh-CN" altLang="en-US" sz="1800" dirty="0">
                          <a:sym typeface="+mn-ea"/>
                        </a:rPr>
                        <a:t>完成部分主要的密码学性质检测的代码编写；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70</a:t>
                      </a:r>
                      <a:r>
                        <a:rPr lang="zh-CN" alt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任务三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完成性能测试，撰写毕业论文。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1.</a:t>
                      </a:r>
                      <a:r>
                        <a:rPr lang="zh-CN" altLang="en-US" sz="1800" dirty="0">
                          <a:sym typeface="+mn-ea"/>
                        </a:rPr>
                        <a:t>完成论文中背景知识的撰写；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  <a:buNone/>
                      </a:pP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框 8"/>
          <p:cNvSpPr txBox="1"/>
          <p:nvPr/>
        </p:nvSpPr>
        <p:spPr>
          <a:xfrm>
            <a:off x="2177143" y="1259175"/>
            <a:ext cx="7837714" cy="4206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1048613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2"/>
          <p:cNvGrpSpPr/>
          <p:nvPr/>
        </p:nvGrpSpPr>
        <p:grpSpPr>
          <a:xfrm>
            <a:off x="3777615" y="2220595"/>
            <a:ext cx="4883785" cy="2360930"/>
            <a:chOff x="4094434" y="1124584"/>
            <a:chExt cx="4566920" cy="2360930"/>
          </a:xfrm>
        </p:grpSpPr>
        <p:sp>
          <p:nvSpPr>
            <p:cNvPr id="1048615" name="文本框 46"/>
            <p:cNvSpPr txBox="1"/>
            <p:nvPr/>
          </p:nvSpPr>
          <p:spPr>
            <a:xfrm>
              <a:off x="4094434" y="1178559"/>
              <a:ext cx="4566285" cy="2250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已完成内容及进展详情</a:t>
              </a:r>
            </a:p>
          </p:txBody>
        </p:sp>
        <p:sp>
          <p:nvSpPr>
            <p:cNvPr id="1048616" name="矩形 1"/>
            <p:cNvSpPr/>
            <p:nvPr/>
          </p:nvSpPr>
          <p:spPr>
            <a:xfrm>
              <a:off x="4094434" y="1124584"/>
              <a:ext cx="4566920" cy="23609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/>
      <p:bldP spid="1048613" grpId="0" animBg="1"/>
      <p:bldP spid="10486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关于已有的</a:t>
            </a:r>
            <a:r>
              <a:rPr lang="en-US" altLang="zh-CN" sz="2800" b="1" dirty="0">
                <a:latin typeface="微软雅黑" panose="020B0503020204020204" pitchFamily="34" charset="-122"/>
                <a:sym typeface="+mn-ea"/>
              </a:rPr>
              <a:t>S</a:t>
            </a:r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盒性质检测技术的调研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048619" name="矩形 17"/>
          <p:cNvSpPr/>
          <p:nvPr/>
        </p:nvSpPr>
        <p:spPr>
          <a:xfrm>
            <a:off x="504190" y="994410"/>
            <a:ext cx="11282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sz="2400" dirty="0">
                <a:latin typeface="+mn-ea"/>
                <a:sym typeface="+mn-ea"/>
              </a:rPr>
              <a:t>通过调研</a:t>
            </a:r>
            <a:r>
              <a:rPr lang="zh-CN" altLang="en-US" sz="2400" dirty="0">
                <a:latin typeface="+mn-ea"/>
                <a:sym typeface="+mn-ea"/>
              </a:rPr>
              <a:t>国内外的</a:t>
            </a:r>
            <a:r>
              <a:rPr lang="en-US" altLang="zh-CN" sz="2400" dirty="0">
                <a:latin typeface="+mn-ea"/>
                <a:sym typeface="+mn-ea"/>
              </a:rPr>
              <a:t>S</a:t>
            </a:r>
            <a:r>
              <a:rPr lang="zh-CN" altLang="en-US" sz="2400" dirty="0">
                <a:latin typeface="+mn-ea"/>
                <a:sym typeface="+mn-ea"/>
              </a:rPr>
              <a:t>盒密码学性质检测的技术</a:t>
            </a:r>
            <a:r>
              <a:rPr lang="zh-CN" sz="2400" dirty="0">
                <a:solidFill>
                  <a:schemeClr val="tx1"/>
                </a:solidFill>
                <a:latin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4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任务一完成情况</a:t>
            </a:r>
          </a:p>
        </p:txBody>
      </p:sp>
      <p:sp>
        <p:nvSpPr>
          <p:cNvPr id="10486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48622" name="矩形 17"/>
          <p:cNvSpPr/>
          <p:nvPr/>
        </p:nvSpPr>
        <p:spPr>
          <a:xfrm>
            <a:off x="436245" y="989330"/>
            <a:ext cx="11572875" cy="1158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sz="2400" dirty="0">
                <a:latin typeface="+mn-ea"/>
                <a:sym typeface="+mn-ea"/>
              </a:rPr>
              <a:t>对于</a:t>
            </a:r>
            <a:r>
              <a:rPr lang="zh-CN" altLang="en-US" sz="2400" dirty="0">
                <a:latin typeface="+mn-ea"/>
                <a:sym typeface="+mn-ea"/>
              </a:rPr>
              <a:t>任务一，我完成了哪些工作：</a:t>
            </a:r>
            <a:endParaRPr lang="zh-CN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(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sym typeface="+mn-ea"/>
              </a:rPr>
              <a:t>附加图片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)</a:t>
            </a:r>
            <a:endParaRPr lang="zh-CN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r>
              <a:rPr lang="zh-CN" altLang="zh-CN" sz="2400" dirty="0">
                <a:solidFill>
                  <a:schemeClr val="tx1"/>
                </a:solidFill>
                <a:latin typeface="+mn-ea"/>
                <a:sym typeface="+mn-ea"/>
              </a:rPr>
              <a:t>文字部分写关键词即可</a:t>
            </a:r>
            <a:endParaRPr lang="zh-CN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61CB78D-28EB-C648-9ADF-B3A5C6D55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9756"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DFDCEF-5EDD-794D-A5F9-9A21B04F7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24" name="文本框 10"/>
          <p:cNvSpPr txBox="1"/>
          <p:nvPr/>
        </p:nvSpPr>
        <p:spPr>
          <a:xfrm>
            <a:off x="314324" y="101918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latin typeface="微软雅黑" panose="020B0503020204020204" pitchFamily="34" charset="-122"/>
                <a:sym typeface="+mn-ea"/>
              </a:rPr>
              <a:t>任务</a:t>
            </a:r>
            <a:r>
              <a:rPr lang="zh-CN" altLang="en-US" sz="2800" b="1" dirty="0">
                <a:latin typeface="微软雅黑" panose="020B0503020204020204" pitchFamily="34" charset="-122"/>
                <a:sym typeface="+mn-ea"/>
              </a:rPr>
              <a:t>二</a:t>
            </a:r>
            <a:r>
              <a:rPr lang="zh-CN" sz="2800" b="1" dirty="0">
                <a:latin typeface="微软雅黑" panose="020B0503020204020204" pitchFamily="34" charset="-122"/>
                <a:sym typeface="+mn-ea"/>
              </a:rPr>
              <a:t>完成情况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6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048626" name="文本框 2"/>
          <p:cNvSpPr txBox="1"/>
          <p:nvPr/>
        </p:nvSpPr>
        <p:spPr>
          <a:xfrm>
            <a:off x="314324" y="1712595"/>
            <a:ext cx="1156335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latin typeface="+mn-ea"/>
                <a:sym typeface="+mn-ea"/>
              </a:rPr>
              <a:t>跟任务一一样的套路</a:t>
            </a:r>
            <a:endParaRPr lang="zh-CN" sz="24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8d2962-a4de-4a52-b4aa-8d20038e3cfe}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620</Words>
  <Application>Microsoft Macintosh PowerPoint</Application>
  <PresentationFormat>宽屏</PresentationFormat>
  <Paragraphs>104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SimSun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毕设中期答辩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Gong rh</cp:lastModifiedBy>
  <cp:revision>67</cp:revision>
  <dcterms:created xsi:type="dcterms:W3CDTF">2015-10-22T01:57:00Z</dcterms:created>
  <dcterms:modified xsi:type="dcterms:W3CDTF">2022-03-16T07:34:56Z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  <property fmtid="{D5CDD505-2E9C-101B-9397-08002B2CF9AE}" pid="4" name="KSOProductBuildVer">
    <vt:lpwstr>2052-11.1.0.9739</vt:lpwstr>
  </property>
  <property fmtid="{D5CDD505-2E9C-101B-9397-08002B2CF9AE}" pid="5" name="ICV">
    <vt:lpwstr>c9f54b1fe87445f89c354d11b663dad8</vt:lpwstr>
  </property>
</Properties>
</file>