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73" r:id="rId5"/>
    <p:sldId id="260" r:id="rId6"/>
    <p:sldId id="276" r:id="rId7"/>
    <p:sldId id="275" r:id="rId8"/>
    <p:sldId id="261" r:id="rId9"/>
    <p:sldId id="262" r:id="rId10"/>
    <p:sldId id="263" r:id="rId11"/>
    <p:sldId id="277" r:id="rId12"/>
    <p:sldId id="278" r:id="rId13"/>
    <p:sldId id="265" r:id="rId14"/>
    <p:sldId id="264" r:id="rId15"/>
    <p:sldId id="266" r:id="rId16"/>
    <p:sldId id="267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53A3"/>
    <a:srgbClr val="404040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0921"/>
  </p:normalViewPr>
  <p:slideViewPr>
    <p:cSldViewPr snapToGrid="0">
      <p:cViewPr>
        <p:scale>
          <a:sx n="104" d="100"/>
          <a:sy n="104" d="100"/>
        </p:scale>
        <p:origin x="88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2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104872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2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2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4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1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2400" dirty="0"/>
              <a:t>任务一：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2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2400" dirty="0"/>
              <a:t>任务一：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8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2400" dirty="0"/>
              <a:t>任务一：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2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9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9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93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08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5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7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8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9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2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154/tosc.v2019.i1.330-39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484E8942-E2AB-A94F-BD20-7F86471A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7">
            <a:extLst>
              <a:ext uri="{FF2B5EF4-FFF2-40B4-BE49-F238E27FC236}">
                <a16:creationId xmlns:a16="http://schemas.microsoft.com/office/drawing/2014/main" id="{34DFF3D9-BA7B-E747-99AB-C7FF1E0AB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753" y="3063794"/>
            <a:ext cx="12317506" cy="75359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kumimoji="1" lang="zh-CN" altLang="en-US" sz="2800" dirty="0"/>
              <a:t>毕设中期答辩</a:t>
            </a: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2E3D5AF5-23E9-6548-8876-C29114792528}"/>
              </a:ext>
            </a:extLst>
          </p:cNvPr>
          <p:cNvSpPr/>
          <p:nvPr/>
        </p:nvSpPr>
        <p:spPr>
          <a:xfrm>
            <a:off x="0" y="1846729"/>
            <a:ext cx="12254751" cy="1217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S</a:t>
            </a:r>
            <a:r>
              <a:rPr lang="zh-CN" altLang="en-US" sz="4000" dirty="0"/>
              <a:t>盒的密码学性质检测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5AD03D-69D0-0A4A-917D-2B36B77F3298}"/>
              </a:ext>
            </a:extLst>
          </p:cNvPr>
          <p:cNvSpPr txBox="1"/>
          <p:nvPr/>
        </p:nvSpPr>
        <p:spPr>
          <a:xfrm>
            <a:off x="-62755" y="4541191"/>
            <a:ext cx="1231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指导老师：王子龙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1F65C6-950F-AF44-AC3B-377FAB888843}"/>
              </a:ext>
            </a:extLst>
          </p:cNvPr>
          <p:cNvSpPr txBox="1"/>
          <p:nvPr/>
        </p:nvSpPr>
        <p:spPr>
          <a:xfrm>
            <a:off x="-62755" y="5264992"/>
            <a:ext cx="1231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答辩学生：龚若涵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对现有的</a:t>
            </a:r>
            <a:r>
              <a:rPr kumimoji="1" lang="en-US" altLang="zh-CN" sz="2800" b="1" dirty="0"/>
              <a:t>S</a:t>
            </a:r>
            <a:r>
              <a:rPr kumimoji="1" lang="zh-CN" altLang="en-US" sz="2800" b="1" dirty="0"/>
              <a:t>盒检测平台进行分析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：</a:t>
            </a:r>
          </a:p>
        </p:txBody>
      </p:sp>
      <p:sp>
        <p:nvSpPr>
          <p:cNvPr id="10486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810347-AB00-9B4A-B2A7-02B0FFF8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" y="1017361"/>
            <a:ext cx="10528300" cy="5181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60C0BEB-BE40-A340-886D-1571CDA280CE}"/>
              </a:ext>
            </a:extLst>
          </p:cNvPr>
          <p:cNvSpPr txBox="1"/>
          <p:nvPr/>
        </p:nvSpPr>
        <p:spPr>
          <a:xfrm>
            <a:off x="695324" y="6488668"/>
            <a:ext cx="707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https://doi.org/10.13154/tosc.v2019.i1.330-394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文本框 10"/>
          <p:cNvSpPr txBox="1"/>
          <p:nvPr/>
        </p:nvSpPr>
        <p:spPr>
          <a:xfrm>
            <a:off x="695324" y="28766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sym typeface="+mn-ea"/>
              </a:rPr>
              <a:t>任务一：</a:t>
            </a:r>
            <a:r>
              <a:rPr lang="zh-CN" altLang="en-US" sz="2800" dirty="0"/>
              <a:t>前期对毕设课题的学习和调研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10486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A5B42D-0A92-444F-8B3C-3EC26B26594F}"/>
              </a:ext>
            </a:extLst>
          </p:cNvPr>
          <p:cNvSpPr txBox="1"/>
          <p:nvPr/>
        </p:nvSpPr>
        <p:spPr>
          <a:xfrm>
            <a:off x="695324" y="1015569"/>
            <a:ext cx="966221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1</a:t>
            </a:r>
            <a:r>
              <a:rPr kumimoji="1" lang="zh-CN" altLang="en-US" sz="2400" b="1" dirty="0"/>
              <a:t>、</a:t>
            </a:r>
            <a:r>
              <a:rPr kumimoji="1" lang="zh-CN" altLang="en-US" sz="2000" b="1" dirty="0"/>
              <a:t> </a:t>
            </a:r>
            <a:r>
              <a:rPr kumimoji="1" lang="zh-CN" altLang="en-US" sz="2400" b="1" dirty="0"/>
              <a:t>阅读</a:t>
            </a:r>
            <a:r>
              <a:rPr kumimoji="1" lang="en-US" altLang="zh-CN" sz="2400" b="1" dirty="0"/>
              <a:t>《</a:t>
            </a:r>
            <a:r>
              <a:rPr kumimoji="1" lang="zh-CN" altLang="en-US" sz="2400" b="1" dirty="0"/>
              <a:t>分组密码设计和分析</a:t>
            </a:r>
            <a:r>
              <a:rPr kumimoji="1" lang="en-US" altLang="zh-CN" sz="2400" b="1" dirty="0"/>
              <a:t>》</a:t>
            </a:r>
            <a:r>
              <a:rPr kumimoji="1" lang="zh-CN" altLang="en-US" sz="2400" b="1" dirty="0"/>
              <a:t>和一些论文</a:t>
            </a:r>
            <a:endParaRPr kumimoji="1" lang="en-US" altLang="zh-CN" sz="2400" b="1" dirty="0"/>
          </a:p>
          <a:p>
            <a:r>
              <a:rPr kumimoji="1" lang="zh-CN" altLang="en-US" sz="2000" dirty="0"/>
              <a:t>    </a:t>
            </a:r>
            <a:endParaRPr kumimoji="1" lang="en-US" altLang="zh-CN" dirty="0"/>
          </a:p>
          <a:p>
            <a:r>
              <a:rPr kumimoji="1" lang="zh-CN" altLang="en-US" dirty="0"/>
              <a:t>    </a:t>
            </a:r>
            <a:r>
              <a:rPr lang="zh-CN" altLang="en-US" dirty="0"/>
              <a:t>了解了</a:t>
            </a:r>
            <a:r>
              <a:rPr lang="en-US" altLang="zh-CN" dirty="0"/>
              <a:t>S</a:t>
            </a:r>
            <a:r>
              <a:rPr lang="zh-CN" altLang="en-US" dirty="0"/>
              <a:t>盒的设计原理和性质检测方式。</a:t>
            </a:r>
            <a:endParaRPr lang="en-US" altLang="zh-CN" dirty="0"/>
          </a:p>
          <a:p>
            <a:endParaRPr lang="en-US" altLang="zh-CN" sz="2000" dirty="0"/>
          </a:p>
          <a:p>
            <a:r>
              <a:rPr kumimoji="1" lang="en-US" altLang="zh-CN" sz="2400" b="1" dirty="0"/>
              <a:t>2</a:t>
            </a:r>
            <a:r>
              <a:rPr kumimoji="1" lang="zh-CN" altLang="en-US" sz="2400" b="1" dirty="0"/>
              <a:t>、 对现有的</a:t>
            </a:r>
            <a:r>
              <a:rPr kumimoji="1" lang="en-US" altLang="zh-CN" sz="2400" b="1" dirty="0"/>
              <a:t>S</a:t>
            </a:r>
            <a:r>
              <a:rPr kumimoji="1" lang="zh-CN" altLang="en-US" sz="2400" b="1" dirty="0"/>
              <a:t>盒检测平台进行分析</a:t>
            </a:r>
          </a:p>
          <a:p>
            <a:r>
              <a:rPr lang="zh-CN" altLang="en-US" dirty="0"/>
              <a:t>   </a:t>
            </a:r>
            <a:endParaRPr lang="en-US" altLang="zh-CN" dirty="0"/>
          </a:p>
          <a:p>
            <a:r>
              <a:rPr lang="zh-CN" altLang="en-US" dirty="0"/>
              <a:t>    总结为下表所示。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sz="2400" b="1" dirty="0"/>
              <a:t>3</a:t>
            </a:r>
            <a:r>
              <a:rPr kumimoji="1" lang="zh-CN" altLang="en-US" sz="2400" b="1" dirty="0"/>
              <a:t>、确定大致思路</a:t>
            </a:r>
            <a:endParaRPr kumimoji="1" lang="en-US" altLang="zh-CN" sz="2400" b="1" dirty="0"/>
          </a:p>
          <a:p>
            <a:endParaRPr kumimoji="1" lang="en-US" altLang="zh-CN" sz="2400" b="1" dirty="0"/>
          </a:p>
          <a:p>
            <a:endParaRPr lang="en-US" altLang="zh-CN" dirty="0"/>
          </a:p>
          <a:p>
            <a:r>
              <a:rPr kumimoji="1" lang="zh-CN" altLang="en-US" dirty="0"/>
              <a:t>     </a:t>
            </a:r>
            <a:endParaRPr kumimoji="1"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104994-97DE-864D-BD43-5CCD163B6B42}"/>
              </a:ext>
            </a:extLst>
          </p:cNvPr>
          <p:cNvSpPr txBox="1"/>
          <p:nvPr/>
        </p:nvSpPr>
        <p:spPr>
          <a:xfrm>
            <a:off x="1144179" y="4499176"/>
            <a:ext cx="708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制作一个用户友好，检测性质覆盖全面，效率较高的实用软件。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3253FF6-D351-4942-BEA9-D53382222814}"/>
              </a:ext>
            </a:extLst>
          </p:cNvPr>
          <p:cNvSpPr/>
          <p:nvPr/>
        </p:nvSpPr>
        <p:spPr>
          <a:xfrm>
            <a:off x="695325" y="4579892"/>
            <a:ext cx="233083" cy="20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B6BB4D-694D-2A43-B424-28109A8D3EBF}"/>
              </a:ext>
            </a:extLst>
          </p:cNvPr>
          <p:cNvSpPr/>
          <p:nvPr/>
        </p:nvSpPr>
        <p:spPr>
          <a:xfrm>
            <a:off x="695324" y="5712186"/>
            <a:ext cx="233083" cy="20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5C62B4C-D8A9-5140-90E8-1080C9D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79" y="5504986"/>
            <a:ext cx="4953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6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文本框 10"/>
          <p:cNvSpPr txBox="1"/>
          <p:nvPr/>
        </p:nvSpPr>
        <p:spPr>
          <a:xfrm>
            <a:off x="695324" y="28766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sym typeface="+mn-ea"/>
              </a:rPr>
              <a:t>任务一：</a:t>
            </a:r>
            <a:r>
              <a:rPr lang="zh-CN" altLang="en-US" sz="2800" dirty="0"/>
              <a:t>前期学习和调研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10486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A5B42D-0A92-444F-8B3C-3EC26B26594F}"/>
              </a:ext>
            </a:extLst>
          </p:cNvPr>
          <p:cNvSpPr txBox="1"/>
          <p:nvPr/>
        </p:nvSpPr>
        <p:spPr>
          <a:xfrm>
            <a:off x="793749" y="1179443"/>
            <a:ext cx="9662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b="1" dirty="0"/>
          </a:p>
          <a:p>
            <a:endParaRPr kumimoji="1" lang="en-US" altLang="zh-CN" sz="2400" b="1" dirty="0"/>
          </a:p>
          <a:p>
            <a:endParaRPr lang="en-US" altLang="zh-CN" dirty="0"/>
          </a:p>
          <a:p>
            <a:r>
              <a:rPr kumimoji="1" lang="zh-CN" altLang="en-US" dirty="0"/>
              <a:t>     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738E65-C95F-2D4E-8FB9-B374F2FA64C4}"/>
              </a:ext>
            </a:extLst>
          </p:cNvPr>
          <p:cNvSpPr/>
          <p:nvPr/>
        </p:nvSpPr>
        <p:spPr>
          <a:xfrm>
            <a:off x="793749" y="1321982"/>
            <a:ext cx="226612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布尔函数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4E4E39-CB4A-D74F-8A49-BA586F6F7B51}"/>
              </a:ext>
            </a:extLst>
          </p:cNvPr>
          <p:cNvSpPr/>
          <p:nvPr/>
        </p:nvSpPr>
        <p:spPr>
          <a:xfrm>
            <a:off x="7154792" y="1321981"/>
            <a:ext cx="226612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r>
              <a:rPr kumimoji="1" lang="zh-CN" altLang="en-US" dirty="0"/>
              <a:t>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227FEB-7D64-FA4E-B435-FF0E989583DD}"/>
              </a:ext>
            </a:extLst>
          </p:cNvPr>
          <p:cNvSpPr txBox="1"/>
          <p:nvPr/>
        </p:nvSpPr>
        <p:spPr>
          <a:xfrm>
            <a:off x="3283755" y="1259278"/>
            <a:ext cx="364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坐标函数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1BC05A-5788-7149-AA36-A64E1F4AB802}"/>
              </a:ext>
            </a:extLst>
          </p:cNvPr>
          <p:cNvSpPr txBox="1"/>
          <p:nvPr/>
        </p:nvSpPr>
        <p:spPr>
          <a:xfrm>
            <a:off x="3283755" y="1834311"/>
            <a:ext cx="364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坐标函数非零线性组合</a:t>
            </a:r>
          </a:p>
        </p:txBody>
      </p:sp>
      <p:sp>
        <p:nvSpPr>
          <p:cNvPr id="10" name="左右箭头 9">
            <a:extLst>
              <a:ext uri="{FF2B5EF4-FFF2-40B4-BE49-F238E27FC236}">
                <a16:creationId xmlns:a16="http://schemas.microsoft.com/office/drawing/2014/main" id="{6CEAA815-5738-DB44-8F82-0269CEE92570}"/>
              </a:ext>
            </a:extLst>
          </p:cNvPr>
          <p:cNvSpPr/>
          <p:nvPr/>
        </p:nvSpPr>
        <p:spPr>
          <a:xfrm>
            <a:off x="3283755" y="1523561"/>
            <a:ext cx="3647152" cy="207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FB84B1-2309-124B-8ADA-208A1F1B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3" y="3055086"/>
            <a:ext cx="8788400" cy="1104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53E2CF2-7202-4749-BED7-160879C8BE01}"/>
              </a:ext>
            </a:extLst>
          </p:cNvPr>
          <p:cNvSpPr txBox="1"/>
          <p:nvPr/>
        </p:nvSpPr>
        <p:spPr>
          <a:xfrm>
            <a:off x="1112108" y="2706977"/>
            <a:ext cx="878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例如：对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盒的平衡性的检测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B0EE08-2A1C-7B47-97C1-D17E5C19CFD9}"/>
              </a:ext>
            </a:extLst>
          </p:cNvPr>
          <p:cNvSpPr/>
          <p:nvPr/>
        </p:nvSpPr>
        <p:spPr>
          <a:xfrm>
            <a:off x="914400" y="4856205"/>
            <a:ext cx="2145470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Is_BF_balanced</a:t>
            </a:r>
            <a:endParaRPr kumimoji="1" lang="zh-CN" altLang="en-US" dirty="0"/>
          </a:p>
        </p:txBody>
      </p:sp>
      <p:sp>
        <p:nvSpPr>
          <p:cNvPr id="14" name="左右箭头 13">
            <a:extLst>
              <a:ext uri="{FF2B5EF4-FFF2-40B4-BE49-F238E27FC236}">
                <a16:creationId xmlns:a16="http://schemas.microsoft.com/office/drawing/2014/main" id="{1B537B9F-A703-9440-8FFC-CA1559DD99C0}"/>
              </a:ext>
            </a:extLst>
          </p:cNvPr>
          <p:cNvSpPr/>
          <p:nvPr/>
        </p:nvSpPr>
        <p:spPr>
          <a:xfrm>
            <a:off x="3203137" y="5030282"/>
            <a:ext cx="3647152" cy="207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D155C9-8090-0144-8E9C-B4901B494706}"/>
              </a:ext>
            </a:extLst>
          </p:cNvPr>
          <p:cNvSpPr/>
          <p:nvPr/>
        </p:nvSpPr>
        <p:spPr>
          <a:xfrm>
            <a:off x="7154791" y="4832916"/>
            <a:ext cx="2359912" cy="57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Is_Sbox_balanced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4AD3B5-6E2C-9541-87EB-0DD3E4C1EFDB}"/>
              </a:ext>
            </a:extLst>
          </p:cNvPr>
          <p:cNvSpPr/>
          <p:nvPr/>
        </p:nvSpPr>
        <p:spPr>
          <a:xfrm flipH="1">
            <a:off x="3171514" y="4648250"/>
            <a:ext cx="3831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get_coordinate_function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FD2B09-AB47-AF4E-86DC-CE1526A3D79C}"/>
              </a:ext>
            </a:extLst>
          </p:cNvPr>
          <p:cNvSpPr txBox="1"/>
          <p:nvPr/>
        </p:nvSpPr>
        <p:spPr>
          <a:xfrm>
            <a:off x="3171514" y="5238182"/>
            <a:ext cx="367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get_bf_lc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20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 10"/>
          <p:cNvSpPr txBox="1"/>
          <p:nvPr/>
        </p:nvSpPr>
        <p:spPr>
          <a:xfrm>
            <a:off x="695324" y="28766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任务二完成情况</a:t>
            </a:r>
          </a:p>
        </p:txBody>
      </p:sp>
      <p:sp>
        <p:nvSpPr>
          <p:cNvPr id="10486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048629" name="矩形 17"/>
          <p:cNvSpPr/>
          <p:nvPr/>
        </p:nvSpPr>
        <p:spPr>
          <a:xfrm>
            <a:off x="593725" y="950595"/>
            <a:ext cx="11044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：收集现有的密码学性质检测方法，进行代码实现，最终完成软件。</a:t>
            </a:r>
            <a:endParaRPr lang="zh-CN" altLang="zh-CN" sz="2400" dirty="0">
              <a:latin typeface="+mn-ea"/>
            </a:endParaRPr>
          </a:p>
        </p:txBody>
      </p:sp>
      <p:sp>
        <p:nvSpPr>
          <p:cNvPr id="1048630" name="Oval 12"/>
          <p:cNvSpPr>
            <a:spLocks noChangeArrowheads="1"/>
          </p:cNvSpPr>
          <p:nvPr/>
        </p:nvSpPr>
        <p:spPr bwMode="auto">
          <a:xfrm>
            <a:off x="1964269" y="3313607"/>
            <a:ext cx="1350433" cy="1352967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1" name="Oval 13"/>
          <p:cNvSpPr>
            <a:spLocks noChangeArrowheads="1"/>
          </p:cNvSpPr>
          <p:nvPr/>
        </p:nvSpPr>
        <p:spPr bwMode="auto">
          <a:xfrm>
            <a:off x="2317751" y="3667199"/>
            <a:ext cx="643467" cy="645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2" name="Freeform 14"/>
          <p:cNvSpPr/>
          <p:nvPr/>
        </p:nvSpPr>
        <p:spPr bwMode="auto">
          <a:xfrm>
            <a:off x="1422400" y="3989031"/>
            <a:ext cx="2432051" cy="1221695"/>
          </a:xfrm>
          <a:custGeom>
            <a:avLst/>
            <a:gdLst>
              <a:gd name="T0" fmla="*/ 342 w 683"/>
              <a:gd name="T1" fmla="*/ 305 h 342"/>
              <a:gd name="T2" fmla="*/ 37 w 683"/>
              <a:gd name="T3" fmla="*/ 0 h 342"/>
              <a:gd name="T4" fmla="*/ 0 w 683"/>
              <a:gd name="T5" fmla="*/ 0 h 342"/>
              <a:gd name="T6" fmla="*/ 342 w 683"/>
              <a:gd name="T7" fmla="*/ 342 h 342"/>
              <a:gd name="T8" fmla="*/ 683 w 683"/>
              <a:gd name="T9" fmla="*/ 0 h 342"/>
              <a:gd name="T10" fmla="*/ 646 w 683"/>
              <a:gd name="T11" fmla="*/ 0 h 342"/>
              <a:gd name="T12" fmla="*/ 342 w 683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2">
                <a:moveTo>
                  <a:pt x="342" y="305"/>
                </a:moveTo>
                <a:cubicBezTo>
                  <a:pt x="173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0" y="342"/>
                  <a:pt x="683" y="189"/>
                  <a:pt x="6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3" name="Line 15"/>
          <p:cNvSpPr>
            <a:spLocks noChangeShapeType="1"/>
          </p:cNvSpPr>
          <p:nvPr/>
        </p:nvSpPr>
        <p:spPr bwMode="auto">
          <a:xfrm flipV="1">
            <a:off x="2641600" y="2898612"/>
            <a:ext cx="0" cy="311245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4" name="Oval 16"/>
          <p:cNvSpPr>
            <a:spLocks noChangeArrowheads="1"/>
          </p:cNvSpPr>
          <p:nvPr/>
        </p:nvSpPr>
        <p:spPr bwMode="auto">
          <a:xfrm>
            <a:off x="4267202" y="3313607"/>
            <a:ext cx="1350433" cy="1352967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5" name="Oval 17"/>
          <p:cNvSpPr>
            <a:spLocks noChangeArrowheads="1"/>
          </p:cNvSpPr>
          <p:nvPr/>
        </p:nvSpPr>
        <p:spPr bwMode="auto">
          <a:xfrm>
            <a:off x="4616453" y="3667199"/>
            <a:ext cx="647700" cy="6457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6" name="Freeform 18"/>
          <p:cNvSpPr/>
          <p:nvPr/>
        </p:nvSpPr>
        <p:spPr bwMode="auto">
          <a:xfrm>
            <a:off x="3723217" y="2769455"/>
            <a:ext cx="2436283" cy="1219576"/>
          </a:xfrm>
          <a:custGeom>
            <a:avLst/>
            <a:gdLst>
              <a:gd name="T0" fmla="*/ 342 w 684"/>
              <a:gd name="T1" fmla="*/ 37 h 341"/>
              <a:gd name="T2" fmla="*/ 647 w 684"/>
              <a:gd name="T3" fmla="*/ 341 h 341"/>
              <a:gd name="T4" fmla="*/ 684 w 684"/>
              <a:gd name="T5" fmla="*/ 341 h 341"/>
              <a:gd name="T6" fmla="*/ 342 w 684"/>
              <a:gd name="T7" fmla="*/ 0 h 341"/>
              <a:gd name="T8" fmla="*/ 0 w 684"/>
              <a:gd name="T9" fmla="*/ 341 h 341"/>
              <a:gd name="T10" fmla="*/ 37 w 684"/>
              <a:gd name="T11" fmla="*/ 341 h 341"/>
              <a:gd name="T12" fmla="*/ 342 w 684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1">
                <a:moveTo>
                  <a:pt x="342" y="37"/>
                </a:moveTo>
                <a:cubicBezTo>
                  <a:pt x="511" y="37"/>
                  <a:pt x="647" y="173"/>
                  <a:pt x="647" y="341"/>
                </a:cubicBezTo>
                <a:cubicBezTo>
                  <a:pt x="684" y="341"/>
                  <a:pt x="684" y="341"/>
                  <a:pt x="684" y="341"/>
                </a:cubicBezTo>
                <a:cubicBezTo>
                  <a:pt x="684" y="153"/>
                  <a:pt x="531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4" y="37"/>
                  <a:pt x="342" y="37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7" name="Line 19"/>
          <p:cNvSpPr>
            <a:spLocks noChangeShapeType="1"/>
          </p:cNvSpPr>
          <p:nvPr/>
        </p:nvSpPr>
        <p:spPr bwMode="auto">
          <a:xfrm>
            <a:off x="4940300" y="4768206"/>
            <a:ext cx="0" cy="30912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8" name="Oval 20"/>
          <p:cNvSpPr>
            <a:spLocks noChangeArrowheads="1"/>
          </p:cNvSpPr>
          <p:nvPr/>
        </p:nvSpPr>
        <p:spPr bwMode="auto">
          <a:xfrm>
            <a:off x="6568018" y="3313607"/>
            <a:ext cx="1352549" cy="1352967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9" name="Oval 21"/>
          <p:cNvSpPr>
            <a:spLocks noChangeArrowheads="1"/>
          </p:cNvSpPr>
          <p:nvPr/>
        </p:nvSpPr>
        <p:spPr bwMode="auto">
          <a:xfrm>
            <a:off x="6921502" y="3667199"/>
            <a:ext cx="647700" cy="645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40" name="Freeform 22"/>
          <p:cNvSpPr/>
          <p:nvPr/>
        </p:nvSpPr>
        <p:spPr bwMode="auto">
          <a:xfrm>
            <a:off x="6026151" y="3989031"/>
            <a:ext cx="2436283" cy="1221695"/>
          </a:xfrm>
          <a:custGeom>
            <a:avLst/>
            <a:gdLst>
              <a:gd name="T0" fmla="*/ 342 w 684"/>
              <a:gd name="T1" fmla="*/ 305 h 342"/>
              <a:gd name="T2" fmla="*/ 37 w 684"/>
              <a:gd name="T3" fmla="*/ 0 h 342"/>
              <a:gd name="T4" fmla="*/ 0 w 684"/>
              <a:gd name="T5" fmla="*/ 0 h 342"/>
              <a:gd name="T6" fmla="*/ 342 w 684"/>
              <a:gd name="T7" fmla="*/ 342 h 342"/>
              <a:gd name="T8" fmla="*/ 684 w 684"/>
              <a:gd name="T9" fmla="*/ 0 h 342"/>
              <a:gd name="T10" fmla="*/ 647 w 684"/>
              <a:gd name="T11" fmla="*/ 0 h 342"/>
              <a:gd name="T12" fmla="*/ 342 w 684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2">
                <a:moveTo>
                  <a:pt x="342" y="305"/>
                </a:moveTo>
                <a:cubicBezTo>
                  <a:pt x="174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1" y="342"/>
                  <a:pt x="684" y="189"/>
                  <a:pt x="68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47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41" name="Line 23"/>
          <p:cNvSpPr>
            <a:spLocks noChangeShapeType="1"/>
          </p:cNvSpPr>
          <p:nvPr/>
        </p:nvSpPr>
        <p:spPr bwMode="auto">
          <a:xfrm flipV="1">
            <a:off x="7245351" y="2898612"/>
            <a:ext cx="0" cy="311245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42" name="Oval 24"/>
          <p:cNvSpPr>
            <a:spLocks noChangeArrowheads="1"/>
          </p:cNvSpPr>
          <p:nvPr/>
        </p:nvSpPr>
        <p:spPr bwMode="auto">
          <a:xfrm>
            <a:off x="8873067" y="3313607"/>
            <a:ext cx="1348317" cy="1352967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43" name="Oval 25"/>
          <p:cNvSpPr>
            <a:spLocks noChangeArrowheads="1"/>
          </p:cNvSpPr>
          <p:nvPr/>
        </p:nvSpPr>
        <p:spPr bwMode="auto">
          <a:xfrm>
            <a:off x="9224433" y="3667199"/>
            <a:ext cx="645584" cy="6457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44" name="Freeform 26"/>
          <p:cNvSpPr/>
          <p:nvPr/>
        </p:nvSpPr>
        <p:spPr bwMode="auto">
          <a:xfrm>
            <a:off x="8331200" y="2769455"/>
            <a:ext cx="2432051" cy="1219576"/>
          </a:xfrm>
          <a:custGeom>
            <a:avLst/>
            <a:gdLst>
              <a:gd name="T0" fmla="*/ 341 w 683"/>
              <a:gd name="T1" fmla="*/ 37 h 341"/>
              <a:gd name="T2" fmla="*/ 646 w 683"/>
              <a:gd name="T3" fmla="*/ 341 h 341"/>
              <a:gd name="T4" fmla="*/ 683 w 683"/>
              <a:gd name="T5" fmla="*/ 341 h 341"/>
              <a:gd name="T6" fmla="*/ 341 w 683"/>
              <a:gd name="T7" fmla="*/ 0 h 341"/>
              <a:gd name="T8" fmla="*/ 0 w 683"/>
              <a:gd name="T9" fmla="*/ 341 h 341"/>
              <a:gd name="T10" fmla="*/ 37 w 683"/>
              <a:gd name="T11" fmla="*/ 341 h 341"/>
              <a:gd name="T12" fmla="*/ 341 w 683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1">
                <a:moveTo>
                  <a:pt x="341" y="37"/>
                </a:moveTo>
                <a:cubicBezTo>
                  <a:pt x="510" y="37"/>
                  <a:pt x="646" y="173"/>
                  <a:pt x="646" y="341"/>
                </a:cubicBezTo>
                <a:cubicBezTo>
                  <a:pt x="683" y="341"/>
                  <a:pt x="683" y="341"/>
                  <a:pt x="683" y="341"/>
                </a:cubicBezTo>
                <a:cubicBezTo>
                  <a:pt x="683" y="153"/>
                  <a:pt x="530" y="0"/>
                  <a:pt x="341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3" y="37"/>
                  <a:pt x="341" y="37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45" name="Line 27"/>
          <p:cNvSpPr>
            <a:spLocks noChangeShapeType="1"/>
          </p:cNvSpPr>
          <p:nvPr/>
        </p:nvSpPr>
        <p:spPr bwMode="auto">
          <a:xfrm>
            <a:off x="9546167" y="4768206"/>
            <a:ext cx="0" cy="30912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46" name="Rectangle 36"/>
          <p:cNvSpPr>
            <a:spLocks noChangeArrowheads="1"/>
          </p:cNvSpPr>
          <p:nvPr/>
        </p:nvSpPr>
        <p:spPr bwMode="auto">
          <a:xfrm>
            <a:off x="3930653" y="5193788"/>
            <a:ext cx="231351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1219170"/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2.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尝试代码实现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48647" name="Rectangle 37"/>
          <p:cNvSpPr>
            <a:spLocks noChangeArrowheads="1"/>
          </p:cNvSpPr>
          <p:nvPr/>
        </p:nvSpPr>
        <p:spPr bwMode="auto">
          <a:xfrm>
            <a:off x="1595113" y="2076172"/>
            <a:ext cx="222461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1219170"/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1.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阅读文献</a:t>
            </a:r>
            <a:endParaRPr lang="en-US" altLang="zh-CN" sz="2400" dirty="0">
              <a:solidFill>
                <a:srgbClr val="00B050"/>
              </a:solidFill>
              <a:latin typeface="+mn-ea"/>
            </a:endParaRPr>
          </a:p>
          <a:p>
            <a:pPr algn="ctr" defTabSz="1219170"/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收集已有方法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48648" name="Rectangle 38"/>
          <p:cNvSpPr>
            <a:spLocks noChangeArrowheads="1"/>
          </p:cNvSpPr>
          <p:nvPr/>
        </p:nvSpPr>
        <p:spPr bwMode="auto">
          <a:xfrm>
            <a:off x="8528053" y="5193787"/>
            <a:ext cx="2273293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1219170"/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4.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编写软件前端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8649" name="Rectangle 39"/>
          <p:cNvSpPr>
            <a:spLocks noChangeArrowheads="1"/>
          </p:cNvSpPr>
          <p:nvPr/>
        </p:nvSpPr>
        <p:spPr bwMode="auto">
          <a:xfrm>
            <a:off x="5977974" y="2443031"/>
            <a:ext cx="2432043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1219170"/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3.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对代码进行测试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1" name="组合 30"/>
          <p:cNvGrpSpPr/>
          <p:nvPr/>
        </p:nvGrpSpPr>
        <p:grpSpPr>
          <a:xfrm>
            <a:off x="4769704" y="3860446"/>
            <a:ext cx="316637" cy="290560"/>
            <a:chOff x="-849313" y="269875"/>
            <a:chExt cx="269875" cy="247650"/>
          </a:xfrm>
        </p:grpSpPr>
        <p:sp>
          <p:nvSpPr>
            <p:cNvPr id="1048650" name="Freeform 6"/>
            <p:cNvSpPr/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51" name="Freeform 7"/>
            <p:cNvSpPr/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2" name="组合 33"/>
          <p:cNvGrpSpPr/>
          <p:nvPr/>
        </p:nvGrpSpPr>
        <p:grpSpPr>
          <a:xfrm>
            <a:off x="2483282" y="3847476"/>
            <a:ext cx="316637" cy="283109"/>
            <a:chOff x="207963" y="276225"/>
            <a:chExt cx="269875" cy="241300"/>
          </a:xfrm>
        </p:grpSpPr>
        <p:sp>
          <p:nvSpPr>
            <p:cNvPr id="1048652" name="Freeform 8"/>
            <p:cNvSpPr/>
            <p:nvPr/>
          </p:nvSpPr>
          <p:spPr bwMode="auto">
            <a:xfrm>
              <a:off x="207963" y="276225"/>
              <a:ext cx="269875" cy="211138"/>
            </a:xfrm>
            <a:custGeom>
              <a:avLst/>
              <a:gdLst>
                <a:gd name="T0" fmla="*/ 72 w 72"/>
                <a:gd name="T1" fmla="*/ 5 h 56"/>
                <a:gd name="T2" fmla="*/ 68 w 72"/>
                <a:gd name="T3" fmla="*/ 0 h 56"/>
                <a:gd name="T4" fmla="*/ 5 w 72"/>
                <a:gd name="T5" fmla="*/ 0 h 56"/>
                <a:gd name="T6" fmla="*/ 0 w 72"/>
                <a:gd name="T7" fmla="*/ 5 h 56"/>
                <a:gd name="T8" fmla="*/ 0 w 72"/>
                <a:gd name="T9" fmla="*/ 52 h 56"/>
                <a:gd name="T10" fmla="*/ 5 w 72"/>
                <a:gd name="T11" fmla="*/ 56 h 56"/>
                <a:gd name="T12" fmla="*/ 68 w 72"/>
                <a:gd name="T13" fmla="*/ 56 h 56"/>
                <a:gd name="T14" fmla="*/ 72 w 72"/>
                <a:gd name="T15" fmla="*/ 52 h 56"/>
                <a:gd name="T16" fmla="*/ 72 w 72"/>
                <a:gd name="T17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56">
                  <a:moveTo>
                    <a:pt x="72" y="5"/>
                  </a:moveTo>
                  <a:cubicBezTo>
                    <a:pt x="72" y="2"/>
                    <a:pt x="70" y="0"/>
                    <a:pt x="6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5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0" y="56"/>
                    <a:pt x="72" y="54"/>
                    <a:pt x="72" y="52"/>
                  </a:cubicBezTo>
                  <a:lnTo>
                    <a:pt x="72" y="5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53" name="Line 9"/>
            <p:cNvSpPr>
              <a:spLocks noChangeShapeType="1"/>
            </p:cNvSpPr>
            <p:nvPr/>
          </p:nvSpPr>
          <p:spPr bwMode="auto">
            <a:xfrm>
              <a:off x="306388" y="517525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54" name="Line 10"/>
            <p:cNvSpPr>
              <a:spLocks noChangeShapeType="1"/>
            </p:cNvSpPr>
            <p:nvPr/>
          </p:nvSpPr>
          <p:spPr bwMode="auto">
            <a:xfrm>
              <a:off x="215900" y="441325"/>
              <a:ext cx="2555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组合 37"/>
          <p:cNvGrpSpPr/>
          <p:nvPr/>
        </p:nvGrpSpPr>
        <p:grpSpPr>
          <a:xfrm>
            <a:off x="9424297" y="3802646"/>
            <a:ext cx="245856" cy="333397"/>
            <a:chOff x="-285750" y="-1238250"/>
            <a:chExt cx="209550" cy="284163"/>
          </a:xfrm>
        </p:grpSpPr>
        <p:sp>
          <p:nvSpPr>
            <p:cNvPr id="1048655" name="Freeform 11"/>
            <p:cNvSpPr/>
            <p:nvPr/>
          </p:nvSpPr>
          <p:spPr bwMode="auto">
            <a:xfrm>
              <a:off x="-285750" y="-1193800"/>
              <a:ext cx="209550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56" name="Freeform 12"/>
            <p:cNvSpPr/>
            <p:nvPr/>
          </p:nvSpPr>
          <p:spPr bwMode="auto">
            <a:xfrm>
              <a:off x="-241300" y="-1238250"/>
              <a:ext cx="120650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57" name="Line 17"/>
            <p:cNvSpPr>
              <a:spLocks noChangeShapeType="1"/>
            </p:cNvSpPr>
            <p:nvPr/>
          </p:nvSpPr>
          <p:spPr bwMode="auto">
            <a:xfrm>
              <a:off x="-233363" y="-113347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58" name="Line 18"/>
            <p:cNvSpPr>
              <a:spLocks noChangeShapeType="1"/>
            </p:cNvSpPr>
            <p:nvPr/>
          </p:nvSpPr>
          <p:spPr bwMode="auto">
            <a:xfrm>
              <a:off x="-233363" y="-110331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59" name="Line 19"/>
            <p:cNvSpPr>
              <a:spLocks noChangeShapeType="1"/>
            </p:cNvSpPr>
            <p:nvPr/>
          </p:nvSpPr>
          <p:spPr bwMode="auto">
            <a:xfrm>
              <a:off x="-233363" y="-1073150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0" name="Line 20"/>
            <p:cNvSpPr>
              <a:spLocks noChangeShapeType="1"/>
            </p:cNvSpPr>
            <p:nvPr/>
          </p:nvSpPr>
          <p:spPr bwMode="auto">
            <a:xfrm>
              <a:off x="-233363" y="-1042988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1" name="Line 21"/>
            <p:cNvSpPr>
              <a:spLocks noChangeShapeType="1"/>
            </p:cNvSpPr>
            <p:nvPr/>
          </p:nvSpPr>
          <p:spPr bwMode="auto">
            <a:xfrm>
              <a:off x="-233363" y="-101282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4" name="组合 45"/>
          <p:cNvGrpSpPr/>
          <p:nvPr/>
        </p:nvGrpSpPr>
        <p:grpSpPr>
          <a:xfrm>
            <a:off x="7076660" y="3849657"/>
            <a:ext cx="335264" cy="281248"/>
            <a:chOff x="2922588" y="-1223963"/>
            <a:chExt cx="285750" cy="239713"/>
          </a:xfrm>
        </p:grpSpPr>
        <p:sp>
          <p:nvSpPr>
            <p:cNvPr id="1048662" name="Line 25"/>
            <p:cNvSpPr>
              <a:spLocks noChangeShapeType="1"/>
            </p:cNvSpPr>
            <p:nvPr/>
          </p:nvSpPr>
          <p:spPr bwMode="auto">
            <a:xfrm flipH="1">
              <a:off x="3021013" y="-107315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3" name="Line 26"/>
            <p:cNvSpPr>
              <a:spLocks noChangeShapeType="1"/>
            </p:cNvSpPr>
            <p:nvPr/>
          </p:nvSpPr>
          <p:spPr bwMode="auto">
            <a:xfrm flipH="1">
              <a:off x="2930525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4" name="Line 27"/>
            <p:cNvSpPr>
              <a:spLocks noChangeShapeType="1"/>
            </p:cNvSpPr>
            <p:nvPr/>
          </p:nvSpPr>
          <p:spPr bwMode="auto">
            <a:xfrm flipH="1">
              <a:off x="3155950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5" name="Line 28"/>
            <p:cNvSpPr>
              <a:spLocks noChangeShapeType="1"/>
            </p:cNvSpPr>
            <p:nvPr/>
          </p:nvSpPr>
          <p:spPr bwMode="auto">
            <a:xfrm>
              <a:off x="3133725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6" name="Line 29"/>
            <p:cNvSpPr>
              <a:spLocks noChangeShapeType="1"/>
            </p:cNvSpPr>
            <p:nvPr/>
          </p:nvSpPr>
          <p:spPr bwMode="auto">
            <a:xfrm>
              <a:off x="2998788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7" name="Rectangle 30"/>
            <p:cNvSpPr>
              <a:spLocks noChangeArrowheads="1"/>
            </p:cNvSpPr>
            <p:nvPr/>
          </p:nvSpPr>
          <p:spPr bwMode="auto">
            <a:xfrm>
              <a:off x="2922588" y="-1177925"/>
              <a:ext cx="285750" cy="1936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8" name="Freeform 31"/>
            <p:cNvSpPr/>
            <p:nvPr/>
          </p:nvSpPr>
          <p:spPr bwMode="auto">
            <a:xfrm>
              <a:off x="3013075" y="-1223963"/>
              <a:ext cx="104775" cy="38100"/>
            </a:xfrm>
            <a:custGeom>
              <a:avLst/>
              <a:gdLst>
                <a:gd name="T0" fmla="*/ 66 w 66"/>
                <a:gd name="T1" fmla="*/ 24 h 24"/>
                <a:gd name="T2" fmla="*/ 66 w 66"/>
                <a:gd name="T3" fmla="*/ 0 h 24"/>
                <a:gd name="T4" fmla="*/ 0 w 66"/>
                <a:gd name="T5" fmla="*/ 0 h 24"/>
                <a:gd name="T6" fmla="*/ 0 w 6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4">
                  <a:moveTo>
                    <a:pt x="66" y="24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4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61CB78D-28EB-C648-9ADF-B3A5C6D55B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9756"/>
          <a:stretch/>
        </p:blipFill>
        <p:spPr>
          <a:xfrm>
            <a:off x="3048000" y="-12357"/>
            <a:ext cx="9144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DFDCEF-5EDD-794D-A5F9-9A21B04F7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24" name="文本框 10"/>
          <p:cNvSpPr txBox="1"/>
          <p:nvPr/>
        </p:nvSpPr>
        <p:spPr>
          <a:xfrm>
            <a:off x="314324" y="101918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latin typeface="微软雅黑" panose="020B0503020204020204" pitchFamily="34" charset="-122"/>
                <a:sym typeface="+mn-ea"/>
              </a:rPr>
              <a:t>任务</a:t>
            </a:r>
            <a:r>
              <a:rPr lang="zh-CN" altLang="en-US" sz="2800" b="1" dirty="0">
                <a:latin typeface="微软雅黑" panose="020B0503020204020204" pitchFamily="34" charset="-122"/>
                <a:sym typeface="+mn-ea"/>
              </a:rPr>
              <a:t>二</a:t>
            </a:r>
            <a:r>
              <a:rPr lang="zh-CN" sz="2800" b="1" dirty="0">
                <a:latin typeface="微软雅黑" panose="020B0503020204020204" pitchFamily="34" charset="-122"/>
                <a:sym typeface="+mn-ea"/>
              </a:rPr>
              <a:t>完成情况</a:t>
            </a:r>
            <a:r>
              <a:rPr lang="zh-CN" altLang="en-US" sz="2800" b="1" dirty="0">
                <a:latin typeface="微软雅黑" panose="020B0503020204020204" pitchFamily="34" charset="-122"/>
                <a:sym typeface="+mn-ea"/>
              </a:rPr>
              <a:t>：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10486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A2F00B-5AB8-454E-BA68-33EB629FBC89}"/>
              </a:ext>
            </a:extLst>
          </p:cNvPr>
          <p:cNvSpPr txBox="1"/>
          <p:nvPr/>
        </p:nvSpPr>
        <p:spPr>
          <a:xfrm>
            <a:off x="314324" y="1666030"/>
            <a:ext cx="511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例如论文：布尔函数代数次数的计算方法，给出：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E8BD70-2983-1044-BB7B-E5B187756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" y="2220106"/>
            <a:ext cx="5799359" cy="37804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732361D-916C-4048-A8BF-B76B59237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97" y="4980810"/>
            <a:ext cx="5675303" cy="9037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3B9113B-9DF6-2046-8786-1B6BFD4DA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97" y="2110656"/>
            <a:ext cx="5675303" cy="26895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 10"/>
          <p:cNvSpPr txBox="1"/>
          <p:nvPr/>
        </p:nvSpPr>
        <p:spPr>
          <a:xfrm>
            <a:off x="695324" y="28766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latin typeface="微软雅黑" panose="020B0503020204020204" pitchFamily="34" charset="-122"/>
                <a:sym typeface="+mn-ea"/>
              </a:rPr>
              <a:t>任务</a:t>
            </a:r>
            <a:r>
              <a:rPr lang="zh-CN" altLang="en-US" sz="2800" b="1" dirty="0">
                <a:latin typeface="微软雅黑" panose="020B0503020204020204" pitchFamily="34" charset="-122"/>
                <a:sym typeface="+mn-ea"/>
              </a:rPr>
              <a:t>二</a:t>
            </a:r>
            <a:r>
              <a:rPr lang="zh-CN" sz="2800" b="1" dirty="0">
                <a:latin typeface="微软雅黑" panose="020B0503020204020204" pitchFamily="34" charset="-122"/>
                <a:sym typeface="+mn-ea"/>
              </a:rPr>
              <a:t>完成情况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10486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774B11-F558-DE41-97E5-2BEFB3386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" y="287665"/>
            <a:ext cx="10462827" cy="6214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文本框 10"/>
          <p:cNvSpPr txBox="1"/>
          <p:nvPr/>
        </p:nvSpPr>
        <p:spPr>
          <a:xfrm>
            <a:off x="756919" y="200670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latin typeface="微软雅黑" panose="020B0503020204020204" pitchFamily="34" charset="-122"/>
                <a:sym typeface="+mn-ea"/>
              </a:rPr>
              <a:t>任务三完成情况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10486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048674" name="文本框 7"/>
          <p:cNvSpPr txBox="1"/>
          <p:nvPr/>
        </p:nvSpPr>
        <p:spPr>
          <a:xfrm>
            <a:off x="400050" y="935355"/>
            <a:ext cx="11563350" cy="3720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+mn-ea"/>
                <a:sym typeface="+mn-ea"/>
              </a:rPr>
              <a:t>：</a:t>
            </a:r>
            <a:r>
              <a:rPr lang="zh-CN" altLang="en-US" sz="2400" b="1" dirty="0">
                <a:solidFill>
                  <a:schemeClr val="dk1"/>
                </a:solidFill>
              </a:rPr>
              <a:t>完成性能测试，撰写毕业论文</a:t>
            </a:r>
            <a:endParaRPr lang="en-US" altLang="zh-CN" sz="2400" dirty="0">
              <a:latin typeface="+mn-ea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latin typeface="+mn-ea"/>
                <a:sym typeface="+mn-ea"/>
              </a:rPr>
              <a:t>--</a:t>
            </a:r>
            <a:r>
              <a:rPr lang="zh-CN" altLang="en-US" sz="2400" dirty="0">
                <a:latin typeface="+mn-ea"/>
                <a:sym typeface="+mn-ea"/>
              </a:rPr>
              <a:t> </a:t>
            </a:r>
            <a:r>
              <a:rPr lang="zh-CN" altLang="en-US" sz="2400" b="1" dirty="0">
                <a:latin typeface="+mn-ea"/>
                <a:sym typeface="+mn-ea"/>
              </a:rPr>
              <a:t>软件测试：</a:t>
            </a:r>
            <a:endParaRPr lang="en-US" altLang="zh-CN" sz="2400" b="1" dirty="0">
              <a:latin typeface="+mn-ea"/>
              <a:sym typeface="+mn-ea"/>
            </a:endParaRPr>
          </a:p>
          <a:p>
            <a:pPr algn="l"/>
            <a:r>
              <a:rPr lang="zh-CN" altLang="en-US" sz="2400" dirty="0">
                <a:latin typeface="+mn-ea"/>
                <a:sym typeface="+mn-ea"/>
              </a:rPr>
              <a:t>   由于代码尚未编写完成，所以暂时没有进行性能测试。</a:t>
            </a:r>
            <a:endParaRPr lang="en-US" altLang="zh-CN" sz="2400" dirty="0">
              <a:latin typeface="+mn-ea"/>
              <a:sym typeface="+mn-ea"/>
            </a:endParaRPr>
          </a:p>
          <a:p>
            <a:pPr algn="l"/>
            <a:endParaRPr lang="en-US" altLang="zh-CN" sz="2400" dirty="0">
              <a:latin typeface="+mn-ea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b="1" dirty="0">
                <a:latin typeface="+mn-ea"/>
                <a:sym typeface="+mn-ea"/>
              </a:rPr>
              <a:t>--</a:t>
            </a:r>
            <a:r>
              <a:rPr lang="zh-CN" altLang="en-US" sz="2400" b="1" dirty="0">
                <a:latin typeface="+mn-ea"/>
                <a:sym typeface="+mn-ea"/>
              </a:rPr>
              <a:t> 毕业论文：</a:t>
            </a:r>
            <a:endParaRPr lang="en-US" altLang="zh-CN" sz="2400" b="1" dirty="0"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sym typeface="+mn-ea"/>
              </a:rPr>
              <a:t>   在前期的调研中，完成了对发展现状和研究意义这一部分的初稿。</a:t>
            </a:r>
            <a:endParaRPr lang="en-US" altLang="zh-CN" sz="2400" dirty="0"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sym typeface="+mn-ea"/>
              </a:rPr>
              <a:t>   保留了一点关于</a:t>
            </a:r>
            <a:r>
              <a:rPr lang="en-US" altLang="zh-CN" sz="2400" dirty="0">
                <a:latin typeface="+mn-ea"/>
                <a:sym typeface="+mn-ea"/>
              </a:rPr>
              <a:t>Notations</a:t>
            </a:r>
            <a:r>
              <a:rPr lang="zh-CN" altLang="en-US" sz="2400" dirty="0">
                <a:latin typeface="+mn-ea"/>
                <a:sym typeface="+mn-ea"/>
              </a:rPr>
              <a:t>和公式的笔记。</a:t>
            </a:r>
            <a:endParaRPr lang="zh-CN" sz="2400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 8"/>
          <p:cNvSpPr txBox="1"/>
          <p:nvPr/>
        </p:nvSpPr>
        <p:spPr>
          <a:xfrm>
            <a:off x="2177143" y="1259175"/>
            <a:ext cx="7837714" cy="4206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sp>
        <p:nvSpPr>
          <p:cNvPr id="1048705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6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2"/>
          <p:cNvGrpSpPr/>
          <p:nvPr/>
        </p:nvGrpSpPr>
        <p:grpSpPr>
          <a:xfrm>
            <a:off x="4018280" y="2529840"/>
            <a:ext cx="4156710" cy="1796415"/>
            <a:chOff x="4316356" y="906144"/>
            <a:chExt cx="2951480" cy="2416810"/>
          </a:xfrm>
        </p:grpSpPr>
        <p:sp>
          <p:nvSpPr>
            <p:cNvPr id="1048707" name="文本框 46"/>
            <p:cNvSpPr txBox="1"/>
            <p:nvPr/>
          </p:nvSpPr>
          <p:spPr>
            <a:xfrm>
              <a:off x="4316356" y="1307315"/>
              <a:ext cx="2951480" cy="1575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后期工作</a:t>
              </a:r>
            </a:p>
          </p:txBody>
        </p:sp>
        <p:sp>
          <p:nvSpPr>
            <p:cNvPr id="1048708" name="矩形 1"/>
            <p:cNvSpPr/>
            <p:nvPr/>
          </p:nvSpPr>
          <p:spPr>
            <a:xfrm>
              <a:off x="4362799" y="906144"/>
              <a:ext cx="2858236" cy="24168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4" grpId="0"/>
      <p:bldP spid="1048705" grpId="0" bldLvl="0" animBg="1"/>
      <p:bldP spid="104870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 10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后期工作</a:t>
            </a:r>
          </a:p>
        </p:txBody>
      </p:sp>
      <p:sp>
        <p:nvSpPr>
          <p:cNvPr id="10487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A1B845-C820-B34B-8E47-AFE697E1B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" y="1225274"/>
            <a:ext cx="10712494" cy="42743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C1BF14-3D8A-4743-9E44-F2C737F1F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-1"/>
            <a:ext cx="9144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08B94BF-431C-9445-A7F1-EADC84843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1048717" name="矩形 7"/>
          <p:cNvSpPr/>
          <p:nvPr/>
        </p:nvSpPr>
        <p:spPr>
          <a:xfrm>
            <a:off x="838201" y="1295400"/>
            <a:ext cx="10439400" cy="4831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18" name="文本框 9"/>
          <p:cNvSpPr txBox="1"/>
          <p:nvPr/>
        </p:nvSpPr>
        <p:spPr>
          <a:xfrm>
            <a:off x="1" y="2967334"/>
            <a:ext cx="12191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</a:rPr>
              <a:t>感谢各位老师聆听！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4871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 animBg="1"/>
      <p:bldP spid="1048718" grpId="0"/>
      <p:bldP spid="10487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1" name="文本框 6"/>
          <p:cNvSpPr txBox="1"/>
          <p:nvPr/>
        </p:nvSpPr>
        <p:spPr>
          <a:xfrm>
            <a:off x="617321" y="2570814"/>
            <a:ext cx="23201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  录  </a:t>
            </a:r>
          </a:p>
        </p:txBody>
      </p:sp>
      <p:grpSp>
        <p:nvGrpSpPr>
          <p:cNvPr id="25" name="组合 72"/>
          <p:cNvGrpSpPr/>
          <p:nvPr/>
        </p:nvGrpSpPr>
        <p:grpSpPr>
          <a:xfrm>
            <a:off x="3830233" y="841829"/>
            <a:ext cx="5116830" cy="828000"/>
            <a:chOff x="3873413" y="3203903"/>
            <a:chExt cx="5116830" cy="828000"/>
          </a:xfrm>
        </p:grpSpPr>
        <p:sp>
          <p:nvSpPr>
            <p:cNvPr id="1048592" name="文本框 54"/>
            <p:cNvSpPr txBox="1"/>
            <p:nvPr/>
          </p:nvSpPr>
          <p:spPr>
            <a:xfrm>
              <a:off x="4912908" y="3355033"/>
              <a:ext cx="40773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</a:rPr>
                <a:t>研究内容简介及任务</a:t>
              </a:r>
            </a:p>
          </p:txBody>
        </p:sp>
        <p:grpSp>
          <p:nvGrpSpPr>
            <p:cNvPr id="26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1048593" name="文本框 56"/>
              <p:cNvSpPr txBox="1"/>
              <p:nvPr/>
            </p:nvSpPr>
            <p:spPr>
              <a:xfrm>
                <a:off x="3873413" y="3233183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594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71"/>
          <p:cNvGrpSpPr/>
          <p:nvPr/>
        </p:nvGrpSpPr>
        <p:grpSpPr>
          <a:xfrm>
            <a:off x="3830500" y="2571060"/>
            <a:ext cx="4850765" cy="828000"/>
            <a:chOff x="8098970" y="3203903"/>
            <a:chExt cx="4850765" cy="828000"/>
          </a:xfrm>
        </p:grpSpPr>
        <p:sp>
          <p:nvSpPr>
            <p:cNvPr id="1048595" name="文本框 59"/>
            <p:cNvSpPr txBox="1"/>
            <p:nvPr/>
          </p:nvSpPr>
          <p:spPr>
            <a:xfrm>
              <a:off x="9120685" y="3366463"/>
              <a:ext cx="38290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</a:rPr>
                <a:t>已完成内容及进展</a:t>
              </a:r>
              <a:r>
                <a:rPr lang="zh-CN" sz="2800" b="1" dirty="0">
                  <a:latin typeface="微软雅黑" panose="020B0503020204020204" pitchFamily="34" charset="-122"/>
                </a:rPr>
                <a:t>详情</a:t>
              </a:r>
            </a:p>
          </p:txBody>
        </p:sp>
        <p:grpSp>
          <p:nvGrpSpPr>
            <p:cNvPr id="28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1048596" name="文本框 61"/>
              <p:cNvSpPr txBox="1"/>
              <p:nvPr/>
            </p:nvSpPr>
            <p:spPr>
              <a:xfrm>
                <a:off x="8098970" y="3233183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597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1"/>
          <p:cNvGrpSpPr/>
          <p:nvPr/>
        </p:nvGrpSpPr>
        <p:grpSpPr>
          <a:xfrm>
            <a:off x="3866695" y="4332550"/>
            <a:ext cx="4850765" cy="828000"/>
            <a:chOff x="8098970" y="3203903"/>
            <a:chExt cx="4850765" cy="828000"/>
          </a:xfrm>
        </p:grpSpPr>
        <p:sp>
          <p:nvSpPr>
            <p:cNvPr id="1048598" name="文本框 2"/>
            <p:cNvSpPr txBox="1"/>
            <p:nvPr/>
          </p:nvSpPr>
          <p:spPr>
            <a:xfrm>
              <a:off x="9120685" y="3366463"/>
              <a:ext cx="38290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800" b="1" dirty="0">
                  <a:latin typeface="微软雅黑" panose="020B0503020204020204" pitchFamily="34" charset="-122"/>
                </a:rPr>
                <a:t>后期工作</a:t>
              </a:r>
            </a:p>
          </p:txBody>
        </p:sp>
        <p:grpSp>
          <p:nvGrpSpPr>
            <p:cNvPr id="30" name="组合 3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1048599" name="文本框 4"/>
              <p:cNvSpPr txBox="1"/>
              <p:nvPr/>
            </p:nvSpPr>
            <p:spPr>
              <a:xfrm>
                <a:off x="8098970" y="3233183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600" name="矩形 7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文本框 8"/>
          <p:cNvSpPr txBox="1"/>
          <p:nvPr/>
        </p:nvSpPr>
        <p:spPr>
          <a:xfrm>
            <a:off x="2177143" y="1259175"/>
            <a:ext cx="7837714" cy="4206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ONE</a:t>
            </a:r>
          </a:p>
        </p:txBody>
      </p:sp>
      <p:sp>
        <p:nvSpPr>
          <p:cNvPr id="1048602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3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2"/>
          <p:cNvGrpSpPr/>
          <p:nvPr/>
        </p:nvGrpSpPr>
        <p:grpSpPr>
          <a:xfrm>
            <a:off x="4069715" y="2220595"/>
            <a:ext cx="4156580" cy="2416810"/>
            <a:chOff x="4352879" y="906144"/>
            <a:chExt cx="2951480" cy="2416810"/>
          </a:xfrm>
        </p:grpSpPr>
        <p:sp>
          <p:nvSpPr>
            <p:cNvPr id="1048604" name="文本框 46"/>
            <p:cNvSpPr txBox="1"/>
            <p:nvPr/>
          </p:nvSpPr>
          <p:spPr>
            <a:xfrm>
              <a:off x="4352879" y="1225549"/>
              <a:ext cx="2951480" cy="11709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48605" name="矩形 1"/>
            <p:cNvSpPr/>
            <p:nvPr/>
          </p:nvSpPr>
          <p:spPr>
            <a:xfrm>
              <a:off x="4362799" y="906144"/>
              <a:ext cx="2754079" cy="24168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6000" b="1" dirty="0">
                  <a:solidFill>
                    <a:schemeClr val="accent1"/>
                  </a:solidFill>
                  <a:latin typeface="微软雅黑" panose="020B0503020204020204" pitchFamily="34" charset="-122"/>
                  <a:sym typeface="+mn-ea"/>
                </a:rPr>
                <a:t>研究内容</a:t>
              </a:r>
            </a:p>
            <a:p>
              <a:pPr algn="ctr"/>
              <a:r>
                <a:rPr lang="zh-CN" sz="6000" b="1" dirty="0">
                  <a:solidFill>
                    <a:schemeClr val="accent1"/>
                  </a:solidFill>
                  <a:latin typeface="微软雅黑" panose="020B0503020204020204" pitchFamily="34" charset="-122"/>
                  <a:sym typeface="+mn-ea"/>
                </a:rPr>
                <a:t>及进展</a:t>
              </a:r>
              <a:endPara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1" grpId="0"/>
      <p:bldP spid="1048602" grpId="0" animBg="1"/>
      <p:bldP spid="10486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E2C5CB-165E-4941-8B4A-F906ED49E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D11AF7-751C-0B46-8E3A-C22D6DED7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22C65B-B915-9F40-B399-007F4C4A289F}"/>
              </a:ext>
            </a:extLst>
          </p:cNvPr>
          <p:cNvSpPr txBox="1"/>
          <p:nvPr/>
        </p:nvSpPr>
        <p:spPr>
          <a:xfrm>
            <a:off x="555812" y="1028699"/>
            <a:ext cx="1138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+mn-ea"/>
              </a:rPr>
              <a:t>毕设课题简介：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12780-C47A-1D42-85DC-ACE9691EBEC9}"/>
              </a:ext>
            </a:extLst>
          </p:cNvPr>
          <p:cNvSpPr txBox="1"/>
          <p:nvPr/>
        </p:nvSpPr>
        <p:spPr>
          <a:xfrm>
            <a:off x="0" y="1964284"/>
            <a:ext cx="1206649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--</a:t>
            </a:r>
            <a:r>
              <a:rPr kumimoji="1" lang="zh-CN" altLang="en-US" dirty="0"/>
              <a:t> </a:t>
            </a:r>
            <a:r>
              <a:rPr lang="en-US" altLang="zh-CN" sz="2400" dirty="0"/>
              <a:t>S</a:t>
            </a:r>
            <a:r>
              <a:rPr lang="zh-CN" altLang="zh-CN" sz="2400" dirty="0"/>
              <a:t>盒作为许多密码算法的核心模块，其安全强度至关重要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-- </a:t>
            </a:r>
            <a:r>
              <a:rPr lang="zh-CN" altLang="en-US" sz="2400" dirty="0"/>
              <a:t>但如何全面准确度量</a:t>
            </a:r>
            <a:r>
              <a:rPr lang="en-US" altLang="zh-CN" sz="2400" dirty="0"/>
              <a:t>S</a:t>
            </a:r>
            <a:r>
              <a:rPr lang="zh-CN" altLang="en-US" sz="2400" dirty="0"/>
              <a:t>盒的密码学性质强度，是分组密码算法设计和分析中的研究难题；</a:t>
            </a:r>
          </a:p>
          <a:p>
            <a:r>
              <a:rPr lang="zh-CN" altLang="zh-CN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--</a:t>
            </a:r>
            <a:r>
              <a:rPr kumimoji="1" lang="zh-CN" altLang="en-US" sz="2400" dirty="0"/>
              <a:t>本次毕设拟从</a:t>
            </a:r>
            <a:r>
              <a:rPr lang="zh-CN" altLang="en-US" sz="2400" dirty="0"/>
              <a:t>非线性度、旋转对称性、输入输出相关性等多个角度来考察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</a:t>
            </a:r>
            <a:r>
              <a:rPr lang="en-US" altLang="zh-CN" sz="2400" dirty="0"/>
              <a:t>S</a:t>
            </a:r>
            <a:r>
              <a:rPr lang="zh-CN" altLang="en-US" sz="2400" dirty="0"/>
              <a:t>盒的密码学性质。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zh-CN" altLang="en-US" sz="2400" dirty="0"/>
              <a:t>需要收集和完善已有的分析检测方法，制作实用检测软件。</a:t>
            </a:r>
          </a:p>
          <a:p>
            <a:endParaRPr kumimoji="1"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4E744A-1F38-D041-9A25-F135A6F7CC2C}"/>
              </a:ext>
            </a:extLst>
          </p:cNvPr>
          <p:cNvSpPr/>
          <p:nvPr/>
        </p:nvSpPr>
        <p:spPr>
          <a:xfrm>
            <a:off x="89646" y="1216958"/>
            <a:ext cx="466165" cy="360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84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1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1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1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F4287C-23CB-1A43-B558-B00C3E046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10" name="文本框 10"/>
          <p:cNvSpPr txBox="1"/>
          <p:nvPr/>
        </p:nvSpPr>
        <p:spPr>
          <a:xfrm>
            <a:off x="9269506" y="87437"/>
            <a:ext cx="292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研究任务及进展</a:t>
            </a:r>
          </a:p>
        </p:txBody>
      </p:sp>
      <p:sp>
        <p:nvSpPr>
          <p:cNvPr id="10486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5</a:t>
            </a:fld>
            <a:endParaRPr lang="zh-CN" altLang="en-US" dirty="0"/>
          </a:p>
        </p:txBody>
      </p:sp>
      <p:graphicFrame>
        <p:nvGraphicFramePr>
          <p:cNvPr id="4194304" name="表格 22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9266655"/>
              </p:ext>
            </p:extLst>
          </p:nvPr>
        </p:nvGraphicFramePr>
        <p:xfrm>
          <a:off x="441007" y="968188"/>
          <a:ext cx="11309985" cy="478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662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5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 dirty="0"/>
                        <a:t> </a:t>
                      </a:r>
                      <a:r>
                        <a:rPr lang="zh-CN" altLang="en-US" sz="3600" dirty="0"/>
                        <a:t>毕设任务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3600" dirty="0"/>
                        <a:t>已完成工作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3600" dirty="0"/>
                        <a:t>百分比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6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ym typeface="+mn-ea"/>
                        </a:rPr>
                        <a:t>任务一</a:t>
                      </a:r>
                      <a:r>
                        <a:rPr lang="zh-CN" altLang="en-US" sz="2000" dirty="0">
                          <a:sym typeface="+mn-ea"/>
                        </a:rPr>
                        <a:t>：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前期对毕设课题的学习和调研。</a:t>
                      </a:r>
                    </a:p>
                    <a:p>
                      <a:pPr>
                        <a:lnSpc>
                          <a:spcPct val="200000"/>
                        </a:lnSpc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完成了对布尔函数和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盒初步学习；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仔细阅读了例如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PEIGEN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等最新论文。</a:t>
                      </a:r>
                      <a:endParaRPr lang="en-US" altLang="zh-CN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借鉴现有工具和方法，确定思路。</a:t>
                      </a:r>
                      <a:endParaRPr lang="en-US" altLang="zh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70000"/>
                        </a:lnSpc>
                        <a:buNone/>
                      </a:pP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5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70000"/>
                        </a:lnSpc>
                        <a:buClrTx/>
                        <a:buSzTx/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70000"/>
                        </a:lnSpc>
                        <a:buClrTx/>
                        <a:buSzTx/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F4287C-23CB-1A43-B558-B00C3E046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10" name="文本框 10"/>
          <p:cNvSpPr txBox="1"/>
          <p:nvPr/>
        </p:nvSpPr>
        <p:spPr>
          <a:xfrm>
            <a:off x="9269506" y="87437"/>
            <a:ext cx="292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研究任务及进展</a:t>
            </a:r>
          </a:p>
        </p:txBody>
      </p:sp>
      <p:sp>
        <p:nvSpPr>
          <p:cNvPr id="10486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6</a:t>
            </a:fld>
            <a:endParaRPr lang="zh-CN" altLang="en-US" dirty="0"/>
          </a:p>
        </p:txBody>
      </p:sp>
      <p:graphicFrame>
        <p:nvGraphicFramePr>
          <p:cNvPr id="4194304" name="表格 22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629301"/>
              </p:ext>
            </p:extLst>
          </p:nvPr>
        </p:nvGraphicFramePr>
        <p:xfrm>
          <a:off x="441007" y="968188"/>
          <a:ext cx="11309985" cy="5187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662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5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 dirty="0"/>
                        <a:t> </a:t>
                      </a:r>
                      <a:r>
                        <a:rPr lang="zh-CN" altLang="en-US" sz="3600" dirty="0"/>
                        <a:t>毕设任务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3600" dirty="0"/>
                        <a:t>已完成工作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3600" dirty="0"/>
                        <a:t>百分比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6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ym typeface="+mn-ea"/>
                        </a:rPr>
                        <a:t>任务一</a:t>
                      </a:r>
                      <a:r>
                        <a:rPr lang="zh-CN" altLang="en-US" sz="2000" dirty="0">
                          <a:sym typeface="+mn-ea"/>
                        </a:rPr>
                        <a:t>：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前期对毕设课题的学习和调研。</a:t>
                      </a:r>
                    </a:p>
                    <a:p>
                      <a:pPr>
                        <a:lnSpc>
                          <a:spcPct val="200000"/>
                        </a:lnSpc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完成了对布尔函数和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盒初步学习；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仔细阅读了例如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PEIGEN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等最新论文；</a:t>
                      </a:r>
                      <a:endParaRPr lang="en-US" altLang="zh-CN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借鉴现有工具，确定思路。</a:t>
                      </a:r>
                      <a:endParaRPr lang="en-US" altLang="zh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70000"/>
                        </a:lnSpc>
                        <a:buNone/>
                      </a:pP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5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ym typeface="+mn-ea"/>
                        </a:rPr>
                        <a:t>任务二</a:t>
                      </a:r>
                      <a:r>
                        <a:rPr lang="zh-CN" altLang="en-US" sz="2000" dirty="0">
                          <a:sym typeface="+mn-ea"/>
                        </a:rPr>
                        <a:t>：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收集现有的密码学性质检测方法，进行代码实现，最终完成软件。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1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0.</a:t>
                      </a:r>
                      <a:r>
                        <a:rPr lang="zh-CN" altLang="en-US" sz="1800" dirty="0">
                          <a:sym typeface="+mn-ea"/>
                        </a:rPr>
                        <a:t>阅读相关论文；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l">
                        <a:lnSpc>
                          <a:spcPct val="21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1.</a:t>
                      </a:r>
                      <a:r>
                        <a:rPr lang="zh-CN" altLang="en-US" sz="1800" dirty="0">
                          <a:sym typeface="+mn-ea"/>
                        </a:rPr>
                        <a:t>完成大部分主流密码学性质的最新检测方法搜集；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2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ym typeface="+mn-ea"/>
                        </a:rPr>
                        <a:t>2.</a:t>
                      </a:r>
                      <a:r>
                        <a:rPr lang="zh-CN" altLang="en-US" sz="1800" dirty="0">
                          <a:sym typeface="+mn-ea"/>
                        </a:rPr>
                        <a:t>完成部分主要的密码学性质检测的代码编写；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dirty="0"/>
                        <a:t>70</a:t>
                      </a:r>
                      <a:r>
                        <a:rPr lang="zh-CN" alt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endParaRPr lang="en-US" altLang="zh-CN" sz="1800" dirty="0">
                        <a:sym typeface="+mn-ea"/>
                      </a:endParaRPr>
                    </a:p>
                    <a:p>
                      <a:pPr>
                        <a:lnSpc>
                          <a:spcPct val="200000"/>
                        </a:lnSpc>
                        <a:buNone/>
                      </a:pP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70000"/>
                        </a:lnSpc>
                        <a:buClrTx/>
                        <a:buSzTx/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38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F4287C-23CB-1A43-B558-B00C3E046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10" name="文本框 10"/>
          <p:cNvSpPr txBox="1"/>
          <p:nvPr/>
        </p:nvSpPr>
        <p:spPr>
          <a:xfrm>
            <a:off x="9269506" y="87437"/>
            <a:ext cx="292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研究任务及进展</a:t>
            </a:r>
          </a:p>
        </p:txBody>
      </p:sp>
      <p:sp>
        <p:nvSpPr>
          <p:cNvPr id="10486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4194304" name="表格 22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4612477"/>
              </p:ext>
            </p:extLst>
          </p:nvPr>
        </p:nvGraphicFramePr>
        <p:xfrm>
          <a:off x="441007" y="968188"/>
          <a:ext cx="11309985" cy="5187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662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5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 dirty="0"/>
                        <a:t> </a:t>
                      </a:r>
                      <a:r>
                        <a:rPr lang="zh-CN" altLang="en-US" sz="3600" dirty="0"/>
                        <a:t>毕设任务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3600" dirty="0"/>
                        <a:t>已完成工作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3600" dirty="0"/>
                        <a:t>百分比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6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ym typeface="+mn-ea"/>
                        </a:rPr>
                        <a:t>任务一</a:t>
                      </a:r>
                      <a:r>
                        <a:rPr lang="zh-CN" altLang="en-US" sz="2000" dirty="0">
                          <a:sym typeface="+mn-ea"/>
                        </a:rPr>
                        <a:t>：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前期对毕设课题的学习和调研。</a:t>
                      </a:r>
                    </a:p>
                    <a:p>
                      <a:pPr>
                        <a:lnSpc>
                          <a:spcPct val="200000"/>
                        </a:lnSpc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完成了对布尔函数和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盒初步学习；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仔细阅读了例如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PEIGEN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等最新论文。</a:t>
                      </a:r>
                      <a:endParaRPr lang="en-US" altLang="zh-CN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借鉴现有工具，确定思路。</a:t>
                      </a:r>
                      <a:endParaRPr lang="en-US" altLang="zh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70000"/>
                        </a:lnSpc>
                        <a:buNone/>
                      </a:pP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5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ym typeface="+mn-ea"/>
                        </a:rPr>
                        <a:t>任务二</a:t>
                      </a:r>
                      <a:r>
                        <a:rPr lang="zh-CN" altLang="en-US" sz="2000" dirty="0">
                          <a:sym typeface="+mn-ea"/>
                        </a:rPr>
                        <a:t>：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收集现有的密码学性质检测方法，进行代码实现，最终完成软件。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1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0.</a:t>
                      </a:r>
                      <a:r>
                        <a:rPr lang="zh-CN" altLang="en-US" sz="1800" dirty="0">
                          <a:sym typeface="+mn-ea"/>
                        </a:rPr>
                        <a:t>阅读论文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l">
                        <a:lnSpc>
                          <a:spcPct val="21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1.</a:t>
                      </a:r>
                      <a:r>
                        <a:rPr lang="zh-CN" altLang="en-US" sz="1800" dirty="0">
                          <a:sym typeface="+mn-ea"/>
                        </a:rPr>
                        <a:t>完成大部分主流密码学性质的最新检测方法搜集；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2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ym typeface="+mn-ea"/>
                        </a:rPr>
                        <a:t>2.</a:t>
                      </a:r>
                      <a:r>
                        <a:rPr lang="zh-CN" altLang="en-US" sz="1800" dirty="0">
                          <a:sym typeface="+mn-ea"/>
                        </a:rPr>
                        <a:t>完成部分主要的密码学性质检测的代码编写；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dirty="0"/>
                        <a:t>70</a:t>
                      </a:r>
                      <a:r>
                        <a:rPr lang="zh-CN" alt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任务三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完成性能测试，撰写毕业论文。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1.</a:t>
                      </a:r>
                      <a:r>
                        <a:rPr lang="zh-CN" altLang="en-US" sz="1800" dirty="0">
                          <a:sym typeface="+mn-ea"/>
                        </a:rPr>
                        <a:t>完成论文中背景知识的撰写；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>
                        <a:lnSpc>
                          <a:spcPct val="200000"/>
                        </a:lnSpc>
                        <a:buNone/>
                      </a:pP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15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文本框 8"/>
          <p:cNvSpPr txBox="1"/>
          <p:nvPr/>
        </p:nvSpPr>
        <p:spPr>
          <a:xfrm>
            <a:off x="2177143" y="1259175"/>
            <a:ext cx="7837714" cy="4206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sp>
        <p:nvSpPr>
          <p:cNvPr id="1048613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2"/>
          <p:cNvGrpSpPr/>
          <p:nvPr/>
        </p:nvGrpSpPr>
        <p:grpSpPr>
          <a:xfrm>
            <a:off x="3777615" y="2220595"/>
            <a:ext cx="4883785" cy="2360930"/>
            <a:chOff x="4094434" y="1124584"/>
            <a:chExt cx="4566920" cy="2360930"/>
          </a:xfrm>
        </p:grpSpPr>
        <p:sp>
          <p:nvSpPr>
            <p:cNvPr id="1048615" name="文本框 46"/>
            <p:cNvSpPr txBox="1"/>
            <p:nvPr/>
          </p:nvSpPr>
          <p:spPr>
            <a:xfrm>
              <a:off x="4094434" y="1178559"/>
              <a:ext cx="4566285" cy="2250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已完成内容及进展详情</a:t>
              </a:r>
            </a:p>
          </p:txBody>
        </p:sp>
        <p:sp>
          <p:nvSpPr>
            <p:cNvPr id="1048616" name="矩形 1"/>
            <p:cNvSpPr/>
            <p:nvPr/>
          </p:nvSpPr>
          <p:spPr>
            <a:xfrm>
              <a:off x="4094434" y="1124584"/>
              <a:ext cx="4566920" cy="23609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/>
      <p:bldP spid="1048613" grpId="0" animBg="1"/>
      <p:bldP spid="10486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文本框 10"/>
          <p:cNvSpPr txBox="1"/>
          <p:nvPr/>
        </p:nvSpPr>
        <p:spPr>
          <a:xfrm>
            <a:off x="695324" y="28766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sym typeface="+mn-ea"/>
              </a:rPr>
              <a:t>任务一：</a:t>
            </a:r>
            <a:r>
              <a:rPr lang="zh-CN" altLang="en-US" sz="2800" dirty="0"/>
              <a:t>前期学习和调研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10486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A5B42D-0A92-444F-8B3C-3EC26B26594F}"/>
              </a:ext>
            </a:extLst>
          </p:cNvPr>
          <p:cNvSpPr txBox="1"/>
          <p:nvPr/>
        </p:nvSpPr>
        <p:spPr>
          <a:xfrm>
            <a:off x="793749" y="1179443"/>
            <a:ext cx="96622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1</a:t>
            </a:r>
            <a:r>
              <a:rPr kumimoji="1" lang="zh-CN" altLang="en-US" sz="2400" b="1" dirty="0"/>
              <a:t>、</a:t>
            </a:r>
            <a:r>
              <a:rPr kumimoji="1" lang="zh-CN" altLang="en-US" sz="2000" b="1" dirty="0"/>
              <a:t> </a:t>
            </a:r>
            <a:r>
              <a:rPr kumimoji="1" lang="zh-CN" altLang="en-US" sz="2400" b="1" dirty="0"/>
              <a:t>阅读相关教材和一些论文</a:t>
            </a:r>
            <a:endParaRPr kumimoji="1" lang="en-US" altLang="zh-CN" sz="2400" b="1" dirty="0"/>
          </a:p>
          <a:p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r>
              <a:rPr kumimoji="1" lang="zh-CN" altLang="en-US" sz="2000" dirty="0"/>
              <a:t>   </a:t>
            </a:r>
            <a:r>
              <a:rPr lang="zh-CN" altLang="en-US" sz="2000" dirty="0"/>
              <a:t>了解了</a:t>
            </a:r>
            <a:r>
              <a:rPr lang="en-US" altLang="zh-CN" sz="2000" dirty="0"/>
              <a:t>S</a:t>
            </a:r>
            <a:r>
              <a:rPr lang="zh-CN" altLang="en-US" sz="2000" dirty="0"/>
              <a:t>盒的设计原理和性质检测方式。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kumimoji="1" lang="en-US" altLang="zh-CN" sz="2400" b="1" dirty="0"/>
              <a:t>2</a:t>
            </a:r>
            <a:r>
              <a:rPr kumimoji="1" lang="zh-CN" altLang="en-US" sz="2400" b="1" dirty="0"/>
              <a:t>、对现有的</a:t>
            </a:r>
            <a:r>
              <a:rPr kumimoji="1" lang="en-US" altLang="zh-CN" sz="2400" b="1" dirty="0"/>
              <a:t>S</a:t>
            </a:r>
            <a:r>
              <a:rPr kumimoji="1" lang="zh-CN" altLang="en-US" sz="2400" b="1" dirty="0"/>
              <a:t>盒检测平台进行分析</a:t>
            </a:r>
          </a:p>
          <a:p>
            <a:r>
              <a:rPr lang="zh-CN" altLang="en-US" dirty="0"/>
              <a:t>   </a:t>
            </a:r>
            <a:endParaRPr lang="en-US" altLang="zh-CN" dirty="0"/>
          </a:p>
          <a:p>
            <a:r>
              <a:rPr lang="zh-CN" altLang="en-US" sz="2000" dirty="0"/>
              <a:t>    总结为下表所示。</a:t>
            </a:r>
            <a:endParaRPr lang="en-US" altLang="zh-CN" sz="2000" dirty="0"/>
          </a:p>
          <a:p>
            <a:endParaRPr kumimoji="1" lang="en-US" altLang="zh-CN" sz="2400" b="1" dirty="0"/>
          </a:p>
          <a:p>
            <a:endParaRPr kumimoji="1" lang="en-US" altLang="zh-CN" sz="2400" b="1" dirty="0"/>
          </a:p>
          <a:p>
            <a:endParaRPr lang="en-US" altLang="zh-CN" dirty="0"/>
          </a:p>
          <a:p>
            <a:r>
              <a:rPr kumimoji="1" lang="zh-CN" altLang="en-US" dirty="0"/>
              <a:t>     </a:t>
            </a:r>
            <a:endParaRPr kumimoji="1"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8d2962-a4de-4a52-b4aa-8d20038e3cf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8d2962-a4de-4a52-b4aa-8d20038e3cf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8d2962-a4de-4a52-b4aa-8d20038e3cfe}"/>
</p:tagLst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837</Words>
  <Application>Microsoft Macintosh PowerPoint</Application>
  <PresentationFormat>宽屏</PresentationFormat>
  <Paragraphs>163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SimSun</vt:lpstr>
      <vt:lpstr>微软雅黑</vt:lpstr>
      <vt:lpstr>Arial</vt:lpstr>
      <vt:lpstr>Calibri</vt:lpstr>
      <vt:lpstr>Consolas</vt:lpstr>
      <vt:lpstr>Verdana</vt:lpstr>
      <vt:lpstr>Office 主题</vt:lpstr>
      <vt:lpstr>毕设中期答辩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Gong rh</cp:lastModifiedBy>
  <cp:revision>189</cp:revision>
  <dcterms:created xsi:type="dcterms:W3CDTF">2015-10-22T01:57:00Z</dcterms:created>
  <dcterms:modified xsi:type="dcterms:W3CDTF">2022-03-17T07:41:57Z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蓝色扁平化学术答辩模板第六部.pptx</vt:lpwstr>
  </property>
  <property fmtid="{D5CDD505-2E9C-101B-9397-08002B2CF9AE}" pid="3" name="fileid">
    <vt:lpwstr>786060</vt:lpwstr>
  </property>
  <property fmtid="{D5CDD505-2E9C-101B-9397-08002B2CF9AE}" pid="4" name="KSOProductBuildVer">
    <vt:lpwstr>2052-11.1.0.9739</vt:lpwstr>
  </property>
  <property fmtid="{D5CDD505-2E9C-101B-9397-08002B2CF9AE}" pid="5" name="ICV">
    <vt:lpwstr>c9f54b1fe87445f89c354d11b663dad8</vt:lpwstr>
  </property>
</Properties>
</file>