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81" r:id="rId2"/>
    <p:sldId id="348" r:id="rId3"/>
    <p:sldId id="358" r:id="rId4"/>
    <p:sldId id="346" r:id="rId5"/>
    <p:sldId id="364" r:id="rId6"/>
    <p:sldId id="359" r:id="rId7"/>
    <p:sldId id="360" r:id="rId8"/>
    <p:sldId id="361" r:id="rId9"/>
    <p:sldId id="365" r:id="rId10"/>
    <p:sldId id="362" r:id="rId11"/>
    <p:sldId id="3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5433AB-661F-43F8-9AD1-16EF190A98DA}">
          <p14:sldIdLst>
            <p14:sldId id="281"/>
          </p14:sldIdLst>
        </p14:section>
        <p14:section name="diff_attack" id="{6BC75732-D107-47E1-A432-EBE969D2AB86}">
          <p14:sldIdLst>
            <p14:sldId id="348"/>
            <p14:sldId id="358"/>
            <p14:sldId id="346"/>
            <p14:sldId id="364"/>
            <p14:sldId id="359"/>
            <p14:sldId id="360"/>
            <p14:sldId id="361"/>
            <p14:sldId id="365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911" autoAdjust="0"/>
  </p:normalViewPr>
  <p:slideViewPr>
    <p:cSldViewPr snapToGrid="0">
      <p:cViewPr varScale="1">
        <p:scale>
          <a:sx n="84" d="100"/>
          <a:sy n="84" d="100"/>
        </p:scale>
        <p:origin x="15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6D32E-D8A8-400E-8E47-A6CDD210274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8D802-4139-4A7F-BF11-5738DFAAF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2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51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42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6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46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44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差分分析：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我们将两个值的异或结果称为差分值，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另一个概念是差分特征或者说差分路径，在分组密码中，一条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轮的差分特征</a:t>
                </a:r>
                <a:r>
                  <a:rPr lang="en-US" altLang="zh-CN" dirty="0"/>
                  <a:t>Omega</a:t>
                </a:r>
                <a:r>
                  <a:rPr lang="zh-CN" altLang="en-US" dirty="0"/>
                  <a:t>是指输入对，假设是（</a:t>
                </a:r>
                <a:r>
                  <a:rPr lang="en-US" altLang="zh-CN" dirty="0"/>
                  <a:t>x, x’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输入差分满足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，加密的中间过程中的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 ,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’ ,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分组密码本质上应该是一个伪随机置换。或者说，分组密码所要求的主要特征是它的行为应该很像一个随机置换，我们希望分组密码和随机函数是难以区分的。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因为对于真正的随即置换，那么敌手将无法从密文中推测出任何关于密钥和密文的信息，达到安全的保障。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说回差分分析，就是利用了当给定一个输入差分的时候，输出差分具有不随机性。比如我给定一个输入，如果输入到随机置换里，得到的输出差分的概率应该是相同的。</a:t>
                </a:r>
                <a:endParaRPr lang="en-US" altLang="zh-CN" dirty="0"/>
              </a:p>
              <a:p>
                <a:r>
                  <a:rPr lang="zh-CN" altLang="en-US" dirty="0"/>
                  <a:t>但是我这个给定的数据，输入到分组密码中，可能会有一个特别高的概率得到某一个输出的差分。那么这种不均匀 的分布，或者这种不够随机的情况，就能够让我们区分分组密码和随机置换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我们就有区分器的概念，她可以区分给定差分的密码输出 和 随机置换的输出，也即随机数。或者说，传统意义上的差分区分器是一个高概率的差分传播。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差分分析：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我们将两个值的异或结果称为差分值，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另一个概念是差分特征或者说差分路径，在分组密码中，一条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轮的差分特征</a:t>
                </a:r>
                <a:r>
                  <a:rPr lang="en-US" altLang="zh-CN" dirty="0"/>
                  <a:t>Omega</a:t>
                </a:r>
                <a:r>
                  <a:rPr lang="zh-CN" altLang="en-US" dirty="0"/>
                  <a:t>是指输入对，假设是（</a:t>
                </a:r>
                <a:r>
                  <a:rPr lang="en-US" altLang="zh-CN" dirty="0"/>
                  <a:t>x, x’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输入差分满足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𝛽_0</a:t>
                </a:r>
                <a:r>
                  <a:rPr lang="zh-CN" altLang="en-US" dirty="0"/>
                  <a:t>，加密的中间过程中的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 ,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’ ,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分组密码本质上应该是一个伪随机置换。或者说，分组密码所要求的主要特征是它的行为应该很像一个随机置换，我们希望分组密码和随机函数是难以区分的。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因为对于真正的随即置换，那么敌手将无法从密文中推测出任何关于密钥和密文的信息，达到安全的保障。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说回差分分析，就是利用了当给定一个输入差分的时候，输出差分具有不随机性。比如我给定一个输入，如果输入到随机置换里，得到的输出差分的概率应该是相同的。</a:t>
                </a:r>
                <a:endParaRPr lang="en-US" altLang="zh-CN" dirty="0"/>
              </a:p>
              <a:p>
                <a:r>
                  <a:rPr lang="zh-CN" altLang="en-US" dirty="0"/>
                  <a:t>但是我这个给定的数据，输入到分组密码中，可能会有一个特别高的概率得到某一个输出的差分。那么这种不均匀 的分布，或者这种不够随机的情况，就能够让我们区分分组密码和随机置换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我们就有区分器的概念，她可以区分给定差分的密码输出 和 随机置换的输出，也即随机数。或者说，传统意义上的差分区分器是一个高概率的差分传播。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57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差分分析：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我们将两个值的异或结果称为差分值，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另一个概念是差分特征或者说差分路径，在分组密码中，一条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轮的差分特征</a:t>
                </a:r>
                <a:r>
                  <a:rPr lang="en-US" altLang="zh-CN" dirty="0"/>
                  <a:t>Omega</a:t>
                </a:r>
                <a:r>
                  <a:rPr lang="zh-CN" altLang="en-US" dirty="0"/>
                  <a:t>是指输入对，假设是（</a:t>
                </a:r>
                <a:r>
                  <a:rPr lang="en-US" altLang="zh-CN" dirty="0"/>
                  <a:t>x, x’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输入差分满足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，加密的中间过程中的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 ,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’ ,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分组密码本质上应该是一个伪随机置换。或者说，分组密码所要求的主要特征是它的行为应该很像一个随机置换，我们希望分组密码和随机函数是难以区分的。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因为对于真正的随即置换，那么敌手将无法从密文中推测出任何关于密钥和密文的信息，达到安全的保障。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说回差分分析，就是利用了当给定一个输入差分的时候，输出差分具有不随机性。比如我给定一个输入，如果输入到随机置换里，得到的输出差分的概率应该是相同的。</a:t>
                </a:r>
                <a:endParaRPr lang="en-US" altLang="zh-CN" dirty="0"/>
              </a:p>
              <a:p>
                <a:r>
                  <a:rPr lang="zh-CN" altLang="en-US" dirty="0"/>
                  <a:t>但是我这个给定的数据，输入到分组密码中，可能会有一个特别高的概率得到某一个输出的差分。那么这种不均匀 的分布，或者这种不够随机的情况，就能够让我们区分分组密码和随机置换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我们就有区分器的概念，她可以区分给定差分的密码输出 和 随机置换的输出，也即随机数。或者说，传统意义上的差分区分器是一个高概率的差分传播。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差分分析：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我们将两个值的异或结果称为差分值，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另一个概念是差分特征或者说差分路径，在分组密码中，一条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轮的差分特征</a:t>
                </a:r>
                <a:r>
                  <a:rPr lang="en-US" altLang="zh-CN" dirty="0"/>
                  <a:t>Omega</a:t>
                </a:r>
                <a:r>
                  <a:rPr lang="zh-CN" altLang="en-US" dirty="0"/>
                  <a:t>是指输入对，假设是（</a:t>
                </a:r>
                <a:r>
                  <a:rPr lang="en-US" altLang="zh-CN" dirty="0"/>
                  <a:t>x, x’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输入差分满足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𝛽_0</a:t>
                </a:r>
                <a:r>
                  <a:rPr lang="zh-CN" altLang="en-US" dirty="0"/>
                  <a:t>，加密的中间过程中的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 ,</a:t>
                </a:r>
                <a:r>
                  <a:rPr lang="en-US" altLang="zh-CN" dirty="0" err="1"/>
                  <a:t>X_j</a:t>
                </a:r>
                <a:r>
                  <a:rPr lang="en-US" altLang="zh-CN" dirty="0"/>
                  <a:t>’ ,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分组密码本质上应该是一个伪随机置换。或者说，分组密码所要求的主要特征是它的行为应该很像一个随机置换，我们希望分组密码和随机函数是难以区分的。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因为对于真正的随即置换，那么敌手将无法从密文中推测出任何关于密钥和密文的信息，达到安全的保障。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说回差分分析，就是利用了当给定一个输入差分的时候，输出差分具有不随机性。比如我给定一个输入，如果输入到随机置换里，得到的输出差分的概率应该是相同的。</a:t>
                </a:r>
                <a:endParaRPr lang="en-US" altLang="zh-CN" dirty="0"/>
              </a:p>
              <a:p>
                <a:r>
                  <a:rPr lang="zh-CN" altLang="en-US" dirty="0"/>
                  <a:t>但是我这个给定的数据，输入到分组密码中，可能会有一个特别高的概率得到某一个输出的差分。那么这种不均匀 的分布，或者这种不够随机的情况，就能够让我们区分分组密码和随机置换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我们就有区分器的概念，她可以区分给定差分的密码输出 和 随机置换的输出，也即随机数。或者说，传统意义上的差分区分器是一个高概率的差分传播。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6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那有一个区分器有什么用处呢？</a:t>
            </a:r>
            <a:endParaRPr lang="en-US" altLang="zh-CN" dirty="0"/>
          </a:p>
          <a:p>
            <a:pPr algn="l" rtl="0"/>
            <a:r>
              <a:rPr lang="zh-CN" altLang="en-US" b="0" i="0" dirty="0">
                <a:solidFill>
                  <a:srgbClr val="000000"/>
                </a:solidFill>
                <a:effectLst/>
                <a:ea typeface="Linux Libertine"/>
              </a:rPr>
              <a:t>就是用在密钥恢复攻击中</a:t>
            </a:r>
            <a:endParaRPr lang="zh-CN" altLang="zh-CN" b="0" i="0" dirty="0">
              <a:solidFill>
                <a:srgbClr val="000000"/>
              </a:solidFill>
              <a:effectLst/>
              <a:ea typeface="Linux Liberti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77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2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50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2A33ADD-14FC-4D0A-8F6F-6190DEDAE7B3}"/>
              </a:ext>
            </a:extLst>
          </p:cNvPr>
          <p:cNvGrpSpPr/>
          <p:nvPr userDrawn="1"/>
        </p:nvGrpSpPr>
        <p:grpSpPr>
          <a:xfrm>
            <a:off x="10495007" y="154916"/>
            <a:ext cx="1259477" cy="1063877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5674C5-AEA0-4563-AC2E-0778CD6646FF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8745328-08DA-4FC8-B8D1-44044058A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439AA362-973E-4AEF-B95B-2CA2D188F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1FB5B7F4-6302-49BF-BF24-6C8838B64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236EEB6D-391E-4ED2-81CF-5E44C335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59E288CF-0001-4999-A45F-123B9285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F0EEB060-7EE8-4C46-8D86-BF312437D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C16CABCC-D434-4F2D-A6A8-64E38BE9C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EC3044AF-C161-4515-AC01-481D959D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BA085AA8-BA63-4A86-A61D-291046AA9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05BCC14F-9B61-409F-BD9B-54E78F36A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3211A92-1AF1-42EB-8589-8CC80ADA8418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AF4C1C20-256E-459D-943A-96EC169D0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6BA006D6-6DD6-4ABD-8A67-21D401A78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AA4E9DD3-2900-4045-87E9-48B7C7A6D3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EC89C8A-ED94-4E0D-B551-E72EFE6FF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05364902-34D2-4C40-8A2C-7092A31C9D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11534428-690B-438D-8FE1-57B78EAC2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C4D5C0-DB14-4EDB-BE06-89BF522F81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93A2DC3C-F191-4A5F-AD90-0D0CE1358B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A4749CEE-7C8C-418E-8D99-98E4B9D04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65BF9DA-70AE-433A-8004-F46CF1B227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1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10914744" y="154916"/>
            <a:ext cx="1096025" cy="92581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417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10914744" y="154916"/>
            <a:ext cx="1096025" cy="92581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514" y="175731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16515" y="1745786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3517" y="176427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5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85621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331800" y="3394517"/>
            <a:ext cx="11492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Improving Attacks on Round-Reduced Speck32/64 Using Deep Learning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2D32DF-45A8-48B1-AA2B-0259A6ADC413}"/>
              </a:ext>
            </a:extLst>
          </p:cNvPr>
          <p:cNvSpPr/>
          <p:nvPr/>
        </p:nvSpPr>
        <p:spPr>
          <a:xfrm>
            <a:off x="3294172" y="4720655"/>
            <a:ext cx="5603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龚若涵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22.11.11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>
            <a:cxnSpLocks/>
          </p:cNvCxnSpPr>
          <p:nvPr/>
        </p:nvCxnSpPr>
        <p:spPr>
          <a:xfrm>
            <a:off x="4587145" y="4495724"/>
            <a:ext cx="29819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438853A-8456-888B-3307-2767C6F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12" y="33490"/>
            <a:ext cx="1471685" cy="1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3762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Neural Distinguisher</a:t>
            </a:r>
          </a:p>
        </p:txBody>
      </p:sp>
    </p:spTree>
    <p:extLst>
      <p:ext uri="{BB962C8B-B14F-4D97-AF65-F5344CB8AC3E}">
        <p14:creationId xmlns:p14="http://schemas.microsoft.com/office/powerpoint/2010/main" val="34697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0367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Differential Attack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15779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分组密码和伪随机置换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布尔函数和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S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盒的介绍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S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盒的性质及其检测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8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85621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852531" y="2840353"/>
            <a:ext cx="8487003" cy="1242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Speck and </a:t>
            </a:r>
            <a:r>
              <a:rPr lang="en-US" altLang="zh-CN" sz="4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4400" b="1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ifferential</a:t>
            </a:r>
            <a:r>
              <a:rPr kumimoji="0" lang="en-US" altLang="zh-CN" sz="4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Attack</a:t>
            </a:r>
            <a:endParaRPr kumimoji="0" lang="zh-CN" altLang="en-US" sz="4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438853A-8456-888B-3307-2767C6F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12" y="33490"/>
            <a:ext cx="1471685" cy="1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0785"/>
            <a:ext cx="20906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altLang="zh-CN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Speck 32/64</a:t>
            </a:r>
            <a:endParaRPr lang="zh-CN" altLang="en-US" sz="2400" b="1" kern="100" dirty="0">
              <a:solidFill>
                <a:srgbClr val="2932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/>
              <p:nvPr/>
            </p:nvSpPr>
            <p:spPr>
              <a:xfrm>
                <a:off x="318052" y="4305909"/>
                <a:ext cx="10413435" cy="1424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</a:rPr>
                  <a:t>Speck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+mn-ea"/>
                  </a:rPr>
                  <a:t> 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</a:rPr>
                  <a:t> bit block size,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</a:rPr>
                  <a:t> bit key size. Speck32/64 -16-bit words , 64-bit key</a:t>
                </a:r>
              </a:p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</a:rPr>
                  <a:t>Lightweight ARX construction,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+mn-ea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+mn-ea"/>
                      </a:rPr>
                      <m:t>=7,  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+mn-ea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+mn-ea"/>
                      </a:rPr>
                      <m:t>=2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</a:rPr>
                  <a:t> , 22 rounds</a:t>
                </a:r>
              </a:p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</a:rPr>
                  <a:t>Nonlinear key schedule that reuse the round function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4305909"/>
                <a:ext cx="10413435" cy="1424942"/>
              </a:xfrm>
              <a:prstGeom prst="rect">
                <a:avLst/>
              </a:prstGeom>
              <a:blipFill>
                <a:blip r:embed="rId4"/>
                <a:stretch>
                  <a:fillRect l="-527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E47F504-66AB-47DC-9C57-1116931E3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67" y="1632055"/>
            <a:ext cx="5320656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0367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Differential Attack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0483F3-3A96-41A1-AF4E-E3F62E36FBF2}"/>
                  </a:ext>
                </a:extLst>
              </p:cNvPr>
              <p:cNvSpPr txBox="1"/>
              <p:nvPr/>
            </p:nvSpPr>
            <p:spPr>
              <a:xfrm>
                <a:off x="318052" y="1325089"/>
                <a:ext cx="10529018" cy="200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285750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000" b="1" dirty="0"/>
                  <a:t>difference: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altLang="zh-CN" sz="2000" b="1" dirty="0"/>
                </a:br>
                <a:r>
                  <a:rPr lang="en-US" altLang="zh-CN" sz="2000" b="1" dirty="0"/>
                  <a:t>differential characteristic / trial: </a:t>
                </a: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sz="2000" dirty="0"/>
                </a:br>
                <a:r>
                  <a:rPr lang="en-US" altLang="zh-CN" sz="2000" b="1" dirty="0"/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altLang="zh-CN" sz="2000" dirty="0"/>
                  <a:t>: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/>
              </a:p>
              <a:p>
                <a:pPr marL="360000" indent="-285750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000" b="1" dirty="0"/>
                  <a:t>Block cipher vs PRP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0483F3-3A96-41A1-AF4E-E3F62E36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325089"/>
                <a:ext cx="10529018" cy="2006383"/>
              </a:xfrm>
              <a:prstGeom prst="rect">
                <a:avLst/>
              </a:prstGeom>
              <a:blipFill>
                <a:blip r:embed="rId4"/>
                <a:stretch>
                  <a:fillRect b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0367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Differential Attack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0483F3-3A96-41A1-AF4E-E3F62E36FBF2}"/>
                  </a:ext>
                </a:extLst>
              </p:cNvPr>
              <p:cNvSpPr txBox="1"/>
              <p:nvPr/>
            </p:nvSpPr>
            <p:spPr>
              <a:xfrm>
                <a:off x="318052" y="1325089"/>
                <a:ext cx="10529018" cy="200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285750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000" b="1" dirty="0"/>
                  <a:t>difference: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altLang="zh-CN" sz="2000" b="1" dirty="0"/>
                </a:br>
                <a:r>
                  <a:rPr lang="en-US" altLang="zh-CN" sz="2000" b="1" dirty="0"/>
                  <a:t>differential characteristic / trial: </a:t>
                </a: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sz="2000" dirty="0"/>
                </a:br>
                <a:r>
                  <a:rPr lang="en-US" altLang="zh-CN" sz="2000" b="1" dirty="0"/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altLang="zh-CN" sz="2000" dirty="0"/>
                  <a:t>: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/>
              </a:p>
              <a:p>
                <a:pPr marL="360000" indent="-285750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000" b="1" dirty="0"/>
                  <a:t>Block cipher vs PRP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0483F3-3A96-41A1-AF4E-E3F62E36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325089"/>
                <a:ext cx="10529018" cy="2006383"/>
              </a:xfrm>
              <a:prstGeom prst="rect">
                <a:avLst/>
              </a:prstGeom>
              <a:blipFill>
                <a:blip r:embed="rId4"/>
                <a:stretch>
                  <a:fillRect b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8F8A7098-FDC5-4093-84FA-E3871624932D}"/>
              </a:ext>
            </a:extLst>
          </p:cNvPr>
          <p:cNvSpPr/>
          <p:nvPr/>
        </p:nvSpPr>
        <p:spPr>
          <a:xfrm rot="5400000">
            <a:off x="4606341" y="5698327"/>
            <a:ext cx="93726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C6880-16D9-43D3-84E3-811684F366BA}"/>
              </a:ext>
            </a:extLst>
          </p:cNvPr>
          <p:cNvSpPr txBox="1"/>
          <p:nvPr/>
        </p:nvSpPr>
        <p:spPr>
          <a:xfrm>
            <a:off x="3354845" y="4899849"/>
            <a:ext cx="312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Differential Distinguisher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37B6B9-6359-42B6-8322-2767B8A14B7E}"/>
              </a:ext>
            </a:extLst>
          </p:cNvPr>
          <p:cNvSpPr txBox="1"/>
          <p:nvPr/>
        </p:nvSpPr>
        <p:spPr>
          <a:xfrm>
            <a:off x="318052" y="3519649"/>
            <a:ext cx="113976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1800" dirty="0"/>
              <a:t>Differential cryptanalysis It uses nonrandom properties of the output of a cryptographic primitive </a:t>
            </a:r>
            <a:br>
              <a:rPr lang="en-US" altLang="zh-CN" sz="1800" dirty="0"/>
            </a:br>
            <a:r>
              <a:rPr lang="en-US" altLang="zh-CN" sz="1800" dirty="0"/>
              <a:t>when it is being given input data with a known difference distribution.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B7986A-F963-4C92-9ACF-C386E5339FCC}"/>
              </a:ext>
            </a:extLst>
          </p:cNvPr>
          <p:cNvSpPr/>
          <p:nvPr/>
        </p:nvSpPr>
        <p:spPr>
          <a:xfrm>
            <a:off x="1836448" y="4801549"/>
            <a:ext cx="1369756" cy="56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cipher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868684-DA90-4F9D-99A7-66C5556A960C}"/>
              </a:ext>
            </a:extLst>
          </p:cNvPr>
          <p:cNvSpPr/>
          <p:nvPr/>
        </p:nvSpPr>
        <p:spPr>
          <a:xfrm>
            <a:off x="6740814" y="4801548"/>
            <a:ext cx="1369756" cy="56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Random </a:t>
            </a:r>
          </a:p>
          <a:p>
            <a:pPr algn="ctr"/>
            <a:r>
              <a:rPr lang="en-US" altLang="zh-CN" dirty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03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40592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Differential distinguisher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768B0E-E24F-4DB2-BF5F-BB65D6F73898}"/>
              </a:ext>
            </a:extLst>
          </p:cNvPr>
          <p:cNvSpPr txBox="1"/>
          <p:nvPr/>
        </p:nvSpPr>
        <p:spPr>
          <a:xfrm>
            <a:off x="318052" y="1347949"/>
            <a:ext cx="9738360" cy="443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000" dirty="0"/>
              <a:t>Key recovery attack</a:t>
            </a:r>
          </a:p>
        </p:txBody>
      </p:sp>
    </p:spTree>
    <p:extLst>
      <p:ext uri="{BB962C8B-B14F-4D97-AF65-F5344CB8AC3E}">
        <p14:creationId xmlns:p14="http://schemas.microsoft.com/office/powerpoint/2010/main" val="277775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0367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Differential Attack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85621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3079025" y="2840353"/>
            <a:ext cx="6034024" cy="1242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Neural Distinguisher</a:t>
            </a:r>
            <a:endParaRPr kumimoji="0" lang="zh-CN" altLang="en-US" sz="4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438853A-8456-888B-3307-2767C6F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12" y="33490"/>
            <a:ext cx="1471685" cy="1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微软雅黑 Light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821</Words>
  <Application>Microsoft Office PowerPoint</Application>
  <PresentationFormat>宽屏</PresentationFormat>
  <Paragraphs>71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Gill Sans</vt:lpstr>
      <vt:lpstr>等线</vt:lpstr>
      <vt:lpstr>微软雅黑</vt:lpstr>
      <vt:lpstr>微软雅黑 Light</vt:lpstr>
      <vt:lpstr>Arial</vt:lpstr>
      <vt:lpstr>Calibri</vt:lpstr>
      <vt:lpstr>Calibri Light</vt:lpstr>
      <vt:lpstr>Cambria Math</vt:lpstr>
      <vt:lpstr>Wingdings</vt:lpstr>
      <vt:lpstr>千图网海量PPT模板www.58pic.com​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130</cp:revision>
  <dcterms:created xsi:type="dcterms:W3CDTF">2022-11-09T02:15:35Z</dcterms:created>
  <dcterms:modified xsi:type="dcterms:W3CDTF">2022-11-09T13:50:58Z</dcterms:modified>
</cp:coreProperties>
</file>