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81" r:id="rId2"/>
    <p:sldId id="348" r:id="rId3"/>
    <p:sldId id="346" r:id="rId4"/>
    <p:sldId id="347" r:id="rId5"/>
    <p:sldId id="350" r:id="rId6"/>
    <p:sldId id="363" r:id="rId7"/>
    <p:sldId id="364" r:id="rId8"/>
    <p:sldId id="361" r:id="rId9"/>
    <p:sldId id="362" r:id="rId10"/>
    <p:sldId id="349" r:id="rId11"/>
    <p:sldId id="358" r:id="rId12"/>
    <p:sldId id="354" r:id="rId13"/>
    <p:sldId id="353" r:id="rId14"/>
    <p:sldId id="303" r:id="rId15"/>
    <p:sldId id="355" r:id="rId16"/>
    <p:sldId id="352" r:id="rId17"/>
    <p:sldId id="351" r:id="rId18"/>
    <p:sldId id="356" r:id="rId19"/>
    <p:sldId id="359" r:id="rId20"/>
    <p:sldId id="339" r:id="rId21"/>
    <p:sldId id="357" r:id="rId22"/>
    <p:sldId id="343" r:id="rId23"/>
    <p:sldId id="344" r:id="rId24"/>
    <p:sldId id="345" r:id="rId25"/>
    <p:sldId id="36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024" autoAdjust="0"/>
  </p:normalViewPr>
  <p:slideViewPr>
    <p:cSldViewPr snapToGrid="0">
      <p:cViewPr varScale="1">
        <p:scale>
          <a:sx n="90" d="100"/>
          <a:sy n="90" d="100"/>
        </p:scale>
        <p:origin x="7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C3C0C-4907-4C3F-9543-62A422305134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EA2BE-8A64-4DB0-917B-34DCF8154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812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808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3807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1463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由于大家对</a:t>
            </a:r>
            <a:r>
              <a:rPr lang="en-US" altLang="zh-CN" dirty="0"/>
              <a:t>DES</a:t>
            </a:r>
            <a:r>
              <a:rPr lang="zh-CN" altLang="en-US" dirty="0"/>
              <a:t>算法都有一定的了解，我们可以先看一个</a:t>
            </a:r>
            <a:r>
              <a:rPr lang="en-US" altLang="zh-CN" dirty="0"/>
              <a:t>S</a:t>
            </a:r>
            <a:r>
              <a:rPr lang="zh-CN" altLang="en-US" dirty="0"/>
              <a:t>盒的应用的例子，来直观的感受一下</a:t>
            </a:r>
            <a:r>
              <a:rPr lang="en-US" altLang="zh-CN" dirty="0"/>
              <a:t>S</a:t>
            </a:r>
            <a:r>
              <a:rPr lang="zh-CN" altLang="en-US" dirty="0"/>
              <a:t>盒的作用，然后在对</a:t>
            </a:r>
            <a:r>
              <a:rPr lang="en-US" altLang="zh-CN" dirty="0"/>
              <a:t>S</a:t>
            </a:r>
            <a:r>
              <a:rPr lang="zh-CN" altLang="en-US" dirty="0"/>
              <a:t>盒进行数学上的准确描述</a:t>
            </a:r>
            <a:br>
              <a:rPr lang="en-US" altLang="zh-CN" dirty="0"/>
            </a:br>
            <a:r>
              <a:rPr lang="zh-CN" altLang="en-US" dirty="0"/>
              <a:t>下面这个就是</a:t>
            </a:r>
            <a:r>
              <a:rPr lang="en-US" altLang="zh-CN" dirty="0"/>
              <a:t>DES</a:t>
            </a:r>
            <a:r>
              <a:rPr lang="zh-CN" altLang="en-US" dirty="0"/>
              <a:t>算法中第五个</a:t>
            </a:r>
            <a:r>
              <a:rPr lang="en-US" altLang="zh-CN" dirty="0"/>
              <a:t>S</a:t>
            </a:r>
            <a:r>
              <a:rPr lang="zh-CN" altLang="en-US" dirty="0"/>
              <a:t>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2090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但如果要对</a:t>
            </a:r>
            <a:r>
              <a:rPr lang="en-US" altLang="zh-CN" dirty="0"/>
              <a:t>S</a:t>
            </a:r>
            <a:r>
              <a:rPr lang="zh-CN" altLang="en-US" dirty="0"/>
              <a:t>盒进行分析，需要有更加规范的表达方式</a:t>
            </a:r>
            <a:r>
              <a:rPr lang="en-US" altLang="zh-CN" dirty="0"/>
              <a:t>, </a:t>
            </a:r>
            <a:r>
              <a:rPr lang="zh-CN" altLang="en-US" dirty="0"/>
              <a:t>因此我们必须介绍一个数学工具：布尔函数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551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202122"/>
              </a:solidFill>
              <a:effectLst/>
              <a:uLnTx/>
              <a:uFillTx/>
              <a:latin typeface="Arial" panose="020B0604020202020204" pitchFamily="34" charset="0"/>
              <a:ea typeface="微软雅黑 Light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1049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下面介绍一个布尔函数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265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8893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 </a:t>
            </a:r>
            <a:r>
              <a:rPr lang="zh-CN" altLang="en-US" dirty="0"/>
              <a:t>盒的密码学性质和组成它的布尔函数之间密切相关。在考察一个 </a:t>
            </a:r>
            <a:r>
              <a:rPr lang="en-US" altLang="zh-CN" dirty="0"/>
              <a:t>S </a:t>
            </a:r>
            <a:r>
              <a:rPr lang="zh-CN" altLang="en-US" dirty="0"/>
              <a:t>盒的密码学性质时，必须要把它当作一个整体看待，同时还要考虑到组成它的布尔函数之间的互相影响。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087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202122"/>
                </a:solidFill>
                <a:latin typeface="Arial" panose="020B0604020202020204" pitchFamily="34" charset="0"/>
                <a:ea typeface="微软雅黑 Light"/>
              </a:rPr>
              <a:t>向量值函数和布尔函数相应的密码学指标既有联系又有区别。</a:t>
            </a:r>
            <a:endParaRPr lang="en-US" altLang="zh-CN" sz="1200" dirty="0">
              <a:solidFill>
                <a:srgbClr val="202122"/>
              </a:solidFill>
              <a:latin typeface="Arial" panose="020B0604020202020204" pitchFamily="34" charset="0"/>
              <a:ea typeface="微软雅黑 Light"/>
            </a:endParaRPr>
          </a:p>
          <a:p>
            <a:r>
              <a:rPr lang="zh-CN" altLang="en-US" sz="1200" dirty="0">
                <a:solidFill>
                  <a:srgbClr val="202122"/>
                </a:solidFill>
                <a:latin typeface="Arial" panose="020B0604020202020204" pitchFamily="34" charset="0"/>
                <a:ea typeface="微软雅黑 Light"/>
              </a:rPr>
              <a:t>区别就在于，平衡向量值函数，也即</a:t>
            </a:r>
            <a:r>
              <a:rPr lang="en-US" altLang="zh-CN" sz="1200" dirty="0">
                <a:solidFill>
                  <a:srgbClr val="202122"/>
                </a:solidFill>
                <a:latin typeface="Arial" panose="020B0604020202020204" pitchFamily="34" charset="0"/>
                <a:ea typeface="微软雅黑 Light"/>
              </a:rPr>
              <a:t>S</a:t>
            </a:r>
            <a:r>
              <a:rPr lang="zh-CN" altLang="en-US" sz="1200" dirty="0">
                <a:solidFill>
                  <a:srgbClr val="202122"/>
                </a:solidFill>
                <a:latin typeface="Arial" panose="020B0604020202020204" pitchFamily="34" charset="0"/>
                <a:ea typeface="微软雅黑 Light"/>
              </a:rPr>
              <a:t>盒的每一个坐标函数都是平衡的，反过来，每一个坐标函</a:t>
            </a:r>
          </a:p>
          <a:p>
            <a:r>
              <a:rPr lang="zh-CN" altLang="en-US" sz="1200" dirty="0">
                <a:solidFill>
                  <a:srgbClr val="202122"/>
                </a:solidFill>
                <a:latin typeface="Arial" panose="020B0604020202020204" pitchFamily="34" charset="0"/>
                <a:ea typeface="微软雅黑 Light"/>
              </a:rPr>
              <a:t>数都平衡并不意味着向量值函数是平衡函数，而是要求每一个非零分量函数平衡，也就是坐标函数的任意非零线性组合是平衡的。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0428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812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首先，将会简要介绍分组密码，然后对伪随机置换给出定义和说明；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然后对分组密码中重要密码学组件</a:t>
            </a:r>
            <a:r>
              <a:rPr lang="en-US" altLang="zh-CN" dirty="0"/>
              <a:t>S</a:t>
            </a:r>
            <a:r>
              <a:rPr lang="zh-CN" altLang="en-US" dirty="0"/>
              <a:t>盒进行研究，给出</a:t>
            </a:r>
            <a:r>
              <a:rPr lang="en-US" altLang="zh-CN" dirty="0"/>
              <a:t>S</a:t>
            </a:r>
            <a:r>
              <a:rPr lang="zh-CN" altLang="en-US" dirty="0"/>
              <a:t>盒的直观使用例子，便于后续的分析，我们需要对</a:t>
            </a:r>
            <a:r>
              <a:rPr lang="en-US" altLang="zh-CN" dirty="0"/>
              <a:t>S</a:t>
            </a:r>
            <a:r>
              <a:rPr lang="zh-CN" altLang="en-US" dirty="0"/>
              <a:t>盒其进行规范的数学化表达</a:t>
            </a:r>
            <a:endParaRPr lang="en-US" altLang="zh-CN" dirty="0"/>
          </a:p>
          <a:p>
            <a:r>
              <a:rPr lang="zh-CN" altLang="en-US" dirty="0"/>
              <a:t>最后根据最近文献中对</a:t>
            </a:r>
            <a:r>
              <a:rPr lang="en-US" altLang="zh-CN" dirty="0"/>
              <a:t>S</a:t>
            </a:r>
            <a:r>
              <a:rPr lang="zh-CN" altLang="en-US" dirty="0"/>
              <a:t>盒的传统检测方式进行收集分析，给出优化计算性质的方法例子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1687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080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9258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回旋镖连接表用来表示一个输入差分 ∆𝐼𝑁 去“连接”输出差分 ∆𝑂𝑈𝑇 的回旋的概率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 式子中的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 b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分别代码输入差分和输出差分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6303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31100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看笔记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38500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9823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首先是分组密码。</a:t>
            </a:r>
            <a:endParaRPr lang="en-US" altLang="zh-CN" sz="1800" dirty="0">
              <a:solidFill>
                <a:srgbClr val="000000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直观来说，就是把明文分为大小相同的一个个小块，即</a:t>
            </a:r>
            <a:r>
              <a:rPr lang="en-US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block</a:t>
            </a:r>
            <a:r>
              <a:rPr lang="zh-CN" altLang="en-US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，然后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在同一密钥控制下用同一确定的算法</a:t>
            </a:r>
            <a:r>
              <a:rPr lang="zh-CN" altLang="en-US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对每一个小块进行加密，最后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将各个明文分组变成一个长度固定的密文分组</a:t>
            </a:r>
            <a:endParaRPr lang="en-US" altLang="zh-CN" sz="1800" b="0" i="0" dirty="0">
              <a:solidFill>
                <a:srgbClr val="33333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800" dirty="0">
              <a:solidFill>
                <a:srgbClr val="000000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可以结合右边这个图看下加密的步骤</a:t>
            </a:r>
            <a:endParaRPr lang="en-US" altLang="zh-CN" sz="1800" dirty="0">
              <a:solidFill>
                <a:srgbClr val="000000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分组密码是将明文消息编码表示后的数字序列</a:t>
            </a:r>
            <a:r>
              <a:rPr lang="en-US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baseline="-250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baseline="-250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，…，</a:t>
            </a:r>
            <a:r>
              <a:rPr lang="en-US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baseline="-250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…划分成长为</a:t>
            </a:r>
            <a:r>
              <a:rPr lang="en-US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的组</a:t>
            </a:r>
            <a:r>
              <a:rPr lang="en-US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x=(x</a:t>
            </a:r>
            <a:r>
              <a:rPr lang="en-US" altLang="zh-CN" sz="1800" baseline="-250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baseline="-250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，…，</a:t>
            </a:r>
            <a:r>
              <a:rPr lang="en-US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baseline="-250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n-1</a:t>
            </a:r>
            <a:r>
              <a:rPr lang="en-US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然后把</a:t>
            </a:r>
            <a:r>
              <a:rPr lang="zh-CN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各组</a:t>
            </a:r>
            <a:r>
              <a:rPr lang="en-US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也就是</a:t>
            </a:r>
            <a:r>
              <a:rPr lang="zh-CN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长为</a:t>
            </a:r>
            <a:r>
              <a:rPr lang="en-US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的矢量</a:t>
            </a:r>
            <a:r>
              <a:rPr lang="en-US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分别在密钥</a:t>
            </a:r>
            <a:r>
              <a:rPr lang="en-US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k=(k</a:t>
            </a:r>
            <a:r>
              <a:rPr lang="en-US" altLang="zh-CN" sz="1800" baseline="-250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k</a:t>
            </a:r>
            <a:r>
              <a:rPr lang="en-US" altLang="zh-CN" sz="1800" baseline="-250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，…，</a:t>
            </a:r>
            <a:r>
              <a:rPr lang="en-US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k</a:t>
            </a:r>
            <a:r>
              <a:rPr lang="en-US" altLang="zh-CN" sz="1800" baseline="-250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t-1</a:t>
            </a:r>
            <a:r>
              <a:rPr lang="en-US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控制下变换成等长的输出数字序列</a:t>
            </a:r>
            <a:r>
              <a:rPr lang="en-US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y=(y</a:t>
            </a:r>
            <a:r>
              <a:rPr lang="en-US" altLang="zh-CN" sz="1800" baseline="-250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y</a:t>
            </a:r>
            <a:r>
              <a:rPr lang="en-US" altLang="zh-CN" sz="1800" baseline="-250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，…，</a:t>
            </a:r>
            <a:r>
              <a:rPr lang="en-US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y</a:t>
            </a:r>
            <a:r>
              <a:rPr lang="en-US" altLang="zh-CN" sz="1800" baseline="-250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m-1</a:t>
            </a:r>
            <a:r>
              <a:rPr lang="en-US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，得到一个</a:t>
            </a:r>
            <a:r>
              <a:rPr lang="zh-CN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长为</a:t>
            </a:r>
            <a:r>
              <a:rPr lang="en-US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 m </a:t>
            </a:r>
            <a:r>
              <a:rPr lang="zh-CN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的矢量</a:t>
            </a:r>
            <a:r>
              <a:rPr lang="en-US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446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他的数学模型如上所示，可以看出，</a:t>
                </a:r>
                <a:r>
                  <a:rPr lang="zh-CN" altLang="en-US" sz="12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分组密码有两个重要参数：分组长度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𝑛</m:t>
                    </m:r>
                  </m:oMath>
                </a14:m>
                <a:r>
                  <a:rPr lang="zh-CN" altLang="en-US" sz="12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 和 密钥长度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𝑘</m:t>
                    </m:r>
                  </m:oMath>
                </a14:m>
                <a:endParaRPr lang="en-US" altLang="zh-CN" sz="1200" dirty="0">
                  <a:solidFill>
                    <a:srgbClr val="202122"/>
                  </a:solidFill>
                  <a:latin typeface="Arial" panose="020B0604020202020204" pitchFamily="34" charset="0"/>
                  <a:ea typeface="微软雅黑 Light"/>
                </a:endParaRPr>
              </a:p>
              <a:p>
                <a:r>
                  <a:rPr lang="zh-CN" altLang="en-US" sz="12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因此，分组密码 或者说加密过程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E</m:t>
                    </m:r>
                  </m:oMath>
                </a14:m>
                <a:r>
                  <a:rPr lang="zh-CN" altLang="en-US" sz="12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 也可以看作一个映射：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𝐸</m:t>
                    </m:r>
                    <m:r>
                      <a:rPr lang="en-US" altLang="zh-CN" sz="12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 :</m:t>
                    </m:r>
                    <m:sSup>
                      <m:sSupPr>
                        <m:ctrlPr>
                          <a:rPr lang="en-US" altLang="zh-CN" sz="12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微软雅黑 Light"/>
                          </a:rPr>
                        </m:ctrlPr>
                      </m:sSupPr>
                      <m:e>
                        <m:r>
                          <a:rPr lang="en-US" altLang="zh-CN" sz="12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{0, 1}</m:t>
                        </m:r>
                      </m:e>
                      <m:sup>
                        <m:r>
                          <a:rPr lang="en-US" altLang="zh-CN" sz="12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微软雅黑 Light"/>
                          </a:rPr>
                          <m:t>𝑘</m:t>
                        </m:r>
                      </m:sup>
                    </m:sSup>
                    <m:r>
                      <a:rPr lang="en-US" altLang="zh-CN" sz="12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p>
                      <m:sSupPr>
                        <m:ctrlPr>
                          <a:rPr lang="en-US" altLang="zh-CN" sz="12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{0, 1}</m:t>
                        </m:r>
                      </m:e>
                      <m:sup>
                        <m:r>
                          <a:rPr lang="en-US" altLang="zh-CN" sz="12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2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2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{0, 1}</m:t>
                        </m:r>
                      </m:e>
                      <m:sup>
                        <m:r>
                          <a:rPr lang="en-US" altLang="zh-CN" sz="12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br>
                  <a:rPr lang="en-US" altLang="zh-CN" sz="12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</a:br>
                <a:endParaRPr lang="en-US" altLang="zh-CN" sz="1200" dirty="0">
                  <a:solidFill>
                    <a:srgbClr val="202122"/>
                  </a:solidFill>
                  <a:latin typeface="Arial" panose="020B0604020202020204" pitchFamily="34" charset="0"/>
                  <a:ea typeface="微软雅黑 Light"/>
                </a:endParaRPr>
              </a:p>
              <a:p>
                <a:r>
                  <a:rPr lang="zh-CN" altLang="en-US" sz="12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现在来说的话，图中的明文消息编码后分组长为</a:t>
                </a:r>
                <a:r>
                  <a:rPr lang="en-US" altLang="zh-CN" sz="12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n, </a:t>
                </a:r>
                <a:r>
                  <a:rPr lang="zh-CN" altLang="en-US" sz="12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输出的等长的密文序列分组长为 </a:t>
                </a:r>
                <a:r>
                  <a:rPr lang="en-US" altLang="zh-CN" sz="12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m</a:t>
                </a:r>
              </a:p>
              <a:p>
                <a:r>
                  <a:rPr lang="zh-CN" altLang="en-US" sz="12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如果</a:t>
                </a:r>
                <a:r>
                  <a:rPr lang="en-US" altLang="zh-CN" sz="12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n &gt; m ,</a:t>
                </a:r>
                <a:r>
                  <a:rPr lang="zh-CN" altLang="en-US" sz="12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称为有数据拓展的分组密码；</a:t>
                </a:r>
                <a:endParaRPr lang="en-US" altLang="zh-CN" sz="1200" dirty="0">
                  <a:solidFill>
                    <a:srgbClr val="202122"/>
                  </a:solidFill>
                  <a:latin typeface="Arial" panose="020B0604020202020204" pitchFamily="34" charset="0"/>
                  <a:ea typeface="微软雅黑 Ligh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如果</a:t>
                </a:r>
                <a:r>
                  <a:rPr lang="en-US" altLang="zh-CN" sz="12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n &lt; m ,</a:t>
                </a:r>
                <a:r>
                  <a:rPr lang="zh-CN" altLang="en-US" sz="12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称为有数据压缩的分组密码；</a:t>
                </a:r>
                <a:endParaRPr lang="en-US" altLang="zh-CN" sz="1200" dirty="0">
                  <a:solidFill>
                    <a:srgbClr val="202122"/>
                  </a:solidFill>
                  <a:latin typeface="Arial" panose="020B0604020202020204" pitchFamily="34" charset="0"/>
                  <a:ea typeface="微软雅黑 Light"/>
                </a:endParaRPr>
              </a:p>
              <a:p>
                <a:r>
                  <a:rPr lang="zh-CN" altLang="en-US" dirty="0"/>
                  <a:t>但在实际中，通常都是</a:t>
                </a:r>
                <a:r>
                  <a:rPr lang="en-US" altLang="zh-CN" dirty="0"/>
                  <a:t>n = m </a:t>
                </a:r>
                <a:r>
                  <a:rPr lang="zh-CN" altLang="en-US" dirty="0"/>
                  <a:t>的情况。下面我们也默认在大部分情况</a:t>
                </a:r>
                <a:r>
                  <a:rPr lang="en-US" altLang="zh-CN" dirty="0"/>
                  <a:t>, n = m</a:t>
                </a:r>
                <a:r>
                  <a:rPr lang="zh-CN" altLang="en-US" dirty="0"/>
                  <a:t>时进行讨论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他的数学模型如上所示，可以看出，</a:t>
                </a:r>
                <a:r>
                  <a:rPr lang="zh-CN" altLang="en-US" sz="12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分组密码有两个重要参数：分组长度</a:t>
                </a:r>
                <a:r>
                  <a:rPr lang="en-US" altLang="zh-CN" sz="1200" b="0" i="0">
                    <a:solidFill>
                      <a:srgbClr val="202122"/>
                    </a:solidFill>
                    <a:latin typeface="Cambria Math" panose="02040503050406030204" pitchFamily="18" charset="0"/>
                    <a:ea typeface="微软雅黑 Light"/>
                  </a:rPr>
                  <a:t> 𝑛</a:t>
                </a:r>
                <a:r>
                  <a:rPr lang="zh-CN" altLang="en-US" sz="12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 和 密钥长度 </a:t>
                </a:r>
                <a:r>
                  <a:rPr lang="en-US" altLang="zh-CN" sz="1200" b="0" i="0">
                    <a:solidFill>
                      <a:srgbClr val="202122"/>
                    </a:solidFill>
                    <a:latin typeface="Cambria Math" panose="02040503050406030204" pitchFamily="18" charset="0"/>
                    <a:ea typeface="微软雅黑 Light"/>
                  </a:rPr>
                  <a:t>𝑘</a:t>
                </a:r>
                <a:endParaRPr lang="en-US" altLang="zh-CN" sz="1200" dirty="0">
                  <a:solidFill>
                    <a:srgbClr val="202122"/>
                  </a:solidFill>
                  <a:latin typeface="Arial" panose="020B0604020202020204" pitchFamily="34" charset="0"/>
                  <a:ea typeface="微软雅黑 Light"/>
                </a:endParaRPr>
              </a:p>
              <a:p>
                <a:r>
                  <a:rPr lang="zh-CN" altLang="en-US" sz="12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因此，分组密码 或者说加密过程</a:t>
                </a:r>
                <a:r>
                  <a:rPr lang="en-US" altLang="zh-CN" sz="1200" i="0" dirty="0">
                    <a:solidFill>
                      <a:srgbClr val="202122"/>
                    </a:solidFill>
                    <a:latin typeface="Cambria Math" panose="02040503050406030204" pitchFamily="18" charset="0"/>
                    <a:ea typeface="微软雅黑 Light"/>
                  </a:rPr>
                  <a:t>E</a:t>
                </a:r>
                <a:r>
                  <a:rPr lang="zh-CN" altLang="en-US" sz="12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 也可以看作一个映射：</a:t>
                </a:r>
                <a:r>
                  <a:rPr lang="en-US" altLang="zh-CN" sz="1200" b="0" i="0">
                    <a:solidFill>
                      <a:srgbClr val="202122"/>
                    </a:solidFill>
                    <a:latin typeface="Cambria Math" panose="02040503050406030204" pitchFamily="18" charset="0"/>
                    <a:ea typeface="微软雅黑 Light"/>
                  </a:rPr>
                  <a:t>𝐸 :〖</a:t>
                </a:r>
                <a:r>
                  <a:rPr lang="en-US" altLang="zh-CN" sz="1200" i="0">
                    <a:solidFill>
                      <a:srgbClr val="202122"/>
                    </a:solidFill>
                    <a:latin typeface="Cambria Math" panose="02040503050406030204" pitchFamily="18" charset="0"/>
                  </a:rPr>
                  <a:t>{0, 1}</a:t>
                </a:r>
                <a:r>
                  <a:rPr lang="en-US" altLang="zh-CN" sz="1200" b="0" i="0">
                    <a:solidFill>
                      <a:srgbClr val="202122"/>
                    </a:solidFill>
                    <a:latin typeface="Cambria Math" panose="02040503050406030204" pitchFamily="18" charset="0"/>
                  </a:rPr>
                  <a:t>〗^</a:t>
                </a:r>
                <a:r>
                  <a:rPr lang="en-US" altLang="zh-CN" sz="1200" b="0" i="0">
                    <a:solidFill>
                      <a:srgbClr val="202122"/>
                    </a:solidFill>
                    <a:latin typeface="Cambria Math" panose="02040503050406030204" pitchFamily="18" charset="0"/>
                    <a:ea typeface="微软雅黑 Light"/>
                  </a:rPr>
                  <a:t>𝑘  </a:t>
                </a:r>
                <a:r>
                  <a:rPr lang="en-US" altLang="zh-CN" sz="1200" b="0" i="0">
                    <a:solidFill>
                      <a:srgbClr val="20212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× </a:t>
                </a:r>
                <a:r>
                  <a:rPr lang="en-US" altLang="zh-CN" sz="1200" i="0">
                    <a:solidFill>
                      <a:srgbClr val="202122"/>
                    </a:solidFill>
                    <a:latin typeface="Cambria Math" panose="02040503050406030204" pitchFamily="18" charset="0"/>
                  </a:rPr>
                  <a:t>〖{0, 1}〗^</a:t>
                </a:r>
                <a:r>
                  <a:rPr lang="en-US" altLang="zh-CN" sz="1200" b="0" i="0">
                    <a:solidFill>
                      <a:srgbClr val="202122"/>
                    </a:solidFill>
                    <a:latin typeface="Cambria Math" panose="02040503050406030204" pitchFamily="18" charset="0"/>
                  </a:rPr>
                  <a:t>𝑛  </a:t>
                </a:r>
                <a:r>
                  <a:rPr lang="en-US" altLang="zh-CN" sz="1200" b="0" i="0">
                    <a:solidFill>
                      <a:srgbClr val="20212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</a:t>
                </a:r>
                <a:r>
                  <a:rPr lang="en-US" altLang="zh-CN" sz="1200" i="0">
                    <a:solidFill>
                      <a:srgbClr val="202122"/>
                    </a:solidFill>
                    <a:latin typeface="Cambria Math" panose="02040503050406030204" pitchFamily="18" charset="0"/>
                  </a:rPr>
                  <a:t>〖{0, 1}〗^</a:t>
                </a:r>
                <a:r>
                  <a:rPr lang="en-US" altLang="zh-CN" sz="1200" b="0" i="0">
                    <a:solidFill>
                      <a:srgbClr val="202122"/>
                    </a:solidFill>
                    <a:latin typeface="Cambria Math" panose="02040503050406030204" pitchFamily="18" charset="0"/>
                  </a:rPr>
                  <a:t>𝑚</a:t>
                </a:r>
                <a:br>
                  <a:rPr lang="en-US" altLang="zh-CN" sz="12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</a:br>
                <a:endParaRPr lang="en-US" altLang="zh-CN" sz="1200" dirty="0">
                  <a:solidFill>
                    <a:srgbClr val="202122"/>
                  </a:solidFill>
                  <a:latin typeface="Arial" panose="020B0604020202020204" pitchFamily="34" charset="0"/>
                  <a:ea typeface="微软雅黑 Light"/>
                </a:endParaRPr>
              </a:p>
              <a:p>
                <a:r>
                  <a:rPr lang="zh-CN" altLang="en-US" sz="12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现在来说的话，图中的明文消息编码后分组长为</a:t>
                </a:r>
                <a:r>
                  <a:rPr lang="en-US" altLang="zh-CN" sz="12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n, </a:t>
                </a:r>
                <a:r>
                  <a:rPr lang="zh-CN" altLang="en-US" sz="12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输出的等长的密文序列分组长为 </a:t>
                </a:r>
                <a:r>
                  <a:rPr lang="en-US" altLang="zh-CN" sz="12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m</a:t>
                </a:r>
              </a:p>
              <a:p>
                <a:r>
                  <a:rPr lang="zh-CN" altLang="en-US" sz="12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如果</a:t>
                </a:r>
                <a:r>
                  <a:rPr lang="en-US" altLang="zh-CN" sz="12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n &gt; m ,</a:t>
                </a:r>
                <a:r>
                  <a:rPr lang="zh-CN" altLang="en-US" sz="12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称为有数据拓展的分组密码；</a:t>
                </a:r>
                <a:endParaRPr lang="en-US" altLang="zh-CN" sz="1200" dirty="0">
                  <a:solidFill>
                    <a:srgbClr val="202122"/>
                  </a:solidFill>
                  <a:latin typeface="Arial" panose="020B0604020202020204" pitchFamily="34" charset="0"/>
                  <a:ea typeface="微软雅黑 Ligh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如果</a:t>
                </a:r>
                <a:r>
                  <a:rPr lang="en-US" altLang="zh-CN" sz="12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n &lt; m ,</a:t>
                </a:r>
                <a:r>
                  <a:rPr lang="zh-CN" altLang="en-US" sz="12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称为有数据压缩的分组密码；</a:t>
                </a:r>
                <a:endParaRPr lang="en-US" altLang="zh-CN" sz="1200" dirty="0">
                  <a:solidFill>
                    <a:srgbClr val="202122"/>
                  </a:solidFill>
                  <a:latin typeface="Arial" panose="020B0604020202020204" pitchFamily="34" charset="0"/>
                  <a:ea typeface="微软雅黑 Light"/>
                </a:endParaRPr>
              </a:p>
              <a:p>
                <a:r>
                  <a:rPr lang="zh-CN" altLang="en-US" dirty="0"/>
                  <a:t>但在实际中，通常都是</a:t>
                </a:r>
                <a:r>
                  <a:rPr lang="en-US" altLang="zh-CN" dirty="0"/>
                  <a:t>n = m </a:t>
                </a:r>
                <a:r>
                  <a:rPr lang="zh-CN" altLang="en-US" dirty="0"/>
                  <a:t>的情况。下面我们也默认在大部分情况</a:t>
                </a:r>
                <a:r>
                  <a:rPr lang="en-US" altLang="zh-CN" dirty="0"/>
                  <a:t>, n = m</a:t>
                </a:r>
                <a:r>
                  <a:rPr lang="zh-CN" altLang="en-US" dirty="0"/>
                  <a:t>时进行讨论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8956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一般情况下，分组密码有这样的性质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第一是</a:t>
                </a:r>
                <a:r>
                  <a:rPr lang="zh-CN" altLang="en-US" sz="12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输入</a:t>
                </a:r>
                <a:r>
                  <a:rPr lang="zh-CN" altLang="en-US" sz="1200" b="0" i="0" dirty="0">
                    <a:solidFill>
                      <a:srgbClr val="404040"/>
                    </a:solidFill>
                    <a:effectLst/>
                    <a:latin typeface="-apple-system"/>
                  </a:rPr>
                  <a:t>和输出的空间是一致的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0" i="1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200" b="0" i="1" smtClean="0">
                                <a:solidFill>
                                  <a:srgbClr val="40404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solidFill>
                                  <a:srgbClr val="40404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en-US" altLang="zh-CN" sz="1200" b="0" i="0" dirty="0">
                  <a:solidFill>
                    <a:srgbClr val="404040"/>
                  </a:solidFill>
                  <a:effectLst/>
                  <a:latin typeface="-apple-system"/>
                </a:endParaRPr>
              </a:p>
              <a:p>
                <a:r>
                  <a:rPr lang="zh-CN" altLang="en-US" dirty="0"/>
                  <a:t>或者写成右边的形式，</a:t>
                </a:r>
                <a:r>
                  <a:rPr lang="en-US" altLang="zh-CN" dirty="0"/>
                  <a:t>F_2 </a:t>
                </a:r>
                <a:r>
                  <a:rPr lang="zh-CN" altLang="en-US" dirty="0"/>
                  <a:t>是二元域，</a:t>
                </a:r>
                <a:r>
                  <a:rPr lang="en-US" altLang="zh-CN" dirty="0"/>
                  <a:t>F_2^n </a:t>
                </a:r>
                <a:r>
                  <a:rPr lang="zh-CN" altLang="en-US" dirty="0"/>
                  <a:t>表示二元域上的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维向量空间，这里的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是明文和密文的分组长度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dirty="0">
                    <a:solidFill>
                      <a:srgbClr val="404040"/>
                    </a:solidFill>
                    <a:latin typeface="-apple-system"/>
                    <a:ea typeface="微软雅黑 Light"/>
                  </a:rPr>
                  <a:t>加解密算法是确定的</a:t>
                </a:r>
                <a:r>
                  <a:rPr lang="zh-CN" altLang="en-US" sz="1200" b="0" i="0" dirty="0">
                    <a:solidFill>
                      <a:srgbClr val="404040"/>
                    </a:solidFill>
                    <a:effectLst/>
                    <a:latin typeface="-apple-system"/>
                  </a:rPr>
                  <a:t>（</a:t>
                </a:r>
                <a:r>
                  <a:rPr lang="en-US" altLang="zh-CN" sz="1200" b="0" i="1" dirty="0">
                    <a:solidFill>
                      <a:srgbClr val="404040"/>
                    </a:solidFill>
                    <a:effectLst/>
                    <a:latin typeface="-apple-system"/>
                  </a:rPr>
                  <a:t>deterministic </a:t>
                </a:r>
                <a:r>
                  <a:rPr lang="zh-CN" altLang="en-US" sz="1200" b="0" i="0" dirty="0">
                    <a:solidFill>
                      <a:srgbClr val="404040"/>
                    </a:solidFill>
                    <a:effectLst/>
                    <a:latin typeface="-apple-system"/>
                  </a:rPr>
                  <a:t>）</a:t>
                </a:r>
                <a:endParaRPr lang="en-US" altLang="zh-CN" sz="1200" b="0" i="0" dirty="0">
                  <a:solidFill>
                    <a:srgbClr val="404040"/>
                  </a:solidFill>
                  <a:effectLst/>
                  <a:latin typeface="-apple-system"/>
                </a:endParaRP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一般情况下，分组密码有这样的性质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第一是</a:t>
                </a:r>
                <a:r>
                  <a:rPr lang="zh-CN" altLang="en-US" sz="12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输入</a:t>
                </a:r>
                <a:r>
                  <a:rPr lang="zh-CN" altLang="en-US" sz="1200" b="0" i="0" dirty="0">
                    <a:solidFill>
                      <a:srgbClr val="404040"/>
                    </a:solidFill>
                    <a:effectLst/>
                    <a:latin typeface="-apple-system"/>
                  </a:rPr>
                  <a:t>和输出的空间是一致的 </a:t>
                </a:r>
                <a:r>
                  <a:rPr lang="en-US" altLang="zh-CN" sz="1200" b="0" i="0">
                    <a:solidFill>
                      <a:srgbClr val="404040"/>
                    </a:solidFill>
                    <a:effectLst/>
                    <a:latin typeface="Cambria Math" panose="02040503050406030204" pitchFamily="18" charset="0"/>
                  </a:rPr>
                  <a:t>{0, 1}^</a:t>
                </a:r>
                <a:r>
                  <a:rPr lang="en-US" altLang="zh-CN" sz="120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n</a:t>
                </a:r>
                <a:endParaRPr lang="en-US" altLang="zh-CN" sz="1200" b="0" i="0" dirty="0">
                  <a:solidFill>
                    <a:srgbClr val="404040"/>
                  </a:solidFill>
                  <a:effectLst/>
                  <a:latin typeface="-apple-system"/>
                </a:endParaRPr>
              </a:p>
              <a:p>
                <a:r>
                  <a:rPr lang="zh-CN" altLang="en-US" dirty="0"/>
                  <a:t>或者写成右边的形式，</a:t>
                </a:r>
                <a:r>
                  <a:rPr lang="en-US" altLang="zh-CN" dirty="0"/>
                  <a:t>F_2 </a:t>
                </a:r>
                <a:r>
                  <a:rPr lang="zh-CN" altLang="en-US" dirty="0"/>
                  <a:t>是二元域，</a:t>
                </a:r>
                <a:r>
                  <a:rPr lang="en-US" altLang="zh-CN" dirty="0"/>
                  <a:t>F_2^n </a:t>
                </a:r>
                <a:r>
                  <a:rPr lang="zh-CN" altLang="en-US" dirty="0"/>
                  <a:t>表示二元域上的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维向量空间，这里的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是明文和密文的分组长度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dirty="0">
                    <a:solidFill>
                      <a:srgbClr val="404040"/>
                    </a:solidFill>
                    <a:latin typeface="-apple-system"/>
                    <a:ea typeface="微软雅黑 Light"/>
                  </a:rPr>
                  <a:t>加解密算法是确定的</a:t>
                </a:r>
                <a:r>
                  <a:rPr lang="zh-CN" altLang="en-US" sz="1200" b="0" i="0" dirty="0">
                    <a:solidFill>
                      <a:srgbClr val="404040"/>
                    </a:solidFill>
                    <a:effectLst/>
                    <a:latin typeface="-apple-system"/>
                  </a:rPr>
                  <a:t>（</a:t>
                </a:r>
                <a:r>
                  <a:rPr lang="en-US" altLang="zh-CN" sz="1200" b="0" i="1" dirty="0">
                    <a:solidFill>
                      <a:srgbClr val="404040"/>
                    </a:solidFill>
                    <a:effectLst/>
                    <a:latin typeface="-apple-system"/>
                  </a:rPr>
                  <a:t>deterministic </a:t>
                </a:r>
                <a:r>
                  <a:rPr lang="zh-CN" altLang="en-US" sz="1200" b="0" i="0" dirty="0">
                    <a:solidFill>
                      <a:srgbClr val="404040"/>
                    </a:solidFill>
                    <a:effectLst/>
                    <a:latin typeface="-apple-system"/>
                  </a:rPr>
                  <a:t>）</a:t>
                </a:r>
                <a:endParaRPr lang="en-US" altLang="zh-CN" sz="1200" b="0" i="0" dirty="0">
                  <a:solidFill>
                    <a:srgbClr val="404040"/>
                  </a:solidFill>
                  <a:effectLst/>
                  <a:latin typeface="-apple-system"/>
                </a:endParaRP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639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N </a:t>
                </a:r>
                <a:r>
                  <a:rPr lang="zh-CN" altLang="en-US" dirty="0"/>
                  <a:t>维二元有限域上的置换一共有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! </m:t>
                    </m:r>
                  </m:oMath>
                </a14:m>
                <a:r>
                  <a:rPr lang="zh-CN" altLang="en-US" dirty="0"/>
                  <a:t>个， 假设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位明文，长为</a:t>
                </a:r>
                <a:r>
                  <a:rPr lang="en-US" altLang="zh-CN" dirty="0"/>
                  <a:t>2^n </a:t>
                </a:r>
                <a:r>
                  <a:rPr lang="zh-CN" altLang="en-US" dirty="0"/>
                  <a:t>比特，每个比特对于到对应位置，最后的可能性有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! 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rgbClr val="202122"/>
                    </a:solidFill>
                  </a:rPr>
                  <a:t>可见 </a:t>
                </a:r>
                <a:r>
                  <a:rPr lang="zh-CN" altLang="en-US" dirty="0">
                    <a:solidFill>
                      <a:srgbClr val="202122"/>
                    </a:solidFill>
                  </a:rPr>
                  <a:t>设计分组密码的问题在于： </a:t>
                </a:r>
                <a:endParaRPr lang="en-US" altLang="zh-CN" dirty="0">
                  <a:solidFill>
                    <a:srgbClr val="20212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202122"/>
                    </a:solidFill>
                  </a:rPr>
                  <a:t>找到一个算法，能在密钥的控制下从一个足够大且“好”的置换子集合中，简单而迅速地选出一个置换</a:t>
                </a:r>
                <a:endParaRPr lang="en-US" altLang="zh-CN" dirty="0">
                  <a:solidFill>
                    <a:srgbClr val="20212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solidFill>
                    <a:srgbClr val="20212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202122"/>
                    </a:solidFill>
                  </a:rPr>
                  <a:t>在</a:t>
                </a:r>
                <a:r>
                  <a:rPr lang="en-US" altLang="zh-CN" dirty="0">
                    <a:solidFill>
                      <a:srgbClr val="202122"/>
                    </a:solidFill>
                  </a:rPr>
                  <a:t>AES</a:t>
                </a:r>
                <a:r>
                  <a:rPr lang="zh-CN" altLang="en-US" dirty="0">
                    <a:solidFill>
                      <a:srgbClr val="202122"/>
                    </a:solidFill>
                  </a:rPr>
                  <a:t>的征集提案中陈述了这样一条评价标准：算法将由以下因素来判断，其中一个是：</a:t>
                </a:r>
                <a:r>
                  <a:rPr lang="en-US" altLang="zh-CN" dirty="0">
                    <a:solidFill>
                      <a:srgbClr val="202122"/>
                    </a:solidFill>
                  </a:rPr>
                  <a:t>===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202122"/>
                    </a:solidFill>
                  </a:rPr>
                  <a:t>也就是说，我们希望分组密码和随机函数是难以区分的。</a:t>
                </a:r>
                <a:endParaRPr lang="en-US" altLang="zh-CN" dirty="0">
                  <a:solidFill>
                    <a:srgbClr val="20212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solidFill>
                    <a:srgbClr val="20212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solidFill>
                    <a:srgbClr val="20212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202122"/>
                    </a:solidFill>
                  </a:rPr>
                  <a:t>或者说，分组密码所要求的主要特征是它的行为应该很像一个随机置换</a:t>
                </a:r>
                <a:endParaRPr lang="en-US" altLang="zh-CN" dirty="0">
                  <a:solidFill>
                    <a:srgbClr val="20212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N </a:t>
                </a:r>
                <a:r>
                  <a:rPr lang="zh-CN" altLang="en-US" dirty="0"/>
                  <a:t>维二元有限域上的置换一共有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2^𝑛  ! </a:t>
                </a:r>
                <a:r>
                  <a:rPr lang="zh-CN" altLang="en-US" dirty="0"/>
                  <a:t>个， 假设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位明文，长为</a:t>
                </a:r>
                <a:r>
                  <a:rPr lang="en-US" altLang="zh-CN" dirty="0"/>
                  <a:t>2^n </a:t>
                </a:r>
                <a:r>
                  <a:rPr lang="zh-CN" altLang="en-US" dirty="0"/>
                  <a:t>比特，每个比特对于到对应位置，最后的可能性有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2^𝑛  ! 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rgbClr val="202122"/>
                    </a:solidFill>
                  </a:rPr>
                  <a:t>可见 </a:t>
                </a:r>
                <a:r>
                  <a:rPr lang="zh-CN" altLang="en-US" dirty="0">
                    <a:solidFill>
                      <a:srgbClr val="202122"/>
                    </a:solidFill>
                  </a:rPr>
                  <a:t>设计分组密码的问题在于： </a:t>
                </a:r>
                <a:endParaRPr lang="en-US" altLang="zh-CN" dirty="0">
                  <a:solidFill>
                    <a:srgbClr val="20212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202122"/>
                    </a:solidFill>
                  </a:rPr>
                  <a:t>找到一个算法，能在密钥的控制下从一个足够大且“好”的置换子集合中，简单而迅速地选出一个置换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1952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endParaRPr lang="en-US" altLang="zh-CN" dirty="0">
                  <a:solidFill>
                    <a:srgbClr val="20212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当然，如果是一个真正的随即置换，那么敌手将无法从密文中推测出任何关于密钥和密文的信息，这很安全。但考虑一个问题，就是前面说的分块从长度为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的话，随机置换一共有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! </m:t>
                    </m:r>
                  </m:oMath>
                </a14:m>
                <a:r>
                  <a:rPr lang="zh-CN" altLang="en-US" dirty="0"/>
                  <a:t>个，将需要用 </a:t>
                </a:r>
                <a:r>
                  <a:rPr lang="en-US" altLang="zh-CN" dirty="0"/>
                  <a:t>log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约等于 </a:t>
                </a:r>
                <a:r>
                  <a:rPr lang="en-US" altLang="zh-CN" dirty="0"/>
                  <a:t>n * 2^n </a:t>
                </a:r>
                <a:r>
                  <a:rPr lang="zh-CN" altLang="en-US" dirty="0"/>
                  <a:t>比特来表示，假设在</a:t>
                </a:r>
                <a:r>
                  <a:rPr lang="en-US" altLang="zh-CN" dirty="0"/>
                  <a:t>AES </a:t>
                </a:r>
                <a:r>
                  <a:rPr lang="zh-CN" altLang="en-US" dirty="0"/>
                  <a:t>中分组长度为</a:t>
                </a:r>
                <a:r>
                  <a:rPr lang="en-US" altLang="zh-CN" dirty="0"/>
                  <a:t>128</a:t>
                </a:r>
                <a:r>
                  <a:rPr lang="zh-CN" altLang="en-US" dirty="0"/>
                  <a:t>，这个数字将会很大。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因此我们需要引入伪随机函数和伪随机置换的概念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N </a:t>
                </a:r>
                <a:r>
                  <a:rPr lang="zh-CN" altLang="en-US" dirty="0"/>
                  <a:t>维二元有限域上的置换一共有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2^𝑛  ! </a:t>
                </a:r>
                <a:r>
                  <a:rPr lang="zh-CN" altLang="en-US" dirty="0"/>
                  <a:t>个， 假设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位明文，长为</a:t>
                </a:r>
                <a:r>
                  <a:rPr lang="en-US" altLang="zh-CN" dirty="0"/>
                  <a:t>2^n </a:t>
                </a:r>
                <a:r>
                  <a:rPr lang="zh-CN" altLang="en-US" dirty="0"/>
                  <a:t>比特，每个比特对于到对应位置，最后的可能性有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2^𝑛  ! 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rgbClr val="202122"/>
                    </a:solidFill>
                  </a:rPr>
                  <a:t>可见 </a:t>
                </a:r>
                <a:r>
                  <a:rPr lang="zh-CN" altLang="en-US" dirty="0">
                    <a:solidFill>
                      <a:srgbClr val="202122"/>
                    </a:solidFill>
                  </a:rPr>
                  <a:t>设计分组密码的问题在于： </a:t>
                </a:r>
                <a:endParaRPr lang="en-US" altLang="zh-CN" dirty="0">
                  <a:solidFill>
                    <a:srgbClr val="20212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202122"/>
                    </a:solidFill>
                  </a:rPr>
                  <a:t>找到一个算法，能在密钥的控制下从一个足够大且“好”的置换子集合中，简单而迅速地选出一个置换</a:t>
                </a:r>
                <a:endParaRPr lang="en-US" altLang="zh-CN" dirty="0">
                  <a:solidFill>
                    <a:srgbClr val="20212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solidFill>
                    <a:srgbClr val="20212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solidFill>
                    <a:srgbClr val="20212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202122"/>
                    </a:solidFill>
                  </a:rPr>
                  <a:t>在</a:t>
                </a:r>
                <a:r>
                  <a:rPr lang="en-US" altLang="zh-CN" dirty="0">
                    <a:solidFill>
                      <a:srgbClr val="202122"/>
                    </a:solidFill>
                  </a:rPr>
                  <a:t>AES</a:t>
                </a:r>
                <a:r>
                  <a:rPr lang="zh-CN" altLang="en-US" dirty="0">
                    <a:solidFill>
                      <a:srgbClr val="202122"/>
                    </a:solidFill>
                  </a:rPr>
                  <a:t>的征集提案中陈述了这样一条评价标准：算法将由以下因素来判断，其中一个是：</a:t>
                </a:r>
                <a:r>
                  <a:rPr lang="en-US" altLang="zh-CN" dirty="0">
                    <a:solidFill>
                      <a:srgbClr val="202122"/>
                    </a:solidFill>
                  </a:rPr>
                  <a:t>===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202122"/>
                    </a:solidFill>
                  </a:rPr>
                  <a:t>也就是说，我们希望分组密码和随机函数是难以区分的。</a:t>
                </a:r>
                <a:endParaRPr lang="en-US" altLang="zh-CN" dirty="0">
                  <a:solidFill>
                    <a:srgbClr val="20212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solidFill>
                    <a:srgbClr val="20212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solidFill>
                    <a:srgbClr val="20212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202122"/>
                    </a:solidFill>
                  </a:rPr>
                  <a:t>或者说，分组密码所要求的主要特征是它的行为应该很像一个随机置换</a:t>
                </a:r>
                <a:endParaRPr lang="en-US" altLang="zh-CN" dirty="0">
                  <a:solidFill>
                    <a:srgbClr val="20212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当然，如果是一个真正的随即置换，那么敌手将无法从密文中推测出任何关于密钥和密文的信息，这很安全。但考虑一个问题，就是前面说的分块从长度为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的话，随机置换一共有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2^𝑛  ! </a:t>
                </a:r>
                <a:r>
                  <a:rPr lang="zh-CN" altLang="en-US" dirty="0"/>
                  <a:t>个，将需要用 </a:t>
                </a:r>
                <a:r>
                  <a:rPr lang="en-US" altLang="zh-CN" dirty="0"/>
                  <a:t>log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约等于 </a:t>
                </a:r>
                <a:r>
                  <a:rPr lang="en-US" altLang="zh-CN" dirty="0"/>
                  <a:t>n * 2^n </a:t>
                </a:r>
                <a:r>
                  <a:rPr lang="zh-CN" altLang="en-US" dirty="0"/>
                  <a:t>比特来表示，假设在</a:t>
                </a:r>
                <a:r>
                  <a:rPr lang="en-US" altLang="zh-CN" dirty="0"/>
                  <a:t>AES </a:t>
                </a:r>
                <a:r>
                  <a:rPr lang="zh-CN" altLang="en-US" dirty="0"/>
                  <a:t>中分组长度为</a:t>
                </a:r>
                <a:r>
                  <a:rPr lang="en-US" altLang="zh-CN" dirty="0"/>
                  <a:t>128</a:t>
                </a:r>
                <a:r>
                  <a:rPr lang="zh-CN" altLang="en-US" dirty="0"/>
                  <a:t>，这个数字将会很大。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因此我们需要引入伪随机函数和伪随机置换的概念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063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4468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766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D85EC8-1AB7-4FE1-A46A-6F574E5861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" y="0"/>
            <a:ext cx="12188951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072B4B3-6AAF-4F07-B651-231C2A87BFAD}"/>
              </a:ext>
            </a:extLst>
          </p:cNvPr>
          <p:cNvSpPr/>
          <p:nvPr userDrawn="1"/>
        </p:nvSpPr>
        <p:spPr>
          <a:xfrm>
            <a:off x="1" y="6474940"/>
            <a:ext cx="12192001" cy="383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2A33ADD-14FC-4D0A-8F6F-6190DEDAE7B3}"/>
              </a:ext>
            </a:extLst>
          </p:cNvPr>
          <p:cNvGrpSpPr/>
          <p:nvPr userDrawn="1"/>
        </p:nvGrpSpPr>
        <p:grpSpPr>
          <a:xfrm>
            <a:off x="10495007" y="154916"/>
            <a:ext cx="1259477" cy="1063877"/>
            <a:chOff x="2992437" y="0"/>
            <a:chExt cx="2543175" cy="2148217"/>
          </a:xfrm>
          <a:solidFill>
            <a:schemeClr val="accent1"/>
          </a:solidFill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025674C5-AEA0-4563-AC2E-0778CD6646FF}"/>
                </a:ext>
              </a:extLst>
            </p:cNvPr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8745328-08DA-4FC8-B8D1-44044058A2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439AA362-973E-4AEF-B95B-2CA2D188F1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1FB5B7F4-6302-49BF-BF24-6C8838B643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236EEB6D-391E-4ED2-81CF-5E44C33571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:a16="http://schemas.microsoft.com/office/drawing/2014/main" id="{59E288CF-0001-4999-A45F-123B92853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10">
                <a:extLst>
                  <a:ext uri="{FF2B5EF4-FFF2-40B4-BE49-F238E27FC236}">
                    <a16:creationId xmlns:a16="http://schemas.microsoft.com/office/drawing/2014/main" id="{F0EEB060-7EE8-4C46-8D86-BF312437D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11">
                <a:extLst>
                  <a:ext uri="{FF2B5EF4-FFF2-40B4-BE49-F238E27FC236}">
                    <a16:creationId xmlns:a16="http://schemas.microsoft.com/office/drawing/2014/main" id="{C16CABCC-D434-4F2D-A6A8-64E38BE9C6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id="{EC3044AF-C161-4515-AC01-481D959D2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13">
                <a:extLst>
                  <a:ext uri="{FF2B5EF4-FFF2-40B4-BE49-F238E27FC236}">
                    <a16:creationId xmlns:a16="http://schemas.microsoft.com/office/drawing/2014/main" id="{BA085AA8-BA63-4A86-A61D-291046AA9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14">
                <a:extLst>
                  <a:ext uri="{FF2B5EF4-FFF2-40B4-BE49-F238E27FC236}">
                    <a16:creationId xmlns:a16="http://schemas.microsoft.com/office/drawing/2014/main" id="{05BCC14F-9B61-409F-BD9B-54E78F36AF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F3211A92-1AF1-42EB-8589-8CC80ADA8418}"/>
                </a:ext>
              </a:extLst>
            </p:cNvPr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32" name="Freeform 15">
                <a:extLst>
                  <a:ext uri="{FF2B5EF4-FFF2-40B4-BE49-F238E27FC236}">
                    <a16:creationId xmlns:a16="http://schemas.microsoft.com/office/drawing/2014/main" id="{AF4C1C20-256E-459D-943A-96EC169D0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id="{6BA006D6-6DD6-4ABD-8A67-21D401A786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7">
                <a:extLst>
                  <a:ext uri="{FF2B5EF4-FFF2-40B4-BE49-F238E27FC236}">
                    <a16:creationId xmlns:a16="http://schemas.microsoft.com/office/drawing/2014/main" id="{AA4E9DD3-2900-4045-87E9-48B7C7A6D3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8">
                <a:extLst>
                  <a:ext uri="{FF2B5EF4-FFF2-40B4-BE49-F238E27FC236}">
                    <a16:creationId xmlns:a16="http://schemas.microsoft.com/office/drawing/2014/main" id="{0EC89C8A-ED94-4E0D-B551-E72EFE6FFF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9">
                <a:extLst>
                  <a:ext uri="{FF2B5EF4-FFF2-40B4-BE49-F238E27FC236}">
                    <a16:creationId xmlns:a16="http://schemas.microsoft.com/office/drawing/2014/main" id="{05364902-34D2-4C40-8A2C-7092A31C9D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20">
                <a:extLst>
                  <a:ext uri="{FF2B5EF4-FFF2-40B4-BE49-F238E27FC236}">
                    <a16:creationId xmlns:a16="http://schemas.microsoft.com/office/drawing/2014/main" id="{11534428-690B-438D-8FE1-57B78EAC2D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21">
                <a:extLst>
                  <a:ext uri="{FF2B5EF4-FFF2-40B4-BE49-F238E27FC236}">
                    <a16:creationId xmlns:a16="http://schemas.microsoft.com/office/drawing/2014/main" id="{D5C4D5C0-DB14-4EDB-BE06-89BF522F81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22">
                <a:extLst>
                  <a:ext uri="{FF2B5EF4-FFF2-40B4-BE49-F238E27FC236}">
                    <a16:creationId xmlns:a16="http://schemas.microsoft.com/office/drawing/2014/main" id="{93A2DC3C-F191-4A5F-AD90-0D0CE1358B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23">
                <a:extLst>
                  <a:ext uri="{FF2B5EF4-FFF2-40B4-BE49-F238E27FC236}">
                    <a16:creationId xmlns:a16="http://schemas.microsoft.com/office/drawing/2014/main" id="{A4749CEE-7C8C-418E-8D99-98E4B9D04E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24">
                <a:extLst>
                  <a:ext uri="{FF2B5EF4-FFF2-40B4-BE49-F238E27FC236}">
                    <a16:creationId xmlns:a16="http://schemas.microsoft.com/office/drawing/2014/main" id="{E65BF9DA-70AE-433A-8004-F46CF1B227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5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8D5348-E989-42FA-B7D4-C58E00863EAE}"/>
              </a:ext>
            </a:extLst>
          </p:cNvPr>
          <p:cNvGrpSpPr/>
          <p:nvPr userDrawn="1"/>
        </p:nvGrpSpPr>
        <p:grpSpPr>
          <a:xfrm>
            <a:off x="10914744" y="154916"/>
            <a:ext cx="1096025" cy="925811"/>
            <a:chOff x="2992437" y="0"/>
            <a:chExt cx="2543175" cy="2148217"/>
          </a:xfrm>
          <a:solidFill>
            <a:schemeClr val="accent1"/>
          </a:solidFill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027F470D-8132-42F2-A008-1ABB17FDDADB}"/>
                </a:ext>
              </a:extLst>
            </p:cNvPr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B1656870-3824-49C9-AA9D-CE77DA5AE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0608BD11-CD48-4926-BACE-8E9E8E8A6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0C8725E6-492E-4429-B1B2-EBAC34C9E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87615C0D-97C1-4DA6-A8EC-76B8A1A6F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:a16="http://schemas.microsoft.com/office/drawing/2014/main" id="{D3F95B1D-1DC3-4CF3-9192-44E74116A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10">
                <a:extLst>
                  <a:ext uri="{FF2B5EF4-FFF2-40B4-BE49-F238E27FC236}">
                    <a16:creationId xmlns:a16="http://schemas.microsoft.com/office/drawing/2014/main" id="{4541F51A-8623-4B9F-88BE-1BCBDB1A44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11">
                <a:extLst>
                  <a:ext uri="{FF2B5EF4-FFF2-40B4-BE49-F238E27FC236}">
                    <a16:creationId xmlns:a16="http://schemas.microsoft.com/office/drawing/2014/main" id="{26EBE101-2814-4AA1-8736-C151128C46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id="{81B67C17-DAAE-4381-9472-D3C0E56C2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13">
                <a:extLst>
                  <a:ext uri="{FF2B5EF4-FFF2-40B4-BE49-F238E27FC236}">
                    <a16:creationId xmlns:a16="http://schemas.microsoft.com/office/drawing/2014/main" id="{2CDDE72A-50D1-407E-B075-F749B1D78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14">
                <a:extLst>
                  <a:ext uri="{FF2B5EF4-FFF2-40B4-BE49-F238E27FC236}">
                    <a16:creationId xmlns:a16="http://schemas.microsoft.com/office/drawing/2014/main" id="{EC543BF7-5296-4F8D-9816-7E453DE5D7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9A6E39A1-333B-4607-A236-6B775F1ED34B}"/>
                </a:ext>
              </a:extLst>
            </p:cNvPr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32" name="Freeform 15">
                <a:extLst>
                  <a:ext uri="{FF2B5EF4-FFF2-40B4-BE49-F238E27FC236}">
                    <a16:creationId xmlns:a16="http://schemas.microsoft.com/office/drawing/2014/main" id="{048CE7C5-BFE8-4DE3-8EE5-528AD761AE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id="{4FA153E6-8FEE-4538-B682-B08C8A9BA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7">
                <a:extLst>
                  <a:ext uri="{FF2B5EF4-FFF2-40B4-BE49-F238E27FC236}">
                    <a16:creationId xmlns:a16="http://schemas.microsoft.com/office/drawing/2014/main" id="{9D42E07F-B2BA-45E8-A412-00A13422B5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8">
                <a:extLst>
                  <a:ext uri="{FF2B5EF4-FFF2-40B4-BE49-F238E27FC236}">
                    <a16:creationId xmlns:a16="http://schemas.microsoft.com/office/drawing/2014/main" id="{03957356-CA92-4453-9B21-F714FE6592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9">
                <a:extLst>
                  <a:ext uri="{FF2B5EF4-FFF2-40B4-BE49-F238E27FC236}">
                    <a16:creationId xmlns:a16="http://schemas.microsoft.com/office/drawing/2014/main" id="{F91ABDC8-FB21-4792-B650-FA43639D45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20">
                <a:extLst>
                  <a:ext uri="{FF2B5EF4-FFF2-40B4-BE49-F238E27FC236}">
                    <a16:creationId xmlns:a16="http://schemas.microsoft.com/office/drawing/2014/main" id="{4C489B71-0610-4245-9666-28E89FEE8B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21">
                <a:extLst>
                  <a:ext uri="{FF2B5EF4-FFF2-40B4-BE49-F238E27FC236}">
                    <a16:creationId xmlns:a16="http://schemas.microsoft.com/office/drawing/2014/main" id="{D580E815-498F-43EC-8BEE-E63DFBF6DE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22">
                <a:extLst>
                  <a:ext uri="{FF2B5EF4-FFF2-40B4-BE49-F238E27FC236}">
                    <a16:creationId xmlns:a16="http://schemas.microsoft.com/office/drawing/2014/main" id="{FD931399-E117-4DD4-AF0C-2A6A0ECD9B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23">
                <a:extLst>
                  <a:ext uri="{FF2B5EF4-FFF2-40B4-BE49-F238E27FC236}">
                    <a16:creationId xmlns:a16="http://schemas.microsoft.com/office/drawing/2014/main" id="{43963475-C828-41C8-BE78-15C427CD65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24">
                <a:extLst>
                  <a:ext uri="{FF2B5EF4-FFF2-40B4-BE49-F238E27FC236}">
                    <a16:creationId xmlns:a16="http://schemas.microsoft.com/office/drawing/2014/main" id="{962216C1-F785-4BD2-92DC-213227601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3BC3CED9-C592-4A56-90D8-EA868FAD28A9}"/>
              </a:ext>
            </a:extLst>
          </p:cNvPr>
          <p:cNvSpPr/>
          <p:nvPr userDrawn="1"/>
        </p:nvSpPr>
        <p:spPr>
          <a:xfrm>
            <a:off x="1" y="6474940"/>
            <a:ext cx="12192001" cy="383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9B64E34A-AE4A-4C23-A7F0-5AFCAAE2AD02}"/>
              </a:ext>
            </a:extLst>
          </p:cNvPr>
          <p:cNvGrpSpPr/>
          <p:nvPr userDrawn="1"/>
        </p:nvGrpSpPr>
        <p:grpSpPr>
          <a:xfrm>
            <a:off x="329513" y="996717"/>
            <a:ext cx="10327904" cy="60959"/>
            <a:chOff x="247135" y="747537"/>
            <a:chExt cx="7745928" cy="45719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7FA6B98F-1DAD-4719-AD02-7A8245D8D672}"/>
                </a:ext>
              </a:extLst>
            </p:cNvPr>
            <p:cNvCxnSpPr/>
            <p:nvPr/>
          </p:nvCxnSpPr>
          <p:spPr>
            <a:xfrm flipH="1">
              <a:off x="247135" y="770396"/>
              <a:ext cx="77459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DDD00DD-2DAD-44AB-A3A3-3F715B6FCB25}"/>
                </a:ext>
              </a:extLst>
            </p:cNvPr>
            <p:cNvSpPr/>
            <p:nvPr/>
          </p:nvSpPr>
          <p:spPr>
            <a:xfrm>
              <a:off x="247135" y="747537"/>
              <a:ext cx="3123921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46801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8D5348-E989-42FA-B7D4-C58E00863EAE}"/>
              </a:ext>
            </a:extLst>
          </p:cNvPr>
          <p:cNvGrpSpPr/>
          <p:nvPr userDrawn="1"/>
        </p:nvGrpSpPr>
        <p:grpSpPr>
          <a:xfrm>
            <a:off x="10914744" y="154916"/>
            <a:ext cx="1096025" cy="925811"/>
            <a:chOff x="2992437" y="0"/>
            <a:chExt cx="2543175" cy="2148217"/>
          </a:xfrm>
          <a:solidFill>
            <a:schemeClr val="accent1"/>
          </a:solidFill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027F470D-8132-42F2-A008-1ABB17FDDADB}"/>
                </a:ext>
              </a:extLst>
            </p:cNvPr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B1656870-3824-49C9-AA9D-CE77DA5AE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0608BD11-CD48-4926-BACE-8E9E8E8A6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0C8725E6-492E-4429-B1B2-EBAC34C9E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87615C0D-97C1-4DA6-A8EC-76B8A1A6F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:a16="http://schemas.microsoft.com/office/drawing/2014/main" id="{D3F95B1D-1DC3-4CF3-9192-44E74116A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10">
                <a:extLst>
                  <a:ext uri="{FF2B5EF4-FFF2-40B4-BE49-F238E27FC236}">
                    <a16:creationId xmlns:a16="http://schemas.microsoft.com/office/drawing/2014/main" id="{4541F51A-8623-4B9F-88BE-1BCBDB1A44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11">
                <a:extLst>
                  <a:ext uri="{FF2B5EF4-FFF2-40B4-BE49-F238E27FC236}">
                    <a16:creationId xmlns:a16="http://schemas.microsoft.com/office/drawing/2014/main" id="{26EBE101-2814-4AA1-8736-C151128C46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id="{81B67C17-DAAE-4381-9472-D3C0E56C2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13">
                <a:extLst>
                  <a:ext uri="{FF2B5EF4-FFF2-40B4-BE49-F238E27FC236}">
                    <a16:creationId xmlns:a16="http://schemas.microsoft.com/office/drawing/2014/main" id="{2CDDE72A-50D1-407E-B075-F749B1D78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14">
                <a:extLst>
                  <a:ext uri="{FF2B5EF4-FFF2-40B4-BE49-F238E27FC236}">
                    <a16:creationId xmlns:a16="http://schemas.microsoft.com/office/drawing/2014/main" id="{EC543BF7-5296-4F8D-9816-7E453DE5D7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9A6E39A1-333B-4607-A236-6B775F1ED34B}"/>
                </a:ext>
              </a:extLst>
            </p:cNvPr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32" name="Freeform 15">
                <a:extLst>
                  <a:ext uri="{FF2B5EF4-FFF2-40B4-BE49-F238E27FC236}">
                    <a16:creationId xmlns:a16="http://schemas.microsoft.com/office/drawing/2014/main" id="{048CE7C5-BFE8-4DE3-8EE5-528AD761AE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id="{4FA153E6-8FEE-4538-B682-B08C8A9BA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7">
                <a:extLst>
                  <a:ext uri="{FF2B5EF4-FFF2-40B4-BE49-F238E27FC236}">
                    <a16:creationId xmlns:a16="http://schemas.microsoft.com/office/drawing/2014/main" id="{9D42E07F-B2BA-45E8-A412-00A13422B5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8">
                <a:extLst>
                  <a:ext uri="{FF2B5EF4-FFF2-40B4-BE49-F238E27FC236}">
                    <a16:creationId xmlns:a16="http://schemas.microsoft.com/office/drawing/2014/main" id="{03957356-CA92-4453-9B21-F714FE6592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9">
                <a:extLst>
                  <a:ext uri="{FF2B5EF4-FFF2-40B4-BE49-F238E27FC236}">
                    <a16:creationId xmlns:a16="http://schemas.microsoft.com/office/drawing/2014/main" id="{F91ABDC8-FB21-4792-B650-FA43639D45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20">
                <a:extLst>
                  <a:ext uri="{FF2B5EF4-FFF2-40B4-BE49-F238E27FC236}">
                    <a16:creationId xmlns:a16="http://schemas.microsoft.com/office/drawing/2014/main" id="{4C489B71-0610-4245-9666-28E89FEE8B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21">
                <a:extLst>
                  <a:ext uri="{FF2B5EF4-FFF2-40B4-BE49-F238E27FC236}">
                    <a16:creationId xmlns:a16="http://schemas.microsoft.com/office/drawing/2014/main" id="{D580E815-498F-43EC-8BEE-E63DFBF6DE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22">
                <a:extLst>
                  <a:ext uri="{FF2B5EF4-FFF2-40B4-BE49-F238E27FC236}">
                    <a16:creationId xmlns:a16="http://schemas.microsoft.com/office/drawing/2014/main" id="{FD931399-E117-4DD4-AF0C-2A6A0ECD9B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23">
                <a:extLst>
                  <a:ext uri="{FF2B5EF4-FFF2-40B4-BE49-F238E27FC236}">
                    <a16:creationId xmlns:a16="http://schemas.microsoft.com/office/drawing/2014/main" id="{43963475-C828-41C8-BE78-15C427CD65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24">
                <a:extLst>
                  <a:ext uri="{FF2B5EF4-FFF2-40B4-BE49-F238E27FC236}">
                    <a16:creationId xmlns:a16="http://schemas.microsoft.com/office/drawing/2014/main" id="{962216C1-F785-4BD2-92DC-213227601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3BC3CED9-C592-4A56-90D8-EA868FAD28A9}"/>
              </a:ext>
            </a:extLst>
          </p:cNvPr>
          <p:cNvSpPr/>
          <p:nvPr userDrawn="1"/>
        </p:nvSpPr>
        <p:spPr>
          <a:xfrm>
            <a:off x="1" y="6474940"/>
            <a:ext cx="12192001" cy="383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9B64E34A-AE4A-4C23-A7F0-5AFCAAE2AD02}"/>
              </a:ext>
            </a:extLst>
          </p:cNvPr>
          <p:cNvGrpSpPr/>
          <p:nvPr userDrawn="1"/>
        </p:nvGrpSpPr>
        <p:grpSpPr>
          <a:xfrm>
            <a:off x="329513" y="996717"/>
            <a:ext cx="10327904" cy="60959"/>
            <a:chOff x="247135" y="747537"/>
            <a:chExt cx="7745928" cy="45719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7FA6B98F-1DAD-4719-AD02-7A8245D8D672}"/>
                </a:ext>
              </a:extLst>
            </p:cNvPr>
            <p:cNvCxnSpPr/>
            <p:nvPr/>
          </p:nvCxnSpPr>
          <p:spPr>
            <a:xfrm flipH="1">
              <a:off x="247135" y="770396"/>
              <a:ext cx="77459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DDD00DD-2DAD-44AB-A3A3-3F715B6FCB25}"/>
                </a:ext>
              </a:extLst>
            </p:cNvPr>
            <p:cNvSpPr/>
            <p:nvPr/>
          </p:nvSpPr>
          <p:spPr>
            <a:xfrm>
              <a:off x="247135" y="747537"/>
              <a:ext cx="3123921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56" name="Picture Placeholder 7">
            <a:extLst>
              <a:ext uri="{FF2B5EF4-FFF2-40B4-BE49-F238E27FC236}">
                <a16:creationId xmlns:a16="http://schemas.microsoft.com/office/drawing/2014/main" id="{F7944363-AB73-4CA9-85C2-7E531FBDE8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514" y="1757313"/>
            <a:ext cx="3568087" cy="2020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57" name="Picture Placeholder 7">
            <a:extLst>
              <a:ext uri="{FF2B5EF4-FFF2-40B4-BE49-F238E27FC236}">
                <a16:creationId xmlns:a16="http://schemas.microsoft.com/office/drawing/2014/main" id="{EA5BFDE1-28A0-4709-BD16-3B5B680525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16515" y="1745786"/>
            <a:ext cx="3568087" cy="2020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58" name="Picture Placeholder 7">
            <a:extLst>
              <a:ext uri="{FF2B5EF4-FFF2-40B4-BE49-F238E27FC236}">
                <a16:creationId xmlns:a16="http://schemas.microsoft.com/office/drawing/2014/main" id="{77E3D78E-48CD-45A4-A9CC-CCC38B4FB1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03517" y="1764273"/>
            <a:ext cx="3568087" cy="2020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9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30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0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48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4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989D-4831-4E99-B76E-9A53CB0F3A88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27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8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31.png"/><Relationship Id="rId4" Type="http://schemas.openxmlformats.org/officeDocument/2006/relationships/image" Target="../media/image2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70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8E9D7F5-3868-4E42-AA53-801CFDA8F185}"/>
              </a:ext>
            </a:extLst>
          </p:cNvPr>
          <p:cNvSpPr/>
          <p:nvPr/>
        </p:nvSpPr>
        <p:spPr>
          <a:xfrm>
            <a:off x="0" y="1685621"/>
            <a:ext cx="12192000" cy="3745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zh-CN" altLang="en-US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E8B9CC7-7DE6-41EC-957A-3C9CC4F70307}"/>
              </a:ext>
            </a:extLst>
          </p:cNvPr>
          <p:cNvSpPr/>
          <p:nvPr/>
        </p:nvSpPr>
        <p:spPr bwMode="auto">
          <a:xfrm>
            <a:off x="2301547" y="2840353"/>
            <a:ext cx="7588937" cy="995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>
              <a:defRPr/>
            </a:pPr>
            <a:r>
              <a:rPr lang="zh-CN" altLang="en-US" sz="5867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分组密码中的</a:t>
            </a:r>
            <a:r>
              <a:rPr lang="en-US" altLang="zh-CN" sz="5867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5867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盒介绍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02D32DF-45A8-48B1-AA2B-0259A6ADC413}"/>
              </a:ext>
            </a:extLst>
          </p:cNvPr>
          <p:cNvSpPr/>
          <p:nvPr/>
        </p:nvSpPr>
        <p:spPr>
          <a:xfrm>
            <a:off x="3294172" y="4720655"/>
            <a:ext cx="56036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/>
            <a:r>
              <a:rPr lang="zh-CN" altLang="en-US" sz="28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龚若涵  </a:t>
            </a:r>
            <a:r>
              <a:rPr lang="en-US" altLang="zh-CN" sz="28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22.10.19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8D12958-F885-4688-B5CD-ECDEC576A2E3}"/>
              </a:ext>
            </a:extLst>
          </p:cNvPr>
          <p:cNvSpPr/>
          <p:nvPr/>
        </p:nvSpPr>
        <p:spPr>
          <a:xfrm>
            <a:off x="5223669" y="1030556"/>
            <a:ext cx="1708896" cy="170889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endParaRPr lang="zh-CN" altLang="en-US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630B254-C2A3-4D01-906A-76BCFCA3EAD4}"/>
              </a:ext>
            </a:extLst>
          </p:cNvPr>
          <p:cNvGrpSpPr/>
          <p:nvPr/>
        </p:nvGrpSpPr>
        <p:grpSpPr>
          <a:xfrm>
            <a:off x="5489761" y="1448845"/>
            <a:ext cx="1176713" cy="1026387"/>
            <a:chOff x="4675188" y="2882900"/>
            <a:chExt cx="360362" cy="314325"/>
          </a:xfrm>
          <a:solidFill>
            <a:schemeClr val="accent1"/>
          </a:solidFill>
        </p:grpSpPr>
        <p:sp>
          <p:nvSpPr>
            <p:cNvPr id="39" name="AutoShape 43">
              <a:extLst>
                <a:ext uri="{FF2B5EF4-FFF2-40B4-BE49-F238E27FC236}">
                  <a16:creationId xmlns:a16="http://schemas.microsoft.com/office/drawing/2014/main" id="{15893D69-28BD-43FD-9EAB-05ED64763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 Light"/>
                <a:sym typeface="Gill Sans" charset="0"/>
              </a:endParaRPr>
            </a:p>
          </p:txBody>
        </p:sp>
        <p:sp>
          <p:nvSpPr>
            <p:cNvPr id="40" name="AutoShape 44">
              <a:extLst>
                <a:ext uri="{FF2B5EF4-FFF2-40B4-BE49-F238E27FC236}">
                  <a16:creationId xmlns:a16="http://schemas.microsoft.com/office/drawing/2014/main" id="{566D0FA5-025B-4825-AE4C-790C1FFF2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 Light"/>
                <a:sym typeface="Gill Sans" charset="0"/>
              </a:endParaRPr>
            </a:p>
          </p:txBody>
        </p:sp>
        <p:sp>
          <p:nvSpPr>
            <p:cNvPr id="41" name="AutoShape 45">
              <a:extLst>
                <a:ext uri="{FF2B5EF4-FFF2-40B4-BE49-F238E27FC236}">
                  <a16:creationId xmlns:a16="http://schemas.microsoft.com/office/drawing/2014/main" id="{118B33A3-5526-4347-BD3F-A4CE49A6A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 Light"/>
                <a:sym typeface="Gill Sans" charset="0"/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1458E36-A01D-4018-A2FF-8CC27BED20FF}"/>
              </a:ext>
            </a:extLst>
          </p:cNvPr>
          <p:cNvCxnSpPr/>
          <p:nvPr/>
        </p:nvCxnSpPr>
        <p:spPr>
          <a:xfrm>
            <a:off x="5596347" y="4207857"/>
            <a:ext cx="107012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D438853A-8456-888B-3307-2767C6F88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8212" y="33490"/>
            <a:ext cx="1471685" cy="146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2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47B4825-BE2B-5183-2284-DECD9CDA5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487" y="147743"/>
            <a:ext cx="1309845" cy="130307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C16EB41-3B43-77B3-791F-6EC9D78B56CA}"/>
              </a:ext>
            </a:extLst>
          </p:cNvPr>
          <p:cNvSpPr/>
          <p:nvPr/>
        </p:nvSpPr>
        <p:spPr bwMode="auto">
          <a:xfrm>
            <a:off x="318052" y="361191"/>
            <a:ext cx="172354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混淆和扩散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48DB8E-5115-335E-2F27-F5BAAADA3B29}"/>
              </a:ext>
            </a:extLst>
          </p:cNvPr>
          <p:cNvSpPr txBox="1"/>
          <p:nvPr/>
        </p:nvSpPr>
        <p:spPr>
          <a:xfrm>
            <a:off x="318053" y="1450819"/>
            <a:ext cx="10314506" cy="3507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marR="0" lvl="0" indent="-380990" algn="just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Calibri Light"/>
                <a:ea typeface="微软雅黑 Light"/>
              </a:rPr>
              <a:t>基于安全的分组密码设计准则</a:t>
            </a:r>
            <a:endParaRPr lang="en-US" altLang="zh-CN" sz="2000" b="1" dirty="0">
              <a:solidFill>
                <a:prstClr val="black"/>
              </a:solidFill>
              <a:latin typeface="Calibri Light"/>
              <a:ea typeface="微软雅黑 Light"/>
            </a:endParaRPr>
          </a:p>
          <a:p>
            <a:pPr marL="457200" marR="0" lvl="0" indent="-457200" algn="just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Calibri Light"/>
                <a:ea typeface="微软雅黑 Light"/>
              </a:rPr>
              <a:t>扩散：</a:t>
            </a:r>
            <a:r>
              <a:rPr lang="zh-CN" altLang="en-US" sz="2000" dirty="0">
                <a:solidFill>
                  <a:prstClr val="black"/>
                </a:solidFill>
                <a:latin typeface="Calibri Light"/>
                <a:ea typeface="微软雅黑 Light"/>
              </a:rPr>
              <a:t>使得密钥的每一位影响密文中的许多位，防止对密钥进行逐段破译；而且让密文中的每一位受明文中的许多位的影响，这样可以隐蔽明文的统计特性。</a:t>
            </a:r>
            <a:endParaRPr lang="en-US" altLang="zh-CN" sz="2000" b="1" dirty="0">
              <a:solidFill>
                <a:prstClr val="black"/>
              </a:solidFill>
              <a:latin typeface="Calibri Light"/>
              <a:ea typeface="微软雅黑 Light"/>
            </a:endParaRPr>
          </a:p>
          <a:p>
            <a:pPr marL="457200" marR="0" lvl="0" indent="-457200" algn="just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000" b="1" dirty="0">
              <a:solidFill>
                <a:prstClr val="black"/>
              </a:solidFill>
              <a:latin typeface="Calibri Light"/>
              <a:ea typeface="微软雅黑 Light"/>
            </a:endParaRPr>
          </a:p>
          <a:p>
            <a:pPr marL="457200" marR="0" lvl="0" indent="-457200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Calibri Light"/>
                <a:ea typeface="微软雅黑 Light"/>
              </a:rPr>
              <a:t>混淆：</a:t>
            </a:r>
            <a:r>
              <a:rPr lang="zh-CN" altLang="en-US" sz="2000" dirty="0">
                <a:solidFill>
                  <a:prstClr val="black"/>
                </a:solidFill>
                <a:latin typeface="Calibri Light"/>
                <a:ea typeface="微软雅黑 Light"/>
              </a:rPr>
              <a:t>使得密钥和明文以及密文之间的依赖关系变得尽可能复杂，以至于敌手无法利用这种依赖性。</a:t>
            </a:r>
            <a:br>
              <a:rPr lang="en-US" altLang="zh-CN" sz="2000" dirty="0">
                <a:solidFill>
                  <a:prstClr val="black"/>
                </a:solidFill>
                <a:latin typeface="Calibri Light"/>
                <a:ea typeface="微软雅黑 Light"/>
              </a:rPr>
            </a:br>
            <a:endParaRPr lang="zh-CN" altLang="en-US" sz="2000" dirty="0">
              <a:solidFill>
                <a:prstClr val="black"/>
              </a:solidFill>
              <a:latin typeface="Calibri Light"/>
              <a:ea typeface="微软雅黑 Light"/>
            </a:endParaRP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66070F27-BA45-44E3-8C72-334EC2E69E13}"/>
              </a:ext>
            </a:extLst>
          </p:cNvPr>
          <p:cNvSpPr/>
          <p:nvPr/>
        </p:nvSpPr>
        <p:spPr>
          <a:xfrm>
            <a:off x="1127051" y="4508205"/>
            <a:ext cx="138028" cy="997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215C44-8B17-48D0-B6E3-B9411FFEC894}"/>
              </a:ext>
            </a:extLst>
          </p:cNvPr>
          <p:cNvSpPr txBox="1"/>
          <p:nvPr/>
        </p:nvSpPr>
        <p:spPr>
          <a:xfrm>
            <a:off x="923823" y="558589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 </a:t>
            </a:r>
            <a:r>
              <a:rPr lang="zh-CN" altLang="en-US" dirty="0"/>
              <a:t>盒</a:t>
            </a:r>
          </a:p>
        </p:txBody>
      </p:sp>
    </p:spTree>
    <p:extLst>
      <p:ext uri="{BB962C8B-B14F-4D97-AF65-F5344CB8AC3E}">
        <p14:creationId xmlns:p14="http://schemas.microsoft.com/office/powerpoint/2010/main" val="119419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8E9D7F5-3868-4E42-AA53-801CFDA8F185}"/>
              </a:ext>
            </a:extLst>
          </p:cNvPr>
          <p:cNvSpPr/>
          <p:nvPr/>
        </p:nvSpPr>
        <p:spPr>
          <a:xfrm>
            <a:off x="0" y="1685621"/>
            <a:ext cx="12192000" cy="3745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zh-CN" altLang="en-US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E8B9CC7-7DE6-41EC-957A-3C9CC4F70307}"/>
              </a:ext>
            </a:extLst>
          </p:cNvPr>
          <p:cNvSpPr/>
          <p:nvPr/>
        </p:nvSpPr>
        <p:spPr bwMode="auto">
          <a:xfrm>
            <a:off x="3297823" y="2840353"/>
            <a:ext cx="5596404" cy="16257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>
              <a:lnSpc>
                <a:spcPct val="200000"/>
              </a:lnSpc>
              <a:defRPr/>
            </a:pPr>
            <a:r>
              <a:rPr lang="zh-CN" altLang="en-US" sz="5867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布尔函数与 </a:t>
            </a:r>
            <a:r>
              <a:rPr lang="en-US" altLang="zh-CN" sz="5867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sz="5867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盒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8D12958-F885-4688-B5CD-ECDEC576A2E3}"/>
              </a:ext>
            </a:extLst>
          </p:cNvPr>
          <p:cNvSpPr/>
          <p:nvPr/>
        </p:nvSpPr>
        <p:spPr>
          <a:xfrm>
            <a:off x="5223669" y="1030556"/>
            <a:ext cx="1708896" cy="170889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endParaRPr lang="zh-CN" altLang="en-US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630B254-C2A3-4D01-906A-76BCFCA3EAD4}"/>
              </a:ext>
            </a:extLst>
          </p:cNvPr>
          <p:cNvGrpSpPr/>
          <p:nvPr/>
        </p:nvGrpSpPr>
        <p:grpSpPr>
          <a:xfrm>
            <a:off x="5489761" y="1448845"/>
            <a:ext cx="1176713" cy="1026387"/>
            <a:chOff x="4675188" y="2882900"/>
            <a:chExt cx="360362" cy="314325"/>
          </a:xfrm>
          <a:solidFill>
            <a:schemeClr val="accent1"/>
          </a:solidFill>
        </p:grpSpPr>
        <p:sp>
          <p:nvSpPr>
            <p:cNvPr id="39" name="AutoShape 43">
              <a:extLst>
                <a:ext uri="{FF2B5EF4-FFF2-40B4-BE49-F238E27FC236}">
                  <a16:creationId xmlns:a16="http://schemas.microsoft.com/office/drawing/2014/main" id="{15893D69-28BD-43FD-9EAB-05ED64763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 Light"/>
                <a:sym typeface="Gill Sans" charset="0"/>
              </a:endParaRPr>
            </a:p>
          </p:txBody>
        </p:sp>
        <p:sp>
          <p:nvSpPr>
            <p:cNvPr id="40" name="AutoShape 44">
              <a:extLst>
                <a:ext uri="{FF2B5EF4-FFF2-40B4-BE49-F238E27FC236}">
                  <a16:creationId xmlns:a16="http://schemas.microsoft.com/office/drawing/2014/main" id="{566D0FA5-025B-4825-AE4C-790C1FFF2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 Light"/>
                <a:sym typeface="Gill Sans" charset="0"/>
              </a:endParaRPr>
            </a:p>
          </p:txBody>
        </p:sp>
        <p:sp>
          <p:nvSpPr>
            <p:cNvPr id="41" name="AutoShape 45">
              <a:extLst>
                <a:ext uri="{FF2B5EF4-FFF2-40B4-BE49-F238E27FC236}">
                  <a16:creationId xmlns:a16="http://schemas.microsoft.com/office/drawing/2014/main" id="{118B33A3-5526-4347-BD3F-A4CE49A6A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 Light"/>
                <a:sym typeface="Gill Sans" charset="0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D438853A-8456-888B-3307-2767C6F88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8212" y="33490"/>
            <a:ext cx="1471685" cy="146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7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47B4825-BE2B-5183-2284-DECD9CDA5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487" y="147743"/>
            <a:ext cx="1309845" cy="130307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C16EB41-3B43-77B3-791F-6EC9D78B56CA}"/>
              </a:ext>
            </a:extLst>
          </p:cNvPr>
          <p:cNvSpPr/>
          <p:nvPr/>
        </p:nvSpPr>
        <p:spPr bwMode="auto">
          <a:xfrm>
            <a:off x="318052" y="361191"/>
            <a:ext cx="230864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盒</a:t>
            </a:r>
            <a:r>
              <a:rPr lang="zh-CN" altLang="en-US" sz="2400" b="1" kern="100" dirty="0">
                <a:solidFill>
                  <a:srgbClr val="2932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的直观感受</a:t>
            </a:r>
            <a:endParaRPr kumimoji="0" lang="zh-CN" altLang="en-US" sz="2400" b="1" i="0" u="none" strike="noStrike" kern="100" cap="none" spc="0" normalizeH="0" baseline="0" noProof="0" dirty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48DB8E-5115-335E-2F27-F5BAAADA3B29}"/>
              </a:ext>
            </a:extLst>
          </p:cNvPr>
          <p:cNvSpPr txBox="1"/>
          <p:nvPr/>
        </p:nvSpPr>
        <p:spPr>
          <a:xfrm>
            <a:off x="318052" y="1450819"/>
            <a:ext cx="10413435" cy="1427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marR="0" lvl="0" indent="-38099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微软雅黑 Light"/>
              </a:rPr>
              <a:t>DES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微软雅黑 Light"/>
              </a:rPr>
              <a:t>中的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微软雅黑 Light"/>
              </a:rPr>
              <a:t>S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微软雅黑 Light"/>
              </a:rPr>
              <a:t>盒的应用</a:t>
            </a:r>
            <a:br>
              <a:rPr lang="en-US" altLang="zh-CN" sz="2000" dirty="0">
                <a:solidFill>
                  <a:prstClr val="black"/>
                </a:solidFill>
                <a:latin typeface="Calibri Light"/>
                <a:ea typeface="微软雅黑 Light"/>
              </a:rPr>
            </a:br>
            <a:r>
              <a:rPr lang="en-US" altLang="zh-CN" sz="2000" dirty="0">
                <a:solidFill>
                  <a:prstClr val="black"/>
                </a:solidFill>
                <a:latin typeface="Calibri Light"/>
                <a:ea typeface="微软雅黑 Light"/>
              </a:rPr>
              <a:t>DES </a:t>
            </a:r>
            <a:r>
              <a:rPr lang="zh-CN" altLang="en-US" sz="2000" dirty="0">
                <a:solidFill>
                  <a:prstClr val="black"/>
                </a:solidFill>
                <a:latin typeface="Calibri Light"/>
                <a:ea typeface="微软雅黑 Light"/>
              </a:rPr>
              <a:t>算法中的</a:t>
            </a:r>
            <a:r>
              <a:rPr lang="en-US" altLang="zh-CN" sz="2000" dirty="0">
                <a:solidFill>
                  <a:prstClr val="black"/>
                </a:solidFill>
                <a:latin typeface="Calibri Light"/>
                <a:ea typeface="微软雅黑 Light"/>
              </a:rPr>
              <a:t>Feistel</a:t>
            </a:r>
            <a:r>
              <a:rPr lang="zh-CN" altLang="en-US" sz="2000" dirty="0">
                <a:solidFill>
                  <a:prstClr val="black"/>
                </a:solidFill>
                <a:latin typeface="Calibri Light"/>
                <a:ea typeface="微软雅黑 Light"/>
              </a:rPr>
              <a:t>网络中 </a:t>
            </a:r>
            <a:r>
              <a:rPr lang="en-US" altLang="zh-CN" sz="2000" b="1" dirty="0">
                <a:solidFill>
                  <a:prstClr val="black"/>
                </a:solidFill>
                <a:latin typeface="Calibri Light"/>
                <a:ea typeface="微软雅黑 Light"/>
              </a:rPr>
              <a:t>f </a:t>
            </a:r>
            <a:r>
              <a:rPr lang="zh-CN" altLang="en-US" sz="2000" b="1" dirty="0">
                <a:solidFill>
                  <a:prstClr val="black"/>
                </a:solidFill>
                <a:latin typeface="Calibri Light"/>
                <a:ea typeface="微软雅黑 Light"/>
              </a:rPr>
              <a:t>函数</a:t>
            </a:r>
            <a:r>
              <a:rPr lang="zh-CN" altLang="en-US" sz="2000" dirty="0">
                <a:solidFill>
                  <a:prstClr val="black"/>
                </a:solidFill>
                <a:latin typeface="Calibri Light"/>
                <a:ea typeface="微软雅黑 Light"/>
              </a:rPr>
              <a:t>如下所示，其中有 </a:t>
            </a:r>
            <a:r>
              <a:rPr lang="en-US" altLang="zh-CN" sz="2000" dirty="0">
                <a:solidFill>
                  <a:prstClr val="black"/>
                </a:solidFill>
                <a:latin typeface="Calibri Light"/>
                <a:ea typeface="微软雅黑 Light"/>
              </a:rPr>
              <a:t>8 </a:t>
            </a:r>
            <a:r>
              <a:rPr lang="zh-CN" altLang="en-US" sz="2000" dirty="0">
                <a:solidFill>
                  <a:prstClr val="black"/>
                </a:solidFill>
                <a:latin typeface="Calibri Light"/>
                <a:ea typeface="微软雅黑 Light"/>
              </a:rPr>
              <a:t>个 </a:t>
            </a:r>
            <a:r>
              <a:rPr lang="en-US" altLang="zh-CN" sz="2000" dirty="0">
                <a:solidFill>
                  <a:prstClr val="black"/>
                </a:solidFill>
                <a:latin typeface="Calibri Light"/>
                <a:ea typeface="微软雅黑 Light"/>
              </a:rPr>
              <a:t>6 x 4 </a:t>
            </a:r>
            <a:r>
              <a:rPr lang="zh-CN" altLang="en-US" sz="2000" dirty="0">
                <a:solidFill>
                  <a:prstClr val="black"/>
                </a:solidFill>
                <a:latin typeface="Calibri Light"/>
                <a:ea typeface="微软雅黑 Light"/>
              </a:rPr>
              <a:t>的 </a:t>
            </a:r>
            <a:r>
              <a:rPr lang="en-US" altLang="zh-CN" sz="2000" dirty="0">
                <a:solidFill>
                  <a:prstClr val="black"/>
                </a:solidFill>
                <a:latin typeface="Calibri Light"/>
                <a:ea typeface="微软雅黑 Light"/>
              </a:rPr>
              <a:t>S </a:t>
            </a:r>
            <a:r>
              <a:rPr lang="zh-CN" altLang="en-US" sz="2000" dirty="0">
                <a:solidFill>
                  <a:prstClr val="black"/>
                </a:solidFill>
                <a:latin typeface="Calibri Light"/>
                <a:ea typeface="微软雅黑 Light"/>
              </a:rPr>
              <a:t>盒</a:t>
            </a:r>
            <a:br>
              <a:rPr lang="en-US" altLang="zh-CN" sz="2000" dirty="0">
                <a:solidFill>
                  <a:prstClr val="black"/>
                </a:solidFill>
                <a:latin typeface="Calibri Light"/>
                <a:ea typeface="微软雅黑 Light"/>
              </a:rPr>
            </a:br>
            <a:r>
              <a:rPr lang="zh-CN" altLang="en-US" sz="2000" dirty="0">
                <a:solidFill>
                  <a:prstClr val="black"/>
                </a:solidFill>
                <a:latin typeface="Calibri Light"/>
                <a:ea typeface="微软雅黑 Light"/>
              </a:rPr>
              <a:t>即对每一个 </a:t>
            </a:r>
            <a:r>
              <a:rPr lang="en-US" altLang="zh-CN" sz="2000" dirty="0">
                <a:solidFill>
                  <a:prstClr val="black"/>
                </a:solidFill>
                <a:latin typeface="Calibri Light"/>
                <a:ea typeface="微软雅黑 Light"/>
              </a:rPr>
              <a:t>S </a:t>
            </a:r>
            <a:r>
              <a:rPr lang="zh-CN" altLang="en-US" sz="2000" dirty="0">
                <a:solidFill>
                  <a:prstClr val="black"/>
                </a:solidFill>
                <a:latin typeface="Calibri Light"/>
                <a:ea typeface="微软雅黑 Light"/>
              </a:rPr>
              <a:t>盒，</a:t>
            </a:r>
            <a:r>
              <a:rPr lang="en-US" altLang="zh-CN" sz="2000" dirty="0">
                <a:solidFill>
                  <a:prstClr val="black"/>
                </a:solidFill>
                <a:latin typeface="Calibri Light"/>
                <a:ea typeface="微软雅黑 Light"/>
              </a:rPr>
              <a:t> </a:t>
            </a:r>
            <a:r>
              <a:rPr lang="zh-CN" altLang="en-US" sz="2000" dirty="0">
                <a:solidFill>
                  <a:prstClr val="black"/>
                </a:solidFill>
                <a:latin typeface="Calibri Light"/>
                <a:ea typeface="微软雅黑 Light"/>
              </a:rPr>
              <a:t>输入 </a:t>
            </a:r>
            <a:r>
              <a:rPr lang="en-US" altLang="zh-CN" sz="2000" dirty="0">
                <a:solidFill>
                  <a:prstClr val="black"/>
                </a:solidFill>
                <a:latin typeface="Calibri Light"/>
                <a:ea typeface="微软雅黑 Light"/>
              </a:rPr>
              <a:t>6 </a:t>
            </a:r>
            <a:r>
              <a:rPr lang="zh-CN" altLang="en-US" sz="2000" dirty="0">
                <a:solidFill>
                  <a:prstClr val="black"/>
                </a:solidFill>
                <a:latin typeface="Calibri Light"/>
                <a:ea typeface="微软雅黑 Light"/>
              </a:rPr>
              <a:t>比特数据， </a:t>
            </a:r>
            <a:r>
              <a:rPr lang="en-US" altLang="zh-CN" sz="2000" dirty="0">
                <a:solidFill>
                  <a:prstClr val="black"/>
                </a:solidFill>
                <a:latin typeface="Calibri Light"/>
                <a:ea typeface="微软雅黑 Light"/>
              </a:rPr>
              <a:t>S </a:t>
            </a:r>
            <a:r>
              <a:rPr lang="zh-CN" altLang="en-US" sz="2000" dirty="0">
                <a:solidFill>
                  <a:prstClr val="black"/>
                </a:solidFill>
                <a:latin typeface="Calibri Light"/>
                <a:ea typeface="微软雅黑 Light"/>
              </a:rPr>
              <a:t>盒输出 </a:t>
            </a:r>
            <a:r>
              <a:rPr lang="en-US" altLang="zh-CN" sz="2000" dirty="0">
                <a:solidFill>
                  <a:prstClr val="black"/>
                </a:solidFill>
                <a:latin typeface="Calibri Light"/>
                <a:ea typeface="微软雅黑 Light"/>
              </a:rPr>
              <a:t>4 </a:t>
            </a:r>
            <a:r>
              <a:rPr lang="zh-CN" altLang="en-US" sz="2000" dirty="0">
                <a:solidFill>
                  <a:prstClr val="black"/>
                </a:solidFill>
                <a:latin typeface="Calibri Light"/>
                <a:ea typeface="微软雅黑 Light"/>
              </a:rPr>
              <a:t>比特数据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202122"/>
              </a:solidFill>
              <a:effectLst/>
              <a:uLnTx/>
              <a:uFillTx/>
              <a:latin typeface="Arial" panose="020B0604020202020204" pitchFamily="34" charset="0"/>
              <a:ea typeface="微软雅黑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333B89-54FD-4C43-9B05-A53EF0B162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281" y="3206159"/>
            <a:ext cx="4752975" cy="2933700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E27DB8BB-3EDA-4673-B8B2-69626C83581A}"/>
              </a:ext>
            </a:extLst>
          </p:cNvPr>
          <p:cNvSpPr/>
          <p:nvPr/>
        </p:nvSpPr>
        <p:spPr>
          <a:xfrm>
            <a:off x="2594344" y="4401880"/>
            <a:ext cx="553937" cy="1488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5073F0-CDFA-4A4B-9C57-C904EFAEB0CA}"/>
              </a:ext>
            </a:extLst>
          </p:cNvPr>
          <p:cNvSpPr/>
          <p:nvPr/>
        </p:nvSpPr>
        <p:spPr>
          <a:xfrm>
            <a:off x="3242930" y="4401880"/>
            <a:ext cx="459288" cy="23072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79408A-A141-499E-8640-E8C7A89D85C3}"/>
              </a:ext>
            </a:extLst>
          </p:cNvPr>
          <p:cNvSpPr txBox="1"/>
          <p:nvPr/>
        </p:nvSpPr>
        <p:spPr>
          <a:xfrm>
            <a:off x="1851790" y="4343209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6bits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E75A8BD-242F-4232-BD3B-447870A6BC89}"/>
              </a:ext>
            </a:extLst>
          </p:cNvPr>
          <p:cNvSpPr/>
          <p:nvPr/>
        </p:nvSpPr>
        <p:spPr>
          <a:xfrm>
            <a:off x="3242930" y="5026321"/>
            <a:ext cx="459288" cy="23072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EF1826F5-F896-47B0-9C53-08C1FFF47669}"/>
              </a:ext>
            </a:extLst>
          </p:cNvPr>
          <p:cNvSpPr/>
          <p:nvPr/>
        </p:nvSpPr>
        <p:spPr>
          <a:xfrm flipV="1">
            <a:off x="2594344" y="5038550"/>
            <a:ext cx="553937" cy="103136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E142107-E38E-40AF-A1FA-196F47320211}"/>
              </a:ext>
            </a:extLst>
          </p:cNvPr>
          <p:cNvSpPr txBox="1"/>
          <p:nvPr/>
        </p:nvSpPr>
        <p:spPr>
          <a:xfrm>
            <a:off x="1851790" y="4957019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4bits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717E3B-F53E-4B30-8A78-EEECDE93BE27}"/>
              </a:ext>
            </a:extLst>
          </p:cNvPr>
          <p:cNvSpPr/>
          <p:nvPr/>
        </p:nvSpPr>
        <p:spPr>
          <a:xfrm>
            <a:off x="3148281" y="4343209"/>
            <a:ext cx="658175" cy="1164456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88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3" grpId="0" animBg="1"/>
      <p:bldP spid="14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47B4825-BE2B-5183-2284-DECD9CDA5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487" y="147743"/>
            <a:ext cx="1309845" cy="130307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C16EB41-3B43-77B3-791F-6EC9D78B56CA}"/>
              </a:ext>
            </a:extLst>
          </p:cNvPr>
          <p:cNvSpPr/>
          <p:nvPr/>
        </p:nvSpPr>
        <p:spPr bwMode="auto">
          <a:xfrm>
            <a:off x="318052" y="361191"/>
            <a:ext cx="230864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盒</a:t>
            </a:r>
            <a:r>
              <a:rPr lang="zh-CN" altLang="en-US" sz="2400" b="1" kern="100" dirty="0">
                <a:solidFill>
                  <a:srgbClr val="2932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的直观感受</a:t>
            </a:r>
            <a:endParaRPr kumimoji="0" lang="zh-CN" altLang="en-US" sz="2400" b="1" i="0" u="none" strike="noStrike" kern="100" cap="none" spc="0" normalizeH="0" baseline="0" noProof="0" dirty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48DB8E-5115-335E-2F27-F5BAAADA3B29}"/>
              </a:ext>
            </a:extLst>
          </p:cNvPr>
          <p:cNvSpPr txBox="1"/>
          <p:nvPr/>
        </p:nvSpPr>
        <p:spPr>
          <a:xfrm>
            <a:off x="318052" y="1450819"/>
            <a:ext cx="10413435" cy="91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marR="0" lvl="0" indent="-38099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微软雅黑 Light"/>
                <a:cs typeface="+mn-cs"/>
              </a:rPr>
              <a:t>DES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微软雅黑 Light"/>
                <a:cs typeface="+mn-cs"/>
              </a:rPr>
              <a:t>中的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微软雅黑 Light"/>
                <a:cs typeface="+mn-cs"/>
              </a:rPr>
              <a:t>S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微软雅黑 Light"/>
                <a:cs typeface="+mn-cs"/>
              </a:rPr>
              <a:t>盒的应用</a:t>
            </a:r>
            <a:br>
              <a:rPr lang="en-US" altLang="zh-CN" dirty="0">
                <a:solidFill>
                  <a:prstClr val="black"/>
                </a:solidFill>
                <a:latin typeface="Calibri Light"/>
                <a:ea typeface="微软雅黑 Light"/>
              </a:rPr>
            </a:b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202122"/>
              </a:solidFill>
              <a:effectLst/>
              <a:uLnTx/>
              <a:uFillTx/>
              <a:latin typeface="Arial" panose="020B0604020202020204" pitchFamily="34" charset="0"/>
              <a:ea typeface="微软雅黑 Light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B2F5E3-4F1E-40AE-9C53-ADE8A6C98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052" y="2322853"/>
            <a:ext cx="8659433" cy="182905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4274EEA-D977-4F53-8988-C92D35AF4EFD}"/>
              </a:ext>
            </a:extLst>
          </p:cNvPr>
          <p:cNvSpPr txBox="1"/>
          <p:nvPr/>
        </p:nvSpPr>
        <p:spPr>
          <a:xfrm>
            <a:off x="1195052" y="4774019"/>
            <a:ext cx="6348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假设</a:t>
            </a:r>
            <a:r>
              <a:rPr lang="zh-CN" alt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输入为 “</a:t>
            </a:r>
            <a:r>
              <a:rPr lang="en-US" altLang="zh-CN" sz="20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1101</a:t>
            </a:r>
            <a:r>
              <a:rPr lang="en-US" altLang="zh-CN" sz="20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”</a:t>
            </a:r>
            <a:endParaRPr lang="en-US" altLang="zh-CN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通过首尾两个比特“</a:t>
            </a:r>
            <a:r>
              <a:rPr lang="en-US" altLang="zh-CN" sz="20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01</a:t>
            </a:r>
            <a:r>
              <a:rPr lang="zh-CN" alt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”和中间的比特“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1101</a:t>
            </a:r>
            <a:r>
              <a:rPr lang="en-US" altLang="zh-CN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”</a:t>
            </a:r>
            <a:r>
              <a:rPr lang="zh-CN" alt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进行查表</a:t>
            </a:r>
            <a:endParaRPr lang="en-US" altLang="zh-CN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最终 </a:t>
            </a:r>
            <a:r>
              <a:rPr lang="en-US" altLang="zh-CN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 </a:t>
            </a:r>
            <a:r>
              <a:rPr lang="zh-CN" alt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盒的输出应该是“</a:t>
            </a:r>
            <a:r>
              <a:rPr lang="en-US" altLang="zh-CN" sz="2000" b="0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1001</a:t>
            </a:r>
            <a:r>
              <a:rPr lang="en-US" altLang="zh-CN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”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31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13267" y="337616"/>
            <a:ext cx="4226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7">
              <a:defRPr/>
            </a:pPr>
            <a:r>
              <a:rPr lang="en-US" altLang="zh-CN" sz="2400" b="1" kern="100" dirty="0">
                <a:solidFill>
                  <a:srgbClr val="2932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sz="2400" b="1" kern="100" dirty="0">
                <a:solidFill>
                  <a:srgbClr val="2932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盒与向量值布尔函数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ECD58C-CB6A-41A8-BE1C-44663029B196}"/>
              </a:ext>
            </a:extLst>
          </p:cNvPr>
          <p:cNvSpPr/>
          <p:nvPr/>
        </p:nvSpPr>
        <p:spPr>
          <a:xfrm>
            <a:off x="9054568" y="1588383"/>
            <a:ext cx="2684456" cy="462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lnSpc>
                <a:spcPct val="200000"/>
              </a:lnSpc>
            </a:pPr>
            <a:r>
              <a:rPr lang="en-US" altLang="zh-CN" sz="1400" dirty="0">
                <a:solidFill>
                  <a:prstClr val="white"/>
                </a:solidFill>
                <a:latin typeface="Calibri Light"/>
                <a:ea typeface="微软雅黑 Light"/>
              </a:rPr>
              <a:t>.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048E341-9455-5C5D-AEAB-C9AD15986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75" y="1904353"/>
            <a:ext cx="10778591" cy="15246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E33BD4D-3E89-5FE5-1979-4D3CB4CCE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1487" y="132277"/>
            <a:ext cx="1309845" cy="130307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FCE99AB-DB1A-901E-40F1-387BC08D0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1487" y="147743"/>
            <a:ext cx="1309845" cy="130307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41AA9CD-B6ED-4AB2-922D-9C0E3BAD3F7C}"/>
              </a:ext>
            </a:extLst>
          </p:cNvPr>
          <p:cNvSpPr txBox="1"/>
          <p:nvPr/>
        </p:nvSpPr>
        <p:spPr>
          <a:xfrm>
            <a:off x="318052" y="1450819"/>
            <a:ext cx="10413435" cy="500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marR="0" lvl="0" indent="-38099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微软雅黑 Light"/>
                <a:cs typeface="+mn-cs"/>
              </a:rPr>
              <a:t>S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微软雅黑 Light"/>
                <a:cs typeface="+mn-cs"/>
              </a:rPr>
              <a:t>盒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微软雅黑 Light"/>
                <a:cs typeface="+mn-cs"/>
              </a:rPr>
              <a:t>(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微软雅黑 Light"/>
                <a:cs typeface="+mn-cs"/>
              </a:rPr>
              <a:t>Substitution Box, S-box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微软雅黑 Light"/>
                <a:cs typeface="+mn-cs"/>
              </a:rPr>
              <a:t>)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202122"/>
              </a:solidFill>
              <a:effectLst/>
              <a:uLnTx/>
              <a:uFillTx/>
              <a:latin typeface="Arial" panose="020B0604020202020204" pitchFamily="34" charset="0"/>
              <a:ea typeface="微软雅黑 Light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0F81FB3-29D1-42F2-B7FE-2F1CD94E1B9C}"/>
                  </a:ext>
                </a:extLst>
              </p:cNvPr>
              <p:cNvSpPr txBox="1"/>
              <p:nvPr/>
            </p:nvSpPr>
            <p:spPr>
              <a:xfrm>
                <a:off x="313267" y="4145123"/>
                <a:ext cx="10778591" cy="2092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80990" lvl="0" indent="-380990" defTabSz="914377">
                  <a:lnSpc>
                    <a:spcPct val="150000"/>
                  </a:lnSpc>
                  <a:buFont typeface="Wingdings" pitchFamily="2" charset="2"/>
                  <a:buChar char="p"/>
                  <a:defRPr/>
                </a:pPr>
                <a:r>
                  <a:rPr lang="zh-CN" altLang="en-US" sz="2000" b="1" noProof="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数学语言</a:t>
                </a: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/>
                    <a:cs typeface="+mn-cs"/>
                  </a:rPr>
                  <a:t> 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/>
                    <a:cs typeface="+mn-cs"/>
                  </a:rPr>
                  <a:t>- </a:t>
                </a: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/>
                    <a:cs typeface="+mn-cs"/>
                  </a:rPr>
                  <a:t>向量布尔函数（</a:t>
                </a: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/>
                    <a:cs typeface="+mn-cs"/>
                  </a:rPr>
                  <a:t>vectorial Boolean functions</a:t>
                </a: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/>
                    <a:cs typeface="+mn-cs"/>
                  </a:rPr>
                  <a:t>）</a:t>
                </a:r>
                <a:b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/>
                    <a:cs typeface="+mn-cs"/>
                  </a:rPr>
                </a:b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/>
                    <a:cs typeface="+mn-cs"/>
                  </a:rPr>
                  <a:t>𝑛 </a:t>
                </a:r>
                <a:r>
                  <a:rPr kumimoji="0" lang="en-US" altLang="zh-CN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/>
                    <a:cs typeface="+mn-cs"/>
                  </a:rPr>
                  <a:t>× </a:t>
                </a: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/>
                    <a:cs typeface="+mn-cs"/>
                  </a:rPr>
                  <a:t>𝑚 的 </a:t>
                </a:r>
                <a:r>
                  <a:rPr kumimoji="0" lang="en-US" altLang="zh-CN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/>
                    <a:cs typeface="+mn-cs"/>
                  </a:rPr>
                  <a:t>S </a:t>
                </a: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/>
                    <a:cs typeface="+mn-cs"/>
                  </a:rPr>
                  <a:t>盒本质上可以看作一个映射</a:t>
                </a:r>
                <a:r>
                  <a:rPr kumimoji="0" lang="en-US" altLang="zh-CN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/>
                    <a:cs typeface="+mn-cs"/>
                  </a:rPr>
                  <a:t>: </a:t>
                </a: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/>
                    <a:cs typeface="+mn-cs"/>
                  </a:rPr>
                  <a:t>𝐹</a:t>
                </a:r>
                <a:r>
                  <a:rPr kumimoji="0" lang="en-US" altLang="zh-CN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/>
                    <a:cs typeface="+mn-cs"/>
                  </a:rPr>
                  <a:t>(</a:t>
                </a: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/>
                    <a:cs typeface="+mn-cs"/>
                  </a:rPr>
                  <a:t>𝑥</a:t>
                </a:r>
                <a:r>
                  <a:rPr kumimoji="0" lang="en-US" altLang="zh-CN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/>
                    <a:cs typeface="+mn-cs"/>
                  </a:rPr>
                  <a:t>)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0212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 Light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0212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 Light"/>
                            <a:cs typeface="+mn-cs"/>
                          </a:rPr>
                          <m:t>𝑓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0212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 Light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CN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/>
                    <a:cs typeface="+mn-cs"/>
                  </a:rPr>
                  <a:t>(</a:t>
                </a: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/>
                    <a:cs typeface="+mn-cs"/>
                  </a:rPr>
                  <a:t>𝑥</a:t>
                </a:r>
                <a:r>
                  <a:rPr kumimoji="0" lang="en-US" altLang="zh-CN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/>
                    <a:cs typeface="+mn-cs"/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zh-CN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/>
                    <a:cs typeface="+mn-cs"/>
                  </a:rPr>
                  <a:t>(</a:t>
                </a: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/>
                    <a:cs typeface="+mn-cs"/>
                  </a:rPr>
                  <a:t>𝑥</a:t>
                </a:r>
                <a:r>
                  <a:rPr kumimoji="0" lang="en-US" altLang="zh-CN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/>
                    <a:cs typeface="+mn-cs"/>
                  </a:rPr>
                  <a:t>),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en-US" altLang="zh-CN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/>
                    <a:cs typeface="+mn-cs"/>
                  </a:rPr>
                  <a:t>(</a:t>
                </a: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/>
                    <a:cs typeface="+mn-cs"/>
                  </a:rPr>
                  <a:t>𝑥</a:t>
                </a:r>
                <a:r>
                  <a:rPr kumimoji="0" lang="en-US" altLang="zh-CN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/>
                    <a:cs typeface="+mn-cs"/>
                  </a:rPr>
                  <a:t>))</a:t>
                </a:r>
                <a:br>
                  <a:rPr kumimoji="0" lang="en-US" altLang="zh-CN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/>
                    <a:cs typeface="+mn-cs"/>
                  </a:rPr>
                </a:b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/>
                    <a:cs typeface="+mn-cs"/>
                  </a:rPr>
                  <a:t>数学上，可以把 𝑛 </a:t>
                </a:r>
                <a:r>
                  <a:rPr kumimoji="0" lang="en-US" altLang="zh-CN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/>
                    <a:cs typeface="+mn-cs"/>
                  </a:rPr>
                  <a:t>× </a:t>
                </a: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/>
                    <a:cs typeface="+mn-cs"/>
                  </a:rPr>
                  <a:t>𝑚 的 </a:t>
                </a:r>
                <a:r>
                  <a:rPr kumimoji="0" lang="en-US" altLang="zh-CN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/>
                    <a:cs typeface="+mn-cs"/>
                  </a:rPr>
                  <a:t>S </a:t>
                </a: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/>
                    <a:cs typeface="+mn-cs"/>
                  </a:rPr>
                  <a:t>盒表示为一个 𝑛 位输入，𝑚 位输出的向量值布尔函数：</a:t>
                </a:r>
                <a:endPara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rgbClr val="20212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/>
                  <a:cs typeface="+mn-cs"/>
                </a:endParaRPr>
              </a:p>
              <a:p>
                <a:pPr lvl="0" algn="ctr" defTabSz="914377">
                  <a:lnSpc>
                    <a:spcPct val="20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0212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 Light"/>
                        </a:rPr>
                        <m:t>𝑺</m:t>
                      </m:r>
                      <m:r>
                        <a:rPr kumimoji="0" lang="en-US" altLang="zh-CN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0212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 Light"/>
                        </a:rPr>
                        <m:t>: </m:t>
                      </m:r>
                      <m:sSubSup>
                        <m:sSubSupPr>
                          <m:ctrlP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0212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 Light"/>
                            </a:rPr>
                          </m:ctrlPr>
                        </m:sSubSupPr>
                        <m:e>
                          <m:r>
                            <a:rPr lang="zh-CN" altLang="el-GR" sz="2000" b="1" i="1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0212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 Light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2000" b="1" i="1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  <a:ea typeface="微软雅黑 Light"/>
                            </a:rPr>
                            <m:t>𝒏</m:t>
                          </m:r>
                        </m:sup>
                      </m:sSubSup>
                      <m:r>
                        <a:rPr kumimoji="0" lang="en-US" altLang="zh-CN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0212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 Light"/>
                        </a:rPr>
                        <m:t> </m:t>
                      </m:r>
                      <m:r>
                        <a:rPr kumimoji="0" lang="el-GR" altLang="zh-CN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0212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altLang="zh-CN" sz="2000" b="1" i="1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l-GR" sz="2000" b="1" i="1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2000" b="1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</m:sSubSup>
                    </m:oMath>
                  </m:oMathPara>
                </a14:m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0212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0F81FB3-29D1-42F2-B7FE-2F1CD94E1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67" y="4145123"/>
                <a:ext cx="10778591" cy="2092881"/>
              </a:xfrm>
              <a:prstGeom prst="rect">
                <a:avLst/>
              </a:prstGeom>
              <a:blipFill>
                <a:blip r:embed="rId5"/>
                <a:stretch>
                  <a:fillRect l="-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CB024CB5-26CF-4824-B971-8EFB8A4DE08F}"/>
              </a:ext>
            </a:extLst>
          </p:cNvPr>
          <p:cNvSpPr txBox="1"/>
          <p:nvPr/>
        </p:nvSpPr>
        <p:spPr>
          <a:xfrm>
            <a:off x="3992525" y="3259861"/>
            <a:ext cx="349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 </a:t>
            </a:r>
            <a:r>
              <a:rPr lang="zh-CN" altLang="en-US" sz="1600" dirty="0"/>
              <a:t>盒的查询表 </a:t>
            </a:r>
            <a:r>
              <a:rPr lang="en-US" altLang="zh-CN" sz="1600" dirty="0"/>
              <a:t>LUT(Look-Up Table)</a:t>
            </a:r>
            <a:endParaRPr lang="zh-CN" altLang="en-US" sz="1600" dirty="0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672EED8D-BB17-44BB-BA73-23B2F80AF28F}"/>
              </a:ext>
            </a:extLst>
          </p:cNvPr>
          <p:cNvSpPr/>
          <p:nvPr/>
        </p:nvSpPr>
        <p:spPr>
          <a:xfrm>
            <a:off x="5518297" y="3744970"/>
            <a:ext cx="223283" cy="463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863E70B-3A7D-4CB9-B112-E5A1EEC4C3D1}"/>
              </a:ext>
            </a:extLst>
          </p:cNvPr>
          <p:cNvCxnSpPr/>
          <p:nvPr/>
        </p:nvCxnSpPr>
        <p:spPr>
          <a:xfrm>
            <a:off x="5295014" y="5092995"/>
            <a:ext cx="332799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04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13267" y="337616"/>
            <a:ext cx="4226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7">
              <a:defRPr/>
            </a:pPr>
            <a:r>
              <a:rPr lang="zh-CN" altLang="en-US" sz="2400" b="1" kern="100" dirty="0">
                <a:solidFill>
                  <a:srgbClr val="2932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布尔函数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ECD58C-CB6A-41A8-BE1C-44663029B196}"/>
              </a:ext>
            </a:extLst>
          </p:cNvPr>
          <p:cNvSpPr/>
          <p:nvPr/>
        </p:nvSpPr>
        <p:spPr>
          <a:xfrm>
            <a:off x="9054568" y="1588383"/>
            <a:ext cx="2684456" cy="462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lnSpc>
                <a:spcPct val="200000"/>
              </a:lnSpc>
            </a:pPr>
            <a:r>
              <a:rPr lang="en-US" altLang="zh-CN" sz="1400" dirty="0">
                <a:solidFill>
                  <a:prstClr val="white"/>
                </a:solidFill>
                <a:latin typeface="Calibri Light"/>
                <a:ea typeface="微软雅黑 Light"/>
              </a:rPr>
              <a:t>. 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E33BD4D-3E89-5FE5-1979-4D3CB4CCE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487" y="132277"/>
            <a:ext cx="1309845" cy="130307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FCE99AB-DB1A-901E-40F1-387BC08D0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487" y="147743"/>
            <a:ext cx="1309845" cy="1303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41AA9CD-B6ED-4AB2-922D-9C0E3BAD3F7C}"/>
                  </a:ext>
                </a:extLst>
              </p:cNvPr>
              <p:cNvSpPr txBox="1"/>
              <p:nvPr/>
            </p:nvSpPr>
            <p:spPr>
              <a:xfrm>
                <a:off x="318052" y="1450819"/>
                <a:ext cx="10413435" cy="1480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80990" lvl="0" indent="-380990" defTabSz="914377">
                  <a:lnSpc>
                    <a:spcPct val="150000"/>
                  </a:lnSpc>
                  <a:buFont typeface="Wingdings" pitchFamily="2" charset="2"/>
                  <a:buChar char="p"/>
                  <a:defRPr/>
                </a:pPr>
                <a:r>
                  <a:rPr lang="zh-CN" altLang="en-US" sz="2000" b="1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布尔函数 </a:t>
                </a:r>
                <a:r>
                  <a:rPr lang="en-US" altLang="zh-CN" sz="2000" b="1" i="1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Boolean function</a:t>
                </a:r>
                <a:br>
                  <a:rPr lang="en-US" altLang="zh-CN" sz="2000" b="1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</a:br>
                <a:r>
                  <a:rPr lang="zh-CN" altLang="en-US" sz="20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l-GR" sz="2000" b="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2000" b="0" i="1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l-GR" sz="2000" b="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US" altLang="zh-CN" sz="2000" b="0" i="1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映射</m:t>
                    </m:r>
                    <m:r>
                      <a:rPr lang="zh-CN" altLang="en-US" sz="2000" b="0" i="1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称为</m:t>
                    </m:r>
                  </m:oMath>
                </a14:m>
                <a:r>
                  <a:rPr lang="en-US" altLang="zh-CN" sz="20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n</a:t>
                </a:r>
                <a:r>
                  <a:rPr lang="zh-CN" altLang="en-US" sz="20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元布尔函数</a:t>
                </a:r>
                <a:r>
                  <a:rPr lang="zh-CN" altLang="en-US" sz="2000" b="1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：</a:t>
                </a:r>
                <a14:m>
                  <m:oMath xmlns:m="http://schemas.openxmlformats.org/officeDocument/2006/math">
                    <m:r>
                      <a:rPr kumimoji="0" lang="en-US" altLang="zh-CN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0212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 Light"/>
                      </a:rPr>
                      <m:t> </m:t>
                    </m:r>
                    <m:r>
                      <a:rPr kumimoji="0" lang="en-US" altLang="zh-CN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0212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 Light"/>
                      </a:rPr>
                      <m:t>𝐟</m:t>
                    </m:r>
                    <m:r>
                      <a:rPr kumimoji="0" lang="en-US" altLang="zh-CN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0212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 Light"/>
                      </a:rPr>
                      <m:t> </m:t>
                    </m:r>
                    <m:r>
                      <a:rPr kumimoji="0" lang="en-US" altLang="zh-C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0212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 Light"/>
                      </a:rPr>
                      <m:t>: </m:t>
                    </m:r>
                    <m:sSubSup>
                      <m:sSubSupPr>
                        <m:ctrlP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0212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 Light"/>
                          </a:rPr>
                        </m:ctrlPr>
                      </m:sSubSupPr>
                      <m:e>
                        <m:r>
                          <a:rPr lang="zh-CN" altLang="el-GR" sz="2000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0212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 Light"/>
                          </a:rPr>
                          <m:t>𝟐</m:t>
                        </m:r>
                      </m:sub>
                      <m:sup>
                        <m:r>
                          <a:rPr lang="en-US" altLang="zh-CN" sz="2000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微软雅黑 Light"/>
                          </a:rPr>
                          <m:t>𝒏</m:t>
                        </m:r>
                      </m:sup>
                    </m:sSubSup>
                    <m:r>
                      <a:rPr kumimoji="0" lang="en-US" altLang="zh-C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0212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 Light"/>
                      </a:rPr>
                      <m:t> </m:t>
                    </m:r>
                    <m:r>
                      <a:rPr kumimoji="0" lang="el-GR" altLang="zh-C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0212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altLang="zh-CN" sz="2000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l-GR" sz="2000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/>
                    </m:sSubSup>
                  </m:oMath>
                </a14:m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0212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/>
                </a:endParaRPr>
              </a:p>
              <a:p>
                <a:pPr marL="380990" marR="0" lvl="0" indent="-380990" algn="ctr" defTabSz="914377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p"/>
                  <a:tabLst/>
                  <a:defRPr/>
                </a:pPr>
                <a:endParaRPr lang="en-US" altLang="zh-CN" sz="2000" b="1" dirty="0">
                  <a:solidFill>
                    <a:srgbClr val="202122"/>
                  </a:solidFill>
                  <a:latin typeface="Arial" panose="020B0604020202020204" pitchFamily="34" charset="0"/>
                  <a:ea typeface="微软雅黑 Light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41AA9CD-B6ED-4AB2-922D-9C0E3BAD3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2" y="1450819"/>
                <a:ext cx="10413435" cy="1480342"/>
              </a:xfrm>
              <a:prstGeom prst="rect">
                <a:avLst/>
              </a:prstGeom>
              <a:blipFill>
                <a:blip r:embed="rId4"/>
                <a:stretch>
                  <a:fillRect l="-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54F80C8-BF7D-4FE0-A58F-6EE0EB08A1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428" y="2886808"/>
            <a:ext cx="6709144" cy="191992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8094603-0ED0-4AF3-9177-254D2B64DDBA}"/>
              </a:ext>
            </a:extLst>
          </p:cNvPr>
          <p:cNvSpPr/>
          <p:nvPr/>
        </p:nvSpPr>
        <p:spPr>
          <a:xfrm>
            <a:off x="5753273" y="2885620"/>
            <a:ext cx="425303" cy="196665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22B0BE-8762-4938-AB98-FB23DC17A338}"/>
              </a:ext>
            </a:extLst>
          </p:cNvPr>
          <p:cNvSpPr txBox="1"/>
          <p:nvPr/>
        </p:nvSpPr>
        <p:spPr>
          <a:xfrm>
            <a:off x="3120262" y="526180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三元布尔函数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C952F553-1DAC-4D5B-B0C9-C4A67FEB5658}"/>
              </a:ext>
            </a:extLst>
          </p:cNvPr>
          <p:cNvSpPr/>
          <p:nvPr/>
        </p:nvSpPr>
        <p:spPr>
          <a:xfrm rot="16200000">
            <a:off x="3669581" y="5026292"/>
            <a:ext cx="42530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36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47B4825-BE2B-5183-2284-DECD9CDA5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487" y="147743"/>
            <a:ext cx="1309845" cy="130307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C16EB41-3B43-77B3-791F-6EC9D78B56CA}"/>
              </a:ext>
            </a:extLst>
          </p:cNvPr>
          <p:cNvSpPr/>
          <p:nvPr/>
        </p:nvSpPr>
        <p:spPr bwMode="auto">
          <a:xfrm>
            <a:off x="318052" y="361191"/>
            <a:ext cx="203132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100" dirty="0">
                <a:solidFill>
                  <a:srgbClr val="2932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向量布尔函数</a:t>
            </a:r>
            <a:endParaRPr kumimoji="0" lang="zh-CN" altLang="en-US" sz="2400" b="1" i="0" u="none" strike="noStrike" kern="100" cap="none" spc="0" normalizeH="0" baseline="0" noProof="0" dirty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86EFBE5-CA34-4FD2-B464-0161608413CB}"/>
                  </a:ext>
                </a:extLst>
              </p:cNvPr>
              <p:cNvSpPr txBox="1"/>
              <p:nvPr/>
            </p:nvSpPr>
            <p:spPr>
              <a:xfrm>
                <a:off x="318052" y="4831483"/>
                <a:ext cx="8910083" cy="1427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80990" indent="-380990" defTabSz="914377">
                  <a:lnSpc>
                    <a:spcPct val="150000"/>
                  </a:lnSpc>
                  <a:buFont typeface="Wingdings" pitchFamily="2" charset="2"/>
                  <a:buChar char="p"/>
                </a:pPr>
                <a:r>
                  <a:rPr lang="zh-CN" altLang="en-US" sz="2000" b="1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𝑛 </a:t>
                </a:r>
                <a:r>
                  <a:rPr lang="en-US" altLang="zh-CN" sz="2000" b="1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× </a:t>
                </a:r>
                <a:r>
                  <a:rPr lang="zh-CN" altLang="en-US" sz="2000" b="1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𝑚 的 </a:t>
                </a:r>
                <a:r>
                  <a:rPr lang="en-US" altLang="zh-CN" sz="2000" b="1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S </a:t>
                </a:r>
                <a:r>
                  <a:rPr lang="zh-CN" altLang="en-US" sz="2000" b="1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盒本质上可以看作一个映射</a:t>
                </a:r>
                <a:r>
                  <a:rPr lang="en-US" altLang="zh-CN" sz="2000" b="1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: </a:t>
                </a:r>
                <a:r>
                  <a:rPr lang="zh-CN" altLang="en-US" sz="2000" b="1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𝐹</a:t>
                </a:r>
                <a:r>
                  <a:rPr lang="en-US" altLang="zh-CN" sz="2000" b="1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(</a:t>
                </a:r>
                <a:r>
                  <a:rPr lang="zh-CN" altLang="en-US" sz="2000" b="1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𝑥</a:t>
                </a:r>
                <a:r>
                  <a:rPr lang="en-US" altLang="zh-CN" sz="2000" b="1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)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微软雅黑 Light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微软雅黑 Light"/>
                          </a:rPr>
                          <m:t>𝑓</m:t>
                        </m:r>
                      </m:e>
                      <m:sub>
                        <m:r>
                          <a:rPr lang="en-US" altLang="zh-CN" sz="2000" b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微软雅黑 Light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(</a:t>
                </a:r>
                <a:r>
                  <a:rPr lang="zh-CN" altLang="en-US" sz="2000" b="1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𝑥</a:t>
                </a:r>
                <a:r>
                  <a:rPr lang="en-US" altLang="zh-CN" sz="2000" b="1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微软雅黑 Light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微软雅黑 Light"/>
                          </a:rPr>
                          <m:t>𝑓</m:t>
                        </m:r>
                      </m:e>
                      <m:sub>
                        <m:r>
                          <a:rPr lang="en-US" altLang="zh-CN" sz="2000" b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微软雅黑 Light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(</a:t>
                </a:r>
                <a:r>
                  <a:rPr lang="zh-CN" altLang="en-US" sz="2000" b="1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𝑥</a:t>
                </a:r>
                <a:r>
                  <a:rPr lang="en-US" altLang="zh-CN" sz="2000" b="1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),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微软雅黑 Light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微软雅黑 Light"/>
                          </a:rPr>
                          <m:t>𝑓</m:t>
                        </m:r>
                      </m:e>
                      <m:sub>
                        <m:r>
                          <a:rPr lang="en-US" altLang="zh-CN" sz="2000" b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微软雅黑 Light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(</a:t>
                </a:r>
                <a:r>
                  <a:rPr lang="zh-CN" altLang="en-US" sz="2000" b="1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𝑥</a:t>
                </a:r>
                <a:r>
                  <a:rPr lang="en-US" altLang="zh-CN" sz="2000" b="1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))</a:t>
                </a:r>
                <a:br>
                  <a:rPr lang="en-US" altLang="zh-CN" sz="2000" b="1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</a:br>
                <a:r>
                  <a:rPr lang="zh-CN" altLang="en-US" sz="2000" b="1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相当于 𝑚 个 𝑛 元布尔函数的线性组合。</a:t>
                </a:r>
                <a:endParaRPr lang="en-US" altLang="zh-CN" sz="2000" b="1" dirty="0">
                  <a:solidFill>
                    <a:srgbClr val="202122"/>
                  </a:solidFill>
                  <a:latin typeface="Arial" panose="020B0604020202020204" pitchFamily="34" charset="0"/>
                  <a:ea typeface="微软雅黑 Light"/>
                </a:endParaRPr>
              </a:p>
              <a:p>
                <a:pPr algn="ctr" defTabSz="914377">
                  <a:lnSpc>
                    <a:spcPct val="150000"/>
                  </a:lnSpc>
                </a:pPr>
                <a:r>
                  <a:rPr kumimoji="0" lang="en-US" altLang="zh-CN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ea typeface="微软雅黑 Light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kumimoji="0" lang="en-US" altLang="zh-C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0212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 Light"/>
                      </a:rPr>
                      <m:t>𝑺</m:t>
                    </m:r>
                    <m:r>
                      <a:rPr kumimoji="0" lang="en-US" altLang="zh-C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0212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 Light"/>
                      </a:rPr>
                      <m:t>: </m:t>
                    </m:r>
                    <m:sSubSup>
                      <m:sSubSupPr>
                        <m:ctrlP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0212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 Light"/>
                          </a:rPr>
                        </m:ctrlPr>
                      </m:sSubSupPr>
                      <m:e>
                        <m:r>
                          <a:rPr lang="zh-CN" altLang="el-GR" sz="2000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0212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 Light"/>
                          </a:rPr>
                          <m:t>𝟐</m:t>
                        </m:r>
                      </m:sub>
                      <m:sup>
                        <m:r>
                          <a:rPr lang="en-US" altLang="zh-CN" sz="2000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微软雅黑 Light"/>
                          </a:rPr>
                          <m:t>𝒏</m:t>
                        </m:r>
                      </m:sup>
                    </m:sSubSup>
                    <m:r>
                      <a:rPr kumimoji="0" lang="en-US" altLang="zh-C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0212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 Light"/>
                      </a:rPr>
                      <m:t> </m:t>
                    </m:r>
                    <m:r>
                      <a:rPr kumimoji="0" lang="el-GR" altLang="zh-C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0212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altLang="zh-CN" sz="2000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l-GR" sz="2000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bSup>
                  </m:oMath>
                </a14:m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0212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86EFBE5-CA34-4FD2-B464-016160841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2" y="4831483"/>
                <a:ext cx="8910083" cy="1427635"/>
              </a:xfrm>
              <a:prstGeom prst="rect">
                <a:avLst/>
              </a:prstGeom>
              <a:blipFill>
                <a:blip r:embed="rId4"/>
                <a:stretch>
                  <a:fillRect l="-616" b="-4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34136A9-C1F0-492D-A3A3-BD3552FE7837}"/>
                  </a:ext>
                </a:extLst>
              </p:cNvPr>
              <p:cNvSpPr txBox="1"/>
              <p:nvPr/>
            </p:nvSpPr>
            <p:spPr>
              <a:xfrm>
                <a:off x="318052" y="1450819"/>
                <a:ext cx="10834362" cy="2959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80990" lvl="0" indent="-380990" defTabSz="914377">
                  <a:lnSpc>
                    <a:spcPct val="150000"/>
                  </a:lnSpc>
                  <a:buFont typeface="Wingdings" pitchFamily="2" charset="2"/>
                  <a:buChar char="p"/>
                  <a:defRPr/>
                </a:pPr>
                <a:r>
                  <a:rPr lang="zh-CN" altLang="en-US" sz="2000" b="1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向量布尔函数</a:t>
                </a:r>
                <a:br>
                  <a:rPr lang="en-US" altLang="zh-CN" sz="2000" b="1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</a:br>
                <a:r>
                  <a:rPr lang="zh-CN" altLang="en-US" sz="2000" b="1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定义：</a:t>
                </a:r>
                <a:r>
                  <a:rPr lang="zh-CN" altLang="en-US" sz="20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设</a:t>
                </a:r>
                <a:r>
                  <a:rPr lang="zh-CN" altLang="en-US" sz="2000" b="1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𝒎</m:t>
                    </m:r>
                  </m:oMath>
                </a14:m>
                <a:r>
                  <a:rPr lang="en-US" altLang="zh-CN" sz="2000" b="1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 </a:t>
                </a:r>
                <a:r>
                  <a:rPr lang="zh-CN" altLang="en-US" sz="20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为正整数，不强调取值时，从向量空间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l-GR" sz="2000" b="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2000" b="0" i="1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l-GR" sz="2000" b="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bSup>
                    <m:r>
                      <a:rPr lang="en-US" altLang="zh-CN" sz="2000" b="0" i="1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映射</m:t>
                    </m:r>
                    <m:r>
                      <a:rPr lang="zh-CN" altLang="en-US" sz="2000" b="0" i="1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称为</m:t>
                    </m:r>
                  </m:oMath>
                </a14:m>
                <a:r>
                  <a:rPr lang="zh-CN" altLang="en-US" sz="20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向量值布尔函数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F</m:t>
                    </m:r>
                  </m:oMath>
                </a14:m>
                <a:r>
                  <a:rPr lang="en-US" altLang="zh-CN" sz="2000" b="1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.</a:t>
                </a:r>
                <a:br>
                  <a:rPr lang="en-US" altLang="zh-CN" sz="2000" b="1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</a:br>
                <a:r>
                  <a:rPr lang="zh-CN" altLang="en-US" sz="20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给定这样的函数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zh-CN" altLang="en-US" sz="20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，那么有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 </m:t>
                    </m:r>
                  </m:oMath>
                </a14:m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/>
                  </a:rPr>
                  <a:t>个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0212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 Light"/>
                      </a:rPr>
                      <m:t>𝑛</m:t>
                    </m:r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/>
                  </a:rPr>
                  <a:t> 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/>
                  </a:rPr>
                  <a:t>元布尔函数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0212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 Light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0212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 Light"/>
                          </a:rPr>
                          <m:t>𝑓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0212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 Light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/>
                  </a:rPr>
                  <a:t>, 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/>
                  </a:rPr>
                  <a:t>使得对任意的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0212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 Light"/>
                      </a:rPr>
                      <m:t>𝑥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0212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 Light"/>
                      </a:rPr>
                      <m:t>=</m:t>
                    </m:r>
                    <m:d>
                      <m:d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0212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 Ligh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0212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 Light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0212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 Light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0212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 Light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0212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 Light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0212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∈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l-GR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/>
                  </a:rPr>
                  <a:t>, 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/>
                  </a:rPr>
                  <a:t>均有</a:t>
                </a:r>
                <a:r>
                  <a:rPr lang="en-US" altLang="zh-CN" sz="20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𝐹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微软雅黑 Light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微软雅黑 Light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=(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微软雅黑 Light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微软雅黑 Light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微软雅黑 Light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微软雅黑 Light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微软雅黑 Light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0212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/>
                </a:endParaRPr>
              </a:p>
              <a:p>
                <a:pPr marL="380990" lvl="0" indent="-380990" defTabSz="914377">
                  <a:lnSpc>
                    <a:spcPct val="200000"/>
                  </a:lnSpc>
                  <a:buFont typeface="Wingdings" pitchFamily="2" charset="2"/>
                  <a:buChar char="p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0212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 Light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0212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 Light"/>
                          </a:rPr>
                          <m:t>𝑓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0212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 Light"/>
                          </a:rPr>
                          <m:t>𝑖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0212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 Light"/>
                      </a:rPr>
                      <m:t> </m:t>
                    </m:r>
                    <m:r>
                      <a:rPr lang="zh-CN" altLang="en-US" sz="2000" i="1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称为</m:t>
                    </m:r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F</m:t>
                    </m:r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/>
                  </a:rPr>
                  <a:t> 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/>
                  </a:rPr>
                  <a:t>的第</a:t>
                </a:r>
                <a14:m>
                  <m:oMath xmlns:m="http://schemas.openxmlformats.org/officeDocument/2006/math">
                    <m:r>
                      <a:rPr kumimoji="0" lang="en-US" altLang="zh-CN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0212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 Light"/>
                      </a:rPr>
                      <m:t> 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0212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 Light"/>
                      </a:rPr>
                      <m:t>𝑖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0212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 Light"/>
                      </a:rPr>
                      <m:t> 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/>
                  </a:rPr>
                  <a:t>个坐标函数</a:t>
                </a:r>
                <a:r>
                  <a:rPr lang="en-US" altLang="zh-CN" sz="2000" i="1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coordinate</a:t>
                </a:r>
                <a:r>
                  <a:rPr lang="zh-CN" altLang="en-US" sz="20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，𝑚 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的线性组合称为分量函数</a:t>
                </a:r>
                <a:r>
                  <a:rPr lang="en-US" altLang="zh-CN" sz="2000" i="1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components</a:t>
                </a:r>
                <a:endParaRPr kumimoji="0" lang="en-US" altLang="zh-CN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20212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/>
                </a:endParaRPr>
              </a:p>
              <a:p>
                <a:pPr marL="380990" lvl="0" indent="-380990" defTabSz="914377">
                  <a:lnSpc>
                    <a:spcPct val="150000"/>
                  </a:lnSpc>
                  <a:buFont typeface="Wingdings" pitchFamily="2" charset="2"/>
                  <a:buChar char="p"/>
                  <a:defRPr/>
                </a:pPr>
                <a:endPara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rgbClr val="20212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34136A9-C1F0-492D-A3A3-BD3552FE7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2" y="1450819"/>
                <a:ext cx="10834362" cy="2959208"/>
              </a:xfrm>
              <a:prstGeom prst="rect">
                <a:avLst/>
              </a:prstGeom>
              <a:blipFill>
                <a:blip r:embed="rId5"/>
                <a:stretch>
                  <a:fillRect l="-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箭头: 下 2">
            <a:extLst>
              <a:ext uri="{FF2B5EF4-FFF2-40B4-BE49-F238E27FC236}">
                <a16:creationId xmlns:a16="http://schemas.microsoft.com/office/drawing/2014/main" id="{C3BF78A9-F1ED-426F-B3DA-FDC93E92E95A}"/>
              </a:ext>
            </a:extLst>
          </p:cNvPr>
          <p:cNvSpPr/>
          <p:nvPr/>
        </p:nvSpPr>
        <p:spPr>
          <a:xfrm>
            <a:off x="5355956" y="4083050"/>
            <a:ext cx="337625" cy="4119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50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47B4825-BE2B-5183-2284-DECD9CDA5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487" y="147743"/>
            <a:ext cx="1309845" cy="130307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C16EB41-3B43-77B3-791F-6EC9D78B56CA}"/>
              </a:ext>
            </a:extLst>
          </p:cNvPr>
          <p:cNvSpPr/>
          <p:nvPr/>
        </p:nvSpPr>
        <p:spPr bwMode="auto">
          <a:xfrm>
            <a:off x="318052" y="361191"/>
            <a:ext cx="314060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布尔函数与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盒的联系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63CDE2-522D-4D20-85DC-D9EB8E838246}"/>
              </a:ext>
            </a:extLst>
          </p:cNvPr>
          <p:cNvSpPr/>
          <p:nvPr/>
        </p:nvSpPr>
        <p:spPr>
          <a:xfrm>
            <a:off x="836279" y="2329227"/>
            <a:ext cx="2266121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布尔函数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96215D-B380-48C6-ACFE-F0D081F358C5}"/>
              </a:ext>
            </a:extLst>
          </p:cNvPr>
          <p:cNvSpPr/>
          <p:nvPr/>
        </p:nvSpPr>
        <p:spPr>
          <a:xfrm>
            <a:off x="7197322" y="2329227"/>
            <a:ext cx="2266121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r>
              <a:rPr kumimoji="1" lang="zh-CN" altLang="en-US" dirty="0"/>
              <a:t>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C50D2E-EDA8-48D2-8034-BC6F9EF6AE4E}"/>
              </a:ext>
            </a:extLst>
          </p:cNvPr>
          <p:cNvSpPr txBox="1"/>
          <p:nvPr/>
        </p:nvSpPr>
        <p:spPr>
          <a:xfrm>
            <a:off x="3326285" y="2266524"/>
            <a:ext cx="364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坐标函数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F414C0-71DF-4089-9E26-226B05209E4D}"/>
              </a:ext>
            </a:extLst>
          </p:cNvPr>
          <p:cNvSpPr txBox="1"/>
          <p:nvPr/>
        </p:nvSpPr>
        <p:spPr>
          <a:xfrm>
            <a:off x="3326285" y="2841557"/>
            <a:ext cx="364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坐标函数非零线性组合</a:t>
            </a:r>
          </a:p>
        </p:txBody>
      </p:sp>
      <p:sp>
        <p:nvSpPr>
          <p:cNvPr id="10" name="左右箭头 9">
            <a:extLst>
              <a:ext uri="{FF2B5EF4-FFF2-40B4-BE49-F238E27FC236}">
                <a16:creationId xmlns:a16="http://schemas.microsoft.com/office/drawing/2014/main" id="{CD5DB710-D010-4F9A-9B2F-DEA965C49005}"/>
              </a:ext>
            </a:extLst>
          </p:cNvPr>
          <p:cNvSpPr/>
          <p:nvPr/>
        </p:nvSpPr>
        <p:spPr>
          <a:xfrm>
            <a:off x="3326285" y="2530807"/>
            <a:ext cx="3647152" cy="207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E8B342-319C-466A-A21F-FA2C657B1959}"/>
              </a:ext>
            </a:extLst>
          </p:cNvPr>
          <p:cNvSpPr txBox="1"/>
          <p:nvPr/>
        </p:nvSpPr>
        <p:spPr>
          <a:xfrm>
            <a:off x="318052" y="1307864"/>
            <a:ext cx="10413435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marR="0" lvl="0" indent="-38099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lang="zh-CN" altLang="en-US" sz="2000" b="1" dirty="0">
                <a:solidFill>
                  <a:srgbClr val="202122"/>
                </a:solidFill>
                <a:latin typeface="Arial" panose="020B0604020202020204" pitchFamily="34" charset="0"/>
                <a:ea typeface="微软雅黑 Light"/>
              </a:rPr>
              <a:t>布尔函数与</a:t>
            </a:r>
            <a:r>
              <a:rPr lang="en-US" altLang="zh-CN" sz="2000" b="1" dirty="0">
                <a:solidFill>
                  <a:srgbClr val="202122"/>
                </a:solidFill>
                <a:latin typeface="Arial" panose="020B0604020202020204" pitchFamily="34" charset="0"/>
                <a:ea typeface="微软雅黑 Light"/>
              </a:rPr>
              <a:t>S</a:t>
            </a:r>
            <a:r>
              <a:rPr lang="zh-CN" altLang="en-US" sz="2000" b="1" dirty="0">
                <a:solidFill>
                  <a:srgbClr val="202122"/>
                </a:solidFill>
                <a:latin typeface="Arial" panose="020B0604020202020204" pitchFamily="34" charset="0"/>
                <a:ea typeface="微软雅黑 Light"/>
              </a:rPr>
              <a:t>盒的联系</a:t>
            </a:r>
          </a:p>
          <a:p>
            <a:pPr marL="380990" marR="0" lvl="0" indent="-38099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endParaRPr lang="en-US" altLang="zh-CN" sz="2000" b="1" dirty="0">
              <a:solidFill>
                <a:srgbClr val="202122"/>
              </a:solidFill>
              <a:latin typeface="Arial" panose="020B0604020202020204" pitchFamily="34" charset="0"/>
              <a:ea typeface="微软雅黑 Ligh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084F56-A814-4DB2-8B06-B86AFB5EFAA5}"/>
              </a:ext>
            </a:extLst>
          </p:cNvPr>
          <p:cNvSpPr txBox="1"/>
          <p:nvPr/>
        </p:nvSpPr>
        <p:spPr>
          <a:xfrm>
            <a:off x="353694" y="3773025"/>
            <a:ext cx="10816053" cy="1539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marR="0" lvl="0" indent="-38099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lang="en-US" altLang="zh-CN" sz="2000" dirty="0">
                <a:solidFill>
                  <a:srgbClr val="202122"/>
                </a:solidFill>
                <a:latin typeface="Arial" panose="020B0604020202020204" pitchFamily="34" charset="0"/>
                <a:ea typeface="微软雅黑 Light"/>
              </a:rPr>
              <a:t>S </a:t>
            </a:r>
            <a:r>
              <a:rPr lang="zh-CN" altLang="en-US" sz="2000" dirty="0">
                <a:solidFill>
                  <a:srgbClr val="202122"/>
                </a:solidFill>
                <a:latin typeface="Arial" panose="020B0604020202020204" pitchFamily="34" charset="0"/>
                <a:ea typeface="微软雅黑 Light"/>
              </a:rPr>
              <a:t>盒的密码学性质和组成它的布尔函数之间密切相关。在考察一个 </a:t>
            </a:r>
            <a:r>
              <a:rPr lang="en-US" altLang="zh-CN" sz="2000" dirty="0">
                <a:solidFill>
                  <a:srgbClr val="202122"/>
                </a:solidFill>
                <a:latin typeface="Arial" panose="020B0604020202020204" pitchFamily="34" charset="0"/>
                <a:ea typeface="微软雅黑 Light"/>
              </a:rPr>
              <a:t>S </a:t>
            </a:r>
            <a:r>
              <a:rPr lang="zh-CN" altLang="en-US" sz="2000" dirty="0">
                <a:solidFill>
                  <a:srgbClr val="202122"/>
                </a:solidFill>
                <a:latin typeface="Arial" panose="020B0604020202020204" pitchFamily="34" charset="0"/>
                <a:ea typeface="微软雅黑 Light"/>
              </a:rPr>
              <a:t>盒的密码学性质时，必须要把它当作一个整体看待，同时还要考虑到组成它的布尔函数之间的互相影响。</a:t>
            </a:r>
            <a:endParaRPr lang="en-US" altLang="zh-CN" sz="2000" dirty="0">
              <a:solidFill>
                <a:srgbClr val="202122"/>
              </a:solidFill>
              <a:latin typeface="Arial" panose="020B0604020202020204" pitchFamily="34" charset="0"/>
              <a:ea typeface="微软雅黑 Light"/>
            </a:endParaRPr>
          </a:p>
          <a:p>
            <a:pPr marL="380990" marR="0" lvl="0" indent="-380990" algn="l" defTabSz="914377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lang="zh-CN" altLang="en-US" sz="2000" dirty="0">
                <a:solidFill>
                  <a:srgbClr val="202122"/>
                </a:solidFill>
                <a:latin typeface="Arial" panose="020B0604020202020204" pitchFamily="34" charset="0"/>
                <a:ea typeface="微软雅黑 Light"/>
              </a:rPr>
              <a:t>这导致向量值函数和布尔函数相应的密码学指标既有联系又有区别。</a:t>
            </a:r>
          </a:p>
        </p:txBody>
      </p:sp>
    </p:spTree>
    <p:extLst>
      <p:ext uri="{BB962C8B-B14F-4D97-AF65-F5344CB8AC3E}">
        <p14:creationId xmlns:p14="http://schemas.microsoft.com/office/powerpoint/2010/main" val="100856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47B4825-BE2B-5183-2284-DECD9CDA5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487" y="147743"/>
            <a:ext cx="1309845" cy="130307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C16EB41-3B43-77B3-791F-6EC9D78B56CA}"/>
              </a:ext>
            </a:extLst>
          </p:cNvPr>
          <p:cNvSpPr/>
          <p:nvPr/>
        </p:nvSpPr>
        <p:spPr bwMode="auto">
          <a:xfrm>
            <a:off x="318052" y="361191"/>
            <a:ext cx="46794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布尔函数与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盒的联系：举个栗子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7E8B342-319C-466A-A21F-FA2C657B1959}"/>
                  </a:ext>
                </a:extLst>
              </p:cNvPr>
              <p:cNvSpPr txBox="1"/>
              <p:nvPr/>
            </p:nvSpPr>
            <p:spPr>
              <a:xfrm>
                <a:off x="318052" y="1307864"/>
                <a:ext cx="10413435" cy="2935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0000" marR="0" lvl="0" indent="-380990" algn="l" defTabSz="914377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Wingdings" pitchFamily="2" charset="2"/>
                  <a:buChar char="p"/>
                  <a:tabLst/>
                  <a:defRPr/>
                </a:pPr>
                <a:r>
                  <a:rPr lang="zh-CN" altLang="en-US" sz="2000" b="1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以布尔函数和 </a:t>
                </a:r>
                <a:r>
                  <a:rPr lang="en-US" altLang="zh-CN" sz="2000" b="1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S </a:t>
                </a:r>
                <a:r>
                  <a:rPr lang="zh-CN" altLang="en-US" sz="2000" b="1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盒的平衡性为例</a:t>
                </a:r>
                <a:endParaRPr lang="en-US" altLang="zh-CN" sz="2000" b="1" dirty="0">
                  <a:solidFill>
                    <a:srgbClr val="202122"/>
                  </a:solidFill>
                  <a:latin typeface="Arial" panose="020B0604020202020204" pitchFamily="34" charset="0"/>
                  <a:ea typeface="微软雅黑 Light"/>
                </a:endParaRPr>
              </a:p>
              <a:p>
                <a:pPr marL="380990" marR="0" lvl="0" indent="-380990" algn="l" defTabSz="914377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zh-CN" altLang="zh-CN" sz="2000" kern="100" dirty="0">
                    <a:effectLst/>
                    <a:latin typeface="+mn-ea"/>
                    <a:cs typeface="Times New Roman" panose="02020603050405020304" pitchFamily="18" charset="0"/>
                  </a:rPr>
                  <a:t>对于</a:t>
                </a:r>
                <a:r>
                  <a:rPr lang="en-US" altLang="zh-CN" sz="2000" kern="100" dirty="0">
                    <a:effectLst/>
                    <a:latin typeface="+mn-ea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000" kern="100" dirty="0">
                    <a:effectLst/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000" kern="100" dirty="0">
                    <a:effectLst/>
                    <a:latin typeface="+mn-ea"/>
                    <a:cs typeface="Times New Roman" panose="02020603050405020304" pitchFamily="18" charset="0"/>
                  </a:rPr>
                  <a:t>元布尔函数</a:t>
                </a:r>
                <a14:m>
                  <m:oMath xmlns:m="http://schemas.openxmlformats.org/officeDocument/2006/math">
                    <m:r>
                      <a:rPr lang="en-US" altLang="zh-CN" sz="2000" b="0" i="0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sSubSup>
                      <m:sSub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𝔽</m:t>
                        </m:r>
                      </m:e>
                      <m:sub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𝔽</m:t>
                        </m:r>
                      </m:e>
                      <m:sub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kern="100" dirty="0">
                    <a:effectLst/>
                    <a:latin typeface="+mn-ea"/>
                    <a:cs typeface="Times New Roman" panose="02020603050405020304" pitchFamily="18" charset="0"/>
                  </a:rPr>
                  <a:t>, </a:t>
                </a:r>
                <a:r>
                  <a:rPr lang="zh-CN" altLang="zh-CN" sz="2000" kern="100" dirty="0">
                    <a:effectLst/>
                    <a:latin typeface="+mn-ea"/>
                    <a:cs typeface="Times New Roman" panose="02020603050405020304" pitchFamily="18" charset="0"/>
                  </a:rPr>
                  <a:t>当输入遍历所有取值时，输出“</a:t>
                </a:r>
                <a:r>
                  <a:rPr lang="en-US" altLang="zh-CN" sz="2000" kern="100" dirty="0">
                    <a:effectLst/>
                    <a:latin typeface="+mn-ea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000" kern="100" dirty="0">
                    <a:effectLst/>
                    <a:latin typeface="+mn-ea"/>
                    <a:cs typeface="Times New Roman" panose="02020603050405020304" pitchFamily="18" charset="0"/>
                  </a:rPr>
                  <a:t>”的个数等于输出“</a:t>
                </a:r>
                <a:r>
                  <a:rPr lang="en-US" altLang="zh-CN" sz="2000" kern="100" dirty="0">
                    <a:effectLst/>
                    <a:latin typeface="+mn-ea"/>
                    <a:cs typeface="Times New Roman" panose="02020603050405020304" pitchFamily="18" charset="0"/>
                  </a:rPr>
                  <a:t>0</a:t>
                </a:r>
                <a:r>
                  <a:rPr lang="zh-CN" altLang="zh-CN" sz="2000" kern="100" dirty="0">
                    <a:effectLst/>
                    <a:latin typeface="+mn-ea"/>
                    <a:cs typeface="Times New Roman" panose="02020603050405020304" pitchFamily="18" charset="0"/>
                  </a:rPr>
                  <a:t>”的个数，则称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zh-CN" sz="2000" kern="100" dirty="0">
                    <a:effectLst/>
                    <a:latin typeface="+mn-ea"/>
                    <a:cs typeface="Times New Roman" panose="02020603050405020304" pitchFamily="18" charset="0"/>
                  </a:rPr>
                  <a:t>满足平衡性。</a:t>
                </a:r>
                <a:endParaRPr lang="en-US" altLang="zh-CN" sz="2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80990" marR="0" lvl="0" indent="-380990" algn="l" defTabSz="914377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lang="en-US" altLang="zh-CN" sz="2000" kern="100" dirty="0">
                  <a:solidFill>
                    <a:srgbClr val="202122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80990" lvl="0" indent="-380990" defTabSz="914377">
                  <a:lnSpc>
                    <a:spcPct val="150000"/>
                  </a:lnSpc>
                  <a:buFont typeface="Wingdings" panose="05000000000000000000" pitchFamily="2" charset="2"/>
                  <a:buChar char="Ø"/>
                  <a:defRPr/>
                </a:pPr>
                <a:r>
                  <a:rPr lang="zh-CN" altLang="en-US" sz="2000" dirty="0">
                    <a:solidFill>
                      <a:srgbClr val="202122"/>
                    </a:solidFill>
                    <a:latin typeface="+mn-ea"/>
                  </a:rPr>
                  <a:t>如果向量值函数 𝑆 ∶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𝔽</m:t>
                        </m:r>
                      </m:e>
                      <m:sub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Sup>
                      <m:sSub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𝔽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zh-CN" altLang="en-US" sz="2000" dirty="0">
                    <a:solidFill>
                      <a:srgbClr val="202122"/>
                    </a:solidFill>
                    <a:latin typeface="+mn-ea"/>
                  </a:rPr>
                  <a:t> 的非零分量函数，也即坐标函数的任意非零线性组合是平衡的，那么 𝑆 具有平衡性。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7E8B342-319C-466A-A21F-FA2C657B1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2" y="1307864"/>
                <a:ext cx="10413435" cy="2935099"/>
              </a:xfrm>
              <a:prstGeom prst="rect">
                <a:avLst/>
              </a:prstGeom>
              <a:blipFill>
                <a:blip r:embed="rId4"/>
                <a:stretch>
                  <a:fillRect l="-527" b="-1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7F5458EC-465F-41ED-828B-3EF037AF8E0F}"/>
              </a:ext>
            </a:extLst>
          </p:cNvPr>
          <p:cNvSpPr/>
          <p:nvPr/>
        </p:nvSpPr>
        <p:spPr>
          <a:xfrm>
            <a:off x="914400" y="4856205"/>
            <a:ext cx="2145470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Is_BF_balanced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EBF7799-E5B6-449A-8191-75B53F5A6386}"/>
              </a:ext>
            </a:extLst>
          </p:cNvPr>
          <p:cNvSpPr/>
          <p:nvPr/>
        </p:nvSpPr>
        <p:spPr>
          <a:xfrm>
            <a:off x="7154791" y="4832916"/>
            <a:ext cx="2359912" cy="579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Is_Sbox_balanced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7B55F3E-2BE0-4C8B-AA01-2DA1966D217D}"/>
              </a:ext>
            </a:extLst>
          </p:cNvPr>
          <p:cNvSpPr/>
          <p:nvPr/>
        </p:nvSpPr>
        <p:spPr>
          <a:xfrm flipH="1">
            <a:off x="3171514" y="4648250"/>
            <a:ext cx="3831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get_coordinate_function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5355C9-AC3C-4516-88A3-7CACCB7A040E}"/>
              </a:ext>
            </a:extLst>
          </p:cNvPr>
          <p:cNvSpPr txBox="1"/>
          <p:nvPr/>
        </p:nvSpPr>
        <p:spPr>
          <a:xfrm>
            <a:off x="3171514" y="5238182"/>
            <a:ext cx="367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get_bf_linearcomb</a:t>
            </a:r>
            <a:r>
              <a:rPr lang="en-US" altLang="zh-CN" dirty="0"/>
              <a:t>()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6EB8B6FE-593A-462C-9CA7-EE0E7163B20E}"/>
              </a:ext>
            </a:extLst>
          </p:cNvPr>
          <p:cNvSpPr/>
          <p:nvPr/>
        </p:nvSpPr>
        <p:spPr>
          <a:xfrm>
            <a:off x="3391880" y="5046239"/>
            <a:ext cx="3290660" cy="163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3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/>
      <p:bldP spid="19" grpId="0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8E9D7F5-3868-4E42-AA53-801CFDA8F185}"/>
              </a:ext>
            </a:extLst>
          </p:cNvPr>
          <p:cNvSpPr/>
          <p:nvPr/>
        </p:nvSpPr>
        <p:spPr>
          <a:xfrm>
            <a:off x="0" y="1685621"/>
            <a:ext cx="12192000" cy="3745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zh-CN" altLang="en-US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E8B9CC7-7DE6-41EC-957A-3C9CC4F70307}"/>
              </a:ext>
            </a:extLst>
          </p:cNvPr>
          <p:cNvSpPr/>
          <p:nvPr/>
        </p:nvSpPr>
        <p:spPr bwMode="auto">
          <a:xfrm>
            <a:off x="2282318" y="2840353"/>
            <a:ext cx="7627409" cy="16257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>
              <a:lnSpc>
                <a:spcPct val="200000"/>
              </a:lnSpc>
              <a:defRPr/>
            </a:pPr>
            <a:r>
              <a:rPr lang="en-US" altLang="zh-CN" sz="5867" b="1" kern="1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sz="5867" b="1" kern="1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盒</a:t>
            </a:r>
            <a:r>
              <a:rPr lang="zh-CN" altLang="en-US" sz="5867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性质检测简要介绍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8D12958-F885-4688-B5CD-ECDEC576A2E3}"/>
              </a:ext>
            </a:extLst>
          </p:cNvPr>
          <p:cNvSpPr/>
          <p:nvPr/>
        </p:nvSpPr>
        <p:spPr>
          <a:xfrm>
            <a:off x="5223669" y="1030556"/>
            <a:ext cx="1708896" cy="170889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endParaRPr lang="zh-CN" altLang="en-US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630B254-C2A3-4D01-906A-76BCFCA3EAD4}"/>
              </a:ext>
            </a:extLst>
          </p:cNvPr>
          <p:cNvGrpSpPr/>
          <p:nvPr/>
        </p:nvGrpSpPr>
        <p:grpSpPr>
          <a:xfrm>
            <a:off x="5489761" y="1448845"/>
            <a:ext cx="1176713" cy="1026387"/>
            <a:chOff x="4675188" y="2882900"/>
            <a:chExt cx="360362" cy="314325"/>
          </a:xfrm>
          <a:solidFill>
            <a:schemeClr val="accent1"/>
          </a:solidFill>
        </p:grpSpPr>
        <p:sp>
          <p:nvSpPr>
            <p:cNvPr id="39" name="AutoShape 43">
              <a:extLst>
                <a:ext uri="{FF2B5EF4-FFF2-40B4-BE49-F238E27FC236}">
                  <a16:creationId xmlns:a16="http://schemas.microsoft.com/office/drawing/2014/main" id="{15893D69-28BD-43FD-9EAB-05ED64763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 Light"/>
                <a:sym typeface="Gill Sans" charset="0"/>
              </a:endParaRPr>
            </a:p>
          </p:txBody>
        </p:sp>
        <p:sp>
          <p:nvSpPr>
            <p:cNvPr id="40" name="AutoShape 44">
              <a:extLst>
                <a:ext uri="{FF2B5EF4-FFF2-40B4-BE49-F238E27FC236}">
                  <a16:creationId xmlns:a16="http://schemas.microsoft.com/office/drawing/2014/main" id="{566D0FA5-025B-4825-AE4C-790C1FFF2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 Light"/>
                <a:sym typeface="Gill Sans" charset="0"/>
              </a:endParaRPr>
            </a:p>
          </p:txBody>
        </p:sp>
        <p:sp>
          <p:nvSpPr>
            <p:cNvPr id="41" name="AutoShape 45">
              <a:extLst>
                <a:ext uri="{FF2B5EF4-FFF2-40B4-BE49-F238E27FC236}">
                  <a16:creationId xmlns:a16="http://schemas.microsoft.com/office/drawing/2014/main" id="{118B33A3-5526-4347-BD3F-A4CE49A6A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 Light"/>
                <a:sym typeface="Gill Sans" charset="0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D438853A-8456-888B-3307-2767C6F88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8212" y="33490"/>
            <a:ext cx="1471685" cy="146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1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47B4825-BE2B-5183-2284-DECD9CDA5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487" y="147743"/>
            <a:ext cx="1309845" cy="130307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C16EB41-3B43-77B3-791F-6EC9D78B56CA}"/>
              </a:ext>
            </a:extLst>
          </p:cNvPr>
          <p:cNvSpPr/>
          <p:nvPr/>
        </p:nvSpPr>
        <p:spPr bwMode="auto">
          <a:xfrm>
            <a:off x="318052" y="361191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100" dirty="0">
                <a:solidFill>
                  <a:srgbClr val="2932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内容概述</a:t>
            </a:r>
            <a:endParaRPr kumimoji="0" lang="zh-CN" altLang="en-US" sz="2400" b="1" i="0" u="none" strike="noStrike" kern="100" cap="none" spc="0" normalizeH="0" baseline="0" noProof="0" dirty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48DB8E-5115-335E-2F27-F5BAAADA3B29}"/>
              </a:ext>
            </a:extLst>
          </p:cNvPr>
          <p:cNvSpPr txBox="1"/>
          <p:nvPr/>
        </p:nvSpPr>
        <p:spPr>
          <a:xfrm>
            <a:off x="318052" y="1450819"/>
            <a:ext cx="10413435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marR="0" lvl="0" indent="-38099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分组密码和</a:t>
            </a:r>
            <a:r>
              <a:rPr lang="zh-CN" altLang="en-US" sz="2800" b="1" dirty="0">
                <a:solidFill>
                  <a:prstClr val="black"/>
                </a:solidFill>
                <a:latin typeface="Calibri Light"/>
                <a:ea typeface="微软雅黑 Light"/>
              </a:rPr>
              <a:t>伪随机置换</a:t>
            </a:r>
            <a:endParaRPr lang="en-US" altLang="zh-CN" sz="2800" b="1" dirty="0">
              <a:solidFill>
                <a:prstClr val="black"/>
              </a:solidFill>
              <a:latin typeface="Calibri Light"/>
              <a:ea typeface="微软雅黑 Light"/>
            </a:endParaRPr>
          </a:p>
          <a:p>
            <a:pPr marL="380990" marR="0" lvl="0" indent="-38099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endParaRPr lang="en-US" altLang="zh-CN" sz="2800" b="1" dirty="0">
              <a:solidFill>
                <a:prstClr val="black"/>
              </a:solidFill>
              <a:latin typeface="Calibri Light"/>
              <a:ea typeface="微软雅黑 Light"/>
            </a:endParaRPr>
          </a:p>
          <a:p>
            <a:pPr marL="380990" marR="0" lvl="0" indent="-38099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Calibri Light"/>
                <a:ea typeface="微软雅黑 Light"/>
              </a:rPr>
              <a:t>布尔函数和 </a:t>
            </a:r>
            <a:r>
              <a:rPr lang="en-US" altLang="zh-CN" sz="2800" b="1" dirty="0">
                <a:solidFill>
                  <a:prstClr val="black"/>
                </a:solidFill>
                <a:latin typeface="Calibri Light"/>
                <a:ea typeface="微软雅黑 Light"/>
              </a:rPr>
              <a:t>S </a:t>
            </a:r>
            <a:r>
              <a:rPr lang="zh-CN" altLang="en-US" sz="2800" b="1" dirty="0">
                <a:solidFill>
                  <a:prstClr val="black"/>
                </a:solidFill>
                <a:latin typeface="Calibri Light"/>
                <a:ea typeface="微软雅黑 Light"/>
              </a:rPr>
              <a:t>盒的介绍</a:t>
            </a:r>
            <a:endParaRPr lang="en-US" altLang="zh-CN" sz="2800" b="1" dirty="0">
              <a:solidFill>
                <a:prstClr val="black"/>
              </a:solidFill>
              <a:latin typeface="Calibri Light"/>
              <a:ea typeface="微软雅黑 Light"/>
            </a:endParaRPr>
          </a:p>
          <a:p>
            <a:pPr marL="380990" marR="0" lvl="0" indent="-38099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endParaRPr lang="en-US" altLang="zh-CN" sz="2800" b="1" dirty="0">
              <a:solidFill>
                <a:prstClr val="black"/>
              </a:solidFill>
              <a:latin typeface="Calibri Light"/>
              <a:ea typeface="微软雅黑 Light"/>
            </a:endParaRPr>
          </a:p>
          <a:p>
            <a:pPr marL="380990" marR="0" lvl="0" indent="-38099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Calibri Light"/>
                <a:ea typeface="微软雅黑 Light"/>
              </a:rPr>
              <a:t>S </a:t>
            </a:r>
            <a:r>
              <a:rPr lang="zh-CN" altLang="en-US" sz="2800" b="1" dirty="0">
                <a:solidFill>
                  <a:prstClr val="black"/>
                </a:solidFill>
                <a:latin typeface="Calibri Light"/>
                <a:ea typeface="微软雅黑 Light"/>
              </a:rPr>
              <a:t>盒的性质及其检测</a:t>
            </a:r>
            <a:endParaRPr lang="en-US" altLang="zh-CN" sz="2800" b="1" dirty="0">
              <a:solidFill>
                <a:prstClr val="black"/>
              </a:solidFill>
              <a:latin typeface="Calibri Light"/>
              <a:ea typeface="微软雅黑 Light"/>
            </a:endParaRPr>
          </a:p>
          <a:p>
            <a:pPr marL="380990" marR="0" lvl="0" indent="-38099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88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342E2E04-096E-8066-A460-7BBF95D8E285}"/>
              </a:ext>
            </a:extLst>
          </p:cNvPr>
          <p:cNvGraphicFramePr>
            <a:graphicFrameLocks noGrp="1"/>
          </p:cNvGraphicFramePr>
          <p:nvPr/>
        </p:nvGraphicFramePr>
        <p:xfrm>
          <a:off x="458726" y="1315219"/>
          <a:ext cx="10168815" cy="4676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512">
                  <a:extLst>
                    <a:ext uri="{9D8B030D-6E8A-4147-A177-3AD203B41FA5}">
                      <a16:colId xmlns:a16="http://schemas.microsoft.com/office/drawing/2014/main" val="1731247613"/>
                    </a:ext>
                  </a:extLst>
                </a:gridCol>
                <a:gridCol w="3810492">
                  <a:extLst>
                    <a:ext uri="{9D8B030D-6E8A-4147-A177-3AD203B41FA5}">
                      <a16:colId xmlns:a16="http://schemas.microsoft.com/office/drawing/2014/main" val="3664397582"/>
                    </a:ext>
                  </a:extLst>
                </a:gridCol>
                <a:gridCol w="3646811">
                  <a:extLst>
                    <a:ext uri="{9D8B030D-6E8A-4147-A177-3AD203B41FA5}">
                      <a16:colId xmlns:a16="http://schemas.microsoft.com/office/drawing/2014/main" val="1402925700"/>
                    </a:ext>
                  </a:extLst>
                </a:gridCol>
              </a:tblGrid>
              <a:tr h="830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dirty="0"/>
                        <a:t>工具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dirty="0"/>
                        <a:t>优点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dirty="0"/>
                        <a:t>缺点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776193761"/>
                  </a:ext>
                </a:extLst>
              </a:tr>
              <a:tr h="10333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900" b="1" dirty="0">
                          <a:latin typeface="+mn-ea"/>
                          <a:ea typeface="+mn-ea"/>
                        </a:rPr>
                        <a:t>SageMath</a:t>
                      </a:r>
                      <a:endParaRPr lang="zh-CN" altLang="en-US" sz="1900" b="1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900" dirty="0">
                          <a:latin typeface="+mn-ea"/>
                          <a:ea typeface="+mn-ea"/>
                        </a:rPr>
                        <a:t>准确度高、各平台可用、</a:t>
                      </a:r>
                      <a:endParaRPr lang="en-US" altLang="zh-CN" sz="1900" dirty="0"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900" dirty="0">
                          <a:latin typeface="+mn-ea"/>
                          <a:ea typeface="+mn-ea"/>
                        </a:rPr>
                        <a:t>对布尔函数和</a:t>
                      </a:r>
                      <a:r>
                        <a:rPr lang="en-US" altLang="zh-CN" sz="1900" dirty="0">
                          <a:latin typeface="+mn-ea"/>
                          <a:ea typeface="+mn-ea"/>
                        </a:rPr>
                        <a:t>S</a:t>
                      </a:r>
                      <a:r>
                        <a:rPr lang="zh-CN" altLang="en-US" sz="1900" dirty="0">
                          <a:latin typeface="+mn-ea"/>
                          <a:ea typeface="+mn-ea"/>
                        </a:rPr>
                        <a:t>盒均可检测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1900" dirty="0"/>
                        <a:t>效率比较低、检测时间久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958796462"/>
                  </a:ext>
                </a:extLst>
              </a:tr>
              <a:tr h="1037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900" b="1" dirty="0">
                          <a:latin typeface="+mn-ea"/>
                          <a:ea typeface="+mn-ea"/>
                        </a:rPr>
                        <a:t>PEIGEN</a:t>
                      </a:r>
                      <a:endParaRPr lang="zh-CN" altLang="en-US" sz="1900" b="1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900" dirty="0"/>
                        <a:t>性质检查覆盖面广、</a:t>
                      </a:r>
                      <a:endParaRPr lang="en-US" altLang="zh-CN" sz="19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900" dirty="0"/>
                        <a:t>检测方式比较新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900" dirty="0"/>
                        <a:t>对</a:t>
                      </a:r>
                      <a:r>
                        <a:rPr lang="en-US" altLang="zh-CN" sz="1900" dirty="0"/>
                        <a:t>S</a:t>
                      </a:r>
                      <a:r>
                        <a:rPr lang="zh-CN" altLang="en-US" sz="1900" dirty="0"/>
                        <a:t>盒的输入位数有限制、</a:t>
                      </a:r>
                      <a:endParaRPr lang="en-US" altLang="zh-CN" sz="19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900" dirty="0"/>
                        <a:t>环境搭建复杂、没有前端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144766075"/>
                  </a:ext>
                </a:extLst>
              </a:tr>
              <a:tr h="9303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900" b="1" dirty="0"/>
                        <a:t>SET</a:t>
                      </a:r>
                      <a:endParaRPr lang="zh-CN" altLang="en-US" sz="19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1900" dirty="0"/>
                        <a:t>轻量级、开源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900" dirty="0"/>
                        <a:t>检测的性质比较少、</a:t>
                      </a:r>
                      <a:endParaRPr lang="en-US" altLang="zh-CN" sz="19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900" dirty="0"/>
                        <a:t>缺少前端界面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604235194"/>
                  </a:ext>
                </a:extLst>
              </a:tr>
              <a:tr h="830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900" b="1" dirty="0">
                          <a:latin typeface="+mn-ea"/>
                          <a:ea typeface="+mn-ea"/>
                        </a:rPr>
                        <a:t>libapn</a:t>
                      </a:r>
                      <a:r>
                        <a:rPr lang="zh-CN" altLang="en-US" sz="19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zh-CN" altLang="en-US" sz="1900" b="1" dirty="0"/>
                        <a:t>等函数库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1900" dirty="0"/>
                        <a:t>可以直接调用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1900" dirty="0"/>
                        <a:t>无法独立使用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44616869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BD948329-719A-8CAB-92EE-BA965D0A6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487" y="147743"/>
            <a:ext cx="1309845" cy="130307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C8E2D7E-7E45-49F0-BDAC-EAEA51408A80}"/>
              </a:ext>
            </a:extLst>
          </p:cNvPr>
          <p:cNvSpPr/>
          <p:nvPr/>
        </p:nvSpPr>
        <p:spPr bwMode="auto">
          <a:xfrm>
            <a:off x="318052" y="361191"/>
            <a:ext cx="230864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盒的检测工具</a:t>
            </a:r>
          </a:p>
        </p:txBody>
      </p:sp>
    </p:spTree>
    <p:extLst>
      <p:ext uri="{BB962C8B-B14F-4D97-AF65-F5344CB8AC3E}">
        <p14:creationId xmlns:p14="http://schemas.microsoft.com/office/powerpoint/2010/main" val="359776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342E2E04-096E-8066-A460-7BBF95D8E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393311"/>
              </p:ext>
            </p:extLst>
          </p:nvPr>
        </p:nvGraphicFramePr>
        <p:xfrm>
          <a:off x="458726" y="1315219"/>
          <a:ext cx="10168815" cy="4676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512">
                  <a:extLst>
                    <a:ext uri="{9D8B030D-6E8A-4147-A177-3AD203B41FA5}">
                      <a16:colId xmlns:a16="http://schemas.microsoft.com/office/drawing/2014/main" val="1731247613"/>
                    </a:ext>
                  </a:extLst>
                </a:gridCol>
                <a:gridCol w="3810492">
                  <a:extLst>
                    <a:ext uri="{9D8B030D-6E8A-4147-A177-3AD203B41FA5}">
                      <a16:colId xmlns:a16="http://schemas.microsoft.com/office/drawing/2014/main" val="3664397582"/>
                    </a:ext>
                  </a:extLst>
                </a:gridCol>
                <a:gridCol w="3646811">
                  <a:extLst>
                    <a:ext uri="{9D8B030D-6E8A-4147-A177-3AD203B41FA5}">
                      <a16:colId xmlns:a16="http://schemas.microsoft.com/office/drawing/2014/main" val="1402925700"/>
                    </a:ext>
                  </a:extLst>
                </a:gridCol>
              </a:tblGrid>
              <a:tr h="830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dirty="0"/>
                        <a:t>工具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dirty="0"/>
                        <a:t>优点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dirty="0"/>
                        <a:t>缺点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776193761"/>
                  </a:ext>
                </a:extLst>
              </a:tr>
              <a:tr h="10333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900" b="1" dirty="0">
                          <a:latin typeface="+mn-ea"/>
                          <a:ea typeface="+mn-ea"/>
                        </a:rPr>
                        <a:t>SageMath</a:t>
                      </a:r>
                      <a:endParaRPr lang="zh-CN" altLang="en-US" sz="1900" b="1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900" dirty="0">
                          <a:latin typeface="+mn-ea"/>
                          <a:ea typeface="+mn-ea"/>
                        </a:rPr>
                        <a:t>准确度高、各平台可用、</a:t>
                      </a:r>
                      <a:endParaRPr lang="en-US" altLang="zh-CN" sz="1900" dirty="0"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900" dirty="0">
                          <a:latin typeface="+mn-ea"/>
                          <a:ea typeface="+mn-ea"/>
                        </a:rPr>
                        <a:t>对布尔函数</a:t>
                      </a:r>
                      <a:r>
                        <a:rPr lang="en-US" altLang="zh-CN" sz="1900" dirty="0">
                          <a:latin typeface="+mn-ea"/>
                          <a:ea typeface="+mn-ea"/>
                        </a:rPr>
                        <a:t>S</a:t>
                      </a:r>
                      <a:r>
                        <a:rPr lang="zh-CN" altLang="en-US" sz="1900" dirty="0">
                          <a:latin typeface="+mn-ea"/>
                          <a:ea typeface="+mn-ea"/>
                        </a:rPr>
                        <a:t>盒均可检测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1900" dirty="0"/>
                        <a:t>效率比较低、检测时间久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958796462"/>
                  </a:ext>
                </a:extLst>
              </a:tr>
              <a:tr h="1037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900" b="1" dirty="0">
                          <a:latin typeface="+mn-ea"/>
                          <a:ea typeface="+mn-ea"/>
                        </a:rPr>
                        <a:t>PEIGEN</a:t>
                      </a:r>
                      <a:endParaRPr lang="zh-CN" altLang="en-US" sz="1900" b="1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900" dirty="0"/>
                        <a:t>性质检查覆盖面广、</a:t>
                      </a:r>
                      <a:endParaRPr lang="en-US" altLang="zh-CN" sz="19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900" dirty="0"/>
                        <a:t>检测方式比较新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900" dirty="0"/>
                        <a:t>对</a:t>
                      </a:r>
                      <a:r>
                        <a:rPr lang="en-US" altLang="zh-CN" sz="1900" dirty="0"/>
                        <a:t>S</a:t>
                      </a:r>
                      <a:r>
                        <a:rPr lang="zh-CN" altLang="en-US" sz="1900" dirty="0"/>
                        <a:t>盒的输入位数有限制、</a:t>
                      </a:r>
                      <a:endParaRPr lang="en-US" altLang="zh-CN" sz="19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900" dirty="0"/>
                        <a:t>环境搭建复杂、没有前端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144766075"/>
                  </a:ext>
                </a:extLst>
              </a:tr>
              <a:tr h="9303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900" b="1" dirty="0"/>
                        <a:t>SET</a:t>
                      </a:r>
                      <a:endParaRPr lang="zh-CN" altLang="en-US" sz="19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1900" dirty="0"/>
                        <a:t>轻量级、开源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900" dirty="0"/>
                        <a:t>检测的性质比较少、</a:t>
                      </a:r>
                      <a:endParaRPr lang="en-US" altLang="zh-CN" sz="19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900" dirty="0"/>
                        <a:t>缺少前端界面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604235194"/>
                  </a:ext>
                </a:extLst>
              </a:tr>
              <a:tr h="830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900" b="1" dirty="0">
                          <a:latin typeface="+mn-ea"/>
                          <a:ea typeface="+mn-ea"/>
                        </a:rPr>
                        <a:t>libapn</a:t>
                      </a:r>
                      <a:r>
                        <a:rPr lang="zh-CN" altLang="en-US" sz="19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zh-CN" altLang="en-US" sz="1900" b="1" dirty="0"/>
                        <a:t>等函数库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1900" dirty="0"/>
                        <a:t>可以直接调用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1900" dirty="0"/>
                        <a:t>无法独立使用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44616869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BD948329-719A-8CAB-92EE-BA965D0A6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487" y="147743"/>
            <a:ext cx="1309845" cy="130307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C8E2D7E-7E45-49F0-BDAC-EAEA51408A80}"/>
              </a:ext>
            </a:extLst>
          </p:cNvPr>
          <p:cNvSpPr/>
          <p:nvPr/>
        </p:nvSpPr>
        <p:spPr bwMode="auto">
          <a:xfrm>
            <a:off x="318052" y="361191"/>
            <a:ext cx="36311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S 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盒的检测</a:t>
            </a:r>
            <a:r>
              <a:rPr lang="zh-CN" altLang="en-US" sz="2400" b="1" kern="100" dirty="0">
                <a:solidFill>
                  <a:srgbClr val="2932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方法及其改进</a:t>
            </a:r>
            <a:endParaRPr kumimoji="0" lang="zh-CN" altLang="en-US" sz="2400" b="1" i="0" u="none" strike="noStrike" kern="100" cap="none" spc="0" normalizeH="0" baseline="0" noProof="0" dirty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10">
                <a:extLst>
                  <a:ext uri="{FF2B5EF4-FFF2-40B4-BE49-F238E27FC236}">
                    <a16:creationId xmlns:a16="http://schemas.microsoft.com/office/drawing/2014/main" id="{F432CFCA-C6AC-4082-866D-22628613C9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1755502"/>
                  </p:ext>
                </p:extLst>
              </p:nvPr>
            </p:nvGraphicFramePr>
            <p:xfrm>
              <a:off x="476752" y="1315219"/>
              <a:ext cx="10132762" cy="46496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84425">
                      <a:extLst>
                        <a:ext uri="{9D8B030D-6E8A-4147-A177-3AD203B41FA5}">
                          <a16:colId xmlns:a16="http://schemas.microsoft.com/office/drawing/2014/main" val="3082240746"/>
                        </a:ext>
                      </a:extLst>
                    </a:gridCol>
                    <a:gridCol w="4370961">
                      <a:extLst>
                        <a:ext uri="{9D8B030D-6E8A-4147-A177-3AD203B41FA5}">
                          <a16:colId xmlns:a16="http://schemas.microsoft.com/office/drawing/2014/main" val="3467461672"/>
                        </a:ext>
                      </a:extLst>
                    </a:gridCol>
                    <a:gridCol w="3377376">
                      <a:extLst>
                        <a:ext uri="{9D8B030D-6E8A-4147-A177-3AD203B41FA5}">
                          <a16:colId xmlns:a16="http://schemas.microsoft.com/office/drawing/2014/main" val="1822461902"/>
                        </a:ext>
                      </a:extLst>
                    </a:gridCol>
                  </a:tblGrid>
                  <a:tr h="741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100" dirty="0"/>
                            <a:t>密码学性质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100" dirty="0"/>
                            <a:t>检测方法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100" dirty="0"/>
                            <a:t>改进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430534884"/>
                      </a:ext>
                    </a:extLst>
                  </a:tr>
                  <a:tr h="8049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900" dirty="0"/>
                            <a:t>非线性度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9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基于快速 </a:t>
                          </a:r>
                          <a:r>
                            <a:rPr lang="en-US" altLang="zh-CN" sz="19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Walsh </a:t>
                          </a:r>
                          <a:r>
                            <a:rPr lang="zh-CN" altLang="en-US" sz="19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变换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9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𝑂</a:t>
                          </a:r>
                          <a:r>
                            <a:rPr lang="en-US" altLang="zh-CN" sz="19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(𝑛 × 𝑚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9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9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9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n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9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zh-CN" altLang="en-US" sz="19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降低为</a:t>
                          </a:r>
                          <a:endParaRPr lang="en-US" altLang="zh-CN" sz="19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9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𝑂</a:t>
                          </a:r>
                          <a:r>
                            <a:rPr lang="en-US" altLang="zh-CN" sz="19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(𝑛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9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9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9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n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9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01484632"/>
                      </a:ext>
                    </a:extLst>
                  </a:tr>
                  <a:tr h="741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900" dirty="0"/>
                            <a:t>回旋镖均匀度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900" dirty="0"/>
                            <a:t>构建</a:t>
                          </a:r>
                          <a:r>
                            <a:rPr lang="en-US" altLang="zh-CN" sz="1900" dirty="0"/>
                            <a:t>BCT</a:t>
                          </a:r>
                          <a:r>
                            <a:rPr lang="zh-CN" altLang="en-US" sz="1900" dirty="0"/>
                            <a:t>表的新算法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9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𝑂</a:t>
                          </a:r>
                          <a:r>
                            <a:rPr lang="en-US" altLang="zh-CN" sz="19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9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9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9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9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n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9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zh-CN" altLang="en-US" sz="19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zh-CN" altLang="en-US" sz="1900" dirty="0"/>
                            <a:t>降低为 </a:t>
                          </a:r>
                          <a:r>
                            <a:rPr lang="zh-CN" altLang="en-US" sz="19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𝑂</a:t>
                          </a:r>
                          <a:r>
                            <a:rPr lang="en-US" altLang="zh-CN" sz="19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9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9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9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9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n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9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zh-CN" altLang="en-US" sz="1900" dirty="0"/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369394211"/>
                      </a:ext>
                    </a:extLst>
                  </a:tr>
                  <a:tr h="8049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900" dirty="0"/>
                            <a:t>线性结构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900" dirty="0"/>
                            <a:t>构建</a:t>
                          </a:r>
                          <a:r>
                            <a:rPr lang="en-US" altLang="zh-CN" sz="1900" dirty="0"/>
                            <a:t>ACT</a:t>
                          </a:r>
                          <a:r>
                            <a:rPr lang="zh-CN" altLang="en-US" sz="1900" dirty="0"/>
                            <a:t>表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9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𝑂</a:t>
                          </a:r>
                          <a:r>
                            <a:rPr lang="en-US" altLang="zh-CN" sz="19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9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9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9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m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9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9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9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9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n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altLang="zh-CN" sz="1900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×</m:t>
                              </m:r>
                              <m:r>
                                <m:rPr>
                                  <m:nor/>
                                </m:rPr>
                                <a:rPr lang="en-US" altLang="zh-CN" sz="1900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CN" sz="19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9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9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n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9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zh-CN" altLang="en-US" sz="19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降低为 </a:t>
                          </a:r>
                          <a:endParaRPr lang="zh-CN" altLang="en-US" sz="1900" dirty="0"/>
                        </a:p>
                        <a:p>
                          <a:pPr algn="ctr">
                            <a:lnSpc>
                              <a:spcPct val="125000"/>
                            </a:lnSpc>
                          </a:pPr>
                          <a:r>
                            <a:rPr lang="zh-CN" altLang="en-US" sz="19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𝑂</a:t>
                          </a:r>
                          <a:r>
                            <a:rPr lang="en-US" altLang="zh-CN" sz="19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9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9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9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m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9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9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9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9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n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9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zh-CN" altLang="en-US" sz="19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zh-CN" altLang="en-US" sz="1900" dirty="0"/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653875571"/>
                      </a:ext>
                    </a:extLst>
                  </a:tr>
                  <a:tr h="741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900" dirty="0"/>
                            <a:t>ANF</a:t>
                          </a:r>
                          <a:endParaRPr lang="zh-CN" altLang="en-US" sz="1900" dirty="0"/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900" dirty="0"/>
                            <a:t>基于</a:t>
                          </a:r>
                          <a:r>
                            <a:rPr lang="zh-CN" altLang="en-US" sz="19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莫比乌斯变换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9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复杂度为 𝑂</a:t>
                          </a:r>
                          <a:r>
                            <a:rPr lang="en-US" altLang="zh-CN" sz="19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zh-CN" altLang="en-US" sz="19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𝑛 </a:t>
                          </a:r>
                          <a:r>
                            <a:rPr lang="en-US" altLang="zh-CN" sz="19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× 𝑚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9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9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9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n</m:t>
                                  </m:r>
                                  <m:r>
                                    <a:rPr lang="en-US" altLang="zh-CN" sz="19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9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565224914"/>
                      </a:ext>
                    </a:extLst>
                  </a:tr>
                  <a:tr h="7899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900" dirty="0"/>
                            <a:t>ACT</a:t>
                          </a:r>
                          <a:r>
                            <a:rPr lang="zh-CN" altLang="en-US" sz="1900" dirty="0"/>
                            <a:t>表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900" dirty="0"/>
                            <a:t>基于</a:t>
                          </a:r>
                          <a:r>
                            <a:rPr lang="en-US" altLang="zh-CN" sz="1900" dirty="0"/>
                            <a:t>Hadamard</a:t>
                          </a:r>
                          <a:r>
                            <a:rPr lang="zh-CN" altLang="en-US" sz="1900" dirty="0"/>
                            <a:t>逆变换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5000"/>
                            </a:lnSpc>
                          </a:pPr>
                          <a:r>
                            <a:rPr lang="zh-CN" altLang="en-US" sz="1900" dirty="0"/>
                            <a:t>将</a:t>
                          </a:r>
                          <a:r>
                            <a:rPr lang="en-US" altLang="zh-CN" sz="1900" dirty="0"/>
                            <a:t>LAT</a:t>
                          </a:r>
                          <a:r>
                            <a:rPr lang="zh-CN" altLang="en-US" sz="1900" dirty="0"/>
                            <a:t>表和</a:t>
                          </a:r>
                          <a:r>
                            <a:rPr lang="en-US" altLang="zh-CN" sz="1900" dirty="0"/>
                            <a:t>ACT</a:t>
                          </a:r>
                          <a:r>
                            <a:rPr lang="zh-CN" altLang="en-US" sz="1900" dirty="0"/>
                            <a:t>表联系起来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3175360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10">
                <a:extLst>
                  <a:ext uri="{FF2B5EF4-FFF2-40B4-BE49-F238E27FC236}">
                    <a16:creationId xmlns:a16="http://schemas.microsoft.com/office/drawing/2014/main" id="{F432CFCA-C6AC-4082-866D-22628613C9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1755502"/>
                  </p:ext>
                </p:extLst>
              </p:nvPr>
            </p:nvGraphicFramePr>
            <p:xfrm>
              <a:off x="476752" y="1315219"/>
              <a:ext cx="10132762" cy="46496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84425">
                      <a:extLst>
                        <a:ext uri="{9D8B030D-6E8A-4147-A177-3AD203B41FA5}">
                          <a16:colId xmlns:a16="http://schemas.microsoft.com/office/drawing/2014/main" val="3082240746"/>
                        </a:ext>
                      </a:extLst>
                    </a:gridCol>
                    <a:gridCol w="4370961">
                      <a:extLst>
                        <a:ext uri="{9D8B030D-6E8A-4147-A177-3AD203B41FA5}">
                          <a16:colId xmlns:a16="http://schemas.microsoft.com/office/drawing/2014/main" val="3467461672"/>
                        </a:ext>
                      </a:extLst>
                    </a:gridCol>
                    <a:gridCol w="3377376">
                      <a:extLst>
                        <a:ext uri="{9D8B030D-6E8A-4147-A177-3AD203B41FA5}">
                          <a16:colId xmlns:a16="http://schemas.microsoft.com/office/drawing/2014/main" val="1822461902"/>
                        </a:ext>
                      </a:extLst>
                    </a:gridCol>
                  </a:tblGrid>
                  <a:tr h="741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100" dirty="0"/>
                            <a:t>密码学性质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100" dirty="0"/>
                            <a:t>检测方法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100" dirty="0"/>
                            <a:t>改进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430534884"/>
                      </a:ext>
                    </a:extLst>
                  </a:tr>
                  <a:tr h="8171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900" dirty="0"/>
                            <a:t>非线性度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9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基于快速 </a:t>
                          </a:r>
                          <a:r>
                            <a:rPr lang="en-US" altLang="zh-CN" sz="19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Walsh </a:t>
                          </a:r>
                          <a:r>
                            <a:rPr lang="zh-CN" altLang="en-US" sz="19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变换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200361" t="-91791" r="-722" b="-380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484632"/>
                      </a:ext>
                    </a:extLst>
                  </a:tr>
                  <a:tr h="741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900" dirty="0"/>
                            <a:t>回旋镖均匀度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900" dirty="0"/>
                            <a:t>构建</a:t>
                          </a:r>
                          <a:r>
                            <a:rPr lang="en-US" altLang="zh-CN" sz="1900" dirty="0"/>
                            <a:t>BCT</a:t>
                          </a:r>
                          <a:r>
                            <a:rPr lang="zh-CN" altLang="en-US" sz="1900" dirty="0"/>
                            <a:t>表的新算法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200361" t="-210656" r="-722" b="-3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9394211"/>
                      </a:ext>
                    </a:extLst>
                  </a:tr>
                  <a:tr h="8171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900" dirty="0"/>
                            <a:t>线性结构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900" dirty="0"/>
                            <a:t>构建</a:t>
                          </a:r>
                          <a:r>
                            <a:rPr lang="en-US" altLang="zh-CN" sz="1900" dirty="0"/>
                            <a:t>ACT</a:t>
                          </a:r>
                          <a:r>
                            <a:rPr lang="zh-CN" altLang="en-US" sz="1900" dirty="0"/>
                            <a:t>表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200361" t="-282836" r="-722" b="-1895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3875571"/>
                      </a:ext>
                    </a:extLst>
                  </a:tr>
                  <a:tr h="741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900" dirty="0"/>
                            <a:t>ANF</a:t>
                          </a:r>
                          <a:endParaRPr lang="zh-CN" altLang="en-US" sz="1900" dirty="0"/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900" dirty="0"/>
                            <a:t>基于</a:t>
                          </a:r>
                          <a:r>
                            <a:rPr lang="zh-CN" altLang="en-US" sz="19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莫比乌斯变换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200361" t="-420492" r="-722" b="-1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5224914"/>
                      </a:ext>
                    </a:extLst>
                  </a:tr>
                  <a:tr h="7899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900" dirty="0"/>
                            <a:t>ACT</a:t>
                          </a:r>
                          <a:r>
                            <a:rPr lang="zh-CN" altLang="en-US" sz="1900" dirty="0"/>
                            <a:t>表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900" dirty="0"/>
                            <a:t>基于</a:t>
                          </a:r>
                          <a:r>
                            <a:rPr lang="en-US" altLang="zh-CN" sz="1900" dirty="0"/>
                            <a:t>Hadamard</a:t>
                          </a:r>
                          <a:r>
                            <a:rPr lang="zh-CN" altLang="en-US" sz="1900" dirty="0"/>
                            <a:t>逆变换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5000"/>
                            </a:lnSpc>
                          </a:pPr>
                          <a:r>
                            <a:rPr lang="zh-CN" altLang="en-US" sz="1900" dirty="0"/>
                            <a:t>将</a:t>
                          </a:r>
                          <a:r>
                            <a:rPr lang="en-US" altLang="zh-CN" sz="1900" dirty="0"/>
                            <a:t>LAT</a:t>
                          </a:r>
                          <a:r>
                            <a:rPr lang="zh-CN" altLang="en-US" sz="1900" dirty="0"/>
                            <a:t>表和</a:t>
                          </a:r>
                          <a:r>
                            <a:rPr lang="en-US" altLang="zh-CN" sz="1900" dirty="0"/>
                            <a:t>ACT</a:t>
                          </a:r>
                          <a:r>
                            <a:rPr lang="zh-CN" altLang="en-US" sz="1900" dirty="0"/>
                            <a:t>表联系起来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3175360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2541C69B-ACAF-4237-B1CA-4D7DE86C7234}"/>
              </a:ext>
            </a:extLst>
          </p:cNvPr>
          <p:cNvSpPr/>
          <p:nvPr/>
        </p:nvSpPr>
        <p:spPr>
          <a:xfrm>
            <a:off x="829340" y="2966484"/>
            <a:ext cx="9388548" cy="5635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CCA8B5-7C81-447C-846A-55C695DB79D7}"/>
              </a:ext>
            </a:extLst>
          </p:cNvPr>
          <p:cNvSpPr txBox="1"/>
          <p:nvPr/>
        </p:nvSpPr>
        <p:spPr>
          <a:xfrm>
            <a:off x="627321" y="6087896"/>
            <a:ext cx="10210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[1] 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Dunkelman O. Efficient construction of the boomerang connection table[J]. Cryptology ePrint Archive, 2018.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294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47B4825-BE2B-5183-2284-DECD9CDA5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487" y="147743"/>
            <a:ext cx="1309845" cy="130307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C16EB41-3B43-77B3-791F-6EC9D78B56CA}"/>
              </a:ext>
            </a:extLst>
          </p:cNvPr>
          <p:cNvSpPr/>
          <p:nvPr/>
        </p:nvSpPr>
        <p:spPr bwMode="auto">
          <a:xfrm>
            <a:off x="150668" y="306838"/>
            <a:ext cx="357020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377">
              <a:defRPr/>
            </a:pPr>
            <a:r>
              <a:rPr lang="zh-CN" altLang="en-US" sz="2400" b="1" kern="100" dirty="0">
                <a:solidFill>
                  <a:srgbClr val="2932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回旋镖均匀度的快速计算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48DB8E-5115-335E-2F27-F5BAAADA3B29}"/>
              </a:ext>
            </a:extLst>
          </p:cNvPr>
          <p:cNvSpPr txBox="1"/>
          <p:nvPr/>
        </p:nvSpPr>
        <p:spPr>
          <a:xfrm>
            <a:off x="318052" y="1450819"/>
            <a:ext cx="1041343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914377">
              <a:buFont typeface="Wingdings" pitchFamily="2" charset="2"/>
              <a:buChar char="p"/>
            </a:pPr>
            <a:r>
              <a:rPr kumimoji="1" lang="en-US" altLang="zh-CN" sz="2133" b="1" dirty="0">
                <a:solidFill>
                  <a:prstClr val="black"/>
                </a:solidFill>
                <a:latin typeface="微软雅黑"/>
                <a:ea typeface="微软雅黑"/>
              </a:rPr>
              <a:t>BCT </a:t>
            </a:r>
            <a:r>
              <a:rPr kumimoji="1" lang="en-US" altLang="zh-CN" sz="2133" dirty="0">
                <a:solidFill>
                  <a:prstClr val="black"/>
                </a:solidFill>
                <a:latin typeface="微软雅黑"/>
                <a:ea typeface="微软雅黑"/>
              </a:rPr>
              <a:t>(Boomerang Connect Table</a:t>
            </a:r>
            <a:r>
              <a:rPr kumimoji="1" lang="en-US" altLang="zh-CN" sz="2133" dirty="0">
                <a:solidFill>
                  <a:prstClr val="black"/>
                </a:solidFill>
                <a:latin typeface="微软雅黑 Light"/>
                <a:ea typeface="微软雅黑 Light"/>
              </a:rPr>
              <a:t>)</a:t>
            </a:r>
            <a:r>
              <a:rPr kumimoji="1" lang="zh-CN" altLang="en-US" sz="2133" dirty="0">
                <a:solidFill>
                  <a:prstClr val="black"/>
                </a:solidFill>
                <a:latin typeface="微软雅黑 Light"/>
                <a:ea typeface="微软雅黑 Light"/>
              </a:rPr>
              <a:t>，</a:t>
            </a:r>
            <a:r>
              <a:rPr kumimoji="1" lang="en-US" altLang="zh-CN" sz="2133" dirty="0">
                <a:solidFill>
                  <a:prstClr val="black"/>
                </a:solidFill>
                <a:latin typeface="微软雅黑 Light"/>
                <a:ea typeface="微软雅黑 Light"/>
              </a:rPr>
              <a:t> </a:t>
            </a:r>
            <a:r>
              <a:rPr kumimoji="1" lang="zh-CN" altLang="en-US" sz="2133" dirty="0">
                <a:solidFill>
                  <a:prstClr val="black"/>
                </a:solidFill>
                <a:latin typeface="微软雅黑 Light"/>
                <a:ea typeface="微软雅黑 Light"/>
              </a:rPr>
              <a:t>回旋镖连接表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7CA53FA-647C-3B0E-00FD-CF537DAF0DCD}"/>
                  </a:ext>
                </a:extLst>
              </p:cNvPr>
              <p:cNvSpPr txBox="1"/>
              <p:nvPr/>
            </p:nvSpPr>
            <p:spPr>
              <a:xfrm>
                <a:off x="724389" y="2245179"/>
                <a:ext cx="10082119" cy="420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377"/>
                <a:r>
                  <a:rPr kumimoji="1" lang="en-US" altLang="zh-CN" sz="2133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N </a:t>
                </a:r>
                <a14:m>
                  <m:oMath xmlns:m="http://schemas.openxmlformats.org/officeDocument/2006/math">
                    <m:r>
                      <a:rPr kumimoji="1" lang="en-US" altLang="zh-CN" sz="2133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en-US" altLang="zh-CN" sz="2133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 N </a:t>
                </a:r>
                <a:r>
                  <a:rPr kumimoji="1" lang="zh-CN" altLang="en-US" sz="2133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的 </a:t>
                </a:r>
                <a:r>
                  <a:rPr kumimoji="1" lang="en-US" altLang="zh-CN" sz="2133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S</a:t>
                </a:r>
                <a:r>
                  <a:rPr kumimoji="1" lang="zh-CN" altLang="en-US" sz="2133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 盒的回旋镖连接表是一个</a:t>
                </a:r>
                <a:r>
                  <a:rPr kumimoji="1" lang="en-US" altLang="zh-CN" sz="2133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133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133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133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sz="2133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1" lang="en-US" altLang="zh-CN" sz="2133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133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133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zh-CN" altLang="en-US" sz="2133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的表格，其中第</a:t>
                </a:r>
                <a:r>
                  <a:rPr kumimoji="1" lang="en-US" altLang="zh-CN" sz="2133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a</a:t>
                </a:r>
                <a:r>
                  <a:rPr kumimoji="1" lang="zh-CN" altLang="en-US" sz="2133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行、第</a:t>
                </a:r>
                <a:r>
                  <a:rPr kumimoji="1" lang="en-US" altLang="zh-CN" sz="2133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b</a:t>
                </a:r>
                <a:r>
                  <a:rPr kumimoji="1" lang="zh-CN" altLang="en-US" sz="2133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列的元素为：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7CA53FA-647C-3B0E-00FD-CF537DAF0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89" y="2245179"/>
                <a:ext cx="10082119" cy="420564"/>
              </a:xfrm>
              <a:prstGeom prst="rect">
                <a:avLst/>
              </a:prstGeom>
              <a:blipFill>
                <a:blip r:embed="rId4"/>
                <a:stretch>
                  <a:fillRect l="-726" t="-8696" b="-28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E0245F4C-4004-0752-D51F-B576E8AED618}"/>
              </a:ext>
            </a:extLst>
          </p:cNvPr>
          <p:cNvSpPr txBox="1"/>
          <p:nvPr/>
        </p:nvSpPr>
        <p:spPr>
          <a:xfrm>
            <a:off x="318052" y="3969803"/>
            <a:ext cx="1041343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914377">
              <a:buFont typeface="Wingdings" pitchFamily="2" charset="2"/>
              <a:buChar char="p"/>
            </a:pPr>
            <a:r>
              <a:rPr kumimoji="1" lang="en-US" altLang="zh-CN" sz="2133" b="1" dirty="0">
                <a:solidFill>
                  <a:prstClr val="black"/>
                </a:solidFill>
                <a:latin typeface="微软雅黑"/>
                <a:ea typeface="微软雅黑"/>
              </a:rPr>
              <a:t>BU</a:t>
            </a:r>
            <a:r>
              <a:rPr kumimoji="1" lang="zh-CN" altLang="en-US" sz="2133" b="1" dirty="0">
                <a:solidFill>
                  <a:prstClr val="black"/>
                </a:solidFill>
                <a:latin typeface="微软雅黑"/>
                <a:ea typeface="微软雅黑"/>
              </a:rPr>
              <a:t> </a:t>
            </a:r>
            <a:r>
              <a:rPr kumimoji="1" lang="en-US" altLang="zh-CN" sz="2133" b="1" dirty="0">
                <a:solidFill>
                  <a:prstClr val="black"/>
                </a:solidFill>
                <a:latin typeface="微软雅黑"/>
                <a:ea typeface="微软雅黑"/>
              </a:rPr>
              <a:t> </a:t>
            </a:r>
            <a:r>
              <a:rPr kumimoji="1" lang="en-US" altLang="zh-CN" sz="2133" dirty="0">
                <a:solidFill>
                  <a:prstClr val="black"/>
                </a:solidFill>
                <a:latin typeface="微软雅黑"/>
                <a:ea typeface="微软雅黑"/>
              </a:rPr>
              <a:t>(Boomerang</a:t>
            </a:r>
            <a:r>
              <a:rPr kumimoji="1" lang="zh-CN" altLang="en-US" sz="2133" dirty="0">
                <a:solidFill>
                  <a:prstClr val="black"/>
                </a:solidFill>
                <a:latin typeface="微软雅黑"/>
                <a:ea typeface="微软雅黑"/>
              </a:rPr>
              <a:t> </a:t>
            </a:r>
            <a:r>
              <a:rPr kumimoji="1" lang="en-US" altLang="zh-CN" sz="2133" dirty="0">
                <a:solidFill>
                  <a:prstClr val="black"/>
                </a:solidFill>
                <a:latin typeface="微软雅黑"/>
                <a:ea typeface="微软雅黑"/>
              </a:rPr>
              <a:t>Uniformity</a:t>
            </a:r>
            <a:r>
              <a:rPr kumimoji="1" lang="en-US" altLang="zh-CN" sz="2133" dirty="0">
                <a:solidFill>
                  <a:prstClr val="black"/>
                </a:solidFill>
                <a:latin typeface="微软雅黑 Light"/>
                <a:ea typeface="微软雅黑 Light"/>
              </a:rPr>
              <a:t>)</a:t>
            </a:r>
            <a:r>
              <a:rPr kumimoji="1" lang="zh-CN" altLang="en-US" sz="2133" dirty="0">
                <a:solidFill>
                  <a:prstClr val="black"/>
                </a:solidFill>
                <a:latin typeface="微软雅黑 Light"/>
                <a:ea typeface="微软雅黑 Light"/>
              </a:rPr>
              <a:t>，</a:t>
            </a:r>
            <a:r>
              <a:rPr kumimoji="1" lang="en-US" altLang="zh-CN" sz="2133" dirty="0">
                <a:solidFill>
                  <a:prstClr val="black"/>
                </a:solidFill>
                <a:latin typeface="微软雅黑 Light"/>
                <a:ea typeface="微软雅黑 Light"/>
              </a:rPr>
              <a:t> </a:t>
            </a:r>
            <a:r>
              <a:rPr kumimoji="1" lang="zh-CN" altLang="en-US" sz="2133" dirty="0">
                <a:solidFill>
                  <a:prstClr val="black"/>
                </a:solidFill>
                <a:latin typeface="微软雅黑 Light"/>
                <a:ea typeface="微软雅黑 Light"/>
              </a:rPr>
              <a:t>回旋镖均匀度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A6FF348-0D8B-5C13-D720-F193B746FD2F}"/>
                  </a:ext>
                </a:extLst>
              </p:cNvPr>
              <p:cNvSpPr txBox="1"/>
              <p:nvPr/>
            </p:nvSpPr>
            <p:spPr>
              <a:xfrm>
                <a:off x="677270" y="4723031"/>
                <a:ext cx="8526437" cy="420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377"/>
                <a:r>
                  <a:rPr kumimoji="1" lang="en-US" altLang="zh-CN" sz="2133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N </a:t>
                </a:r>
                <a14:m>
                  <m:oMath xmlns:m="http://schemas.openxmlformats.org/officeDocument/2006/math">
                    <m:r>
                      <a:rPr kumimoji="1" lang="en-US" altLang="zh-CN" sz="2133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en-US" altLang="zh-CN" sz="2133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 N </a:t>
                </a:r>
                <a:r>
                  <a:rPr kumimoji="1" lang="zh-CN" altLang="en-US" sz="2133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的 </a:t>
                </a:r>
                <a:r>
                  <a:rPr kumimoji="1" lang="en-US" altLang="zh-CN" sz="2133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S</a:t>
                </a:r>
                <a:r>
                  <a:rPr kumimoji="1" lang="zh-CN" altLang="en-US" sz="2133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 盒的回旋镖均匀度是 </a:t>
                </a:r>
                <a:r>
                  <a:rPr kumimoji="1" lang="en-US" altLang="zh-CN" sz="2133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BCT</a:t>
                </a:r>
                <a:r>
                  <a:rPr kumimoji="1" lang="zh-CN" altLang="en-US" sz="2133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 表中除了</a:t>
                </a:r>
                <a:r>
                  <a:rPr kumimoji="1" lang="en-US" altLang="zh-CN" sz="2133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(0,0)</a:t>
                </a:r>
                <a:r>
                  <a:rPr kumimoji="1" lang="zh-CN" altLang="en-US" sz="2133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条目之外的最大值：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A6FF348-0D8B-5C13-D720-F193B746F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70" y="4723031"/>
                <a:ext cx="8526437" cy="420564"/>
              </a:xfrm>
              <a:prstGeom prst="rect">
                <a:avLst/>
              </a:prstGeom>
              <a:blipFill>
                <a:blip r:embed="rId5"/>
                <a:stretch>
                  <a:fillRect l="-858" t="-8696" b="-27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B937F656-9B72-584E-E398-EC00C2CB56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8356" y="5407182"/>
            <a:ext cx="4892827" cy="80378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0E96990-E8EE-E8B2-DCD3-DDD006AB78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408" y="2866859"/>
            <a:ext cx="10007099" cy="809399"/>
          </a:xfrm>
          <a:prstGeom prst="rect">
            <a:avLst/>
          </a:prstGeom>
        </p:spPr>
      </p:pic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1942B183-6C70-B731-C033-D06F5685185F}"/>
              </a:ext>
            </a:extLst>
          </p:cNvPr>
          <p:cNvCxnSpPr/>
          <p:nvPr/>
        </p:nvCxnSpPr>
        <p:spPr>
          <a:xfrm flipH="1" flipV="1">
            <a:off x="10572461" y="3518398"/>
            <a:ext cx="318052" cy="431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5F653299-45B5-64F9-1392-1D4401B7C97C}"/>
              </a:ext>
            </a:extLst>
          </p:cNvPr>
          <p:cNvCxnSpPr/>
          <p:nvPr/>
        </p:nvCxnSpPr>
        <p:spPr>
          <a:xfrm flipH="1" flipV="1">
            <a:off x="9488557" y="3578087"/>
            <a:ext cx="265044" cy="39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9853E5B-3763-1FA0-B963-0B6292598027}"/>
              </a:ext>
            </a:extLst>
          </p:cNvPr>
          <p:cNvSpPr txBox="1"/>
          <p:nvPr/>
        </p:nvSpPr>
        <p:spPr>
          <a:xfrm>
            <a:off x="10731485" y="39698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kumimoji="1" lang="zh-CN" altLang="en-US" dirty="0">
                <a:solidFill>
                  <a:prstClr val="black"/>
                </a:solidFill>
                <a:latin typeface="Calibri Light"/>
                <a:ea typeface="微软雅黑 Light"/>
              </a:rPr>
              <a:t>输入差分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1A757F9-2727-7856-234B-C5E635E77146}"/>
              </a:ext>
            </a:extLst>
          </p:cNvPr>
          <p:cNvSpPr txBox="1"/>
          <p:nvPr/>
        </p:nvSpPr>
        <p:spPr>
          <a:xfrm>
            <a:off x="9446023" y="39825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kumimoji="1" lang="zh-CN" altLang="en-US" dirty="0">
                <a:solidFill>
                  <a:prstClr val="black"/>
                </a:solidFill>
                <a:latin typeface="Calibri Light"/>
                <a:ea typeface="微软雅黑 Light"/>
              </a:rPr>
              <a:t>输出差分</a:t>
            </a:r>
          </a:p>
        </p:txBody>
      </p:sp>
    </p:spTree>
    <p:extLst>
      <p:ext uri="{BB962C8B-B14F-4D97-AF65-F5344CB8AC3E}">
        <p14:creationId xmlns:p14="http://schemas.microsoft.com/office/powerpoint/2010/main" val="180878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47B4825-BE2B-5183-2284-DECD9CDA5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487" y="147743"/>
            <a:ext cx="1309845" cy="130307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C16EB41-3B43-77B3-791F-6EC9D78B56CA}"/>
              </a:ext>
            </a:extLst>
          </p:cNvPr>
          <p:cNvSpPr/>
          <p:nvPr/>
        </p:nvSpPr>
        <p:spPr bwMode="auto">
          <a:xfrm>
            <a:off x="150668" y="306838"/>
            <a:ext cx="357020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377">
              <a:defRPr/>
            </a:pPr>
            <a:r>
              <a:rPr lang="zh-CN" altLang="en-US" sz="2400" b="1" kern="100" dirty="0">
                <a:solidFill>
                  <a:srgbClr val="2932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回旋镖均匀度的快速计算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830692-9A82-DA3B-DC76-69A33AF6CB11}"/>
              </a:ext>
            </a:extLst>
          </p:cNvPr>
          <p:cNvSpPr txBox="1"/>
          <p:nvPr/>
        </p:nvSpPr>
        <p:spPr>
          <a:xfrm>
            <a:off x="202333" y="1225117"/>
            <a:ext cx="1745736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914377">
              <a:buFont typeface="Wingdings" pitchFamily="2" charset="2"/>
              <a:buChar char="n"/>
            </a:pPr>
            <a:r>
              <a:rPr kumimoji="1" lang="zh-CN" altLang="en-US" sz="2133" dirty="0">
                <a:solidFill>
                  <a:prstClr val="black"/>
                </a:solidFill>
                <a:latin typeface="微软雅黑"/>
                <a:ea typeface="微软雅黑"/>
              </a:rPr>
              <a:t>传统思路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9E4DF08-C361-B41A-5D21-23BC7407054E}"/>
                  </a:ext>
                </a:extLst>
              </p:cNvPr>
              <p:cNvSpPr txBox="1"/>
              <p:nvPr/>
            </p:nvSpPr>
            <p:spPr>
              <a:xfrm>
                <a:off x="553668" y="2049616"/>
                <a:ext cx="11084665" cy="1405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377">
                  <a:lnSpc>
                    <a:spcPct val="150000"/>
                  </a:lnSpc>
                </a:pPr>
                <a:r>
                  <a:rPr lang="zh-CN" altLang="en-US" sz="2133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遍历所有的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33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 sz="2133" dirty="0">
                            <a:solidFill>
                              <a:prstClr val="black"/>
                            </a:solidFill>
                            <a:latin typeface="Calibri Light"/>
                            <a:ea typeface="微软雅黑 Light"/>
                          </a:rPr>
                          <m:t>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133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zh-CN" altLang="en-US" sz="2133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33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 sz="2133" dirty="0">
                            <a:solidFill>
                              <a:prstClr val="black"/>
                            </a:solidFill>
                            <a:latin typeface="Calibri Light"/>
                            <a:ea typeface="微软雅黑 Light"/>
                          </a:rPr>
                          <m:t>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133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lang="zh-CN" altLang="en-US" sz="2133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 ，查找满足下式的输入 𝑥，再将 𝑥 的累积个数填入表的第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33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 sz="2133" dirty="0">
                            <a:solidFill>
                              <a:prstClr val="black"/>
                            </a:solidFill>
                            <a:latin typeface="Calibri Light"/>
                            <a:ea typeface="微软雅黑 Light"/>
                          </a:rPr>
                          <m:t>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133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zh-CN" altLang="en-US" sz="2133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行，第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33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 sz="2133" dirty="0">
                            <a:solidFill>
                              <a:prstClr val="black"/>
                            </a:solidFill>
                            <a:latin typeface="Calibri Light"/>
                            <a:ea typeface="微软雅黑 Light"/>
                          </a:rPr>
                          <m:t>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133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lang="zh-CN" altLang="en-US" sz="2133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列中。</a:t>
                </a:r>
              </a:p>
              <a:p>
                <a:pPr defTabSz="914377"/>
                <a:endParaRPr kumimoji="1" lang="zh-CN" altLang="en-US" sz="2133" dirty="0">
                  <a:solidFill>
                    <a:prstClr val="black"/>
                  </a:solidFill>
                  <a:latin typeface="Calibri Light"/>
                  <a:ea typeface="微软雅黑 Light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9E4DF08-C361-B41A-5D21-23BC74070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68" y="2049616"/>
                <a:ext cx="11084665" cy="1405321"/>
              </a:xfrm>
              <a:prstGeom prst="rect">
                <a:avLst/>
              </a:prstGeom>
              <a:blipFill>
                <a:blip r:embed="rId4"/>
                <a:stretch>
                  <a:fillRect l="-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6C6A077B-4D9B-93B6-1296-A9380F4D1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435" y="3504629"/>
            <a:ext cx="9462052" cy="7432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折角形 16">
                <a:extLst>
                  <a:ext uri="{FF2B5EF4-FFF2-40B4-BE49-F238E27FC236}">
                    <a16:creationId xmlns:a16="http://schemas.microsoft.com/office/drawing/2014/main" id="{BD2FD35D-5C83-1764-B6A1-4B395A87750D}"/>
                  </a:ext>
                </a:extLst>
              </p:cNvPr>
              <p:cNvSpPr/>
              <p:nvPr/>
            </p:nvSpPr>
            <p:spPr>
              <a:xfrm>
                <a:off x="4837044" y="5181600"/>
                <a:ext cx="2001077" cy="887896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r>
                  <a:rPr kumimoji="1" lang="zh-CN" altLang="en-US" sz="2133" b="1" dirty="0">
                    <a:solidFill>
                      <a:prstClr val="white"/>
                    </a:solidFill>
                    <a:latin typeface="Calibri Light"/>
                    <a:ea typeface="微软雅黑 Light"/>
                  </a:rPr>
                  <a:t>复杂度</a:t>
                </a:r>
                <a:r>
                  <a:rPr lang="zh-CN" altLang="en-US" sz="2133" b="1" dirty="0">
                    <a:solidFill>
                      <a:prstClr val="white"/>
                    </a:solidFill>
                    <a:latin typeface="Calibri Light"/>
                    <a:ea typeface="微软雅黑 Light"/>
                  </a:rPr>
                  <a:t>𝑂</a:t>
                </a:r>
                <a:r>
                  <a:rPr lang="en-US" altLang="zh-CN" sz="2133" b="1" dirty="0">
                    <a:solidFill>
                      <a:prstClr val="white"/>
                    </a:solidFill>
                    <a:latin typeface="Calibri Light"/>
                    <a:ea typeface="微软雅黑 Light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33" b="1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33" b="1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133" b="1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133" b="1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CN" sz="2133" b="1" dirty="0">
                    <a:solidFill>
                      <a:prstClr val="white"/>
                    </a:solidFill>
                    <a:latin typeface="Calibri Light"/>
                    <a:ea typeface="微软雅黑 Light"/>
                  </a:rPr>
                  <a:t>)</a:t>
                </a:r>
                <a:r>
                  <a:rPr lang="zh-CN" altLang="en-US" sz="2133" b="1" dirty="0">
                    <a:solidFill>
                      <a:prstClr val="white"/>
                    </a:solidFill>
                    <a:latin typeface="Calibri Light"/>
                    <a:ea typeface="微软雅黑 Light"/>
                  </a:rPr>
                  <a:t> </a:t>
                </a:r>
                <a:endParaRPr kumimoji="1" lang="zh-CN" altLang="en-US" sz="2133" b="1" dirty="0">
                  <a:solidFill>
                    <a:prstClr val="white"/>
                  </a:solidFill>
                  <a:latin typeface="Calibri Light"/>
                  <a:ea typeface="微软雅黑 Light"/>
                </a:endParaRPr>
              </a:p>
            </p:txBody>
          </p:sp>
        </mc:Choice>
        <mc:Fallback xmlns="">
          <p:sp>
            <p:nvSpPr>
              <p:cNvPr id="17" name="折角形 16">
                <a:extLst>
                  <a:ext uri="{FF2B5EF4-FFF2-40B4-BE49-F238E27FC236}">
                    <a16:creationId xmlns:a16="http://schemas.microsoft.com/office/drawing/2014/main" id="{BD2FD35D-5C83-1764-B6A1-4B395A877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044" y="5181600"/>
                <a:ext cx="2001077" cy="887896"/>
              </a:xfrm>
              <a:prstGeom prst="foldedCorner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35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47B4825-BE2B-5183-2284-DECD9CDA5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4911" y="116958"/>
            <a:ext cx="1116421" cy="9912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C16EB41-3B43-77B3-791F-6EC9D78B56CA}"/>
              </a:ext>
            </a:extLst>
          </p:cNvPr>
          <p:cNvSpPr/>
          <p:nvPr/>
        </p:nvSpPr>
        <p:spPr bwMode="auto">
          <a:xfrm>
            <a:off x="150668" y="306838"/>
            <a:ext cx="357020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377">
              <a:defRPr/>
            </a:pPr>
            <a:r>
              <a:rPr lang="zh-CN" altLang="en-US" sz="2400" b="1" kern="100" dirty="0">
                <a:solidFill>
                  <a:srgbClr val="2932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回旋镖均匀度的快速计算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830692-9A82-DA3B-DC76-69A33AF6CB11}"/>
              </a:ext>
            </a:extLst>
          </p:cNvPr>
          <p:cNvSpPr txBox="1"/>
          <p:nvPr/>
        </p:nvSpPr>
        <p:spPr>
          <a:xfrm>
            <a:off x="202333" y="1225116"/>
            <a:ext cx="374681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914377">
              <a:buFont typeface="Wingdings" pitchFamily="2" charset="2"/>
              <a:buChar char="n"/>
            </a:pPr>
            <a:r>
              <a:rPr kumimoji="1" lang="zh-CN" altLang="en-US" sz="2133" dirty="0">
                <a:solidFill>
                  <a:prstClr val="black"/>
                </a:solidFill>
                <a:latin typeface="微软雅黑"/>
                <a:ea typeface="微软雅黑"/>
              </a:rPr>
              <a:t>新的计算方法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C6A077B-4D9B-93B6-1296-A9380F4D1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90" y="1904220"/>
            <a:ext cx="5265140" cy="413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折角形 16">
                <a:extLst>
                  <a:ext uri="{FF2B5EF4-FFF2-40B4-BE49-F238E27FC236}">
                    <a16:creationId xmlns:a16="http://schemas.microsoft.com/office/drawing/2014/main" id="{BD2FD35D-5C83-1764-B6A1-4B395A87750D}"/>
                  </a:ext>
                </a:extLst>
              </p:cNvPr>
              <p:cNvSpPr/>
              <p:nvPr/>
            </p:nvSpPr>
            <p:spPr>
              <a:xfrm>
                <a:off x="1809632" y="4857138"/>
                <a:ext cx="2001077" cy="887896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r>
                  <a:rPr kumimoji="1" lang="zh-CN" altLang="en-US" sz="2133" b="1" dirty="0">
                    <a:solidFill>
                      <a:prstClr val="white"/>
                    </a:solidFill>
                    <a:latin typeface="Calibri Light"/>
                    <a:ea typeface="微软雅黑 Light"/>
                  </a:rPr>
                  <a:t>复杂度</a:t>
                </a:r>
                <a:r>
                  <a:rPr lang="zh-CN" altLang="en-US" sz="2133" b="1" dirty="0">
                    <a:solidFill>
                      <a:prstClr val="white"/>
                    </a:solidFill>
                    <a:latin typeface="Calibri Light"/>
                    <a:ea typeface="微软雅黑 Light"/>
                  </a:rPr>
                  <a:t>𝑂</a:t>
                </a:r>
                <a:r>
                  <a:rPr lang="en-US" altLang="zh-CN" sz="2133" b="1" dirty="0">
                    <a:solidFill>
                      <a:prstClr val="white"/>
                    </a:solidFill>
                    <a:latin typeface="Calibri Light"/>
                    <a:ea typeface="微软雅黑 Light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33" b="1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33" b="1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133" b="1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133" b="1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CN" sz="2133" b="1" dirty="0">
                    <a:solidFill>
                      <a:prstClr val="white"/>
                    </a:solidFill>
                    <a:latin typeface="Calibri Light"/>
                    <a:ea typeface="微软雅黑 Light"/>
                  </a:rPr>
                  <a:t>)</a:t>
                </a:r>
                <a:r>
                  <a:rPr lang="zh-CN" altLang="en-US" sz="2133" b="1" dirty="0">
                    <a:solidFill>
                      <a:prstClr val="white"/>
                    </a:solidFill>
                    <a:latin typeface="Calibri Light"/>
                    <a:ea typeface="微软雅黑 Light"/>
                  </a:rPr>
                  <a:t> </a:t>
                </a:r>
                <a:endParaRPr kumimoji="1" lang="zh-CN" altLang="en-US" sz="2133" b="1" dirty="0">
                  <a:solidFill>
                    <a:prstClr val="white"/>
                  </a:solidFill>
                  <a:latin typeface="Calibri Light"/>
                  <a:ea typeface="微软雅黑 Light"/>
                </a:endParaRPr>
              </a:p>
            </p:txBody>
          </p:sp>
        </mc:Choice>
        <mc:Fallback xmlns="">
          <p:sp>
            <p:nvSpPr>
              <p:cNvPr id="17" name="折角形 16">
                <a:extLst>
                  <a:ext uri="{FF2B5EF4-FFF2-40B4-BE49-F238E27FC236}">
                    <a16:creationId xmlns:a16="http://schemas.microsoft.com/office/drawing/2014/main" id="{BD2FD35D-5C83-1764-B6A1-4B395A877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632" y="4857138"/>
                <a:ext cx="2001077" cy="887896"/>
              </a:xfrm>
              <a:prstGeom prst="foldedCorner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B8EBB01-08AC-4E96-BF35-C0DC89514E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645" y="2928764"/>
            <a:ext cx="5487569" cy="412632"/>
          </a:xfrm>
          <a:prstGeom prst="rect">
            <a:avLst/>
          </a:prstGeom>
        </p:spPr>
      </p:pic>
      <p:sp>
        <p:nvSpPr>
          <p:cNvPr id="5" name="下箭头 4">
            <a:extLst>
              <a:ext uri="{FF2B5EF4-FFF2-40B4-BE49-F238E27FC236}">
                <a16:creationId xmlns:a16="http://schemas.microsoft.com/office/drawing/2014/main" id="{B0C99B83-7F69-5BC3-9295-D75427BA2304}"/>
              </a:ext>
            </a:extLst>
          </p:cNvPr>
          <p:cNvSpPr/>
          <p:nvPr/>
        </p:nvSpPr>
        <p:spPr>
          <a:xfrm>
            <a:off x="2552616" y="2374813"/>
            <a:ext cx="174873" cy="352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kumimoji="1" lang="zh-CN" altLang="en-US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4AFC1C1-1CE7-D9BB-A1F0-3B044C3E53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789" y="4049318"/>
            <a:ext cx="5487569" cy="419984"/>
          </a:xfrm>
          <a:prstGeom prst="rect">
            <a:avLst/>
          </a:prstGeom>
        </p:spPr>
      </p:pic>
      <p:sp>
        <p:nvSpPr>
          <p:cNvPr id="15" name="下箭头 14">
            <a:extLst>
              <a:ext uri="{FF2B5EF4-FFF2-40B4-BE49-F238E27FC236}">
                <a16:creationId xmlns:a16="http://schemas.microsoft.com/office/drawing/2014/main" id="{948676A2-B466-2A62-E9CF-7D395BDC34BA}"/>
              </a:ext>
            </a:extLst>
          </p:cNvPr>
          <p:cNvSpPr/>
          <p:nvPr/>
        </p:nvSpPr>
        <p:spPr>
          <a:xfrm>
            <a:off x="2552614" y="3569054"/>
            <a:ext cx="174873" cy="352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kumimoji="1" lang="zh-CN" altLang="en-US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A68F49-A5FF-47B1-80E3-27E636D657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945" y="1329351"/>
            <a:ext cx="5932410" cy="410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6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8E9D7F5-3868-4E42-AA53-801CFDA8F185}"/>
              </a:ext>
            </a:extLst>
          </p:cNvPr>
          <p:cNvSpPr/>
          <p:nvPr/>
        </p:nvSpPr>
        <p:spPr>
          <a:xfrm>
            <a:off x="0" y="1685621"/>
            <a:ext cx="12192000" cy="3745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zh-CN" altLang="en-US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E8B9CC7-7DE6-41EC-957A-3C9CC4F70307}"/>
              </a:ext>
            </a:extLst>
          </p:cNvPr>
          <p:cNvSpPr/>
          <p:nvPr/>
        </p:nvSpPr>
        <p:spPr bwMode="auto">
          <a:xfrm>
            <a:off x="5251883" y="2840353"/>
            <a:ext cx="1688283" cy="16257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>
              <a:lnSpc>
                <a:spcPct val="200000"/>
              </a:lnSpc>
              <a:defRPr/>
            </a:pPr>
            <a:r>
              <a:rPr lang="zh-CN" altLang="en-US" sz="5867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8D12958-F885-4688-B5CD-ECDEC576A2E3}"/>
              </a:ext>
            </a:extLst>
          </p:cNvPr>
          <p:cNvSpPr/>
          <p:nvPr/>
        </p:nvSpPr>
        <p:spPr>
          <a:xfrm>
            <a:off x="5223669" y="1030556"/>
            <a:ext cx="1708896" cy="170889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endParaRPr lang="zh-CN" altLang="en-US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630B254-C2A3-4D01-906A-76BCFCA3EAD4}"/>
              </a:ext>
            </a:extLst>
          </p:cNvPr>
          <p:cNvGrpSpPr/>
          <p:nvPr/>
        </p:nvGrpSpPr>
        <p:grpSpPr>
          <a:xfrm>
            <a:off x="5489761" y="1448845"/>
            <a:ext cx="1176713" cy="1026387"/>
            <a:chOff x="4675188" y="2882900"/>
            <a:chExt cx="360362" cy="314325"/>
          </a:xfrm>
          <a:solidFill>
            <a:schemeClr val="accent1"/>
          </a:solidFill>
        </p:grpSpPr>
        <p:sp>
          <p:nvSpPr>
            <p:cNvPr id="39" name="AutoShape 43">
              <a:extLst>
                <a:ext uri="{FF2B5EF4-FFF2-40B4-BE49-F238E27FC236}">
                  <a16:creationId xmlns:a16="http://schemas.microsoft.com/office/drawing/2014/main" id="{15893D69-28BD-43FD-9EAB-05ED64763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 Light"/>
                <a:sym typeface="Gill Sans" charset="0"/>
              </a:endParaRPr>
            </a:p>
          </p:txBody>
        </p:sp>
        <p:sp>
          <p:nvSpPr>
            <p:cNvPr id="40" name="AutoShape 44">
              <a:extLst>
                <a:ext uri="{FF2B5EF4-FFF2-40B4-BE49-F238E27FC236}">
                  <a16:creationId xmlns:a16="http://schemas.microsoft.com/office/drawing/2014/main" id="{566D0FA5-025B-4825-AE4C-790C1FFF2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 Light"/>
                <a:sym typeface="Gill Sans" charset="0"/>
              </a:endParaRPr>
            </a:p>
          </p:txBody>
        </p:sp>
        <p:sp>
          <p:nvSpPr>
            <p:cNvPr id="41" name="AutoShape 45">
              <a:extLst>
                <a:ext uri="{FF2B5EF4-FFF2-40B4-BE49-F238E27FC236}">
                  <a16:creationId xmlns:a16="http://schemas.microsoft.com/office/drawing/2014/main" id="{118B33A3-5526-4347-BD3F-A4CE49A6A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 Light"/>
                <a:sym typeface="Gill Sans" charset="0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D438853A-8456-888B-3307-2767C6F88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8212" y="33490"/>
            <a:ext cx="1471685" cy="146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7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47B4825-BE2B-5183-2284-DECD9CDA5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487" y="147743"/>
            <a:ext cx="1309845" cy="130307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C16EB41-3B43-77B3-791F-6EC9D78B56CA}"/>
              </a:ext>
            </a:extLst>
          </p:cNvPr>
          <p:cNvSpPr/>
          <p:nvPr/>
        </p:nvSpPr>
        <p:spPr bwMode="auto">
          <a:xfrm>
            <a:off x="318052" y="360785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377">
              <a:defRPr/>
            </a:pPr>
            <a:r>
              <a:rPr lang="zh-CN" altLang="en-US" sz="2400" b="1" kern="100" dirty="0">
                <a:solidFill>
                  <a:srgbClr val="2932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分组密码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48DB8E-5115-335E-2F27-F5BAAADA3B29}"/>
              </a:ext>
            </a:extLst>
          </p:cNvPr>
          <p:cNvSpPr txBox="1"/>
          <p:nvPr/>
        </p:nvSpPr>
        <p:spPr>
          <a:xfrm>
            <a:off x="318052" y="1450819"/>
            <a:ext cx="10413435" cy="1086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914377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分组密码</a:t>
            </a:r>
            <a:r>
              <a:rPr lang="zh-CN" alt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sz="2400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Block cipher</a:t>
            </a:r>
            <a:r>
              <a:rPr lang="zh-CN" alt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）</a:t>
            </a:r>
            <a:br>
              <a:rPr lang="en-US" altLang="zh-CN" sz="2400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zh-CN" altLang="en-US" sz="2000" dirty="0">
                <a:solidFill>
                  <a:prstClr val="black"/>
                </a:solidFill>
                <a:latin typeface="Calibri Light"/>
                <a:ea typeface="微软雅黑 Light"/>
              </a:rPr>
              <a:t>将明文分成多个等长的块（</a:t>
            </a:r>
            <a:r>
              <a:rPr lang="en-US" altLang="zh-CN" sz="2000" i="1" dirty="0">
                <a:solidFill>
                  <a:prstClr val="black"/>
                </a:solidFill>
                <a:latin typeface="Calibri Light"/>
                <a:ea typeface="微软雅黑 Light"/>
              </a:rPr>
              <a:t>block</a:t>
            </a:r>
            <a:r>
              <a:rPr lang="zh-CN" altLang="en-US" sz="2000" dirty="0">
                <a:solidFill>
                  <a:prstClr val="black"/>
                </a:solidFill>
                <a:latin typeface="Calibri Light"/>
                <a:ea typeface="微软雅黑 Light"/>
              </a:rPr>
              <a:t>）后使用确定的算法和密钥对每组分别加密解密。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D94448-5287-420B-A77B-9B3613C28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730" y="3219907"/>
            <a:ext cx="3564759" cy="3022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DF5DC39-7744-4E36-B842-D95B74B2B44F}"/>
                  </a:ext>
                </a:extLst>
              </p:cNvPr>
              <p:cNvSpPr txBox="1"/>
              <p:nvPr/>
            </p:nvSpPr>
            <p:spPr>
              <a:xfrm>
                <a:off x="691115" y="3219907"/>
                <a:ext cx="7060019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000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明文消息编码后的序列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 Light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 Light"/>
                          </a:rPr>
                          <m:t>x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 Light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, …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zh-CN" sz="2000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划分成长为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 n </a:t>
                </a:r>
                <a:r>
                  <a:rPr lang="zh-CN" altLang="zh-CN" sz="2000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的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明文块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=(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dirty="0">
                        <a:solidFill>
                          <a:prstClr val="black"/>
                        </a:solidFill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dirty="0">
                        <a:solidFill>
                          <a:prstClr val="black"/>
                        </a:solidFill>
                      </a:rPr>
                      <m:t>, … ,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prstClr val="black"/>
                  </a:solidFill>
                  <a:latin typeface="Calibri Light"/>
                  <a:ea typeface="微软雅黑 Light"/>
                </a:endParaRPr>
              </a:p>
              <a:p>
                <a:endParaRPr lang="en-US" altLang="zh-CN" sz="2000" dirty="0">
                  <a:solidFill>
                    <a:prstClr val="black"/>
                  </a:solidFill>
                  <a:latin typeface="Calibri Light"/>
                  <a:ea typeface="微软雅黑 Light"/>
                </a:endParaRPr>
              </a:p>
              <a:p>
                <a:r>
                  <a:rPr lang="zh-CN" altLang="en-US" sz="2000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生成长为 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t 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的</a:t>
                </a:r>
                <a:r>
                  <a:rPr lang="zh-CN" altLang="zh-CN" sz="2000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密钥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 	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=(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 Light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 Light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 Light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prstClr val="black"/>
                  </a:solidFill>
                  <a:latin typeface="Calibri Light"/>
                  <a:ea typeface="微软雅黑 Light"/>
                </a:endParaRPr>
              </a:p>
              <a:p>
                <a:endParaRPr lang="en-US" altLang="zh-CN" sz="2000" dirty="0">
                  <a:solidFill>
                    <a:prstClr val="black"/>
                  </a:solidFill>
                  <a:latin typeface="Calibri Light"/>
                  <a:ea typeface="微软雅黑 Light"/>
                </a:endParaRPr>
              </a:p>
              <a:p>
                <a:endParaRPr lang="en-US" altLang="zh-CN" sz="2000" dirty="0">
                  <a:solidFill>
                    <a:prstClr val="black"/>
                  </a:solidFill>
                  <a:latin typeface="Calibri Light"/>
                  <a:ea typeface="微软雅黑 Light"/>
                </a:endParaRPr>
              </a:p>
              <a:p>
                <a:r>
                  <a:rPr lang="zh-CN" altLang="zh-CN" sz="2000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等长的输出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密文</a:t>
                </a:r>
                <a:r>
                  <a:rPr lang="zh-CN" altLang="zh-CN" sz="2000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序列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y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 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dirty="0">
                        <a:solidFill>
                          <a:prstClr val="black"/>
                        </a:solidFill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dirty="0">
                        <a:solidFill>
                          <a:prstClr val="black"/>
                        </a:solidFill>
                      </a:rPr>
                      <m:t>, … ,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prstClr val="black"/>
                  </a:solidFill>
                </a:endParaRPr>
              </a:p>
              <a:p>
                <a:endParaRPr lang="zh-CN" altLang="en-US" sz="2000" dirty="0">
                  <a:solidFill>
                    <a:prstClr val="black"/>
                  </a:solidFill>
                  <a:latin typeface="Calibri Light"/>
                  <a:ea typeface="微软雅黑 Light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DF5DC39-7744-4E36-B842-D95B74B2B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15" y="3219907"/>
                <a:ext cx="7060019" cy="2862322"/>
              </a:xfrm>
              <a:prstGeom prst="rect">
                <a:avLst/>
              </a:prstGeom>
              <a:blipFill>
                <a:blip r:embed="rId5"/>
                <a:stretch>
                  <a:fillRect l="-8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61351D5F-319A-4886-8B34-78815A5D25A0}"/>
              </a:ext>
            </a:extLst>
          </p:cNvPr>
          <p:cNvSpPr txBox="1"/>
          <p:nvPr/>
        </p:nvSpPr>
        <p:spPr>
          <a:xfrm>
            <a:off x="691115" y="2850575"/>
            <a:ext cx="155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加密：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9082CC5-5C05-43AF-812B-ADE93DB8AA57}"/>
              </a:ext>
            </a:extLst>
          </p:cNvPr>
          <p:cNvSpPr/>
          <p:nvPr/>
        </p:nvSpPr>
        <p:spPr>
          <a:xfrm>
            <a:off x="8939515" y="3645209"/>
            <a:ext cx="180754" cy="1187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831A6FB-F1F1-480A-986B-6D50E2BA11E6}"/>
              </a:ext>
            </a:extLst>
          </p:cNvPr>
          <p:cNvCxnSpPr>
            <a:cxnSpLocks/>
          </p:cNvCxnSpPr>
          <p:nvPr/>
        </p:nvCxnSpPr>
        <p:spPr>
          <a:xfrm flipV="1">
            <a:off x="6826102" y="3763925"/>
            <a:ext cx="1998921" cy="223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908E366-E32C-4D46-9236-A613C16166E8}"/>
              </a:ext>
            </a:extLst>
          </p:cNvPr>
          <p:cNvCxnSpPr>
            <a:cxnSpLocks/>
          </p:cNvCxnSpPr>
          <p:nvPr/>
        </p:nvCxnSpPr>
        <p:spPr>
          <a:xfrm flipV="1">
            <a:off x="6220047" y="3429001"/>
            <a:ext cx="2829685" cy="12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DDDD3A8-5A5B-4147-8046-618F410ABE93}"/>
              </a:ext>
            </a:extLst>
          </p:cNvPr>
          <p:cNvCxnSpPr/>
          <p:nvPr/>
        </p:nvCxnSpPr>
        <p:spPr>
          <a:xfrm>
            <a:off x="6826102" y="4720733"/>
            <a:ext cx="531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3613CCE-2ED9-4035-8415-A59BCD977C00}"/>
              </a:ext>
            </a:extLst>
          </p:cNvPr>
          <p:cNvSpPr/>
          <p:nvPr/>
        </p:nvSpPr>
        <p:spPr>
          <a:xfrm>
            <a:off x="8644269" y="5566073"/>
            <a:ext cx="180754" cy="11871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7516F81-B087-4CF3-94F6-8FE29D7C884A}"/>
              </a:ext>
            </a:extLst>
          </p:cNvPr>
          <p:cNvCxnSpPr>
            <a:cxnSpLocks/>
          </p:cNvCxnSpPr>
          <p:nvPr/>
        </p:nvCxnSpPr>
        <p:spPr>
          <a:xfrm>
            <a:off x="6645349" y="5625431"/>
            <a:ext cx="1893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4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47B4825-BE2B-5183-2284-DECD9CDA5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487" y="147743"/>
            <a:ext cx="1309845" cy="130307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C16EB41-3B43-77B3-791F-6EC9D78B56CA}"/>
              </a:ext>
            </a:extLst>
          </p:cNvPr>
          <p:cNvSpPr/>
          <p:nvPr/>
        </p:nvSpPr>
        <p:spPr bwMode="auto">
          <a:xfrm>
            <a:off x="318052" y="361191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分组密码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48DB8E-5115-335E-2F27-F5BAAADA3B29}"/>
              </a:ext>
            </a:extLst>
          </p:cNvPr>
          <p:cNvSpPr txBox="1"/>
          <p:nvPr/>
        </p:nvSpPr>
        <p:spPr>
          <a:xfrm>
            <a:off x="318052" y="1450819"/>
            <a:ext cx="10413435" cy="505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marR="0" lvl="0" indent="-38099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微软雅黑 Light"/>
                <a:cs typeface="+mn-cs"/>
              </a:rPr>
              <a:t>分组密码的数学模型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E371543-C046-4723-9D8C-49DFEC479A2E}"/>
              </a:ext>
            </a:extLst>
          </p:cNvPr>
          <p:cNvCxnSpPr>
            <a:cxnSpLocks/>
          </p:cNvCxnSpPr>
          <p:nvPr/>
        </p:nvCxnSpPr>
        <p:spPr>
          <a:xfrm>
            <a:off x="726468" y="3676326"/>
            <a:ext cx="2346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4AA68A0-7B33-46C5-8A01-DDC5A1C2D751}"/>
                  </a:ext>
                </a:extLst>
              </p:cNvPr>
              <p:cNvSpPr txBox="1"/>
              <p:nvPr/>
            </p:nvSpPr>
            <p:spPr>
              <a:xfrm>
                <a:off x="504666" y="3294598"/>
                <a:ext cx="2665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 Light"/>
                        </a:rPr>
                        <m:t>𝑥</m:t>
                      </m:r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 Light"/>
                        </a:rPr>
                        <m:t>=(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1800" dirty="0">
                          <a:solidFill>
                            <a:prstClr val="black"/>
                          </a:solidFill>
                        </a:rPr>
                        <m:t>, 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1800" dirty="0">
                          <a:solidFill>
                            <a:prstClr val="black"/>
                          </a:solidFill>
                        </a:rPr>
                        <m:t>, … , 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dirty="0">
                  <a:solidFill>
                    <a:prstClr val="black"/>
                  </a:solidFill>
                  <a:latin typeface="Calibri Light"/>
                  <a:ea typeface="微软雅黑 Light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4AA68A0-7B33-46C5-8A01-DDC5A1C2D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66" y="3294598"/>
                <a:ext cx="2665319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364E1845-BD46-4307-A709-15D99725D931}"/>
              </a:ext>
            </a:extLst>
          </p:cNvPr>
          <p:cNvSpPr/>
          <p:nvPr/>
        </p:nvSpPr>
        <p:spPr>
          <a:xfrm>
            <a:off x="3072809" y="3429000"/>
            <a:ext cx="1392865" cy="406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加密算法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0F91875-5097-42E3-B143-647787278510}"/>
              </a:ext>
            </a:extLst>
          </p:cNvPr>
          <p:cNvCxnSpPr>
            <a:cxnSpLocks/>
          </p:cNvCxnSpPr>
          <p:nvPr/>
        </p:nvCxnSpPr>
        <p:spPr>
          <a:xfrm>
            <a:off x="4572000" y="3663930"/>
            <a:ext cx="2346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D3F78EFF-7279-4284-A425-B82EE25FDC85}"/>
              </a:ext>
            </a:extLst>
          </p:cNvPr>
          <p:cNvSpPr/>
          <p:nvPr/>
        </p:nvSpPr>
        <p:spPr>
          <a:xfrm>
            <a:off x="6918341" y="3429000"/>
            <a:ext cx="1392865" cy="406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解密算法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3A34029-FDF8-47D8-AFD7-65F221F61723}"/>
              </a:ext>
            </a:extLst>
          </p:cNvPr>
          <p:cNvCxnSpPr>
            <a:cxnSpLocks/>
          </p:cNvCxnSpPr>
          <p:nvPr/>
        </p:nvCxnSpPr>
        <p:spPr>
          <a:xfrm>
            <a:off x="8385146" y="3676326"/>
            <a:ext cx="2346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F573F70-E2AB-4854-8373-75C771AE6C0A}"/>
                  </a:ext>
                </a:extLst>
              </p:cNvPr>
              <p:cNvSpPr txBox="1"/>
              <p:nvPr/>
            </p:nvSpPr>
            <p:spPr>
              <a:xfrm>
                <a:off x="4564957" y="3289282"/>
                <a:ext cx="23463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y</m:t>
                    </m:r>
                  </m:oMath>
                </a14:m>
                <a:r>
                  <a:rPr lang="zh-CN" altLang="en-US" sz="1800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 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800" dirty="0">
                        <a:solidFill>
                          <a:prstClr val="black"/>
                        </a:solidFill>
                      </a:rPr>
                      <m:t>, 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800" dirty="0">
                        <a:solidFill>
                          <a:prstClr val="black"/>
                        </a:solidFill>
                      </a:rPr>
                      <m:t>, … , 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F573F70-E2AB-4854-8373-75C771AE6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957" y="3289282"/>
                <a:ext cx="2346341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B80112B-41DD-42FB-9D2C-8AF8E9FF23DA}"/>
                  </a:ext>
                </a:extLst>
              </p:cNvPr>
              <p:cNvSpPr txBox="1"/>
              <p:nvPr/>
            </p:nvSpPr>
            <p:spPr>
              <a:xfrm>
                <a:off x="8225656" y="3289282"/>
                <a:ext cx="2665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 Light"/>
                        </a:rPr>
                        <m:t>𝑥</m:t>
                      </m:r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 Light"/>
                        </a:rPr>
                        <m:t>=(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1800" dirty="0">
                          <a:solidFill>
                            <a:prstClr val="black"/>
                          </a:solidFill>
                        </a:rPr>
                        <m:t>, 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1800" dirty="0">
                          <a:solidFill>
                            <a:prstClr val="black"/>
                          </a:solidFill>
                        </a:rPr>
                        <m:t>, … , 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dirty="0">
                  <a:solidFill>
                    <a:prstClr val="black"/>
                  </a:solidFill>
                  <a:latin typeface="Calibri Light"/>
                  <a:ea typeface="微软雅黑 Light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B80112B-41DD-42FB-9D2C-8AF8E9FF2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656" y="3289282"/>
                <a:ext cx="2665319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752ECF0-272A-4E2B-A62F-10EB7DEFE874}"/>
              </a:ext>
            </a:extLst>
          </p:cNvPr>
          <p:cNvCxnSpPr/>
          <p:nvPr/>
        </p:nvCxnSpPr>
        <p:spPr>
          <a:xfrm>
            <a:off x="3769241" y="2940041"/>
            <a:ext cx="0" cy="47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2B6DD3E-CFAC-4818-B870-30767F2C7114}"/>
              </a:ext>
            </a:extLst>
          </p:cNvPr>
          <p:cNvCxnSpPr/>
          <p:nvPr/>
        </p:nvCxnSpPr>
        <p:spPr>
          <a:xfrm>
            <a:off x="7618318" y="2940041"/>
            <a:ext cx="0" cy="47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A7C7AC2-7932-4937-AF0C-D91A05C818BD}"/>
                  </a:ext>
                </a:extLst>
              </p:cNvPr>
              <p:cNvSpPr txBox="1"/>
              <p:nvPr/>
            </p:nvSpPr>
            <p:spPr>
              <a:xfrm>
                <a:off x="2557872" y="2553404"/>
                <a:ext cx="24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 Light"/>
                        </a:rPr>
                        <m:t>𝑘</m:t>
                      </m:r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 Light"/>
                        </a:rPr>
                        <m:t>=(</m:t>
                      </m:r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 Light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 Light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 Light"/>
                            </a:rPr>
                            <m:t>0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 Light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dirty="0">
                  <a:solidFill>
                    <a:prstClr val="black"/>
                  </a:solidFill>
                  <a:latin typeface="Calibri Light"/>
                  <a:ea typeface="微软雅黑 Light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A7C7AC2-7932-4937-AF0C-D91A05C81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872" y="2553404"/>
                <a:ext cx="2422738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C95A877-0DF7-4474-A8A0-9623A1FFB5CB}"/>
                  </a:ext>
                </a:extLst>
              </p:cNvPr>
              <p:cNvSpPr txBox="1"/>
              <p:nvPr/>
            </p:nvSpPr>
            <p:spPr>
              <a:xfrm>
                <a:off x="4465674" y="2617819"/>
                <a:ext cx="60977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 Light"/>
                        </a:rPr>
                        <m:t>𝑘</m:t>
                      </m:r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 Light"/>
                        </a:rPr>
                        <m:t>=(</m:t>
                      </m:r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 Light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 Light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 Light"/>
                            </a:rPr>
                            <m:t>0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 Light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dirty="0">
                  <a:solidFill>
                    <a:prstClr val="black"/>
                  </a:solidFill>
                  <a:latin typeface="Calibri Light"/>
                  <a:ea typeface="微软雅黑 Light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C95A877-0DF7-4474-A8A0-9623A1FFB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674" y="2617819"/>
                <a:ext cx="6097772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0FFBC31-22BE-46BE-B461-96B0370AD38B}"/>
                  </a:ext>
                </a:extLst>
              </p:cNvPr>
              <p:cNvSpPr txBox="1"/>
              <p:nvPr/>
            </p:nvSpPr>
            <p:spPr>
              <a:xfrm>
                <a:off x="318052" y="4320629"/>
                <a:ext cx="9676553" cy="238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80990" indent="-380990" defTabSz="914377">
                  <a:lnSpc>
                    <a:spcPct val="150000"/>
                  </a:lnSpc>
                  <a:buFont typeface="Wingdings" pitchFamily="2" charset="2"/>
                  <a:buChar char="p"/>
                </a:pPr>
                <a:r>
                  <a:rPr lang="zh-CN" altLang="en-US" sz="20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分组密码的重要参数：分组长度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𝑛</m:t>
                    </m:r>
                  </m:oMath>
                </a14:m>
                <a:r>
                  <a:rPr lang="zh-CN" altLang="en-US" sz="20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 和 密钥长度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𝑘</m:t>
                    </m:r>
                  </m:oMath>
                </a14:m>
                <a:br>
                  <a:rPr lang="en-US" altLang="zh-CN" sz="20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</a:br>
                <a:r>
                  <a:rPr lang="zh-CN" altLang="en-US" sz="20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分组密码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E</m:t>
                    </m:r>
                  </m:oMath>
                </a14:m>
                <a:r>
                  <a:rPr lang="en-US" altLang="zh-CN" sz="20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 </a:t>
                </a:r>
                <a:r>
                  <a:rPr lang="zh-CN" altLang="en-US" sz="20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可以看作一个映射：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𝐸</m:t>
                    </m:r>
                    <m:r>
                      <a:rPr lang="en-US" altLang="zh-CN" sz="20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 :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微软雅黑 Light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{0, 1}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微软雅黑 Light"/>
                          </a:rPr>
                          <m:t>𝑘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{0, 1}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{0, 1}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rgbClr val="202122"/>
                  </a:solidFill>
                  <a:latin typeface="Arial" panose="020B0604020202020204" pitchFamily="34" charset="0"/>
                  <a:ea typeface="微软雅黑 Light"/>
                </a:endParaRPr>
              </a:p>
              <a:p>
                <a:pPr defTabSz="914377">
                  <a:lnSpc>
                    <a:spcPct val="150000"/>
                  </a:lnSpc>
                </a:pPr>
                <a:endParaRPr lang="en-US" altLang="zh-CN" sz="2000" dirty="0">
                  <a:solidFill>
                    <a:srgbClr val="202122"/>
                  </a:solidFill>
                  <a:latin typeface="Arial" panose="020B0604020202020204" pitchFamily="34" charset="0"/>
                  <a:ea typeface="微软雅黑 Light"/>
                </a:endParaRPr>
              </a:p>
              <a:p>
                <a:pPr marL="380990" indent="-380990" defTabSz="914377">
                  <a:lnSpc>
                    <a:spcPct val="150000"/>
                  </a:lnSpc>
                  <a:buFont typeface="Wingdings" pitchFamily="2" charset="2"/>
                  <a:buChar char="p"/>
                </a:pPr>
                <a:r>
                  <a:rPr lang="zh-CN" altLang="en-US" sz="20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一般来说，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𝑛</m:t>
                    </m:r>
                    <m:r>
                      <a:rPr lang="en-US" altLang="zh-CN" sz="2000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 = </m:t>
                    </m:r>
                    <m:r>
                      <a:rPr lang="en-US" altLang="zh-CN" sz="2000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𝑚</m:t>
                    </m:r>
                  </m:oMath>
                </a14:m>
                <a:r>
                  <a:rPr lang="zh-CN" altLang="en-US" sz="20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，无数据拓展和压缩的分组密码</a:t>
                </a:r>
                <a:r>
                  <a:rPr lang="en-US" altLang="zh-CN" sz="20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 </a:t>
                </a:r>
              </a:p>
              <a:p>
                <a:pPr marL="380990" indent="-380990" defTabSz="914377">
                  <a:lnSpc>
                    <a:spcPct val="150000"/>
                  </a:lnSpc>
                  <a:buFont typeface="Wingdings" pitchFamily="2" charset="2"/>
                  <a:buChar char="p"/>
                </a:pPr>
                <a:endParaRPr lang="en-US" altLang="zh-CN" sz="2000" dirty="0">
                  <a:solidFill>
                    <a:srgbClr val="202122"/>
                  </a:solidFill>
                  <a:latin typeface="Arial" panose="020B0604020202020204" pitchFamily="34" charset="0"/>
                  <a:ea typeface="微软雅黑 Light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0FFBC31-22BE-46BE-B461-96B0370AD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2" y="4320629"/>
                <a:ext cx="9676553" cy="2383794"/>
              </a:xfrm>
              <a:prstGeom prst="rect">
                <a:avLst/>
              </a:prstGeom>
              <a:blipFill>
                <a:blip r:embed="rId9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7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47B4825-BE2B-5183-2284-DECD9CDA5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487" y="147743"/>
            <a:ext cx="1309845" cy="130307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C16EB41-3B43-77B3-791F-6EC9D78B56CA}"/>
              </a:ext>
            </a:extLst>
          </p:cNvPr>
          <p:cNvSpPr/>
          <p:nvPr/>
        </p:nvSpPr>
        <p:spPr bwMode="auto">
          <a:xfrm>
            <a:off x="318052" y="361191"/>
            <a:ext cx="233910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分组密码的性质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48DB8E-5115-335E-2F27-F5BAAADA3B29}"/>
              </a:ext>
            </a:extLst>
          </p:cNvPr>
          <p:cNvSpPr txBox="1"/>
          <p:nvPr/>
        </p:nvSpPr>
        <p:spPr>
          <a:xfrm>
            <a:off x="318052" y="1450819"/>
            <a:ext cx="10413435" cy="505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marR="0" lvl="0" indent="-38099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微软雅黑 Light"/>
                <a:cs typeface="+mn-cs"/>
              </a:rPr>
              <a:t>分组密码的数学模型（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微软雅黑 Light"/>
                <a:cs typeface="+mn-cs"/>
              </a:rPr>
              <a:t>n=m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微软雅黑 Light"/>
                <a:cs typeface="+mn-cs"/>
              </a:rPr>
              <a:t>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E371543-C046-4723-9D8C-49DFEC479A2E}"/>
              </a:ext>
            </a:extLst>
          </p:cNvPr>
          <p:cNvCxnSpPr>
            <a:cxnSpLocks/>
          </p:cNvCxnSpPr>
          <p:nvPr/>
        </p:nvCxnSpPr>
        <p:spPr>
          <a:xfrm>
            <a:off x="726468" y="3676326"/>
            <a:ext cx="2346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4AA68A0-7B33-46C5-8A01-DDC5A1C2D751}"/>
                  </a:ext>
                </a:extLst>
              </p:cNvPr>
              <p:cNvSpPr txBox="1"/>
              <p:nvPr/>
            </p:nvSpPr>
            <p:spPr>
              <a:xfrm>
                <a:off x="504666" y="3294598"/>
                <a:ext cx="2665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 Light"/>
                        </a:rPr>
                        <m:t>𝑥</m:t>
                      </m:r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 Light"/>
                        </a:rPr>
                        <m:t>=(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1800" dirty="0">
                          <a:solidFill>
                            <a:prstClr val="black"/>
                          </a:solidFill>
                        </a:rPr>
                        <m:t>, 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1800" dirty="0">
                          <a:solidFill>
                            <a:prstClr val="black"/>
                          </a:solidFill>
                        </a:rPr>
                        <m:t>, … , 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dirty="0">
                  <a:solidFill>
                    <a:prstClr val="black"/>
                  </a:solidFill>
                  <a:latin typeface="Calibri Light"/>
                  <a:ea typeface="微软雅黑 Light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4AA68A0-7B33-46C5-8A01-DDC5A1C2D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66" y="3294598"/>
                <a:ext cx="2665319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364E1845-BD46-4307-A709-15D99725D931}"/>
              </a:ext>
            </a:extLst>
          </p:cNvPr>
          <p:cNvSpPr/>
          <p:nvPr/>
        </p:nvSpPr>
        <p:spPr>
          <a:xfrm>
            <a:off x="3072809" y="3429000"/>
            <a:ext cx="1392865" cy="406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加密算法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0F91875-5097-42E3-B143-647787278510}"/>
              </a:ext>
            </a:extLst>
          </p:cNvPr>
          <p:cNvCxnSpPr>
            <a:cxnSpLocks/>
          </p:cNvCxnSpPr>
          <p:nvPr/>
        </p:nvCxnSpPr>
        <p:spPr>
          <a:xfrm>
            <a:off x="4572000" y="3663930"/>
            <a:ext cx="2346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D3F78EFF-7279-4284-A425-B82EE25FDC85}"/>
              </a:ext>
            </a:extLst>
          </p:cNvPr>
          <p:cNvSpPr/>
          <p:nvPr/>
        </p:nvSpPr>
        <p:spPr>
          <a:xfrm>
            <a:off x="6918341" y="3429000"/>
            <a:ext cx="1392865" cy="406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解密算法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3A34029-FDF8-47D8-AFD7-65F221F61723}"/>
              </a:ext>
            </a:extLst>
          </p:cNvPr>
          <p:cNvCxnSpPr>
            <a:cxnSpLocks/>
          </p:cNvCxnSpPr>
          <p:nvPr/>
        </p:nvCxnSpPr>
        <p:spPr>
          <a:xfrm>
            <a:off x="8385146" y="3676326"/>
            <a:ext cx="2346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F573F70-E2AB-4854-8373-75C771AE6C0A}"/>
                  </a:ext>
                </a:extLst>
              </p:cNvPr>
              <p:cNvSpPr txBox="1"/>
              <p:nvPr/>
            </p:nvSpPr>
            <p:spPr>
              <a:xfrm>
                <a:off x="4564957" y="3289282"/>
                <a:ext cx="23463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y</m:t>
                    </m:r>
                  </m:oMath>
                </a14:m>
                <a:r>
                  <a:rPr lang="zh-CN" altLang="en-US" sz="1800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 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800" dirty="0">
                        <a:solidFill>
                          <a:prstClr val="black"/>
                        </a:solidFill>
                      </a:rPr>
                      <m:t>, 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800" dirty="0">
                        <a:solidFill>
                          <a:prstClr val="black"/>
                        </a:solidFill>
                      </a:rPr>
                      <m:t>, … , 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F573F70-E2AB-4854-8373-75C771AE6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957" y="3289282"/>
                <a:ext cx="2346341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B80112B-41DD-42FB-9D2C-8AF8E9FF23DA}"/>
                  </a:ext>
                </a:extLst>
              </p:cNvPr>
              <p:cNvSpPr txBox="1"/>
              <p:nvPr/>
            </p:nvSpPr>
            <p:spPr>
              <a:xfrm>
                <a:off x="8225656" y="3289282"/>
                <a:ext cx="2665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 Light"/>
                        </a:rPr>
                        <m:t>𝑥</m:t>
                      </m:r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 Light"/>
                        </a:rPr>
                        <m:t>=(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1800" dirty="0">
                          <a:solidFill>
                            <a:prstClr val="black"/>
                          </a:solidFill>
                        </a:rPr>
                        <m:t>, 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1800" dirty="0">
                          <a:solidFill>
                            <a:prstClr val="black"/>
                          </a:solidFill>
                        </a:rPr>
                        <m:t>, … , 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dirty="0">
                  <a:solidFill>
                    <a:prstClr val="black"/>
                  </a:solidFill>
                  <a:latin typeface="Calibri Light"/>
                  <a:ea typeface="微软雅黑 Light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B80112B-41DD-42FB-9D2C-8AF8E9FF2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656" y="3289282"/>
                <a:ext cx="2665319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752ECF0-272A-4E2B-A62F-10EB7DEFE874}"/>
              </a:ext>
            </a:extLst>
          </p:cNvPr>
          <p:cNvCxnSpPr/>
          <p:nvPr/>
        </p:nvCxnSpPr>
        <p:spPr>
          <a:xfrm>
            <a:off x="3769241" y="2940041"/>
            <a:ext cx="0" cy="47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2B6DD3E-CFAC-4818-B870-30767F2C7114}"/>
              </a:ext>
            </a:extLst>
          </p:cNvPr>
          <p:cNvCxnSpPr/>
          <p:nvPr/>
        </p:nvCxnSpPr>
        <p:spPr>
          <a:xfrm>
            <a:off x="7618318" y="2940041"/>
            <a:ext cx="0" cy="47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A7C7AC2-7932-4937-AF0C-D91A05C818BD}"/>
                  </a:ext>
                </a:extLst>
              </p:cNvPr>
              <p:cNvSpPr txBox="1"/>
              <p:nvPr/>
            </p:nvSpPr>
            <p:spPr>
              <a:xfrm>
                <a:off x="2557872" y="2553404"/>
                <a:ext cx="24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 Light"/>
                        </a:rPr>
                        <m:t>𝑘</m:t>
                      </m:r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 Light"/>
                        </a:rPr>
                        <m:t>=(</m:t>
                      </m:r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 Light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 Light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 Light"/>
                            </a:rPr>
                            <m:t>0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 Light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dirty="0">
                  <a:solidFill>
                    <a:prstClr val="black"/>
                  </a:solidFill>
                  <a:latin typeface="Calibri Light"/>
                  <a:ea typeface="微软雅黑 Light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A7C7AC2-7932-4937-AF0C-D91A05C81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872" y="2553404"/>
                <a:ext cx="2422738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C95A877-0DF7-4474-A8A0-9623A1FFB5CB}"/>
                  </a:ext>
                </a:extLst>
              </p:cNvPr>
              <p:cNvSpPr txBox="1"/>
              <p:nvPr/>
            </p:nvSpPr>
            <p:spPr>
              <a:xfrm>
                <a:off x="4465674" y="2617819"/>
                <a:ext cx="60977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 Light"/>
                        </a:rPr>
                        <m:t>𝑘</m:t>
                      </m:r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 Light"/>
                        </a:rPr>
                        <m:t>=(</m:t>
                      </m:r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 Light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 Light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 Light"/>
                            </a:rPr>
                            <m:t>0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 Light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dirty="0">
                  <a:solidFill>
                    <a:prstClr val="black"/>
                  </a:solidFill>
                  <a:latin typeface="Calibri Light"/>
                  <a:ea typeface="微软雅黑 Light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C95A877-0DF7-4474-A8A0-9623A1FFB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674" y="2617819"/>
                <a:ext cx="6097772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0FFBC31-22BE-46BE-B461-96B0370AD38B}"/>
                  </a:ext>
                </a:extLst>
              </p:cNvPr>
              <p:cNvSpPr txBox="1"/>
              <p:nvPr/>
            </p:nvSpPr>
            <p:spPr>
              <a:xfrm>
                <a:off x="318052" y="4320629"/>
                <a:ext cx="9676553" cy="1881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80990" indent="-380990" defTabSz="914377">
                  <a:lnSpc>
                    <a:spcPct val="150000"/>
                  </a:lnSpc>
                  <a:buFont typeface="Wingdings" pitchFamily="2" charset="2"/>
                  <a:buChar char="p"/>
                </a:pPr>
                <a:r>
                  <a:rPr lang="zh-CN" altLang="en-US" sz="20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分组密码具有以下性质：</a:t>
                </a:r>
                <a:endParaRPr lang="en-US" altLang="zh-CN" sz="2000" dirty="0">
                  <a:solidFill>
                    <a:srgbClr val="202122"/>
                  </a:solidFill>
                  <a:latin typeface="Arial" panose="020B0604020202020204" pitchFamily="34" charset="0"/>
                  <a:ea typeface="微软雅黑 Light"/>
                </a:endParaRPr>
              </a:p>
              <a:p>
                <a:pPr marL="380990" indent="-380990" defTabSz="914377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明文</a:t>
                </a:r>
                <a:r>
                  <a:rPr lang="zh-CN" altLang="en-US" sz="2000" b="0" i="0" dirty="0">
                    <a:solidFill>
                      <a:srgbClr val="404040"/>
                    </a:solidFill>
                    <a:effectLst/>
                    <a:latin typeface="-apple-system"/>
                  </a:rPr>
                  <a:t>和密文的空间是一致的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rgbClr val="40404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40404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altLang="zh-CN" sz="2000" b="0" i="0" dirty="0">
                    <a:solidFill>
                      <a:srgbClr val="404040"/>
                    </a:solidFill>
                    <a:effectLst/>
                    <a:latin typeface="-apple-system"/>
                  </a:rPr>
                  <a:t> 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l-GR" sz="2000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2000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endParaRPr lang="en-US" altLang="zh-CN" sz="2000" b="0" i="0" dirty="0">
                  <a:solidFill>
                    <a:srgbClr val="404040"/>
                  </a:solidFill>
                  <a:effectLst/>
                  <a:latin typeface="-apple-system"/>
                </a:endParaRPr>
              </a:p>
              <a:p>
                <a:pPr marL="380990" indent="-380990" defTabSz="914377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rgbClr val="404040"/>
                    </a:solidFill>
                    <a:latin typeface="-apple-system"/>
                    <a:ea typeface="微软雅黑 Light"/>
                  </a:rPr>
                  <a:t>加解密算法是确定的</a:t>
                </a:r>
                <a:r>
                  <a:rPr lang="zh-CN" altLang="en-US" sz="2000" b="0" i="0" dirty="0">
                    <a:solidFill>
                      <a:srgbClr val="404040"/>
                    </a:solidFill>
                    <a:effectLst/>
                    <a:latin typeface="-apple-system"/>
                  </a:rPr>
                  <a:t>（ </a:t>
                </a:r>
                <a:r>
                  <a:rPr lang="en-US" altLang="zh-CN" sz="2000" b="0" i="1" dirty="0">
                    <a:solidFill>
                      <a:srgbClr val="404040"/>
                    </a:solidFill>
                    <a:effectLst/>
                    <a:latin typeface="-apple-system"/>
                  </a:rPr>
                  <a:t>deterministic </a:t>
                </a:r>
                <a:r>
                  <a:rPr lang="zh-CN" altLang="en-US" sz="2000" b="0" i="0" dirty="0">
                    <a:solidFill>
                      <a:srgbClr val="404040"/>
                    </a:solidFill>
                    <a:effectLst/>
                    <a:latin typeface="-apple-system"/>
                  </a:rPr>
                  <a:t>）</a:t>
                </a:r>
                <a:endParaRPr lang="en-US" altLang="zh-CN" sz="2000" b="0" i="0" dirty="0">
                  <a:solidFill>
                    <a:srgbClr val="404040"/>
                  </a:solidFill>
                  <a:effectLst/>
                  <a:latin typeface="-apple-system"/>
                </a:endParaRPr>
              </a:p>
              <a:p>
                <a:pPr marL="380990" indent="-380990" defTabSz="914377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rgbClr val="404040"/>
                    </a:solidFill>
                    <a:latin typeface="-apple-system"/>
                    <a:ea typeface="微软雅黑 Light"/>
                  </a:rPr>
                  <a:t>对于每一个加密算法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𝐸</m:t>
                    </m:r>
                    <m:r>
                      <a:rPr lang="en-US" altLang="zh-CN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 </a:t>
                </a:r>
                <a:r>
                  <a:rPr lang="zh-CN" altLang="en-US" sz="20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来说，都存在一个逆过程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D</m:t>
                    </m:r>
                    <m:r>
                      <a:rPr lang="en-US" altLang="zh-CN" sz="2000" b="0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(</m:t>
                    </m:r>
                    <m:r>
                      <a:rPr lang="en-US" altLang="zh-CN" sz="2000" b="0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𝑘</m:t>
                    </m:r>
                    <m:r>
                      <a:rPr lang="en-US" altLang="zh-CN" sz="2000" b="0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,  </m:t>
                    </m:r>
                    <m:r>
                      <a:rPr lang="en-US" altLang="zh-CN" sz="2000" b="0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𝑚</m:t>
                    </m:r>
                    <m:r>
                      <a:rPr lang="en-US" altLang="zh-CN" sz="2000" b="0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rgbClr val="202122"/>
                  </a:solidFill>
                  <a:latin typeface="Arial" panose="020B0604020202020204" pitchFamily="34" charset="0"/>
                  <a:ea typeface="微软雅黑 Light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0FFBC31-22BE-46BE-B461-96B0370AD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2" y="4320629"/>
                <a:ext cx="9676553" cy="1881990"/>
              </a:xfrm>
              <a:prstGeom prst="rect">
                <a:avLst/>
              </a:prstGeom>
              <a:blipFill>
                <a:blip r:embed="rId9"/>
                <a:stretch>
                  <a:fillRect l="-567" b="-5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D248103-061A-4F4E-92F4-7021F7A3961C}"/>
              </a:ext>
            </a:extLst>
          </p:cNvPr>
          <p:cNvCxnSpPr/>
          <p:nvPr/>
        </p:nvCxnSpPr>
        <p:spPr>
          <a:xfrm>
            <a:off x="4699591" y="5252484"/>
            <a:ext cx="41466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37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47B4825-BE2B-5183-2284-DECD9CDA5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487" y="147743"/>
            <a:ext cx="1309845" cy="130307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C16EB41-3B43-77B3-791F-6EC9D78B56CA}"/>
              </a:ext>
            </a:extLst>
          </p:cNvPr>
          <p:cNvSpPr/>
          <p:nvPr/>
        </p:nvSpPr>
        <p:spPr bwMode="auto">
          <a:xfrm>
            <a:off x="318052" y="361191"/>
            <a:ext cx="326243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100" dirty="0">
                <a:solidFill>
                  <a:srgbClr val="2932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分组密码和伪随机置换</a:t>
            </a:r>
            <a:endParaRPr kumimoji="0" lang="zh-CN" altLang="en-US" sz="2400" b="1" i="0" u="none" strike="noStrike" kern="100" cap="none" spc="0" normalizeH="0" baseline="0" noProof="0" dirty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148DB8E-5115-335E-2F27-F5BAAADA3B29}"/>
                  </a:ext>
                </a:extLst>
              </p:cNvPr>
              <p:cNvSpPr txBox="1"/>
              <p:nvPr/>
            </p:nvSpPr>
            <p:spPr>
              <a:xfrm>
                <a:off x="318052" y="1450819"/>
                <a:ext cx="10413435" cy="9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80990" lvl="0" indent="-380990" defTabSz="914377">
                  <a:lnSpc>
                    <a:spcPct val="150000"/>
                  </a:lnSpc>
                  <a:buFont typeface="Wingdings" pitchFamily="2" charset="2"/>
                  <a:buChar char="p"/>
                  <a:defRPr/>
                </a:pPr>
                <a:r>
                  <a:rPr lang="zh-CN" altLang="en-US" sz="2000" b="1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考虑这样一个问题</a:t>
                </a:r>
                <a:br>
                  <a:rPr lang="en-US" altLang="zh-CN" sz="2000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</a:br>
                <a:r>
                  <a:rPr lang="zh-CN" altLang="en-US" sz="20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分组密码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zh-CN" altLang="en-US" sz="20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可以看作一个映射：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i="1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{0, 1}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{0, 1}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{0, 1}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0212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/>
                  <a:cs typeface="+mn-cs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148DB8E-5115-335E-2F27-F5BAAADA3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2" y="1450819"/>
                <a:ext cx="10413435" cy="992388"/>
              </a:xfrm>
              <a:prstGeom prst="rect">
                <a:avLst/>
              </a:prstGeom>
              <a:blipFill>
                <a:blip r:embed="rId4"/>
                <a:stretch>
                  <a:fillRect l="-527" b="-7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8924C73-9255-4C0E-AE61-5B4400B8ADC5}"/>
                  </a:ext>
                </a:extLst>
              </p:cNvPr>
              <p:cNvSpPr/>
              <p:nvPr/>
            </p:nvSpPr>
            <p:spPr>
              <a:xfrm>
                <a:off x="776177" y="2081993"/>
                <a:ext cx="7240772" cy="86123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zh-CN" b="1" i="1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l-GR" b="1" i="1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US" altLang="zh-CN" b="1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sSubSup>
                        <m:sSubSupPr>
                          <m:ctrlPr>
                            <a:rPr lang="en-US" altLang="zh-CN" b="1" i="1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l-GR" b="1" i="1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</m:oMath>
                  </m:oMathPara>
                </a14:m>
                <a:endParaRPr lang="en-US" altLang="zh-CN" b="1" dirty="0">
                  <a:solidFill>
                    <a:srgbClr val="20212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latin typeface="+mn-ea"/>
                  </a:rPr>
                  <a:t>对于每个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⋅ 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</a:rPr>
                  <a:t>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l-GR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  <m:r>
                      <a:rPr lang="en-US" altLang="zh-CN" b="1" i="1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1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到</m:t>
                    </m:r>
                    <m:sSubSup>
                      <m:sSubSupPr>
                        <m:ctrlPr>
                          <a:rPr lang="en-US" altLang="zh-CN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l-GR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</a:rPr>
                  <a:t>的一个置换</a:t>
                </a:r>
                <a:endParaRPr lang="en-US" altLang="zh-CN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8924C73-9255-4C0E-AE61-5B4400B8A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77" y="2081993"/>
                <a:ext cx="7240772" cy="861237"/>
              </a:xfrm>
              <a:prstGeom prst="rect">
                <a:avLst/>
              </a:prstGeom>
              <a:blipFill>
                <a:blip r:embed="rId5"/>
                <a:stretch>
                  <a:fillRect l="-588" b="-10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70D3C4E-EDFA-471C-9720-E47099811CCB}"/>
                  </a:ext>
                </a:extLst>
              </p:cNvPr>
              <p:cNvSpPr txBox="1"/>
              <p:nvPr/>
            </p:nvSpPr>
            <p:spPr>
              <a:xfrm>
                <a:off x="691116" y="3376951"/>
                <a:ext cx="9254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202122"/>
                    </a:solidFill>
                  </a:rPr>
                  <a:t>已知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l-GR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上的置换一共有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! </m:t>
                    </m:r>
                  </m:oMath>
                </a14:m>
                <a:r>
                  <a:rPr lang="zh-CN" altLang="en-US" dirty="0"/>
                  <a:t>个，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 ⋅ </m:t>
                        </m:r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是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l-GR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  <m:r>
                      <a:rPr lang="en-US" altLang="zh-CN" b="1" i="1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上全体置换所构成的集合的一个子集合。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70D3C4E-EDFA-471C-9720-E47099811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16" y="3376951"/>
                <a:ext cx="9254521" cy="369332"/>
              </a:xfrm>
              <a:prstGeom prst="rect">
                <a:avLst/>
              </a:prstGeom>
              <a:blipFill>
                <a:blip r:embed="rId6"/>
                <a:stretch>
                  <a:fillRect l="-527" t="-11475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箭头: 下 5">
            <a:extLst>
              <a:ext uri="{FF2B5EF4-FFF2-40B4-BE49-F238E27FC236}">
                <a16:creationId xmlns:a16="http://schemas.microsoft.com/office/drawing/2014/main" id="{177073DF-085F-4033-A1AF-4D322EEC4FD5}"/>
              </a:ext>
            </a:extLst>
          </p:cNvPr>
          <p:cNvSpPr/>
          <p:nvPr/>
        </p:nvSpPr>
        <p:spPr>
          <a:xfrm>
            <a:off x="935665" y="3782746"/>
            <a:ext cx="223284" cy="581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AD4D7CF-5197-45F0-813F-979EB6F0EE6F}"/>
              </a:ext>
            </a:extLst>
          </p:cNvPr>
          <p:cNvSpPr txBox="1"/>
          <p:nvPr/>
        </p:nvSpPr>
        <p:spPr>
          <a:xfrm>
            <a:off x="691116" y="4363914"/>
            <a:ext cx="10228522" cy="879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202122"/>
                </a:solidFill>
              </a:rPr>
              <a:t>可见 </a:t>
            </a:r>
            <a:r>
              <a:rPr lang="zh-CN" altLang="en-US" dirty="0">
                <a:solidFill>
                  <a:srgbClr val="202122"/>
                </a:solidFill>
              </a:rPr>
              <a:t>设计分组密码的问题在于： </a:t>
            </a:r>
            <a:endParaRPr lang="en-US" altLang="zh-CN" dirty="0">
              <a:solidFill>
                <a:srgbClr val="20212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202122"/>
                </a:solidFill>
              </a:rPr>
              <a:t>能在密钥的控制下从一个足够大且“好”的置换子集合中，简单而迅速地选出一个置换。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7B3F42D-3178-4A88-8693-EF51994DA1E2}"/>
              </a:ext>
            </a:extLst>
          </p:cNvPr>
          <p:cNvSpPr txBox="1"/>
          <p:nvPr/>
        </p:nvSpPr>
        <p:spPr>
          <a:xfrm>
            <a:off x="776177" y="5645888"/>
            <a:ext cx="793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例：</a:t>
            </a:r>
            <a:r>
              <a:rPr lang="en-US" altLang="zh-CN" dirty="0"/>
              <a:t>AES</a:t>
            </a:r>
            <a:r>
              <a:rPr lang="zh-CN" altLang="en-US" dirty="0"/>
              <a:t>征集</a:t>
            </a:r>
            <a:r>
              <a:rPr lang="en-US" altLang="zh-CN" dirty="0"/>
              <a:t> </a:t>
            </a:r>
            <a:r>
              <a:rPr lang="zh-CN" altLang="en-US" dirty="0"/>
              <a:t>：算法的输出结果与对输入分块的随机置换不可区分的程度。</a:t>
            </a:r>
          </a:p>
        </p:txBody>
      </p:sp>
    </p:spTree>
    <p:extLst>
      <p:ext uri="{BB962C8B-B14F-4D97-AF65-F5344CB8AC3E}">
        <p14:creationId xmlns:p14="http://schemas.microsoft.com/office/powerpoint/2010/main" val="423961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47B4825-BE2B-5183-2284-DECD9CDA5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487" y="147743"/>
            <a:ext cx="1309845" cy="130307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C16EB41-3B43-77B3-791F-6EC9D78B56CA}"/>
              </a:ext>
            </a:extLst>
          </p:cNvPr>
          <p:cNvSpPr/>
          <p:nvPr/>
        </p:nvSpPr>
        <p:spPr bwMode="auto">
          <a:xfrm>
            <a:off x="318052" y="361191"/>
            <a:ext cx="326243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100" dirty="0">
                <a:solidFill>
                  <a:srgbClr val="2932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分组密码和伪随机置换</a:t>
            </a:r>
            <a:endParaRPr kumimoji="0" lang="zh-CN" altLang="en-US" sz="2400" b="1" i="0" u="none" strike="noStrike" kern="100" cap="none" spc="0" normalizeH="0" baseline="0" noProof="0" dirty="0">
              <a:ln>
                <a:noFill/>
              </a:ln>
              <a:solidFill>
                <a:srgbClr val="2932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148DB8E-5115-335E-2F27-F5BAAADA3B29}"/>
                  </a:ext>
                </a:extLst>
              </p:cNvPr>
              <p:cNvSpPr txBox="1"/>
              <p:nvPr/>
            </p:nvSpPr>
            <p:spPr>
              <a:xfrm>
                <a:off x="318052" y="1450819"/>
                <a:ext cx="10413435" cy="9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80990" lvl="0" indent="-380990" defTabSz="914377">
                  <a:lnSpc>
                    <a:spcPct val="150000"/>
                  </a:lnSpc>
                  <a:buFont typeface="Wingdings" pitchFamily="2" charset="2"/>
                  <a:buChar char="p"/>
                  <a:defRPr/>
                </a:pPr>
                <a:r>
                  <a:rPr lang="zh-CN" altLang="en-US" sz="2000" b="1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考虑这样一个问题</a:t>
                </a:r>
                <a:br>
                  <a:rPr lang="en-US" altLang="zh-CN" sz="2000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</a:br>
                <a:r>
                  <a:rPr lang="zh-CN" altLang="en-US" sz="20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分组密码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zh-CN" altLang="en-US" sz="20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可以看作一个映射：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i="1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{0, 1}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{0, 1}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{0, 1}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0212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/>
                  <a:cs typeface="+mn-cs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148DB8E-5115-335E-2F27-F5BAAADA3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2" y="1450819"/>
                <a:ext cx="10413435" cy="992388"/>
              </a:xfrm>
              <a:prstGeom prst="rect">
                <a:avLst/>
              </a:prstGeom>
              <a:blipFill>
                <a:blip r:embed="rId4"/>
                <a:stretch>
                  <a:fillRect l="-527" b="-7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8924C73-9255-4C0E-AE61-5B4400B8ADC5}"/>
                  </a:ext>
                </a:extLst>
              </p:cNvPr>
              <p:cNvSpPr/>
              <p:nvPr/>
            </p:nvSpPr>
            <p:spPr>
              <a:xfrm>
                <a:off x="776177" y="2081993"/>
                <a:ext cx="7240772" cy="86123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zh-CN" b="1" i="1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l-GR" b="1" i="1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US" altLang="zh-CN" b="1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sSubSup>
                        <m:sSubSupPr>
                          <m:ctrlPr>
                            <a:rPr lang="en-US" altLang="zh-CN" b="1" i="1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l-GR" b="1" i="1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</m:oMath>
                  </m:oMathPara>
                </a14:m>
                <a:endParaRPr lang="en-US" altLang="zh-CN" b="1" dirty="0">
                  <a:solidFill>
                    <a:srgbClr val="20212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latin typeface="+mn-ea"/>
                  </a:rPr>
                  <a:t>对于每个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⋅ 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</a:rPr>
                  <a:t>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l-GR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  <m:r>
                      <a:rPr lang="en-US" altLang="zh-CN" b="1" i="1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1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到</m:t>
                    </m:r>
                    <m:sSubSup>
                      <m:sSubSupPr>
                        <m:ctrlPr>
                          <a:rPr lang="en-US" altLang="zh-CN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l-GR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</a:rPr>
                  <a:t>的一个置换</a:t>
                </a:r>
                <a:endParaRPr lang="en-US" altLang="zh-CN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8924C73-9255-4C0E-AE61-5B4400B8A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77" y="2081993"/>
                <a:ext cx="7240772" cy="861237"/>
              </a:xfrm>
              <a:prstGeom prst="rect">
                <a:avLst/>
              </a:prstGeom>
              <a:blipFill>
                <a:blip r:embed="rId5"/>
                <a:stretch>
                  <a:fillRect l="-588" b="-10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70D3C4E-EDFA-471C-9720-E47099811CCB}"/>
                  </a:ext>
                </a:extLst>
              </p:cNvPr>
              <p:cNvSpPr txBox="1"/>
              <p:nvPr/>
            </p:nvSpPr>
            <p:spPr>
              <a:xfrm>
                <a:off x="691116" y="3376951"/>
                <a:ext cx="9254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202122"/>
                    </a:solidFill>
                  </a:rPr>
                  <a:t>已知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l-GR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上的置换一共有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! </m:t>
                    </m:r>
                  </m:oMath>
                </a14:m>
                <a:r>
                  <a:rPr lang="zh-CN" altLang="en-US" dirty="0"/>
                  <a:t>个，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 ⋅ </m:t>
                        </m:r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是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l-GR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  <m:r>
                      <a:rPr lang="en-US" altLang="zh-CN" b="1" i="1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上全体置换所构成的集合的一个子集合。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70D3C4E-EDFA-471C-9720-E47099811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16" y="3376951"/>
                <a:ext cx="9254521" cy="369332"/>
              </a:xfrm>
              <a:prstGeom prst="rect">
                <a:avLst/>
              </a:prstGeom>
              <a:blipFill>
                <a:blip r:embed="rId6"/>
                <a:stretch>
                  <a:fillRect l="-527" t="-11475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3AD4D7CF-5197-45F0-813F-979EB6F0EE6F}"/>
              </a:ext>
            </a:extLst>
          </p:cNvPr>
          <p:cNvSpPr txBox="1"/>
          <p:nvPr/>
        </p:nvSpPr>
        <p:spPr>
          <a:xfrm>
            <a:off x="691116" y="4363914"/>
            <a:ext cx="10228522" cy="879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202122"/>
                </a:solidFill>
              </a:rPr>
              <a:t>可见 </a:t>
            </a:r>
            <a:r>
              <a:rPr lang="zh-CN" altLang="en-US" dirty="0">
                <a:solidFill>
                  <a:srgbClr val="202122"/>
                </a:solidFill>
              </a:rPr>
              <a:t>设计分组密码的问题在于： </a:t>
            </a:r>
            <a:endParaRPr lang="en-US" altLang="zh-CN" dirty="0">
              <a:solidFill>
                <a:srgbClr val="20212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202122"/>
                </a:solidFill>
              </a:rPr>
              <a:t>能在密钥的控制下从一个足够大且“好”的置换子集合中，简单而迅速地选出一个置换。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A0D6B2-D3EE-4ECC-995A-CA3640C8CA26}"/>
              </a:ext>
            </a:extLst>
          </p:cNvPr>
          <p:cNvSpPr txBox="1"/>
          <p:nvPr/>
        </p:nvSpPr>
        <p:spPr>
          <a:xfrm>
            <a:off x="776177" y="5645888"/>
            <a:ext cx="793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例：</a:t>
            </a:r>
            <a:r>
              <a:rPr lang="en-US" altLang="zh-CN" dirty="0"/>
              <a:t>AES</a:t>
            </a:r>
            <a:r>
              <a:rPr lang="zh-CN" altLang="en-US" dirty="0"/>
              <a:t>征集</a:t>
            </a:r>
            <a:r>
              <a:rPr lang="en-US" altLang="zh-CN" dirty="0"/>
              <a:t> </a:t>
            </a:r>
            <a:r>
              <a:rPr lang="zh-CN" altLang="en-US" dirty="0"/>
              <a:t>：算法的输出结果与对输入分块的随机置换不可区分的程度。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BE3CAA-6286-4176-ACAA-E2EFBAB29E88}"/>
              </a:ext>
            </a:extLst>
          </p:cNvPr>
          <p:cNvSpPr txBox="1"/>
          <p:nvPr/>
        </p:nvSpPr>
        <p:spPr>
          <a:xfrm>
            <a:off x="4742647" y="6015220"/>
            <a:ext cx="63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n 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5682490-769B-451D-81B7-3F82F1233FB6}"/>
              </a:ext>
            </a:extLst>
          </p:cNvPr>
          <p:cNvCxnSpPr/>
          <p:nvPr/>
        </p:nvCxnSpPr>
        <p:spPr>
          <a:xfrm>
            <a:off x="1350335" y="3746283"/>
            <a:ext cx="248801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CC47F47-0E19-4B4B-9CD8-34D96AE61F7C}"/>
                  </a:ext>
                </a:extLst>
              </p:cNvPr>
              <p:cNvSpPr txBox="1"/>
              <p:nvPr/>
            </p:nvSpPr>
            <p:spPr>
              <a:xfrm>
                <a:off x="5805377" y="6015220"/>
                <a:ext cx="1895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CC47F47-0E19-4B4B-9CD8-34D96AE61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377" y="6015220"/>
                <a:ext cx="1895904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箭头: 下 13">
            <a:extLst>
              <a:ext uri="{FF2B5EF4-FFF2-40B4-BE49-F238E27FC236}">
                <a16:creationId xmlns:a16="http://schemas.microsoft.com/office/drawing/2014/main" id="{22CDF804-C2DE-4AFF-AB7C-074C41008E57}"/>
              </a:ext>
            </a:extLst>
          </p:cNvPr>
          <p:cNvSpPr/>
          <p:nvPr/>
        </p:nvSpPr>
        <p:spPr>
          <a:xfrm>
            <a:off x="935665" y="3782746"/>
            <a:ext cx="223284" cy="581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30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47B4825-BE2B-5183-2284-DECD9CDA5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487" y="147743"/>
            <a:ext cx="1309845" cy="130307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C16EB41-3B43-77B3-791F-6EC9D78B56CA}"/>
              </a:ext>
            </a:extLst>
          </p:cNvPr>
          <p:cNvSpPr/>
          <p:nvPr/>
        </p:nvSpPr>
        <p:spPr bwMode="auto">
          <a:xfrm>
            <a:off x="318052" y="361191"/>
            <a:ext cx="375295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伪随机函数 和 伪随机置换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48DB8E-5115-335E-2F27-F5BAAADA3B29}"/>
              </a:ext>
            </a:extLst>
          </p:cNvPr>
          <p:cNvSpPr txBox="1"/>
          <p:nvPr/>
        </p:nvSpPr>
        <p:spPr>
          <a:xfrm>
            <a:off x="318052" y="1450819"/>
            <a:ext cx="10413435" cy="505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marR="0" lvl="0" indent="-38099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微软雅黑 Light"/>
                <a:cs typeface="+mn-cs"/>
              </a:rPr>
              <a:t>伪随机函数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微软雅黑 Light"/>
                <a:cs typeface="+mn-cs"/>
              </a:rPr>
              <a:t>PRF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FD0B52-E168-4645-B8A9-ED24AD9C7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54" y="2016922"/>
            <a:ext cx="7948349" cy="127265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5A0DFA28-576D-46DD-9848-B89F598A324D}"/>
              </a:ext>
            </a:extLst>
          </p:cNvPr>
          <p:cNvSpPr txBox="1"/>
          <p:nvPr/>
        </p:nvSpPr>
        <p:spPr>
          <a:xfrm>
            <a:off x="318052" y="3568428"/>
            <a:ext cx="10413435" cy="505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marR="0" lvl="0" indent="-38099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微软雅黑 Light"/>
                <a:cs typeface="+mn-cs"/>
              </a:rPr>
              <a:t>伪随机置换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微软雅黑 Light"/>
                <a:cs typeface="+mn-cs"/>
              </a:rPr>
              <a:t>PRP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027A84E-C42E-4531-9B5D-3DB1598CEA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53" y="4154535"/>
            <a:ext cx="7948349" cy="219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9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47B4825-BE2B-5183-2284-DECD9CDA5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487" y="147743"/>
            <a:ext cx="1309845" cy="130307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C16EB41-3B43-77B3-791F-6EC9D78B56CA}"/>
              </a:ext>
            </a:extLst>
          </p:cNvPr>
          <p:cNvSpPr/>
          <p:nvPr/>
        </p:nvSpPr>
        <p:spPr bwMode="auto">
          <a:xfrm>
            <a:off x="318052" y="361191"/>
            <a:ext cx="272382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100" dirty="0">
                <a:solidFill>
                  <a:srgbClr val="2932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安全的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伪随机置换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148DB8E-5115-335E-2F27-F5BAAADA3B29}"/>
                  </a:ext>
                </a:extLst>
              </p:cNvPr>
              <p:cNvSpPr txBox="1"/>
              <p:nvPr/>
            </p:nvSpPr>
            <p:spPr>
              <a:xfrm>
                <a:off x="318052" y="1450819"/>
                <a:ext cx="10413435" cy="2343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80990" marR="0" lvl="0" indent="-380990" algn="l" defTabSz="914377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p"/>
                  <a:tabLst/>
                  <a:defRPr/>
                </a:pPr>
                <a:r>
                  <a:rPr lang="zh-CN" altLang="en-US" sz="2000" b="1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  <a:t>安全的</a:t>
                </a: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/>
                    <a:cs typeface="+mn-cs"/>
                  </a:rPr>
                  <a:t>伪随机函数</a:t>
                </a:r>
                <a:br>
                  <a:rPr lang="en-US" altLang="zh-CN" sz="2000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</a:br>
                <a:r>
                  <a:rPr lang="zh-CN" altLang="en-US" sz="2000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设一个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Calibri Light"/>
                    <a:ea typeface="微软雅黑 Light"/>
                  </a:rPr>
                  <a:t>PRF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 </m:t>
                    </m:r>
                    <m:r>
                      <a:rPr lang="zh-CN" alt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𝐹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𝐾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×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𝑋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→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𝑌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 </m:t>
                    </m:r>
                  </m:oMath>
                </a14:m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0212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/>
                  <a:cs typeface="+mn-cs"/>
                </a:endParaRPr>
              </a:p>
              <a:p>
                <a:pPr marR="0" lvl="0" algn="l" defTabSz="914377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0212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/>
                  <a:cs typeface="+mn-cs"/>
                </a:endParaRPr>
              </a:p>
              <a:p>
                <a:pPr marL="380990" marR="0" lvl="0" indent="-380990" algn="l" defTabSz="914377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p"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𝑭𝒖𝒏𝒔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微软雅黑 Light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微软雅黑 Light"/>
                          </a:rPr>
                          <m:t>𝑿</m:t>
                        </m:r>
                        <m:r>
                          <a:rPr lang="en-US" altLang="zh-CN" sz="2000" b="1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微软雅黑 Light"/>
                          </a:rPr>
                          <m:t>, </m:t>
                        </m:r>
                        <m:r>
                          <a:rPr lang="en-US" altLang="zh-CN" sz="2000" b="1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微软雅黑 Light"/>
                          </a:rPr>
                          <m:t>𝒀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𝑋</m:t>
                    </m:r>
                    <m:r>
                      <a:rPr lang="en-US" altLang="zh-CN" sz="20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 </m:t>
                    </m:r>
                  </m:oMath>
                </a14:m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/>
                  </a:rPr>
                  <a:t>映射到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0212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 Light"/>
                      </a:rPr>
                      <m:t>𝑌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0212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 Light"/>
                      </a:rPr>
                      <m:t> </m:t>
                    </m:r>
                  </m:oMath>
                </a14:m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/>
                    <a:cs typeface="+mn-cs"/>
                  </a:rPr>
                  <a:t>所有函数的集合</a:t>
                </a:r>
                <a:br>
                  <a:rPr lang="en-US" altLang="zh-CN" sz="2000" dirty="0">
                    <a:solidFill>
                      <a:srgbClr val="202122"/>
                    </a:solidFill>
                    <a:latin typeface="Arial" panose="020B0604020202020204" pitchFamily="34" charset="0"/>
                    <a:ea typeface="微软雅黑 Light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微软雅黑 Light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微软雅黑 Light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微软雅黑 Light"/>
                          </a:rPr>
                          <m:t>𝐹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微软雅黑 Light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微软雅黑 Light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  <a:ea typeface="微软雅黑 Light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  <a:ea typeface="微软雅黑 Light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  <a:ea typeface="微软雅黑 Light"/>
                              </a:rPr>
                              <m:t>,  ⋅ 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微软雅黑 Light"/>
                          </a:rPr>
                          <m:t>   </m:t>
                        </m:r>
                        <m:r>
                          <a:rPr lang="en-US" altLang="zh-CN" sz="20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微软雅黑 Light"/>
                          </a:rPr>
                          <m:t>𝑠</m:t>
                        </m:r>
                        <m:r>
                          <a:rPr lang="en-US" altLang="zh-CN" sz="20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微软雅黑 Light"/>
                          </a:rPr>
                          <m:t>.</m:t>
                        </m:r>
                        <m:r>
                          <a:rPr lang="en-US" altLang="zh-CN" sz="20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微软雅黑 Light"/>
                          </a:rPr>
                          <m:t>𝑡</m:t>
                        </m:r>
                        <m:r>
                          <a:rPr lang="en-US" altLang="zh-CN" sz="20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微软雅黑 Light"/>
                          </a:rPr>
                          <m:t>.  </m:t>
                        </m:r>
                        <m:r>
                          <a:rPr lang="en-US" altLang="zh-CN" sz="20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微软雅黑 Light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微软雅黑 Light"/>
                          </a:rPr>
                          <m:t>∈ 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微软雅黑 Light"/>
                          </a:rPr>
                          <m:t>K</m:t>
                        </m:r>
                        <m:r>
                          <a:rPr lang="en-US" altLang="zh-CN" sz="20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微软雅黑 Light"/>
                          </a:rPr>
                          <m:t> 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 ∈  </m:t>
                    </m:r>
                    <m:r>
                      <a:rPr lang="en-US" altLang="zh-CN" sz="20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𝐹𝑢𝑛𝑠</m:t>
                    </m:r>
                    <m:r>
                      <a:rPr lang="en-US" altLang="zh-CN" sz="20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[</m:t>
                    </m:r>
                    <m:r>
                      <a:rPr lang="en-US" altLang="zh-CN" sz="20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𝑋</m:t>
                    </m:r>
                    <m:r>
                      <a:rPr lang="en-US" altLang="zh-CN" sz="20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𝑌</m:t>
                    </m:r>
                    <m:r>
                      <a:rPr lang="en-US" altLang="zh-CN" sz="20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微软雅黑 Light"/>
                      </a:rPr>
                      <m:t>]</m:t>
                    </m:r>
                  </m:oMath>
                </a14:m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0212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148DB8E-5115-335E-2F27-F5BAAADA3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2" y="1450819"/>
                <a:ext cx="10413435" cy="2343655"/>
              </a:xfrm>
              <a:prstGeom prst="rect">
                <a:avLst/>
              </a:prstGeom>
              <a:blipFill>
                <a:blip r:embed="rId4"/>
                <a:stretch>
                  <a:fillRect l="-527" b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F11BE60F-9CF6-48AC-B827-E85D9D2D696E}"/>
                  </a:ext>
                </a:extLst>
              </p:cNvPr>
              <p:cNvSpPr/>
              <p:nvPr/>
            </p:nvSpPr>
            <p:spPr>
              <a:xfrm>
                <a:off x="614049" y="4887090"/>
                <a:ext cx="1992086" cy="865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F11BE60F-9CF6-48AC-B827-E85D9D2D69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49" y="4887090"/>
                <a:ext cx="1992086" cy="86541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557D7C3B-1197-4767-98B6-E867D5B3BC9A}"/>
              </a:ext>
            </a:extLst>
          </p:cNvPr>
          <p:cNvSpPr/>
          <p:nvPr/>
        </p:nvSpPr>
        <p:spPr>
          <a:xfrm>
            <a:off x="6608514" y="4422437"/>
            <a:ext cx="3636335" cy="1847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Funs[X, Y]</a:t>
            </a:r>
            <a:endParaRPr lang="zh-CN" altLang="en-US" sz="2400" dirty="0"/>
          </a:p>
        </p:txBody>
      </p: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4E716A92-9741-4F16-973A-DCF2A47CE028}"/>
              </a:ext>
            </a:extLst>
          </p:cNvPr>
          <p:cNvSpPr/>
          <p:nvPr/>
        </p:nvSpPr>
        <p:spPr>
          <a:xfrm>
            <a:off x="2789157" y="5265205"/>
            <a:ext cx="3636335" cy="19138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3F4A4B-BDF9-4FD3-80CB-569C980AFBE1}"/>
              </a:ext>
            </a:extLst>
          </p:cNvPr>
          <p:cNvSpPr txBox="1"/>
          <p:nvPr/>
        </p:nvSpPr>
        <p:spPr>
          <a:xfrm>
            <a:off x="3730670" y="492032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敌手无法区分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4D7309B-FCAB-4CD5-B4A2-966FF51A76EB}"/>
                  </a:ext>
                </a:extLst>
              </p:cNvPr>
              <p:cNvSpPr txBox="1"/>
              <p:nvPr/>
            </p:nvSpPr>
            <p:spPr>
              <a:xfrm>
                <a:off x="2378186" y="4702424"/>
                <a:ext cx="996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4D7309B-FCAB-4CD5-B4A2-966FF51A7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186" y="4702424"/>
                <a:ext cx="996042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7AFCCF9-8A88-41BA-804A-426D9E3BE9B2}"/>
                  </a:ext>
                </a:extLst>
              </p:cNvPr>
              <p:cNvSpPr txBox="1"/>
              <p:nvPr/>
            </p:nvSpPr>
            <p:spPr>
              <a:xfrm>
                <a:off x="5597979" y="4732516"/>
                <a:ext cx="996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7AFCCF9-8A88-41BA-804A-426D9E3BE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979" y="4732516"/>
                <a:ext cx="996042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40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千图网海量PPT模板www.58pic.com​">
  <a:themeElements>
    <a:clrScheme name="答辩蓝色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29323F"/>
      </a:accent1>
      <a:accent2>
        <a:srgbClr val="2932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2705</Words>
  <Application>Microsoft Office PowerPoint</Application>
  <PresentationFormat>宽屏</PresentationFormat>
  <Paragraphs>268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-apple-system</vt:lpstr>
      <vt:lpstr>Gill Sans</vt:lpstr>
      <vt:lpstr>等线</vt:lpstr>
      <vt:lpstr>宋体</vt:lpstr>
      <vt:lpstr>微软雅黑</vt:lpstr>
      <vt:lpstr>微软雅黑 Light</vt:lpstr>
      <vt:lpstr>Arial</vt:lpstr>
      <vt:lpstr>Calibri</vt:lpstr>
      <vt:lpstr>Calibri Light</vt:lpstr>
      <vt:lpstr>Cambria Math</vt:lpstr>
      <vt:lpstr>Wingdings</vt:lpstr>
      <vt:lpstr>千图网海量PPT模板www.58pic.com​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478</cp:revision>
  <dcterms:created xsi:type="dcterms:W3CDTF">2022-10-15T07:33:28Z</dcterms:created>
  <dcterms:modified xsi:type="dcterms:W3CDTF">2022-10-19T07:48:18Z</dcterms:modified>
</cp:coreProperties>
</file>