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32"/>
  </p:notesMasterIdLst>
  <p:sldIdLst>
    <p:sldId id="256" r:id="rId2"/>
    <p:sldId id="266" r:id="rId3"/>
    <p:sldId id="268" r:id="rId4"/>
    <p:sldId id="269" r:id="rId5"/>
    <p:sldId id="258" r:id="rId6"/>
    <p:sldId id="270" r:id="rId7"/>
    <p:sldId id="261" r:id="rId8"/>
    <p:sldId id="271" r:id="rId9"/>
    <p:sldId id="272" r:id="rId10"/>
    <p:sldId id="257" r:id="rId11"/>
    <p:sldId id="264" r:id="rId12"/>
    <p:sldId id="259" r:id="rId13"/>
    <p:sldId id="260" r:id="rId14"/>
    <p:sldId id="262" r:id="rId15"/>
    <p:sldId id="274" r:id="rId16"/>
    <p:sldId id="275" r:id="rId17"/>
    <p:sldId id="276" r:id="rId18"/>
    <p:sldId id="265" r:id="rId19"/>
    <p:sldId id="267" r:id="rId20"/>
    <p:sldId id="263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6" r:id="rId29"/>
    <p:sldId id="283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484A1-BB4F-4E85-960B-0517D0C7D7C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EBB98-B975-47E6-8C5F-21F2BE278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0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EBB98-B975-47E6-8C5F-21F2BE278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527D-7215-40DA-920A-CDBE340D6FA6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2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C63B-2345-421C-9FF3-D95AA93D7A56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940-E9A0-4C40-AC64-09D63F9F4C76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3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1C3B-BB12-4989-AEE0-5019E669ABE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3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62FD-F8ED-4993-9502-6D664097B69E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0C1E-5BCE-4427-824A-C2B8BEC01F56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2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DD09-C742-403A-AA9A-07EE4F57A857}" type="datetime1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6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5916-A3CB-486D-989D-1C6192DA652A}" type="datetime1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9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ACDF-EC6D-468B-8C9D-C686D39BF61D}" type="datetime1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4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4F72-915C-4CFF-B144-869AF29418C3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B69E-CC65-411E-A337-88F2A4BC861D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1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A58F-4884-44BB-BBE3-48CF76D1821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IOT Lab, ECE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AI on the Edge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Using the G-Edge board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23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and Cloud computing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26" y="1972876"/>
            <a:ext cx="5449332" cy="3731888"/>
          </a:xfrm>
        </p:spPr>
      </p:pic>
    </p:spTree>
    <p:extLst>
      <p:ext uri="{BB962C8B-B14F-4D97-AF65-F5344CB8AC3E}">
        <p14:creationId xmlns:p14="http://schemas.microsoft.com/office/powerpoint/2010/main" val="4918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Cloud Providers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74" y="2947916"/>
            <a:ext cx="4769302" cy="250773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13" y="-59496"/>
            <a:ext cx="10515600" cy="1325563"/>
          </a:xfrm>
        </p:spPr>
        <p:txBody>
          <a:bodyPr/>
          <a:lstStyle/>
          <a:p>
            <a:r>
              <a:rPr lang="en-US" dirty="0" smtClean="0"/>
              <a:t>Disadvantages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86" y="1592403"/>
            <a:ext cx="36519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Internet connectivity – 24/7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Data security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Latency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00" y="1472764"/>
            <a:ext cx="1090982" cy="10909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97" y="2913496"/>
            <a:ext cx="1090982" cy="679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3" y="3861425"/>
            <a:ext cx="2446483" cy="137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Computing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881" y="3560431"/>
            <a:ext cx="3851938" cy="1925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63" y="1990654"/>
            <a:ext cx="3748373" cy="18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</a:t>
            </a:r>
            <a:r>
              <a:rPr lang="en-US" dirty="0" err="1" smtClean="0"/>
              <a:t>vs</a:t>
            </a:r>
            <a:r>
              <a:rPr lang="en-US" dirty="0" smtClean="0"/>
              <a:t> Cloud computing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79" y="2315570"/>
            <a:ext cx="8286608" cy="34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forces for Edge Computing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4" y="1912107"/>
            <a:ext cx="1514475" cy="1514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7425" y="1912107"/>
            <a:ext cx="708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less expensive and more powerful processors and </a:t>
            </a:r>
            <a:r>
              <a:rPr lang="en-US" dirty="0" smtClean="0"/>
              <a:t>sensors</a:t>
            </a:r>
          </a:p>
          <a:p>
            <a:r>
              <a:rPr lang="en-US" dirty="0" smtClean="0"/>
              <a:t>ESP32 32bit processor with </a:t>
            </a:r>
            <a:r>
              <a:rPr lang="en-US" dirty="0" err="1" smtClean="0"/>
              <a:t>WiFi</a:t>
            </a:r>
            <a:r>
              <a:rPr lang="en-US" dirty="0" smtClean="0"/>
              <a:t> and Bluetooth</a:t>
            </a:r>
          </a:p>
          <a:p>
            <a:r>
              <a:rPr lang="en-US" dirty="0" smtClean="0"/>
              <a:t>Dual core , Normal speed: 80MHz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" y="3580528"/>
            <a:ext cx="1173554" cy="11735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7425" y="3672563"/>
            <a:ext cx="708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“Small data” analytics done at the edge</a:t>
            </a:r>
          </a:p>
          <a:p>
            <a:r>
              <a:rPr lang="en-US" dirty="0" smtClean="0"/>
              <a:t>Smaller trained model sizes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2" y="5079467"/>
            <a:ext cx="1882227" cy="10540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47425" y="5283324"/>
            <a:ext cx="708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ML/DL and other techniques continue to </a:t>
            </a:r>
            <a:r>
              <a:rPr lang="en-US" dirty="0" smtClean="0"/>
              <a:t>improve</a:t>
            </a:r>
          </a:p>
          <a:p>
            <a:r>
              <a:rPr lang="en-US" dirty="0" err="1" smtClean="0"/>
              <a:t>Google’e</a:t>
            </a:r>
            <a:r>
              <a:rPr lang="en-US" dirty="0" smtClean="0"/>
              <a:t> Tensor Flow Lite is a </a:t>
            </a:r>
            <a:r>
              <a:rPr lang="en-US" dirty="0" err="1" smtClean="0"/>
              <a:t>cse</a:t>
            </a:r>
            <a:r>
              <a:rPr lang="en-US" dirty="0" smtClean="0"/>
              <a:t> in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Computing use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93" y="2154890"/>
            <a:ext cx="4178999" cy="1431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898" y="3586764"/>
            <a:ext cx="44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Predictive Maintenance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94" y="4196057"/>
            <a:ext cx="3669045" cy="14676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5897" y="5632554"/>
            <a:ext cx="44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Monitoring of Oil &amp; Gas assets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97" y="2205983"/>
            <a:ext cx="2638436" cy="13807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31925" y="3698237"/>
            <a:ext cx="44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In-patient monitoring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925" y="4102059"/>
            <a:ext cx="2487945" cy="16556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31924" y="5742805"/>
            <a:ext cx="44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Autonomous vehicles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Computing use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3319"/>
            <a:ext cx="2857500" cy="160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2666" y="4132701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48" y="1954485"/>
            <a:ext cx="6477000" cy="34385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08" y="2842785"/>
            <a:ext cx="3426148" cy="242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565245" y="1690688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9047" y="1792625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IOT, IOT &amp; AI, Edge Computing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65245" y="2729648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047" y="2831585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G-Edge board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65245" y="3801141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9047" y="3903078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 smtClean="0"/>
              <a:t> + Python Basics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65245" y="4744184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09047" y="4846121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Generating datasets with G-Edge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662684" y="1734880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6486" y="1836817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ML using these datasets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662684" y="2836822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6486" y="2938759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ML and DL on G-Edge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&amp; DL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21" y="1924617"/>
            <a:ext cx="4860593" cy="25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G-Edge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53" y="1815152"/>
            <a:ext cx="2767368" cy="3689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1934" y="1663392"/>
            <a:ext cx="484495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Resources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ESP32 </a:t>
            </a:r>
            <a:r>
              <a:rPr lang="en-US" dirty="0" err="1" smtClean="0"/>
              <a:t>DevKitC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DHT11 :Temperature and humidity sensor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MPU6050: 3-axes accelerometer and gyro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TCS3200: Color </a:t>
            </a:r>
            <a:r>
              <a:rPr lang="en-US" dirty="0"/>
              <a:t>r</a:t>
            </a:r>
            <a:r>
              <a:rPr lang="en-US" dirty="0" smtClean="0"/>
              <a:t>ecognition sensor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Sound sensor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ESP32 Development Board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1" y="2485312"/>
            <a:ext cx="2523415" cy="2523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56" y="1928243"/>
            <a:ext cx="5122592" cy="31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ESP32 features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IOT Lab, ECE Department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0" y="1690689"/>
            <a:ext cx="905106" cy="1025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7898" y="1837503"/>
            <a:ext cx="851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ESP32 has </a:t>
            </a:r>
            <a:r>
              <a:rPr lang="en-US" b="1" dirty="0" err="1"/>
              <a:t>Xtensa</a:t>
            </a:r>
            <a:r>
              <a:rPr lang="en-US" b="1" dirty="0"/>
              <a:t>® Dual-Core 32-bit LX6 microprocessors.</a:t>
            </a:r>
            <a:r>
              <a:rPr lang="en-US" dirty="0"/>
              <a:t> The ESP32 will run on breakout boards and modules from </a:t>
            </a:r>
            <a:r>
              <a:rPr lang="en-US" b="1" dirty="0"/>
              <a:t>160Mhz </a:t>
            </a:r>
            <a:r>
              <a:rPr lang="en-US" b="1" dirty="0" err="1"/>
              <a:t>upto</a:t>
            </a:r>
            <a:r>
              <a:rPr lang="en-US" b="1" dirty="0"/>
              <a:t> 240MHz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4" y="2806020"/>
            <a:ext cx="1262057" cy="12620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7898" y="2959996"/>
            <a:ext cx="9134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Internal </a:t>
            </a:r>
            <a:r>
              <a:rPr lang="en-US" sz="2000" b="1" dirty="0" smtClean="0"/>
              <a:t>Memory : </a:t>
            </a:r>
            <a:r>
              <a:rPr lang="en-US" sz="1600" dirty="0" smtClean="0"/>
              <a:t>448 </a:t>
            </a:r>
            <a:r>
              <a:rPr lang="en-US" sz="1600" dirty="0"/>
              <a:t>KB ROM for booting and core </a:t>
            </a:r>
            <a:r>
              <a:rPr lang="en-US" sz="1600" dirty="0" smtClean="0"/>
              <a:t>functions &amp; 520 </a:t>
            </a:r>
            <a:r>
              <a:rPr lang="en-US" sz="1600" dirty="0"/>
              <a:t>KB SRAM for data and instructions</a:t>
            </a:r>
          </a:p>
          <a:p>
            <a:r>
              <a:rPr lang="en-US" sz="2000" b="1" dirty="0"/>
              <a:t>External Flash </a:t>
            </a:r>
            <a:r>
              <a:rPr lang="en-US" sz="2000" b="1" dirty="0" smtClean="0"/>
              <a:t>: </a:t>
            </a:r>
            <a:r>
              <a:rPr lang="en-US" sz="1600" dirty="0" smtClean="0"/>
              <a:t>4MB </a:t>
            </a:r>
            <a:r>
              <a:rPr lang="en-US" sz="1600" dirty="0"/>
              <a:t>external Flash extendable to16MB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9" y="4450261"/>
            <a:ext cx="681297" cy="6812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37897" y="4559542"/>
            <a:ext cx="851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WiFi</a:t>
            </a:r>
            <a:r>
              <a:rPr lang="en-US" dirty="0" smtClean="0"/>
              <a:t>: </a:t>
            </a:r>
            <a:r>
              <a:rPr lang="en-US" b="1" dirty="0" smtClean="0"/>
              <a:t>ESP32</a:t>
            </a:r>
            <a:r>
              <a:rPr lang="en-US" dirty="0" smtClean="0"/>
              <a:t> </a:t>
            </a:r>
            <a:r>
              <a:rPr lang="en-US" dirty="0"/>
              <a:t>implements </a:t>
            </a:r>
            <a:r>
              <a:rPr lang="en-US" b="1" dirty="0"/>
              <a:t>TCP/IP, full 802.11 b/g/n/e/</a:t>
            </a:r>
            <a:r>
              <a:rPr lang="en-US" b="1" dirty="0" err="1"/>
              <a:t>i</a:t>
            </a:r>
            <a:r>
              <a:rPr lang="en-US" b="1" dirty="0"/>
              <a:t> WLAN MAC protocol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14" y="5331134"/>
            <a:ext cx="650758" cy="10252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37897" y="5496493"/>
            <a:ext cx="851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Bluetooth : ESP32</a:t>
            </a:r>
            <a:r>
              <a:rPr lang="en-US" dirty="0" smtClean="0"/>
              <a:t>  </a:t>
            </a:r>
            <a:r>
              <a:rPr lang="en-US" dirty="0"/>
              <a:t>supports the latest </a:t>
            </a:r>
            <a:r>
              <a:rPr lang="en-US" b="1" dirty="0"/>
              <a:t>BLE Bluetooth 4.2</a:t>
            </a:r>
            <a:r>
              <a:rPr lang="en-US" dirty="0"/>
              <a:t>, </a:t>
            </a:r>
            <a:r>
              <a:rPr lang="en-US" dirty="0" smtClean="0"/>
              <a:t>as well as  </a:t>
            </a:r>
            <a:r>
              <a:rPr lang="en-US" b="1" dirty="0"/>
              <a:t>classic B</a:t>
            </a:r>
            <a:r>
              <a:rPr lang="en-US" b="1" dirty="0" smtClean="0"/>
              <a:t>luetooth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84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ESP32 peripherals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IOT Lab, ECE Department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333685"/>
            <a:ext cx="80442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PT Serif"/>
              </a:rPr>
              <a:t> </a:t>
            </a:r>
            <a:r>
              <a:rPr lang="en-US" dirty="0" smtClean="0">
                <a:latin typeface="PT Serif"/>
              </a:rPr>
              <a:t>GPIO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PT Serif"/>
              </a:rPr>
              <a:t>Timers </a:t>
            </a:r>
            <a:r>
              <a:rPr lang="en-US" dirty="0">
                <a:latin typeface="PT Serif"/>
              </a:rPr>
              <a:t>and Watchdog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T Serif"/>
              </a:rPr>
              <a:t>Real Time Clock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T Serif"/>
              </a:rPr>
              <a:t>ADC and built-in Sensors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T Serif"/>
              </a:rPr>
              <a:t>Digital to Analog Convertor (DAC)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T Serif"/>
              </a:rPr>
              <a:t>Touch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T Serif"/>
              </a:rPr>
              <a:t>Ultra Low Power(ULP) Co-processor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T Serif"/>
              </a:rPr>
              <a:t>Ethernet MAC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PT Serif"/>
              </a:rPr>
              <a:t>Universal </a:t>
            </a:r>
            <a:r>
              <a:rPr lang="en-US" dirty="0">
                <a:latin typeface="PT Serif"/>
              </a:rPr>
              <a:t>Asynchronous Receiver Transmitter (UART)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T Serif"/>
              </a:rPr>
              <a:t>I2C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T Serif"/>
              </a:rPr>
              <a:t>I2S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T Serif"/>
              </a:rPr>
              <a:t>SPI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PT Serif"/>
              </a:rPr>
              <a:t>Pulse Width Modulation (PWM)</a:t>
            </a:r>
            <a:endParaRPr lang="en-US" dirty="0">
              <a:latin typeface="PT Serif"/>
            </a:endParaRPr>
          </a:p>
          <a:p>
            <a:endParaRPr lang="en-US" i="0" dirty="0">
              <a:solidFill>
                <a:srgbClr val="333333"/>
              </a:solidFill>
              <a:effectLst/>
              <a:latin typeface="PT Serif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54" y="1312538"/>
            <a:ext cx="1480283" cy="679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085" y="2344158"/>
            <a:ext cx="969020" cy="969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54" y="3708399"/>
            <a:ext cx="2381113" cy="12208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53" y="5403738"/>
            <a:ext cx="3202725" cy="10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ESP32 – powering &amp;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31" y="2824092"/>
            <a:ext cx="3490138" cy="1997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83" y="2824092"/>
            <a:ext cx="3567547" cy="19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ESP32 –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71" y="2229304"/>
            <a:ext cx="3727060" cy="3052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5999" y="2157046"/>
            <a:ext cx="5404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the Tools tab, go to</a:t>
            </a:r>
          </a:p>
          <a:p>
            <a:r>
              <a:rPr lang="en-US" sz="1600" b="1" dirty="0" smtClean="0"/>
              <a:t> Board -&gt; ESP32 </a:t>
            </a:r>
            <a:r>
              <a:rPr lang="en-US" sz="1600" b="1" dirty="0" err="1" smtClean="0"/>
              <a:t>Arduino</a:t>
            </a:r>
            <a:r>
              <a:rPr lang="en-US" sz="1600" b="1" dirty="0" smtClean="0"/>
              <a:t> -&gt; ESP32 </a:t>
            </a:r>
            <a:r>
              <a:rPr lang="en-US" sz="1600" b="1" dirty="0" err="1" smtClean="0"/>
              <a:t>Dev</a:t>
            </a:r>
            <a:r>
              <a:rPr lang="en-US" sz="1600" b="1" dirty="0" smtClean="0"/>
              <a:t> Module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5999" y="2946569"/>
            <a:ext cx="4783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the Tools tab, go to</a:t>
            </a:r>
          </a:p>
          <a:p>
            <a:r>
              <a:rPr lang="en-US" sz="1600" b="1" dirty="0" smtClean="0"/>
              <a:t> Port-&gt; COMX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285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IDE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11690" y="2524835"/>
            <a:ext cx="53226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pinMode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(2,OUTPUT);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pinMode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(3,INPUT);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pinMode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(4,INPUT_PULLUP);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01552" y="3029803"/>
            <a:ext cx="1364776" cy="3261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666328" y="3534770"/>
            <a:ext cx="510521" cy="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 rot="16200000" flipH="1" flipV="1">
            <a:off x="9122258" y="3446058"/>
            <a:ext cx="300251" cy="1910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367918" y="3391467"/>
            <a:ext cx="0" cy="300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367918" y="3541593"/>
            <a:ext cx="742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110452" y="3459706"/>
            <a:ext cx="532263" cy="1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4" idx="3"/>
          </p:cNvCxnSpPr>
          <p:nvPr/>
        </p:nvCxnSpPr>
        <p:spPr>
          <a:xfrm>
            <a:off x="10642715" y="3534769"/>
            <a:ext cx="7258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368585" y="3541593"/>
            <a:ext cx="0" cy="46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150221" y="4002163"/>
            <a:ext cx="4913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286030" y="3109119"/>
            <a:ext cx="212810" cy="21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179625" y="3045135"/>
            <a:ext cx="212810" cy="21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52429" y="3350102"/>
            <a:ext cx="31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02972" y="4890764"/>
            <a:ext cx="31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665692" y="5075430"/>
            <a:ext cx="102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flipV="1">
            <a:off x="9687371" y="4890763"/>
            <a:ext cx="423081" cy="5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0110452" y="5075430"/>
            <a:ext cx="102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150221" y="5075430"/>
            <a:ext cx="0" cy="46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931857" y="5536000"/>
            <a:ext cx="4913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2"/>
          </p:cNvCxnSpPr>
          <p:nvPr/>
        </p:nvCxnSpPr>
        <p:spPr>
          <a:xfrm flipV="1">
            <a:off x="9898912" y="4667534"/>
            <a:ext cx="17455" cy="223229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833815" y="2806572"/>
            <a:ext cx="4267200" cy="162362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65311" y="4580320"/>
            <a:ext cx="4267200" cy="162362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5535660" y="2718896"/>
            <a:ext cx="2285424" cy="76764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6138704" y="4892447"/>
            <a:ext cx="1532498" cy="49944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965278" y="4734795"/>
            <a:ext cx="8243247" cy="14729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74460" y="3111690"/>
            <a:ext cx="8134065" cy="147297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14386" y="3302085"/>
            <a:ext cx="1986531" cy="952407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digitalRead</a:t>
            </a:r>
            <a:r>
              <a:rPr 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()</a:t>
            </a:r>
            <a:endParaRPr 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56257" y="3302085"/>
            <a:ext cx="1911692" cy="978357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b="1" dirty="0" err="1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igitalWrite</a:t>
            </a:r>
            <a:r>
              <a:rPr lang="en-US" b="1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()</a:t>
            </a:r>
            <a:endParaRPr lang="en-US" b="1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43119" y="4873529"/>
            <a:ext cx="1938989" cy="95844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nalogRead</a:t>
            </a:r>
            <a:r>
              <a:rPr 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()</a:t>
            </a:r>
            <a:endParaRPr 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56257" y="4873529"/>
            <a:ext cx="1865194" cy="100346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b="1" dirty="0" err="1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nalogWrite</a:t>
            </a:r>
            <a:r>
              <a:rPr lang="en-US" b="1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b="1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283" y="5237098"/>
            <a:ext cx="131018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Analog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14149" y="3595696"/>
            <a:ext cx="131018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Digital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05033" y="2453498"/>
            <a:ext cx="131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Input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0913" y="2467078"/>
            <a:ext cx="131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032310" y="2467078"/>
            <a:ext cx="81887" cy="42339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35" y="3171947"/>
            <a:ext cx="1415113" cy="12566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240" y="3302085"/>
            <a:ext cx="1431773" cy="9518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893" y="4859949"/>
            <a:ext cx="1648037" cy="8584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69" y="4873529"/>
            <a:ext cx="1460676" cy="107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16569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</a:t>
            </a:r>
            <a:r>
              <a:rPr lang="en-US" sz="2400" dirty="0" smtClean="0"/>
              <a:t>oid setup(){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pinMode</a:t>
            </a:r>
            <a:r>
              <a:rPr lang="en-US" sz="2400" dirty="0" smtClean="0"/>
              <a:t>(2,OUTPUT);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</a:t>
            </a:r>
            <a:r>
              <a:rPr lang="en-US" sz="2400" dirty="0" smtClean="0"/>
              <a:t>oid loop(){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digitalWrite</a:t>
            </a:r>
            <a:r>
              <a:rPr lang="en-US" sz="2400" dirty="0" smtClean="0"/>
              <a:t>(2,HIGH);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delay(1000);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digitalWrite</a:t>
            </a:r>
            <a:r>
              <a:rPr lang="en-US" sz="2400" dirty="0" smtClean="0"/>
              <a:t>(2,LOW);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d</a:t>
            </a:r>
            <a:r>
              <a:rPr lang="en-US" sz="2400" dirty="0" smtClean="0"/>
              <a:t>elay(1000);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24168" y="2491326"/>
            <a:ext cx="3567547" cy="196627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707941" y="4103077"/>
            <a:ext cx="665874" cy="48064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84012" y="4473526"/>
            <a:ext cx="669388" cy="32355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33430" y="4583723"/>
            <a:ext cx="243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the Boot button and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IDEs &amp;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95" y="2396423"/>
            <a:ext cx="1272605" cy="865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26" y="2245591"/>
            <a:ext cx="2088542" cy="920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95" y="4070421"/>
            <a:ext cx="1724291" cy="9656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84" y="3792509"/>
            <a:ext cx="1243515" cy="12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 operation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95" y="2519289"/>
            <a:ext cx="3226558" cy="41928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89649" y="2813538"/>
            <a:ext cx="1997613" cy="3432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ESP32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587262" y="5148775"/>
            <a:ext cx="1083212" cy="14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39291" y="4994886"/>
            <a:ext cx="141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                 19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8751" y="2813538"/>
            <a:ext cx="28850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dirty="0" smtClean="0"/>
              <a:t>oid setup(){</a:t>
            </a:r>
          </a:p>
          <a:p>
            <a:r>
              <a:rPr lang="en-US" sz="2000" dirty="0" err="1" smtClean="0"/>
              <a:t>pinMode</a:t>
            </a:r>
            <a:r>
              <a:rPr lang="en-US" sz="2000" dirty="0" smtClean="0"/>
              <a:t>(19,OUTPUT);</a:t>
            </a:r>
          </a:p>
          <a:p>
            <a:r>
              <a:rPr lang="en-US" sz="2000" dirty="0"/>
              <a:t>}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v</a:t>
            </a:r>
            <a:r>
              <a:rPr lang="en-US" sz="2000" dirty="0" smtClean="0"/>
              <a:t>oid loop(){</a:t>
            </a:r>
          </a:p>
          <a:p>
            <a:r>
              <a:rPr lang="en-US" sz="2000" dirty="0" err="1" smtClean="0"/>
              <a:t>digitalWrite</a:t>
            </a:r>
            <a:r>
              <a:rPr lang="en-US" sz="2000" dirty="0" smtClean="0"/>
              <a:t>(19,HIGH);</a:t>
            </a:r>
          </a:p>
          <a:p>
            <a:r>
              <a:rPr lang="en-US" sz="2000" dirty="0"/>
              <a:t>d</a:t>
            </a:r>
            <a:r>
              <a:rPr lang="en-US" sz="2000" dirty="0" smtClean="0"/>
              <a:t>elay(2000);</a:t>
            </a:r>
          </a:p>
          <a:p>
            <a:r>
              <a:rPr lang="en-US" sz="2000" dirty="0" err="1" smtClean="0"/>
              <a:t>digitalWrite</a:t>
            </a:r>
            <a:r>
              <a:rPr lang="en-US" sz="2000" dirty="0" smtClean="0"/>
              <a:t>(19,LOW);</a:t>
            </a:r>
          </a:p>
          <a:p>
            <a:r>
              <a:rPr lang="en-US" sz="2000" dirty="0"/>
              <a:t>d</a:t>
            </a:r>
            <a:r>
              <a:rPr lang="en-US" sz="2000" dirty="0" smtClean="0"/>
              <a:t>elay(2000);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28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2438827"/>
            <a:ext cx="3241983" cy="1296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1" y="2438827"/>
            <a:ext cx="2404962" cy="1296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710" y="2138493"/>
            <a:ext cx="2705100" cy="1685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004" y="2138493"/>
            <a:ext cx="1685925" cy="1685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256" y="4290284"/>
            <a:ext cx="2494553" cy="13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of Things - IOT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8" y="1240312"/>
            <a:ext cx="6841150" cy="39610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5201338"/>
            <a:ext cx="1062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system of  internet-connected ‘things’ that can collect and transfer data over a wireless network without human intervention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0669" y="2033516"/>
            <a:ext cx="2456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</a:t>
            </a:r>
          </a:p>
          <a:p>
            <a:endParaRPr lang="en-US" dirty="0"/>
          </a:p>
          <a:p>
            <a:r>
              <a:rPr lang="en-US" dirty="0" smtClean="0"/>
              <a:t>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IOT Lab, ECE Department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5" y="1858685"/>
            <a:ext cx="2702256" cy="2231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239" y="4599295"/>
            <a:ext cx="2827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Intrusion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Door/Window open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LPG Gas Leak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Appliance Control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49" y="1858684"/>
            <a:ext cx="2418293" cy="23342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3649" y="4599295"/>
            <a:ext cx="2827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Soil moisture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Temperature, humidity, leaf wetness sensing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Watering schedules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991" y="1804092"/>
            <a:ext cx="3367948" cy="21386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37926" y="4602024"/>
            <a:ext cx="2827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Industrial 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Manufacturing plants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 plants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@ GRIET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IOT Lab, ECE Department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13545" y="3413863"/>
            <a:ext cx="1849268" cy="1040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49" y="2551350"/>
            <a:ext cx="544760" cy="5876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73" y="3518318"/>
            <a:ext cx="810726" cy="874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71" y="4675214"/>
            <a:ext cx="695005" cy="7234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0239" y="4858604"/>
            <a:ext cx="928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GISMO</a:t>
            </a:r>
          </a:p>
          <a:p>
            <a:r>
              <a:rPr lang="en-US" sz="1400" dirty="0" smtClean="0"/>
              <a:t>GRIET IOT Sensor Module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33005">
            <a:off x="4129739" y="2618212"/>
            <a:ext cx="441189" cy="4411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34" y="701402"/>
            <a:ext cx="1978572" cy="19785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10" y="3009335"/>
            <a:ext cx="794059" cy="7940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483110" y="3838853"/>
            <a:ext cx="92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Mobile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961389" y="1690688"/>
            <a:ext cx="92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Cloud</a:t>
            </a:r>
            <a:endParaRPr lang="en-US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80" y="5803089"/>
            <a:ext cx="317524" cy="3175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4197" y="3009335"/>
            <a:ext cx="3002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IOT eco-system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 err="1" smtClean="0"/>
              <a:t>acqusition</a:t>
            </a:r>
            <a:r>
              <a:rPr lang="en-US" dirty="0" smtClean="0"/>
              <a:t>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Internet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Web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UI using 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+ AI = more 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71692" y="1809309"/>
            <a:ext cx="2177955" cy="2632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2479" y="2074459"/>
            <a:ext cx="1665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IOT</a:t>
            </a:r>
          </a:p>
          <a:p>
            <a:endParaRPr lang="en-US" dirty="0" smtClean="0"/>
          </a:p>
          <a:p>
            <a:r>
              <a:rPr lang="en-US" dirty="0" smtClean="0"/>
              <a:t>Sensors implanted in ‘things’ offering streams of data thru’ Internet connectivity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16895" y="1789818"/>
            <a:ext cx="2177955" cy="2632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90589" y="2228682"/>
            <a:ext cx="16650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AI</a:t>
            </a:r>
          </a:p>
          <a:p>
            <a:endParaRPr lang="en-US" dirty="0" smtClean="0"/>
          </a:p>
          <a:p>
            <a:r>
              <a:rPr lang="en-US" dirty="0" smtClean="0"/>
              <a:t>Gives systems the ability to ‘think’ and take decisions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9692" y="2497015"/>
            <a:ext cx="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+</a:t>
            </a:r>
            <a:endParaRPr lang="en-US" sz="4400" b="1" dirty="0"/>
          </a:p>
        </p:txBody>
      </p:sp>
      <p:sp>
        <p:nvSpPr>
          <p:cNvPr id="5" name="Right Arrow 4"/>
          <p:cNvSpPr/>
          <p:nvPr/>
        </p:nvSpPr>
        <p:spPr>
          <a:xfrm>
            <a:off x="7315200" y="2977662"/>
            <a:ext cx="703385" cy="375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52282" y="2706469"/>
            <a:ext cx="166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Actionable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+ AI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IOT Lab, ECE Department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177333" cy="1177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2845" y="1802407"/>
            <a:ext cx="8761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Tesla's self-driving cars are the best example of </a:t>
            </a:r>
            <a:r>
              <a:rPr lang="en-US" b="1" dirty="0"/>
              <a:t>IoT and AI working together</a:t>
            </a:r>
            <a:r>
              <a:rPr lang="en-US" dirty="0"/>
              <a:t>. With the power of </a:t>
            </a:r>
            <a:r>
              <a:rPr lang="en-US" b="1" dirty="0"/>
              <a:t>AI</a:t>
            </a:r>
            <a:r>
              <a:rPr lang="en-US" dirty="0"/>
              <a:t>, self-driving cars predict the behavior of pedestrians and </a:t>
            </a:r>
            <a:r>
              <a:rPr lang="en-US" dirty="0" smtClean="0"/>
              <a:t>cars </a:t>
            </a:r>
            <a:r>
              <a:rPr lang="en-US" dirty="0"/>
              <a:t>in various circumstances.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2845" y="3305935"/>
            <a:ext cx="8761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Nest’s smart thermostat solution is a good example of </a:t>
            </a:r>
            <a:r>
              <a:rPr lang="en-US" b="1" dirty="0"/>
              <a:t>AI-powered IoT</a:t>
            </a:r>
            <a:r>
              <a:rPr lang="en-US" dirty="0"/>
              <a:t>. The smartphone integration can check and manage the temperature from anywhere based on the work schedule and temperature preferences of its users.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40478"/>
            <a:ext cx="1450607" cy="9531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95" y="4635062"/>
            <a:ext cx="1108312" cy="11083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57311" y="4627373"/>
            <a:ext cx="8761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Robots in manufacturing</a:t>
            </a:r>
          </a:p>
          <a:p>
            <a:r>
              <a:rPr lang="en-US" b="1" dirty="0" smtClean="0"/>
              <a:t>iRobot Roomba</a:t>
            </a:r>
            <a:r>
              <a:rPr lang="en-US" dirty="0" smtClean="0"/>
              <a:t> home cleaning robot that can avoid obstacles, detect spots and optimize cleaning operation by learning the room topologies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3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723</Words>
  <Application>Microsoft Office PowerPoint</Application>
  <PresentationFormat>Widescreen</PresentationFormat>
  <Paragraphs>196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PT Serif</vt:lpstr>
      <vt:lpstr>Office Theme</vt:lpstr>
      <vt:lpstr>AI on the Edge</vt:lpstr>
      <vt:lpstr>Agenda</vt:lpstr>
      <vt:lpstr>IDEs &amp; Languages</vt:lpstr>
      <vt:lpstr>Data Science Libraries</vt:lpstr>
      <vt:lpstr>Internet of Things - IOT</vt:lpstr>
      <vt:lpstr>IOT Applications</vt:lpstr>
      <vt:lpstr>IOT @ GRIET</vt:lpstr>
      <vt:lpstr>IOT + AI = more value</vt:lpstr>
      <vt:lpstr>IOT + AI</vt:lpstr>
      <vt:lpstr>IOT and Cloud computing</vt:lpstr>
      <vt:lpstr>Public Cloud Providers</vt:lpstr>
      <vt:lpstr>Disadvantages of cloud computing</vt:lpstr>
      <vt:lpstr>Edge Computing</vt:lpstr>
      <vt:lpstr>Edge vs Cloud computing</vt:lpstr>
      <vt:lpstr>Driving forces for Edge Computing</vt:lpstr>
      <vt:lpstr>Edge Computing use cases</vt:lpstr>
      <vt:lpstr>Edge Computing use cases</vt:lpstr>
      <vt:lpstr>AI</vt:lpstr>
      <vt:lpstr>Machine Learning</vt:lpstr>
      <vt:lpstr>ML &amp; DL</vt:lpstr>
      <vt:lpstr>G-Edge</vt:lpstr>
      <vt:lpstr>ESP32 Development Board</vt:lpstr>
      <vt:lpstr>ESP32 features</vt:lpstr>
      <vt:lpstr>ESP32 peripherals</vt:lpstr>
      <vt:lpstr>ESP32 – powering &amp; programming</vt:lpstr>
      <vt:lpstr>ESP32 – Arduino IDE</vt:lpstr>
      <vt:lpstr>Arduino IDE</vt:lpstr>
      <vt:lpstr>The Arduino IDE</vt:lpstr>
      <vt:lpstr>Your first program</vt:lpstr>
      <vt:lpstr>Relay operation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on the Edge</dc:title>
  <dc:creator>Radhanand123</dc:creator>
  <cp:lastModifiedBy>Radhanand123</cp:lastModifiedBy>
  <cp:revision>75</cp:revision>
  <dcterms:created xsi:type="dcterms:W3CDTF">2021-01-12T09:23:54Z</dcterms:created>
  <dcterms:modified xsi:type="dcterms:W3CDTF">2021-01-15T14:37:03Z</dcterms:modified>
</cp:coreProperties>
</file>