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sldIdLst>
    <p:sldId id="257" r:id="rId3"/>
    <p:sldId id="259" r:id="rId4"/>
    <p:sldId id="260" r:id="rId5"/>
    <p:sldId id="261" r:id="rId6"/>
    <p:sldId id="262" r:id="rId7"/>
    <p:sldId id="267" r:id="rId8"/>
    <p:sldId id="268" r:id="rId9"/>
    <p:sldId id="263" r:id="rId10"/>
    <p:sldId id="264" r:id="rId11"/>
    <p:sldId id="269" r:id="rId12"/>
    <p:sldId id="265" r:id="rId13"/>
    <p:sldId id="266" r:id="rId14"/>
    <p:sldId id="270" r:id="rId15"/>
    <p:sldId id="287" r:id="rId16"/>
    <p:sldId id="271" r:id="rId17"/>
    <p:sldId id="272" r:id="rId18"/>
    <p:sldId id="277" r:id="rId19"/>
    <p:sldId id="275" r:id="rId20"/>
    <p:sldId id="282" r:id="rId21"/>
    <p:sldId id="273" r:id="rId22"/>
    <p:sldId id="276" r:id="rId23"/>
    <p:sldId id="281" r:id="rId24"/>
    <p:sldId id="274" r:id="rId25"/>
    <p:sldId id="278" r:id="rId26"/>
    <p:sldId id="279" r:id="rId27"/>
    <p:sldId id="280" r:id="rId28"/>
    <p:sldId id="286" r:id="rId29"/>
    <p:sldId id="283" r:id="rId30"/>
    <p:sldId id="284" r:id="rId31"/>
    <p:sldId id="285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13D68-4B42-4B1E-AD46-817229F2A9D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65FA-0242-419E-80C2-0EF1361C8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EBB98-B975-47E6-8C5F-21F2BE278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5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527D-7215-40DA-920A-CDBE340D6F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3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C63B-2345-421C-9FF3-D95AA93D7A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35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940-E9A0-4C40-AC64-09D63F9F4C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92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527D-7215-40DA-920A-CDBE340D6F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2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1C3B-BB12-4989-AEE0-5019E669AB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8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62FD-F8ED-4993-9502-6D664097B6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30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0C1E-5BCE-4427-824A-C2B8BEC01F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09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DD09-C742-403A-AA9A-07EE4F57A8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60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5916-A3CB-486D-989D-1C6192DA65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64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ACDF-EC6D-468B-8C9D-C686D39BF6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37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4F72-915C-4CFF-B144-869AF29418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4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1C3B-BB12-4989-AEE0-5019E669AB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599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B69E-CC65-411E-A337-88F2A4BC86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9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C63B-2345-421C-9FF3-D95AA93D7A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61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940-E9A0-4C40-AC64-09D63F9F4C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9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62FD-F8ED-4993-9502-6D664097B6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2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0C1E-5BCE-4427-824A-C2B8BEC01F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7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DD09-C742-403A-AA9A-07EE4F57A8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83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5916-A3CB-486D-989D-1C6192DA65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ACDF-EC6D-468B-8C9D-C686D39BF6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1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4F72-915C-4CFF-B144-869AF29418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73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B69E-CC65-411E-A337-88F2A4BC86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7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A58F-4884-44BB-BBE3-48CF76D1821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A58F-4884-44BB-BBE3-48CF76D1821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AI on the Edge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Using the G-Edge board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57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MPU6050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50182"/>
            <a:ext cx="4815417" cy="27086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8347" y="2296532"/>
            <a:ext cx="4053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Sensitivity : +/- 2g</a:t>
            </a:r>
          </a:p>
          <a:p>
            <a:endParaRPr lang="en-US" dirty="0"/>
          </a:p>
          <a:p>
            <a:r>
              <a:rPr lang="en-US" dirty="0" smtClean="0"/>
              <a:t>Output : 16 bit</a:t>
            </a:r>
          </a:p>
          <a:p>
            <a:endParaRPr lang="en-US" dirty="0"/>
          </a:p>
          <a:p>
            <a:r>
              <a:rPr lang="en-US" dirty="0" smtClean="0"/>
              <a:t>+/-2g corresponds to +/-32767</a:t>
            </a:r>
          </a:p>
          <a:p>
            <a:endParaRPr lang="en-US" dirty="0"/>
          </a:p>
          <a:p>
            <a:r>
              <a:rPr lang="en-US" dirty="0" smtClean="0"/>
              <a:t>1g corresponds to 32767/2 = 16384</a:t>
            </a:r>
          </a:p>
          <a:p>
            <a:endParaRPr lang="en-US" dirty="0"/>
          </a:p>
          <a:p>
            <a:r>
              <a:rPr lang="en-US" dirty="0" smtClean="0"/>
              <a:t>Dividing the accelerometer value by 16384 will give the value in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30" y="114054"/>
            <a:ext cx="3651739" cy="62422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“I2Cdev.h”</a:t>
            </a:r>
          </a:p>
          <a:p>
            <a:pPr marL="0" indent="0">
              <a:buNone/>
            </a:pPr>
            <a:r>
              <a:rPr lang="en-US" dirty="0" smtClean="0"/>
              <a:t>#include “MPU6050.h”</a:t>
            </a:r>
          </a:p>
          <a:p>
            <a:pPr marL="0" indent="0"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Wire.h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MPU6050 </a:t>
            </a:r>
            <a:r>
              <a:rPr lang="en-US" dirty="0" err="1" smtClean="0"/>
              <a:t>mpu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void setup(){</a:t>
            </a:r>
          </a:p>
          <a:p>
            <a:pPr marL="0" indent="0">
              <a:buNone/>
            </a:pPr>
            <a:r>
              <a:rPr lang="en-US" dirty="0" err="1" smtClean="0"/>
              <a:t>Wire.begin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Serial.begin</a:t>
            </a:r>
            <a:r>
              <a:rPr lang="en-US" dirty="0" smtClean="0"/>
              <a:t>(115200);</a:t>
            </a:r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pu.initialize</a:t>
            </a:r>
            <a:r>
              <a:rPr lang="en-US" dirty="0" smtClean="0"/>
              <a:t>();}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loop(){</a:t>
            </a:r>
          </a:p>
          <a:p>
            <a:pPr marL="0" indent="0"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ax,ay,az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mpu_read</a:t>
            </a:r>
            <a:r>
              <a:rPr lang="en-US" dirty="0" smtClean="0"/>
              <a:t>(&amp;ax,&amp;ay,&amp;</a:t>
            </a:r>
            <a:r>
              <a:rPr lang="en-US" dirty="0" err="1" smtClean="0"/>
              <a:t>az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Serial.print</a:t>
            </a:r>
            <a:r>
              <a:rPr lang="en-US" dirty="0" smtClean="0"/>
              <a:t>(ax);</a:t>
            </a:r>
          </a:p>
          <a:p>
            <a:pPr marL="0" indent="0">
              <a:buNone/>
            </a:pPr>
            <a:r>
              <a:rPr lang="en-US" dirty="0" err="1" smtClean="0"/>
              <a:t>Serial.print</a:t>
            </a:r>
            <a:r>
              <a:rPr lang="en-US" dirty="0" smtClean="0"/>
              <a:t>(“\t”);</a:t>
            </a:r>
          </a:p>
          <a:p>
            <a:pPr marL="0" indent="0">
              <a:buNone/>
            </a:pPr>
            <a:r>
              <a:rPr lang="en-US" dirty="0" err="1" smtClean="0"/>
              <a:t>Serial.print</a:t>
            </a:r>
            <a:r>
              <a:rPr lang="en-US" dirty="0" smtClean="0"/>
              <a:t>(ay);</a:t>
            </a:r>
          </a:p>
          <a:p>
            <a:pPr marL="0" indent="0">
              <a:buNone/>
            </a:pPr>
            <a:r>
              <a:rPr lang="en-US" dirty="0" err="1"/>
              <a:t>Serial.print</a:t>
            </a:r>
            <a:r>
              <a:rPr lang="en-US" dirty="0"/>
              <a:t>(“\t”);</a:t>
            </a:r>
          </a:p>
          <a:p>
            <a:pPr marL="0" indent="0">
              <a:buNone/>
            </a:pP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az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delay(10);}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02370" y="114054"/>
            <a:ext cx="7889630" cy="375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mpu_read</a:t>
            </a:r>
            <a:r>
              <a:rPr lang="en-US" dirty="0" smtClean="0"/>
              <a:t>(float *</a:t>
            </a:r>
            <a:r>
              <a:rPr lang="en-US" dirty="0" err="1" smtClean="0"/>
              <a:t>ax,float</a:t>
            </a:r>
            <a:r>
              <a:rPr lang="en-US" dirty="0" smtClean="0"/>
              <a:t> *</a:t>
            </a:r>
            <a:r>
              <a:rPr lang="en-US" dirty="0" err="1" smtClean="0"/>
              <a:t>ay,float</a:t>
            </a:r>
            <a:r>
              <a:rPr lang="en-US" dirty="0" smtClean="0"/>
              <a:t> *</a:t>
            </a:r>
            <a:r>
              <a:rPr lang="en-US" dirty="0" err="1" smtClean="0"/>
              <a:t>az</a:t>
            </a:r>
            <a:r>
              <a:rPr lang="en-US" dirty="0" smtClean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</a:t>
            </a:r>
            <a:r>
              <a:rPr lang="en-US" dirty="0" smtClean="0"/>
              <a:t>nt16_t _ax,_ay,_</a:t>
            </a:r>
            <a:r>
              <a:rPr lang="en-US" dirty="0" err="1" smtClean="0"/>
              <a:t>az</a:t>
            </a:r>
            <a:r>
              <a:rPr lang="en-US" dirty="0" smtClean="0"/>
              <a:t>,_</a:t>
            </a:r>
            <a:r>
              <a:rPr lang="en-US" dirty="0" err="1" smtClean="0"/>
              <a:t>gx</a:t>
            </a:r>
            <a:r>
              <a:rPr lang="en-US" dirty="0" smtClean="0"/>
              <a:t>,_</a:t>
            </a:r>
            <a:r>
              <a:rPr lang="en-US" dirty="0" err="1" smtClean="0"/>
              <a:t>gy</a:t>
            </a:r>
            <a:r>
              <a:rPr lang="en-US" dirty="0" smtClean="0"/>
              <a:t>,_</a:t>
            </a:r>
            <a:r>
              <a:rPr lang="en-US" dirty="0" err="1" smtClean="0"/>
              <a:t>gz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mpu.getmotion</a:t>
            </a:r>
            <a:r>
              <a:rPr lang="en-US" dirty="0" smtClean="0"/>
              <a:t>(&amp;_ax,&amp;_ay,&amp;</a:t>
            </a:r>
            <a:r>
              <a:rPr lang="en-US" dirty="0" err="1" smtClean="0"/>
              <a:t>az</a:t>
            </a:r>
            <a:r>
              <a:rPr lang="en-US" dirty="0" smtClean="0"/>
              <a:t>,&amp;_</a:t>
            </a:r>
            <a:r>
              <a:rPr lang="en-US" dirty="0" err="1" smtClean="0"/>
              <a:t>gx</a:t>
            </a:r>
            <a:r>
              <a:rPr lang="en-US" dirty="0" smtClean="0"/>
              <a:t>,&amp;_</a:t>
            </a:r>
            <a:r>
              <a:rPr lang="en-US" dirty="0" err="1" smtClean="0"/>
              <a:t>gy</a:t>
            </a:r>
            <a:r>
              <a:rPr lang="en-US" dirty="0" smtClean="0"/>
              <a:t>,&amp;_</a:t>
            </a:r>
            <a:r>
              <a:rPr lang="en-US" dirty="0" err="1" smtClean="0"/>
              <a:t>gz</a:t>
            </a:r>
            <a:r>
              <a:rPr lang="en-US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*ax = _ax/16384.0;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*ay=_ay/16384.0;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</a:t>
            </a:r>
            <a:r>
              <a:rPr lang="en-US" dirty="0" err="1" smtClean="0"/>
              <a:t>az</a:t>
            </a:r>
            <a:r>
              <a:rPr lang="en-US" dirty="0" smtClean="0"/>
              <a:t>=_</a:t>
            </a:r>
            <a:r>
              <a:rPr lang="en-US" dirty="0" err="1" smtClean="0"/>
              <a:t>az</a:t>
            </a:r>
            <a:r>
              <a:rPr lang="en-US" dirty="0" smtClean="0"/>
              <a:t>/16384.0;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Use the Serial Plotter in the </a:t>
            </a:r>
            <a:r>
              <a:rPr lang="en-US" dirty="0" err="1" smtClean="0"/>
              <a:t>ArduinoIDE</a:t>
            </a:r>
            <a:r>
              <a:rPr lang="en-US" dirty="0" smtClean="0"/>
              <a:t> to visualize the acceleration in the three 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sensor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3046" y="23577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A2A2A"/>
                </a:solidFill>
              </a:rPr>
              <a:t>A sound sensor is </a:t>
            </a:r>
            <a:r>
              <a:rPr lang="en-US" dirty="0" smtClean="0">
                <a:solidFill>
                  <a:srgbClr val="2A2A2A"/>
                </a:solidFill>
              </a:rPr>
              <a:t>a </a:t>
            </a:r>
            <a:r>
              <a:rPr lang="en-US" dirty="0">
                <a:solidFill>
                  <a:srgbClr val="2A2A2A"/>
                </a:solidFill>
              </a:rPr>
              <a:t>module that detects sound waves through its intensity and converting it to electrical </a:t>
            </a:r>
            <a:r>
              <a:rPr lang="en-US" dirty="0" smtClean="0">
                <a:solidFill>
                  <a:srgbClr val="2A2A2A"/>
                </a:solidFill>
              </a:rPr>
              <a:t>signals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sound sensor consists of an in-built capacitive microphone, peak detector and an amplifier (LM386, LM393, etc.) that’s highly sensitive to sound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742494"/>
            <a:ext cx="2092569" cy="2092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91" y="4211975"/>
            <a:ext cx="3143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723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ADC  resolution :12bits</a:t>
            </a:r>
          </a:p>
          <a:p>
            <a:pPr marL="0" indent="0">
              <a:buNone/>
            </a:pPr>
            <a:r>
              <a:rPr lang="en-US" dirty="0" smtClean="0"/>
              <a:t>Range of output values : 0 – 4095</a:t>
            </a:r>
          </a:p>
          <a:p>
            <a:pPr marL="0" indent="0">
              <a:buNone/>
            </a:pPr>
            <a:r>
              <a:rPr lang="en-US" dirty="0" smtClean="0"/>
              <a:t>Conversion to +/- values: ADC value – 2048</a:t>
            </a:r>
          </a:p>
          <a:p>
            <a:pPr marL="0" indent="0">
              <a:buNone/>
            </a:pPr>
            <a:r>
              <a:rPr lang="en-US" dirty="0" smtClean="0"/>
              <a:t>After conversion:</a:t>
            </a:r>
          </a:p>
          <a:p>
            <a:pPr marL="0" indent="0">
              <a:buNone/>
            </a:pPr>
            <a:r>
              <a:rPr lang="en-US" dirty="0" smtClean="0"/>
              <a:t>0- 4095 will map to -2048 to +2048</a:t>
            </a:r>
          </a:p>
          <a:p>
            <a:pPr marL="0" indent="0">
              <a:buNone/>
            </a:pPr>
            <a:r>
              <a:rPr lang="en-US" dirty="0" smtClean="0"/>
              <a:t>Scaling down to -128 to +128 by right shifting value by 4(dividing by 16)</a:t>
            </a:r>
          </a:p>
          <a:p>
            <a:pPr marL="0" indent="0">
              <a:buNone/>
            </a:pPr>
            <a:r>
              <a:rPr lang="en-US" dirty="0" smtClean="0"/>
              <a:t>Example calculations:</a:t>
            </a:r>
          </a:p>
          <a:p>
            <a:pPr marL="0" indent="0">
              <a:buNone/>
            </a:pPr>
            <a:r>
              <a:rPr lang="en-US" dirty="0" smtClean="0"/>
              <a:t>ADC value = 3000</a:t>
            </a:r>
          </a:p>
          <a:p>
            <a:pPr marL="0" indent="0">
              <a:buNone/>
            </a:pPr>
            <a:r>
              <a:rPr lang="en-US" dirty="0" smtClean="0"/>
              <a:t>(3000-2048)/16 = 952/16=60</a:t>
            </a:r>
          </a:p>
          <a:p>
            <a:pPr marL="0" indent="0">
              <a:buNone/>
            </a:pPr>
            <a:r>
              <a:rPr lang="en-US" dirty="0" smtClean="0"/>
              <a:t>ADC value = 0</a:t>
            </a:r>
          </a:p>
          <a:p>
            <a:pPr marL="0" indent="0">
              <a:buNone/>
            </a:pPr>
            <a:r>
              <a:rPr lang="en-US" dirty="0" smtClean="0"/>
              <a:t>(0-2048)/16=-2048/16=-128</a:t>
            </a:r>
          </a:p>
          <a:p>
            <a:pPr marL="0" indent="0">
              <a:buNone/>
            </a:pPr>
            <a:r>
              <a:rPr lang="en-US" dirty="0" smtClean="0"/>
              <a:t>ADC value = 4095</a:t>
            </a:r>
          </a:p>
          <a:p>
            <a:pPr marL="0" indent="0">
              <a:buNone/>
            </a:pPr>
            <a:r>
              <a:rPr lang="en-US" dirty="0" smtClean="0"/>
              <a:t>(4095-2048)/16=2048/16=128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audio stream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690688"/>
            <a:ext cx="10058400" cy="53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sensor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7946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#define MIC 34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setup(){</a:t>
            </a:r>
          </a:p>
          <a:p>
            <a:pPr marL="0" indent="0">
              <a:buNone/>
            </a:pPr>
            <a:r>
              <a:rPr lang="en-US" dirty="0" err="1" smtClean="0"/>
              <a:t>Serial.begin</a:t>
            </a:r>
            <a:r>
              <a:rPr lang="en-US" dirty="0" smtClean="0"/>
              <a:t>(115200);</a:t>
            </a:r>
          </a:p>
          <a:p>
            <a:pPr marL="0" indent="0">
              <a:buNone/>
            </a:pPr>
            <a:r>
              <a:rPr lang="en-US" dirty="0" err="1" smtClean="0"/>
              <a:t>pinMode</a:t>
            </a:r>
            <a:r>
              <a:rPr lang="en-US" dirty="0" smtClean="0"/>
              <a:t>(34,INPUT);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loop(){</a:t>
            </a:r>
          </a:p>
          <a:p>
            <a:pPr marL="0" indent="0">
              <a:buNone/>
            </a:pP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readMIC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elay(10);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49203" y="1870075"/>
            <a:ext cx="57377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</a:t>
            </a:r>
            <a:r>
              <a:rPr lang="en-US" dirty="0" smtClean="0"/>
              <a:t>nt16_t </a:t>
            </a:r>
            <a:r>
              <a:rPr lang="en-US" dirty="0" err="1" smtClean="0"/>
              <a:t>readMIC</a:t>
            </a:r>
            <a:r>
              <a:rPr lang="en-US" dirty="0" smtClean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</a:t>
            </a:r>
            <a:r>
              <a:rPr lang="en-US" dirty="0" smtClean="0"/>
              <a:t>eturn(</a:t>
            </a:r>
            <a:r>
              <a:rPr lang="en-US" dirty="0" err="1" smtClean="0"/>
              <a:t>analogRead</a:t>
            </a:r>
            <a:r>
              <a:rPr lang="en-US" dirty="0" smtClean="0"/>
              <a:t>(MIC)-2048) &gt;&gt; 4;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the Serial Plotter in the </a:t>
            </a:r>
            <a:r>
              <a:rPr lang="en-US" dirty="0" err="1"/>
              <a:t>ArduinoIDE</a:t>
            </a:r>
            <a:r>
              <a:rPr lang="en-US" dirty="0"/>
              <a:t> to visualize the </a:t>
            </a:r>
            <a:r>
              <a:rPr lang="en-US" dirty="0" smtClean="0"/>
              <a:t>audio signal when you speak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65245" y="1690688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9047" y="1792625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IOT, IOT &amp; AI, Edge Computing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65245" y="2729648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047" y="2831585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Using the G-Edge board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5245" y="3801141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9047" y="3903078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Google </a:t>
            </a:r>
            <a:r>
              <a:rPr lang="en-US" dirty="0" err="1">
                <a:solidFill>
                  <a:prstClr val="black"/>
                </a:solidFill>
              </a:rPr>
              <a:t>Colab</a:t>
            </a:r>
            <a:r>
              <a:rPr lang="en-US" dirty="0">
                <a:solidFill>
                  <a:prstClr val="black"/>
                </a:solidFill>
              </a:rPr>
              <a:t> + Python Basics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5245" y="4744184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09047" y="4846121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Generating datasets with G-Edge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662684" y="1734880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6486" y="1836817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ML using these datasets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662684" y="2836822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6486" y="2938759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ML and DL on G-Edge</a:t>
            </a:r>
          </a:p>
        </p:txBody>
      </p:sp>
      <p:sp>
        <p:nvSpPr>
          <p:cNvPr id="3" name="Oval 2"/>
          <p:cNvSpPr/>
          <p:nvPr/>
        </p:nvSpPr>
        <p:spPr>
          <a:xfrm>
            <a:off x="1309046" y="4705702"/>
            <a:ext cx="3372135" cy="65016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47325" y="1115957"/>
            <a:ext cx="676382" cy="243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3833" y="1021116"/>
            <a:ext cx="676382" cy="243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931157" y="809388"/>
            <a:ext cx="676382" cy="2437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432772" y="1018703"/>
            <a:ext cx="292785" cy="19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63810" y="1592902"/>
            <a:ext cx="12399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Datasets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72836" y="161349"/>
            <a:ext cx="3384513" cy="189233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10" y="2545002"/>
            <a:ext cx="1129943" cy="11299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25" y="401566"/>
            <a:ext cx="1082564" cy="1443418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2325780" y="2995387"/>
            <a:ext cx="310543" cy="207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85" y="2351355"/>
            <a:ext cx="1441162" cy="144116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84211" y="2369493"/>
            <a:ext cx="3451967" cy="188849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81186" y="3684528"/>
            <a:ext cx="12399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Model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239587" y="1586878"/>
            <a:ext cx="109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G-Edge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39" y="4754145"/>
            <a:ext cx="1145843" cy="152779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32" y="4854566"/>
            <a:ext cx="1251156" cy="1251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3568" y="5249311"/>
            <a:ext cx="28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884211" y="4573795"/>
            <a:ext cx="3451967" cy="188849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192827" y="5331950"/>
            <a:ext cx="310543" cy="207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81394" y="5539279"/>
            <a:ext cx="12399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Inference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595582" y="401566"/>
            <a:ext cx="307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#1:</a:t>
            </a:r>
          </a:p>
          <a:p>
            <a:r>
              <a:rPr lang="en-US" dirty="0" smtClean="0"/>
              <a:t>Generate datasets using on-board sensors on G-Edge as CSV files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61379" y="2351355"/>
            <a:ext cx="307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#2:</a:t>
            </a:r>
          </a:p>
          <a:p>
            <a:r>
              <a:rPr lang="en-US" dirty="0" smtClean="0"/>
              <a:t>Use the datasets to train the model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21376" y="4573795"/>
            <a:ext cx="307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#3:</a:t>
            </a:r>
          </a:p>
          <a:p>
            <a:r>
              <a:rPr lang="en-US" dirty="0" smtClean="0"/>
              <a:t>Place the model on G-Edge and use it for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temperature dataset will be in the form of a CSV(comma separated value) file</a:t>
            </a:r>
          </a:p>
          <a:p>
            <a:pPr marL="0" indent="0">
              <a:buNone/>
            </a:pPr>
            <a:r>
              <a:rPr lang="en-US" dirty="0" smtClean="0"/>
              <a:t>Each line in the file will have 5 temperature values separated by commas</a:t>
            </a:r>
          </a:p>
          <a:p>
            <a:pPr marL="0" indent="0">
              <a:buNone/>
            </a:pPr>
            <a:r>
              <a:rPr lang="en-US" dirty="0" smtClean="0"/>
              <a:t>The file as a whole will contain 20 such records</a:t>
            </a:r>
          </a:p>
          <a:p>
            <a:pPr marL="0" indent="0">
              <a:buNone/>
            </a:pPr>
            <a:r>
              <a:rPr lang="en-US" dirty="0" smtClean="0"/>
              <a:t>The file will be used as a dataset for training a model using Machine Learning algorithms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3075" y="2047164"/>
            <a:ext cx="19789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Temperature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3075" y="2909247"/>
            <a:ext cx="19789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Increment count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8854066">
            <a:off x="3087805" y="3901188"/>
            <a:ext cx="989462" cy="941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57099" y="4094328"/>
            <a:ext cx="9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Count=5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296537" y="4367284"/>
            <a:ext cx="16035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96537" y="1023582"/>
            <a:ext cx="22928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 flipH="1">
            <a:off x="3582538" y="1023582"/>
            <a:ext cx="6823" cy="1023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>
            <a:off x="3582538" y="2416496"/>
            <a:ext cx="0" cy="492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3582538" y="3278579"/>
            <a:ext cx="6823" cy="410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5475" y="5520993"/>
            <a:ext cx="19789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Print CR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89361" y="5049669"/>
            <a:ext cx="6823" cy="410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69493" y="3944203"/>
            <a:ext cx="87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20068" y="4947572"/>
            <a:ext cx="8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0613" y="2414811"/>
            <a:ext cx="1978925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Print temperature followed by comma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296537" y="3338142"/>
            <a:ext cx="0" cy="102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85164" y="1023582"/>
            <a:ext cx="11373" cy="1391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65245" y="1690688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9047" y="1792625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IOT, IOT &amp; AI, Edge Computing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65245" y="2729648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047" y="2831585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Using the G-Edge board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5245" y="3801141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9047" y="3903078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Google </a:t>
            </a:r>
            <a:r>
              <a:rPr lang="en-US" dirty="0" err="1">
                <a:solidFill>
                  <a:prstClr val="black"/>
                </a:solidFill>
              </a:rPr>
              <a:t>Colab</a:t>
            </a:r>
            <a:r>
              <a:rPr lang="en-US" dirty="0">
                <a:solidFill>
                  <a:prstClr val="black"/>
                </a:solidFill>
              </a:rPr>
              <a:t> + Python Basics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5245" y="4744184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09047" y="4846121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Generating datasets with G-Edge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662684" y="1734880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6486" y="1836817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ML using these datasets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662684" y="2836822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6486" y="2938759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ML and DL on G-Edge</a:t>
            </a:r>
          </a:p>
        </p:txBody>
      </p:sp>
      <p:sp>
        <p:nvSpPr>
          <p:cNvPr id="3" name="Oval 2"/>
          <p:cNvSpPr/>
          <p:nvPr/>
        </p:nvSpPr>
        <p:spPr>
          <a:xfrm>
            <a:off x="1060938" y="2696408"/>
            <a:ext cx="2977662" cy="65016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78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DHTesp.h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#include </a:t>
            </a:r>
            <a:r>
              <a:rPr lang="en-US" dirty="0" err="1" smtClean="0"/>
              <a:t>DHTpin</a:t>
            </a:r>
            <a:r>
              <a:rPr lang="en-US" dirty="0" smtClean="0"/>
              <a:t> 23</a:t>
            </a:r>
          </a:p>
          <a:p>
            <a:pPr marL="0" indent="0">
              <a:buNone/>
            </a:pPr>
            <a:r>
              <a:rPr lang="en-US" dirty="0" err="1" smtClean="0"/>
              <a:t>DHTesp</a:t>
            </a:r>
            <a:r>
              <a:rPr lang="en-US" dirty="0" smtClean="0"/>
              <a:t> </a:t>
            </a:r>
            <a:r>
              <a:rPr lang="en-US" dirty="0" err="1" smtClean="0"/>
              <a:t>dht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setup(){</a:t>
            </a:r>
          </a:p>
          <a:p>
            <a:pPr marL="0" indent="0">
              <a:buNone/>
            </a:pPr>
            <a:r>
              <a:rPr lang="en-US" dirty="0" err="1" smtClean="0"/>
              <a:t>Serial.begin</a:t>
            </a:r>
            <a:r>
              <a:rPr lang="en-US" dirty="0" smtClean="0"/>
              <a:t>(115200);</a:t>
            </a:r>
          </a:p>
          <a:p>
            <a:pPr marL="0" indent="0">
              <a:buNone/>
            </a:pPr>
            <a:r>
              <a:rPr lang="en-US" dirty="0" err="1" smtClean="0"/>
              <a:t>dht.setup</a:t>
            </a:r>
            <a:r>
              <a:rPr lang="en-US" dirty="0" smtClean="0"/>
              <a:t>(</a:t>
            </a:r>
            <a:r>
              <a:rPr lang="en-US" dirty="0" err="1" smtClean="0"/>
              <a:t>DHTpin,DHTesp</a:t>
            </a:r>
            <a:r>
              <a:rPr lang="en-US" dirty="0" smtClean="0"/>
              <a:t>::DHT11);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04295" y="1012624"/>
            <a:ext cx="53578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loop(){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</a:t>
            </a:r>
            <a:r>
              <a:rPr lang="en-US" dirty="0" smtClean="0"/>
              <a:t>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=0;i&lt;5;i++){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</a:t>
            </a:r>
            <a:r>
              <a:rPr lang="en-US" dirty="0" smtClean="0"/>
              <a:t>elay(2000);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</a:t>
            </a:r>
            <a:r>
              <a:rPr lang="en-US" dirty="0" smtClean="0"/>
              <a:t>loat t = </a:t>
            </a:r>
            <a:r>
              <a:rPr lang="en-US" dirty="0" err="1" smtClean="0"/>
              <a:t>dht.getTemperature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Serial.print</a:t>
            </a:r>
            <a:r>
              <a:rPr lang="en-US" dirty="0" smtClean="0"/>
              <a:t>(t);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</a:t>
            </a:r>
            <a:r>
              <a:rPr lang="en-US" dirty="0" smtClean="0"/>
              <a:t>f(</a:t>
            </a:r>
            <a:r>
              <a:rPr lang="en-US" dirty="0" err="1" smtClean="0"/>
              <a:t>i</a:t>
            </a:r>
            <a:r>
              <a:rPr lang="en-US" dirty="0" smtClean="0"/>
              <a:t>&lt;4)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Serial.print</a:t>
            </a:r>
            <a:r>
              <a:rPr lang="en-US" dirty="0" smtClean="0"/>
              <a:t>(“,”);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Serial.println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854" y="5663821"/>
            <a:ext cx="1098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Comma separated temperature values 5 per row</a:t>
            </a:r>
          </a:p>
          <a:p>
            <a:r>
              <a:rPr lang="en-US" dirty="0" smtClean="0"/>
              <a:t>After 20 such records are accumulated, copy the Serial Monitor screen to a temperature.csv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sensor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color sensor datasets will be CSV files named after the color objects using which data is collected</a:t>
            </a:r>
          </a:p>
          <a:p>
            <a:pPr marL="0" indent="0">
              <a:buNone/>
            </a:pPr>
            <a:r>
              <a:rPr lang="en-US" dirty="0" smtClean="0"/>
              <a:t>For example : red.csv, blue.csv, orange.csv</a:t>
            </a:r>
          </a:p>
          <a:p>
            <a:pPr marL="0" indent="0">
              <a:buNone/>
            </a:pPr>
            <a:r>
              <a:rPr lang="en-US" dirty="0" smtClean="0"/>
              <a:t>Each CSV file will have R,G,B values comma separated on each line making up one record</a:t>
            </a:r>
          </a:p>
          <a:p>
            <a:pPr marL="0" indent="0">
              <a:buNone/>
            </a:pPr>
            <a:r>
              <a:rPr lang="en-US" dirty="0" smtClean="0"/>
              <a:t>20 such records will be there in each file</a:t>
            </a:r>
          </a:p>
          <a:p>
            <a:pPr marL="0" indent="0">
              <a:buNone/>
            </a:pPr>
            <a:r>
              <a:rPr lang="en-US" dirty="0" smtClean="0"/>
              <a:t>The CSV files will serve as data for training a machine learning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sensor datasets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6095" y="1910687"/>
            <a:ext cx="206081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R</a:t>
            </a:r>
          </a:p>
          <a:p>
            <a:r>
              <a:rPr lang="en-US" dirty="0" smtClean="0"/>
              <a:t>Post to features[0]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6094" y="3054022"/>
            <a:ext cx="206081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G</a:t>
            </a:r>
          </a:p>
          <a:p>
            <a:r>
              <a:rPr lang="en-US" dirty="0" smtClean="0"/>
              <a:t>Post to features[1]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56094" y="4199382"/>
            <a:ext cx="206081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B</a:t>
            </a:r>
          </a:p>
          <a:p>
            <a:r>
              <a:rPr lang="en-US" dirty="0" smtClean="0"/>
              <a:t>Post to features[2]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56094" y="5344742"/>
            <a:ext cx="2060811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Print features array separated by commas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 flipH="1">
            <a:off x="2886500" y="2557018"/>
            <a:ext cx="1" cy="497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86498" y="3671850"/>
            <a:ext cx="1" cy="497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86497" y="4815185"/>
            <a:ext cx="1" cy="497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18257" y="6211078"/>
            <a:ext cx="1" cy="497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433014" y="6721475"/>
            <a:ext cx="1385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501254" y="1690688"/>
            <a:ext cx="0" cy="5017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01254" y="1690688"/>
            <a:ext cx="1385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0"/>
          </p:cNvCxnSpPr>
          <p:nvPr/>
        </p:nvCxnSpPr>
        <p:spPr>
          <a:xfrm>
            <a:off x="2886497" y="1690688"/>
            <a:ext cx="4" cy="219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sensor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3405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#define S2 16</a:t>
            </a:r>
          </a:p>
          <a:p>
            <a:pPr marL="0" indent="0">
              <a:buNone/>
            </a:pPr>
            <a:r>
              <a:rPr lang="en-US" dirty="0" smtClean="0"/>
              <a:t>#define S3 17</a:t>
            </a:r>
          </a:p>
          <a:p>
            <a:pPr marL="0" indent="0">
              <a:buNone/>
            </a:pPr>
            <a:r>
              <a:rPr lang="en-US" dirty="0" smtClean="0"/>
              <a:t>#define </a:t>
            </a:r>
            <a:r>
              <a:rPr lang="en-US" dirty="0" err="1" smtClean="0"/>
              <a:t>sensorOutput</a:t>
            </a:r>
            <a:r>
              <a:rPr lang="en-US" dirty="0" smtClean="0"/>
              <a:t> 18</a:t>
            </a:r>
          </a:p>
          <a:p>
            <a:pPr marL="0" indent="0">
              <a:buNone/>
            </a:pPr>
            <a:r>
              <a:rPr lang="en-US" dirty="0" smtClean="0"/>
              <a:t>float features[3];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setup(){</a:t>
            </a:r>
          </a:p>
          <a:p>
            <a:pPr marL="0" indent="0">
              <a:buNone/>
            </a:pPr>
            <a:r>
              <a:rPr lang="en-US" dirty="0" err="1" smtClean="0"/>
              <a:t>pinMode</a:t>
            </a:r>
            <a:r>
              <a:rPr lang="en-US" dirty="0" smtClean="0"/>
              <a:t>(S2,OUTPUT);</a:t>
            </a:r>
          </a:p>
          <a:p>
            <a:pPr marL="0" indent="0">
              <a:buNone/>
            </a:pPr>
            <a:r>
              <a:rPr lang="en-US" dirty="0" err="1" smtClean="0"/>
              <a:t>pinMode</a:t>
            </a:r>
            <a:r>
              <a:rPr lang="en-US" dirty="0" smtClean="0"/>
              <a:t>(S3,OUTPUT);</a:t>
            </a:r>
          </a:p>
          <a:p>
            <a:pPr marL="0" indent="0">
              <a:buNone/>
            </a:pP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sensorOutput,INPUT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Serial.begin</a:t>
            </a:r>
            <a:r>
              <a:rPr lang="en-US" dirty="0" smtClean="0"/>
              <a:t>(115200);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1690688"/>
            <a:ext cx="3725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Declare S2,S3 pins as output and </a:t>
            </a:r>
            <a:r>
              <a:rPr lang="en-US" dirty="0" err="1" smtClean="0"/>
              <a:t>sensorOutput</a:t>
            </a:r>
            <a:r>
              <a:rPr lang="en-US" dirty="0" smtClean="0"/>
              <a:t> pin as input</a:t>
            </a:r>
          </a:p>
          <a:p>
            <a:endParaRPr lang="en-US" dirty="0"/>
          </a:p>
          <a:p>
            <a:r>
              <a:rPr lang="en-US" dirty="0" smtClean="0"/>
              <a:t>Declare a float array called </a:t>
            </a:r>
            <a:r>
              <a:rPr lang="en-US" b="1" dirty="0" smtClean="0"/>
              <a:t>features</a:t>
            </a:r>
            <a:r>
              <a:rPr lang="en-US" dirty="0" smtClean="0"/>
              <a:t> to hold 3 values – the R,G and B values for a single record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5917442" cy="59449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void loop(){</a:t>
            </a:r>
          </a:p>
          <a:p>
            <a:pPr marL="0" indent="0">
              <a:buNone/>
            </a:pPr>
            <a:r>
              <a:rPr lang="en-US" dirty="0" err="1" smtClean="0"/>
              <a:t>readRGB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printFeatures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delay(1000);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readComponent</a:t>
            </a:r>
            <a:r>
              <a:rPr lang="en-US" dirty="0" smtClean="0"/>
              <a:t>(</a:t>
            </a:r>
            <a:r>
              <a:rPr lang="en-US" dirty="0" err="1" smtClean="0"/>
              <a:t>bool</a:t>
            </a:r>
            <a:r>
              <a:rPr lang="en-US" dirty="0" smtClean="0"/>
              <a:t> S2_lvl, </a:t>
            </a:r>
            <a:r>
              <a:rPr lang="en-US" dirty="0" err="1" smtClean="0"/>
              <a:t>bool</a:t>
            </a:r>
            <a:r>
              <a:rPr lang="en-US" dirty="0" smtClean="0"/>
              <a:t> S3_lvl){</a:t>
            </a:r>
          </a:p>
          <a:p>
            <a:pPr marL="0" indent="0">
              <a:buNone/>
            </a:pPr>
            <a:r>
              <a:rPr lang="en-US" dirty="0" err="1" smtClean="0"/>
              <a:t>digitalWrite</a:t>
            </a:r>
            <a:r>
              <a:rPr lang="en-US" dirty="0" smtClean="0"/>
              <a:t>(S2,S2_lvl);</a:t>
            </a:r>
          </a:p>
          <a:p>
            <a:pPr marL="0" indent="0">
              <a:buNone/>
            </a:pPr>
            <a:r>
              <a:rPr lang="en-US" dirty="0" err="1" smtClean="0"/>
              <a:t>digitalWrite</a:t>
            </a:r>
            <a:r>
              <a:rPr lang="en-US" dirty="0" smtClean="0"/>
              <a:t>(S3,S3_lvl);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 err="1" smtClean="0"/>
              <a:t>pulseIn</a:t>
            </a:r>
            <a:r>
              <a:rPr lang="en-US" dirty="0" smtClean="0"/>
              <a:t>(</a:t>
            </a:r>
            <a:r>
              <a:rPr lang="en-US" dirty="0" err="1" smtClean="0"/>
              <a:t>sensorOutput,LOW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readRGB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eatures[0]=</a:t>
            </a:r>
            <a:r>
              <a:rPr lang="en-US" dirty="0" err="1" smtClean="0"/>
              <a:t>readComponent</a:t>
            </a:r>
            <a:r>
              <a:rPr lang="en-US" dirty="0" smtClean="0"/>
              <a:t>(LOW,LOW);</a:t>
            </a:r>
          </a:p>
          <a:p>
            <a:pPr marL="0" indent="0">
              <a:buNone/>
            </a:pPr>
            <a:r>
              <a:rPr lang="en-US" dirty="0" smtClean="0"/>
              <a:t>features[1]=</a:t>
            </a:r>
            <a:r>
              <a:rPr lang="en-US" dirty="0" err="1" smtClean="0"/>
              <a:t>readComponent</a:t>
            </a:r>
            <a:r>
              <a:rPr lang="en-US" dirty="0" smtClean="0"/>
              <a:t>(HIGH,HIGH);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features[2]=</a:t>
            </a:r>
            <a:r>
              <a:rPr lang="en-US" dirty="0" err="1" smtClean="0"/>
              <a:t>readComponent</a:t>
            </a:r>
            <a:r>
              <a:rPr lang="en-US" dirty="0" smtClean="0"/>
              <a:t>(LOW,HIGH);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3399" y="327547"/>
            <a:ext cx="361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printFeatures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uint16_t </a:t>
            </a:r>
            <a:r>
              <a:rPr lang="en-US" dirty="0" err="1" smtClean="0"/>
              <a:t>numFeatures</a:t>
            </a:r>
            <a:r>
              <a:rPr lang="en-US" dirty="0" smtClean="0"/>
              <a:t> = </a:t>
            </a:r>
            <a:r>
              <a:rPr lang="en-US" dirty="0" err="1" smtClean="0"/>
              <a:t>sizeof</a:t>
            </a:r>
            <a:r>
              <a:rPr lang="en-US" dirty="0" smtClean="0"/>
              <a:t>(features)/</a:t>
            </a:r>
            <a:r>
              <a:rPr lang="en-US" dirty="0" err="1" smtClean="0"/>
              <a:t>sizeof</a:t>
            </a:r>
            <a:r>
              <a:rPr lang="en-US" dirty="0" smtClean="0"/>
              <a:t>(float);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=0;I &lt; </a:t>
            </a:r>
            <a:r>
              <a:rPr lang="en-US" dirty="0" err="1" smtClean="0"/>
              <a:t>numFeatures;i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 err="1" smtClean="0"/>
              <a:t>Serial.print</a:t>
            </a:r>
            <a:r>
              <a:rPr lang="en-US" dirty="0" smtClean="0"/>
              <a:t>(features[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 err="1" smtClean="0"/>
              <a:t>Serial.print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== numFeatures-1?’\n’:’,’);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MPU6050 datasets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8526" y="-14234"/>
            <a:ext cx="18288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MPU6050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8526" y="951056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Calibrate</a:t>
            </a:r>
          </a:p>
          <a:p>
            <a:r>
              <a:rPr lang="en-US" dirty="0" smtClean="0"/>
              <a:t>X,Y,Z values - stationary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8597" y="2239297"/>
            <a:ext cx="18288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X,Y,Z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8854066">
            <a:off x="6357668" y="3034757"/>
            <a:ext cx="989462" cy="941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69038" y="3157238"/>
            <a:ext cx="1207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Motion detected?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906943" y="4525800"/>
            <a:ext cx="198045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Print X,Y,Z as </a:t>
            </a:r>
            <a:r>
              <a:rPr lang="en-US" dirty="0" err="1" smtClean="0"/>
              <a:t>csv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6852926" y="632097"/>
            <a:ext cx="0" cy="318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23355" y="1874386"/>
            <a:ext cx="0" cy="358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52400" y="2619233"/>
            <a:ext cx="0" cy="217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1873" y="4165676"/>
            <a:ext cx="0" cy="358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82145" y="3505604"/>
            <a:ext cx="16877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82145" y="2002832"/>
            <a:ext cx="0" cy="1469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07174" y="2053663"/>
            <a:ext cx="24446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27346" y="3102998"/>
            <a:ext cx="71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59574" y="4116371"/>
            <a:ext cx="71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18854066">
            <a:off x="6546314" y="5324053"/>
            <a:ext cx="664115" cy="635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62584" y="5390538"/>
            <a:ext cx="793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</a:t>
            </a:r>
            <a:r>
              <a:rPr lang="en-US" sz="1400" dirty="0" smtClean="0"/>
              <a:t>==30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12" idx="2"/>
          </p:cNvCxnSpPr>
          <p:nvPr/>
        </p:nvCxnSpPr>
        <p:spPr>
          <a:xfrm flipH="1">
            <a:off x="6859574" y="4895132"/>
            <a:ext cx="37596" cy="296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878371" y="6101607"/>
            <a:ext cx="2972" cy="254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480989" y="6357615"/>
            <a:ext cx="24161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480989" y="4188537"/>
            <a:ext cx="0" cy="2167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464169" y="4233256"/>
            <a:ext cx="2342366" cy="22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3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 values after calibration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1" y="1479010"/>
            <a:ext cx="10058400" cy="53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27546"/>
            <a:ext cx="5153168" cy="58494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“IC2dev.h”</a:t>
            </a:r>
          </a:p>
          <a:p>
            <a:pPr marL="0" indent="0">
              <a:buNone/>
            </a:pPr>
            <a:r>
              <a:rPr lang="en-US" dirty="0" smtClean="0"/>
              <a:t>#include “MPU6050.h”</a:t>
            </a:r>
          </a:p>
          <a:p>
            <a:pPr marL="0" indent="0"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Wire.h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MPU6050 </a:t>
            </a:r>
            <a:r>
              <a:rPr lang="en-US" dirty="0" err="1" smtClean="0"/>
              <a:t>mpu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#define NUM_SAMPLES 30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loat baseline[3];</a:t>
            </a:r>
          </a:p>
          <a:p>
            <a:pPr marL="0" indent="0">
              <a:buNone/>
            </a:pPr>
            <a:r>
              <a:rPr lang="en-US" dirty="0" smtClean="0"/>
              <a:t>float features[NUM_SAMPLES*3];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err="1" smtClean="0"/>
              <a:t>motion_threshold</a:t>
            </a:r>
            <a:r>
              <a:rPr lang="en-US" dirty="0" smtClean="0"/>
              <a:t> = 0.5;</a:t>
            </a:r>
          </a:p>
          <a:p>
            <a:pPr marL="0" indent="0">
              <a:buNone/>
            </a:pPr>
            <a:r>
              <a:rPr lang="en-US" dirty="0" smtClean="0"/>
              <a:t>void setup(){</a:t>
            </a:r>
          </a:p>
          <a:p>
            <a:pPr marL="0" indent="0">
              <a:buNone/>
            </a:pPr>
            <a:r>
              <a:rPr lang="en-US" dirty="0" err="1" smtClean="0"/>
              <a:t>Wire.setup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Serial.begin</a:t>
            </a:r>
            <a:r>
              <a:rPr lang="en-US" dirty="0" smtClean="0"/>
              <a:t>(115200);</a:t>
            </a:r>
          </a:p>
          <a:p>
            <a:pPr marL="0" indent="0">
              <a:buNone/>
            </a:pPr>
            <a:r>
              <a:rPr lang="en-US" dirty="0" err="1" smtClean="0"/>
              <a:t>mpu.initialize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alibrate();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327546"/>
            <a:ext cx="5153168" cy="5849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void loop(){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ax,ay,az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</a:t>
            </a:r>
            <a:r>
              <a:rPr lang="en-US" dirty="0" err="1" smtClean="0"/>
              <a:t>puread</a:t>
            </a:r>
            <a:r>
              <a:rPr lang="en-US" dirty="0" smtClean="0"/>
              <a:t>(&amp;ax,&amp;ay,&amp;</a:t>
            </a:r>
            <a:r>
              <a:rPr lang="en-US" dirty="0" err="1" smtClean="0"/>
              <a:t>az</a:t>
            </a:r>
            <a:r>
              <a:rPr lang="en-US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</a:t>
            </a:r>
            <a:r>
              <a:rPr lang="en-US" dirty="0" smtClean="0"/>
              <a:t>x=ax-baseline[0];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ay=ay-baseline[1];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</a:t>
            </a:r>
            <a:r>
              <a:rPr lang="en-US" dirty="0" err="1" smtClean="0"/>
              <a:t>z</a:t>
            </a:r>
            <a:r>
              <a:rPr lang="en-US" dirty="0" smtClean="0"/>
              <a:t>=</a:t>
            </a:r>
            <a:r>
              <a:rPr lang="en-US" dirty="0" err="1" smtClean="0"/>
              <a:t>az</a:t>
            </a:r>
            <a:r>
              <a:rPr lang="en-US" dirty="0" smtClean="0"/>
              <a:t>-baseline[2];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If(!</a:t>
            </a:r>
            <a:r>
              <a:rPr lang="en-US" dirty="0" err="1" smtClean="0"/>
              <a:t>motion_detected</a:t>
            </a:r>
            <a:r>
              <a:rPr lang="en-US" dirty="0" smtClean="0"/>
              <a:t>(</a:t>
            </a:r>
            <a:r>
              <a:rPr lang="en-US" dirty="0" err="1" smtClean="0"/>
              <a:t>ax,ay,az</a:t>
            </a:r>
            <a:r>
              <a:rPr lang="en-US" dirty="0" smtClean="0"/>
              <a:t>)){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</a:t>
            </a:r>
            <a:r>
              <a:rPr lang="en-US" dirty="0" smtClean="0"/>
              <a:t>elay(10);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</a:t>
            </a:r>
            <a:r>
              <a:rPr lang="en-US" dirty="0" smtClean="0"/>
              <a:t>eturn;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mpu_record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</a:t>
            </a:r>
            <a:r>
              <a:rPr lang="en-US" dirty="0" err="1" smtClean="0"/>
              <a:t>pu_print_features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</a:t>
            </a:r>
            <a:r>
              <a:rPr lang="en-US" dirty="0" smtClean="0"/>
              <a:t>elay(2000);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445" y="736979"/>
            <a:ext cx="52680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mpu_read</a:t>
            </a:r>
            <a:r>
              <a:rPr lang="en-US" dirty="0" smtClean="0"/>
              <a:t>(float *</a:t>
            </a:r>
            <a:r>
              <a:rPr lang="en-US" dirty="0" err="1" smtClean="0"/>
              <a:t>ax,float</a:t>
            </a:r>
            <a:r>
              <a:rPr lang="en-US" dirty="0" smtClean="0"/>
              <a:t> *</a:t>
            </a:r>
            <a:r>
              <a:rPr lang="en-US" dirty="0" err="1" smtClean="0"/>
              <a:t>ay,float</a:t>
            </a:r>
            <a:r>
              <a:rPr lang="en-US" dirty="0" smtClean="0"/>
              <a:t> *</a:t>
            </a:r>
            <a:r>
              <a:rPr lang="en-US" dirty="0" err="1" smtClean="0"/>
              <a:t>az</a:t>
            </a:r>
            <a:r>
              <a:rPr lang="en-US" dirty="0" smtClean="0"/>
              <a:t>){</a:t>
            </a:r>
          </a:p>
          <a:p>
            <a:r>
              <a:rPr lang="en-US" dirty="0" smtClean="0"/>
              <a:t>int16_t _ax,_ay,_</a:t>
            </a:r>
            <a:r>
              <a:rPr lang="en-US" dirty="0" err="1" smtClean="0"/>
              <a:t>az</a:t>
            </a:r>
            <a:r>
              <a:rPr lang="en-US" dirty="0" smtClean="0"/>
              <a:t>,_</a:t>
            </a:r>
            <a:r>
              <a:rPr lang="en-US" dirty="0" err="1" smtClean="0"/>
              <a:t>gx</a:t>
            </a:r>
            <a:r>
              <a:rPr lang="en-US" dirty="0" smtClean="0"/>
              <a:t>,_</a:t>
            </a:r>
            <a:r>
              <a:rPr lang="en-US" dirty="0" err="1" smtClean="0"/>
              <a:t>gy</a:t>
            </a:r>
            <a:r>
              <a:rPr lang="en-US" dirty="0" smtClean="0"/>
              <a:t>,_</a:t>
            </a:r>
            <a:r>
              <a:rPr lang="en-US" dirty="0" err="1" smtClean="0"/>
              <a:t>gz</a:t>
            </a:r>
            <a:r>
              <a:rPr lang="en-US" dirty="0" smtClean="0"/>
              <a:t>;</a:t>
            </a:r>
          </a:p>
          <a:p>
            <a:r>
              <a:rPr lang="en-US" dirty="0"/>
              <a:t>m</a:t>
            </a:r>
            <a:r>
              <a:rPr lang="en-US" dirty="0" smtClean="0"/>
              <a:t>pu.getMotion6(&amp;_ax,&amp;_ay,&amp;_</a:t>
            </a:r>
            <a:r>
              <a:rPr lang="en-US" dirty="0" err="1" smtClean="0"/>
              <a:t>az</a:t>
            </a:r>
            <a:r>
              <a:rPr lang="en-US" dirty="0" smtClean="0"/>
              <a:t>,&amp;_</a:t>
            </a:r>
            <a:r>
              <a:rPr lang="en-US" dirty="0" err="1" smtClean="0"/>
              <a:t>gx</a:t>
            </a:r>
            <a:r>
              <a:rPr lang="en-US" dirty="0" smtClean="0"/>
              <a:t>,&amp;_</a:t>
            </a:r>
            <a:r>
              <a:rPr lang="en-US" dirty="0" err="1" smtClean="0"/>
              <a:t>gy</a:t>
            </a:r>
            <a:r>
              <a:rPr lang="en-US" dirty="0" smtClean="0"/>
              <a:t>,&amp;_</a:t>
            </a:r>
            <a:r>
              <a:rPr lang="en-US" dirty="0" err="1" smtClean="0"/>
              <a:t>gz</a:t>
            </a:r>
            <a:r>
              <a:rPr lang="en-US" dirty="0" smtClean="0"/>
              <a:t>);</a:t>
            </a:r>
          </a:p>
          <a:p>
            <a:r>
              <a:rPr lang="en-US" dirty="0" smtClean="0"/>
              <a:t>*ax=_ax/16384.0;</a:t>
            </a:r>
          </a:p>
          <a:p>
            <a:r>
              <a:rPr lang="en-US" dirty="0" smtClean="0"/>
              <a:t>*ay=_ay/16384.0;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az</a:t>
            </a:r>
            <a:r>
              <a:rPr lang="en-US" dirty="0" smtClean="0"/>
              <a:t>=_</a:t>
            </a:r>
            <a:r>
              <a:rPr lang="en-US" dirty="0" err="1" smtClean="0"/>
              <a:t>az</a:t>
            </a:r>
            <a:r>
              <a:rPr lang="en-US" dirty="0" smtClean="0"/>
              <a:t>/16384.0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void calibrate(){</a:t>
            </a:r>
          </a:p>
          <a:p>
            <a:r>
              <a:rPr lang="en-US" dirty="0" smtClean="0"/>
              <a:t> float </a:t>
            </a:r>
            <a:r>
              <a:rPr lang="en-US" dirty="0" err="1" smtClean="0"/>
              <a:t>ax,ay,az</a:t>
            </a:r>
            <a:r>
              <a:rPr lang="en-US" dirty="0" smtClean="0"/>
              <a:t>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=0;i&lt;10;i++){</a:t>
            </a:r>
          </a:p>
          <a:p>
            <a:r>
              <a:rPr lang="en-US" dirty="0" err="1" smtClean="0"/>
              <a:t>mpu_read</a:t>
            </a:r>
            <a:r>
              <a:rPr lang="en-US" dirty="0" smtClean="0"/>
              <a:t>(&amp;ax,&amp;ay,&amp;</a:t>
            </a:r>
            <a:r>
              <a:rPr lang="en-US" dirty="0" err="1" smtClean="0"/>
              <a:t>az</a:t>
            </a:r>
            <a:r>
              <a:rPr lang="en-US" dirty="0" smtClean="0"/>
              <a:t>);</a:t>
            </a:r>
          </a:p>
          <a:p>
            <a:r>
              <a:rPr lang="en-US" dirty="0"/>
              <a:t>d</a:t>
            </a:r>
            <a:r>
              <a:rPr lang="en-US" dirty="0" smtClean="0"/>
              <a:t>elay(100);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baseline[0]=ax;</a:t>
            </a:r>
          </a:p>
          <a:p>
            <a:r>
              <a:rPr lang="en-US" dirty="0" smtClean="0"/>
              <a:t>baseline[1]=</a:t>
            </a:r>
            <a:r>
              <a:rPr lang="en-US" dirty="0"/>
              <a:t>ax;</a:t>
            </a:r>
          </a:p>
          <a:p>
            <a:r>
              <a:rPr lang="en-US" dirty="0" smtClean="0"/>
              <a:t>baseline[2]=</a:t>
            </a:r>
            <a:r>
              <a:rPr lang="en-US" dirty="0"/>
              <a:t>ax;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73839" y="586854"/>
            <a:ext cx="54181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motion_detected</a:t>
            </a:r>
            <a:r>
              <a:rPr lang="en-US" dirty="0" smtClean="0"/>
              <a:t>(float </a:t>
            </a:r>
            <a:r>
              <a:rPr lang="en-US" dirty="0" err="1" smtClean="0"/>
              <a:t>ax,float</a:t>
            </a:r>
            <a:r>
              <a:rPr lang="en-US" dirty="0" smtClean="0"/>
              <a:t> </a:t>
            </a:r>
            <a:r>
              <a:rPr lang="en-US" dirty="0" err="1" smtClean="0"/>
              <a:t>ay,float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){</a:t>
            </a:r>
          </a:p>
          <a:p>
            <a:r>
              <a:rPr lang="en-US" dirty="0"/>
              <a:t>r</a:t>
            </a:r>
            <a:r>
              <a:rPr lang="en-US" dirty="0" smtClean="0"/>
              <a:t>eturn(abs(ax)+abs(ay)+abs(</a:t>
            </a:r>
            <a:r>
              <a:rPr lang="en-US" dirty="0" err="1" smtClean="0"/>
              <a:t>az</a:t>
            </a:r>
            <a:r>
              <a:rPr lang="en-US" dirty="0" smtClean="0"/>
              <a:t>) &gt; </a:t>
            </a:r>
            <a:r>
              <a:rPr lang="en-US" dirty="0" err="1" smtClean="0"/>
              <a:t>moton_threshold</a:t>
            </a:r>
            <a:r>
              <a:rPr lang="en-US" dirty="0" smtClean="0"/>
              <a:t>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mpu_record</a:t>
            </a:r>
            <a:r>
              <a:rPr lang="en-US" dirty="0" smtClean="0"/>
              <a:t>(){</a:t>
            </a:r>
          </a:p>
          <a:p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err="1" smtClean="0"/>
              <a:t>ax,ay,az</a:t>
            </a:r>
            <a:r>
              <a:rPr lang="en-US" dirty="0" smtClean="0"/>
              <a:t>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NUM_SAMPLES;i</a:t>
            </a:r>
            <a:r>
              <a:rPr lang="en-US" dirty="0" smtClean="0"/>
              <a:t>++){</a:t>
            </a:r>
          </a:p>
          <a:p>
            <a:r>
              <a:rPr lang="en-US" dirty="0" err="1" smtClean="0"/>
              <a:t>mpu_read</a:t>
            </a:r>
            <a:r>
              <a:rPr lang="en-US" dirty="0" smtClean="0"/>
              <a:t>(&amp;ax,&amp;ay,&amp;</a:t>
            </a:r>
            <a:r>
              <a:rPr lang="en-US" dirty="0" err="1" smtClean="0"/>
              <a:t>az</a:t>
            </a:r>
            <a:r>
              <a:rPr lang="en-US" dirty="0" smtClean="0"/>
              <a:t>);</a:t>
            </a:r>
          </a:p>
          <a:p>
            <a:r>
              <a:rPr lang="en-US" dirty="0"/>
              <a:t>a</a:t>
            </a:r>
            <a:r>
              <a:rPr lang="en-US" dirty="0" smtClean="0"/>
              <a:t>x=ax-baseline[0];</a:t>
            </a:r>
          </a:p>
          <a:p>
            <a:r>
              <a:rPr lang="en-US" dirty="0" smtClean="0"/>
              <a:t>ay=ay-baseline[1];</a:t>
            </a:r>
          </a:p>
          <a:p>
            <a:r>
              <a:rPr lang="en-US" dirty="0" err="1" smtClean="0"/>
              <a:t>az</a:t>
            </a:r>
            <a:r>
              <a:rPr lang="en-US" dirty="0" smtClean="0"/>
              <a:t>=</a:t>
            </a:r>
            <a:r>
              <a:rPr lang="en-US" dirty="0" err="1" smtClean="0"/>
              <a:t>az</a:t>
            </a:r>
            <a:r>
              <a:rPr lang="en-US" dirty="0" smtClean="0"/>
              <a:t>-baseline[2];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eatures[</a:t>
            </a:r>
            <a:r>
              <a:rPr lang="en-US" dirty="0" err="1" smtClean="0"/>
              <a:t>i</a:t>
            </a:r>
            <a:r>
              <a:rPr lang="en-US" dirty="0" smtClean="0"/>
              <a:t>*3 + 0]=ax;</a:t>
            </a:r>
            <a:endParaRPr lang="en-US" dirty="0"/>
          </a:p>
          <a:p>
            <a:r>
              <a:rPr lang="en-US" dirty="0"/>
              <a:t>features[</a:t>
            </a:r>
            <a:r>
              <a:rPr lang="en-US" dirty="0" err="1"/>
              <a:t>i</a:t>
            </a:r>
            <a:r>
              <a:rPr lang="en-US" dirty="0"/>
              <a:t>*3 + </a:t>
            </a:r>
            <a:r>
              <a:rPr lang="en-US" dirty="0" smtClean="0"/>
              <a:t>1]=ay;</a:t>
            </a:r>
            <a:endParaRPr lang="en-US" dirty="0"/>
          </a:p>
          <a:p>
            <a:r>
              <a:rPr lang="en-US" dirty="0"/>
              <a:t>features[</a:t>
            </a:r>
            <a:r>
              <a:rPr lang="en-US" dirty="0" err="1"/>
              <a:t>i</a:t>
            </a:r>
            <a:r>
              <a:rPr lang="en-US" dirty="0"/>
              <a:t>*3 + </a:t>
            </a:r>
            <a:r>
              <a:rPr lang="en-US" dirty="0" smtClean="0"/>
              <a:t>2]=</a:t>
            </a:r>
            <a:r>
              <a:rPr lang="en-US" dirty="0" err="1" smtClean="0"/>
              <a:t>az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print_features</a:t>
            </a:r>
            <a:r>
              <a:rPr lang="en-US" dirty="0" smtClean="0"/>
              <a:t>(){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uint_16t </a:t>
            </a:r>
            <a:r>
              <a:rPr lang="en-US" dirty="0" err="1" smtClean="0"/>
              <a:t>num_features</a:t>
            </a:r>
            <a:r>
              <a:rPr lang="en-US" dirty="0" smtClean="0"/>
              <a:t>=</a:t>
            </a:r>
            <a:r>
              <a:rPr lang="en-US" dirty="0" err="1" smtClean="0"/>
              <a:t>sizeof</a:t>
            </a:r>
            <a:r>
              <a:rPr lang="en-US" dirty="0" smtClean="0"/>
              <a:t>(features)/</a:t>
            </a:r>
            <a:r>
              <a:rPr lang="en-US" dirty="0" err="1" smtClean="0"/>
              <a:t>sizeof</a:t>
            </a:r>
            <a:r>
              <a:rPr lang="en-US" dirty="0" smtClean="0"/>
              <a:t>(float);</a:t>
            </a:r>
          </a:p>
          <a:p>
            <a:r>
              <a:rPr lang="en-US" dirty="0" err="1" smtClean="0"/>
              <a:t>Serial.print</a:t>
            </a:r>
            <a:r>
              <a:rPr lang="en-US" dirty="0" smtClean="0"/>
              <a:t>(features);</a:t>
            </a:r>
          </a:p>
          <a:p>
            <a:r>
              <a:rPr lang="en-US" dirty="0" err="1" smtClean="0"/>
              <a:t>Serial.print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==numfeatures-1?’\n’:’,’);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DHT11 – Humidity &amp; Temperature sensor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944" y="3418669"/>
            <a:ext cx="2550194" cy="1863016"/>
          </a:xfrm>
        </p:spPr>
      </p:pic>
      <p:sp>
        <p:nvSpPr>
          <p:cNvPr id="6" name="TextBox 5"/>
          <p:cNvSpPr txBox="1"/>
          <p:nvPr/>
        </p:nvSpPr>
        <p:spPr>
          <a:xfrm>
            <a:off x="641442" y="2740661"/>
            <a:ext cx="885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DHT11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Measures </a:t>
            </a:r>
            <a:r>
              <a:rPr lang="en-US" sz="2400" b="1" dirty="0" smtClean="0">
                <a:solidFill>
                  <a:srgbClr val="FF0000"/>
                </a:solidFill>
              </a:rPr>
              <a:t>humidity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Humidity</a:t>
            </a:r>
            <a:r>
              <a:rPr lang="en-US" sz="2400" dirty="0" smtClean="0">
                <a:solidFill>
                  <a:srgbClr val="FF0000"/>
                </a:solidFill>
              </a:rPr>
              <a:t>        </a:t>
            </a:r>
            <a:r>
              <a:rPr lang="en-US" sz="2400" dirty="0" smtClean="0"/>
              <a:t>: 20-90% RH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Temperature</a:t>
            </a:r>
            <a:r>
              <a:rPr lang="en-US" sz="2400" dirty="0" smtClean="0"/>
              <a:t> : 0-50 deg.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Single wire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40 bit data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0627" y="5745707"/>
            <a:ext cx="1460310" cy="45037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8 bit int. RH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2210937" y="5745707"/>
            <a:ext cx="1460310" cy="450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8 bit </a:t>
            </a:r>
            <a:r>
              <a:rPr lang="en-US" sz="1600" b="1" dirty="0" err="1" smtClean="0"/>
              <a:t>dec.</a:t>
            </a:r>
            <a:r>
              <a:rPr lang="en-US" sz="1600" b="1" dirty="0" smtClean="0"/>
              <a:t> </a:t>
            </a:r>
            <a:r>
              <a:rPr lang="en-US" sz="1600" b="1" dirty="0"/>
              <a:t>RH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98543" y="5745707"/>
            <a:ext cx="1460310" cy="45037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8 bit </a:t>
            </a:r>
            <a:r>
              <a:rPr lang="en-US" sz="1600" b="1" dirty="0" smtClean="0"/>
              <a:t>int. </a:t>
            </a:r>
            <a:r>
              <a:rPr lang="en-US" sz="1600" b="1" dirty="0"/>
              <a:t>RH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58853" y="5745707"/>
            <a:ext cx="1460310" cy="450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8 bit </a:t>
            </a:r>
            <a:r>
              <a:rPr lang="en-US" sz="1600" b="1" dirty="0" err="1" smtClean="0"/>
              <a:t>dec.</a:t>
            </a:r>
            <a:r>
              <a:rPr lang="en-US" sz="1600" b="1" dirty="0" smtClean="0"/>
              <a:t> </a:t>
            </a:r>
            <a:r>
              <a:rPr lang="en-US" sz="1600" b="1" dirty="0"/>
              <a:t>RH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19163" y="5745707"/>
            <a:ext cx="1460310" cy="4503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Checksum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869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21487" cy="1325563"/>
          </a:xfrm>
        </p:spPr>
        <p:txBody>
          <a:bodyPr/>
          <a:lstStyle/>
          <a:p>
            <a:r>
              <a:rPr lang="en-US" dirty="0" smtClean="0"/>
              <a:t>Sound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4012" y="365125"/>
            <a:ext cx="1937982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sound</a:t>
            </a:r>
          </a:p>
          <a:p>
            <a:r>
              <a:rPr lang="en-US" dirty="0" smtClean="0"/>
              <a:t>calculation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5773003" y="1011456"/>
            <a:ext cx="0" cy="285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18854066">
            <a:off x="5325559" y="2151252"/>
            <a:ext cx="989462" cy="941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4262" y="2244727"/>
            <a:ext cx="1108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Sound &gt; </a:t>
            </a:r>
          </a:p>
          <a:p>
            <a:r>
              <a:rPr lang="en-US" sz="1600" dirty="0" smtClean="0"/>
              <a:t>Threshold?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1299" y="1296537"/>
            <a:ext cx="193798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sound sensor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20290" y="1654086"/>
            <a:ext cx="0" cy="285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75964" y="2622099"/>
            <a:ext cx="12618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75964" y="1153996"/>
            <a:ext cx="0" cy="1468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75964" y="1153996"/>
            <a:ext cx="1897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86027" y="225276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73003" y="32848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20290" y="3305032"/>
            <a:ext cx="0" cy="418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41601" y="3707264"/>
            <a:ext cx="1937982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Collect 64 sound samples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22152" y="4755827"/>
            <a:ext cx="193798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FFT of samples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73003" y="4353595"/>
            <a:ext cx="0" cy="418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41601" y="5510894"/>
            <a:ext cx="193798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Store as CSV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795269" y="5092487"/>
            <a:ext cx="0" cy="418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6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Basics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6" y="1546637"/>
            <a:ext cx="5144218" cy="3600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5266" y="777922"/>
            <a:ext cx="5048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64 point in-place FFT</a:t>
            </a:r>
          </a:p>
          <a:p>
            <a:endParaRPr lang="en-US" sz="2000" dirty="0" smtClean="0"/>
          </a:p>
          <a:p>
            <a:r>
              <a:rPr lang="en-US" sz="2000" dirty="0" smtClean="0"/>
              <a:t>Start collecting audio samples after a defined threshold is crossed</a:t>
            </a:r>
          </a:p>
          <a:p>
            <a:r>
              <a:rPr lang="en-US" sz="2000" dirty="0" smtClean="0"/>
              <a:t>Threshold is defined as background + delta</a:t>
            </a:r>
          </a:p>
          <a:p>
            <a:r>
              <a:rPr lang="en-US" sz="2000" dirty="0" smtClean="0"/>
              <a:t>Instead of using he raw audio signal values as features,</a:t>
            </a:r>
          </a:p>
          <a:p>
            <a:r>
              <a:rPr lang="en-US" sz="2000" dirty="0" smtClean="0"/>
              <a:t>The FFT components are used as features for training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63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012" y="365125"/>
            <a:ext cx="7016956" cy="63845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#include “</a:t>
            </a:r>
            <a:r>
              <a:rPr lang="en-US" b="1" dirty="0" err="1" smtClean="0"/>
              <a:t>DHTesp.h</a:t>
            </a:r>
            <a:r>
              <a:rPr lang="en-US" b="1" dirty="0" smtClean="0"/>
              <a:t>”</a:t>
            </a:r>
          </a:p>
          <a:p>
            <a:pPr marL="0" indent="0">
              <a:buNone/>
            </a:pPr>
            <a:r>
              <a:rPr lang="en-US" b="1" dirty="0" smtClean="0"/>
              <a:t>#define </a:t>
            </a:r>
            <a:r>
              <a:rPr lang="en-US" b="1" dirty="0" err="1" smtClean="0"/>
              <a:t>DHTpin</a:t>
            </a:r>
            <a:r>
              <a:rPr lang="en-US" b="1" dirty="0" smtClean="0"/>
              <a:t> 23</a:t>
            </a:r>
          </a:p>
          <a:p>
            <a:pPr marL="0" indent="0">
              <a:buNone/>
            </a:pPr>
            <a:r>
              <a:rPr lang="en-US" b="1" dirty="0" err="1" smtClean="0"/>
              <a:t>DHTesp</a:t>
            </a:r>
            <a:r>
              <a:rPr lang="en-US" b="1" dirty="0" smtClean="0"/>
              <a:t> </a:t>
            </a:r>
            <a:r>
              <a:rPr lang="en-US" b="1" dirty="0" err="1" smtClean="0"/>
              <a:t>dht</a:t>
            </a:r>
            <a:r>
              <a:rPr lang="en-US" b="1" dirty="0" smtClean="0"/>
              <a:t>;             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v</a:t>
            </a:r>
            <a:r>
              <a:rPr lang="en-US" b="1" dirty="0" smtClean="0"/>
              <a:t>oid setup(){</a:t>
            </a:r>
          </a:p>
          <a:p>
            <a:pPr marL="0" indent="0">
              <a:buNone/>
            </a:pPr>
            <a:r>
              <a:rPr lang="en-US" b="1" dirty="0" err="1" smtClean="0"/>
              <a:t>Serial.begin</a:t>
            </a:r>
            <a:r>
              <a:rPr lang="en-US" b="1" dirty="0" smtClean="0"/>
              <a:t>(115200);</a:t>
            </a:r>
          </a:p>
          <a:p>
            <a:pPr marL="0" indent="0">
              <a:buNone/>
            </a:pPr>
            <a:r>
              <a:rPr lang="en-US" b="1" dirty="0" err="1" smtClean="0"/>
              <a:t>Serial.println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 err="1" smtClean="0"/>
              <a:t>Serial.println</a:t>
            </a:r>
            <a:r>
              <a:rPr lang="en-US" b="1" dirty="0" smtClean="0"/>
              <a:t>(“Status\</a:t>
            </a:r>
            <a:r>
              <a:rPr lang="en-US" b="1" dirty="0" err="1" smtClean="0"/>
              <a:t>tHumidity</a:t>
            </a:r>
            <a:r>
              <a:rPr lang="en-US" b="1" dirty="0" smtClean="0"/>
              <a:t>(%)\</a:t>
            </a:r>
            <a:r>
              <a:rPr lang="en-US" b="1" dirty="0" err="1" smtClean="0"/>
              <a:t>tTemperature</a:t>
            </a:r>
            <a:r>
              <a:rPr lang="en-US" b="1" dirty="0" smtClean="0"/>
              <a:t>(C)”);</a:t>
            </a:r>
          </a:p>
          <a:p>
            <a:pPr marL="0" indent="0">
              <a:buNone/>
            </a:pPr>
            <a:r>
              <a:rPr lang="en-US" b="1" dirty="0" err="1" smtClean="0"/>
              <a:t>dht.setup</a:t>
            </a:r>
            <a:r>
              <a:rPr lang="en-US" b="1" dirty="0" smtClean="0"/>
              <a:t>(</a:t>
            </a:r>
            <a:r>
              <a:rPr lang="en-US" b="1" dirty="0" err="1" smtClean="0"/>
              <a:t>DHTpin,DHTEesp</a:t>
            </a:r>
            <a:r>
              <a:rPr lang="en-US" b="1" dirty="0" smtClean="0"/>
              <a:t>::DHT11);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void loop(){</a:t>
            </a:r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b="1" dirty="0" smtClean="0"/>
              <a:t>elay(2000);</a:t>
            </a:r>
          </a:p>
          <a:p>
            <a:pPr marL="0" indent="0">
              <a:buNone/>
            </a:pPr>
            <a:r>
              <a:rPr lang="en-US" b="1" dirty="0"/>
              <a:t>f</a:t>
            </a:r>
            <a:r>
              <a:rPr lang="en-US" b="1" dirty="0" smtClean="0"/>
              <a:t>loat h = </a:t>
            </a:r>
            <a:r>
              <a:rPr lang="en-US" b="1" dirty="0" err="1" smtClean="0"/>
              <a:t>dht.getHumidity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/>
              <a:t>f</a:t>
            </a:r>
            <a:r>
              <a:rPr lang="en-US" b="1" dirty="0" smtClean="0"/>
              <a:t>loat t = </a:t>
            </a:r>
            <a:r>
              <a:rPr lang="en-US" b="1" dirty="0" err="1" smtClean="0"/>
              <a:t>dht.getTemperature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 err="1" smtClean="0"/>
              <a:t>Serial.print</a:t>
            </a:r>
            <a:r>
              <a:rPr lang="en-US" b="1" dirty="0" smtClean="0"/>
              <a:t>(</a:t>
            </a:r>
            <a:r>
              <a:rPr lang="en-US" b="1" dirty="0" err="1" smtClean="0"/>
              <a:t>dht.getStatusString</a:t>
            </a:r>
            <a:r>
              <a:rPr lang="en-US" b="1" dirty="0" smtClean="0"/>
              <a:t>());</a:t>
            </a:r>
          </a:p>
          <a:p>
            <a:pPr marL="0" indent="0">
              <a:buNone/>
            </a:pPr>
            <a:r>
              <a:rPr lang="en-US" b="1" dirty="0" err="1" smtClean="0"/>
              <a:t>Serial.print</a:t>
            </a:r>
            <a:r>
              <a:rPr lang="en-US" b="1" dirty="0" smtClean="0"/>
              <a:t>(“\t”);</a:t>
            </a:r>
          </a:p>
          <a:p>
            <a:pPr marL="0" indent="0">
              <a:buNone/>
            </a:pPr>
            <a:r>
              <a:rPr lang="en-US" b="1" dirty="0" err="1" smtClean="0"/>
              <a:t>Serial.print</a:t>
            </a:r>
            <a:r>
              <a:rPr lang="en-US" b="1" dirty="0" smtClean="0"/>
              <a:t>(h);</a:t>
            </a: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Serial.print</a:t>
            </a:r>
            <a:r>
              <a:rPr lang="en-US" b="1" dirty="0" smtClean="0"/>
              <a:t>(“\t”);</a:t>
            </a: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Serial.println</a:t>
            </a:r>
            <a:r>
              <a:rPr lang="en-US" b="1" dirty="0" smtClean="0"/>
              <a:t>(t);}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7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TCS3200 – Color sensor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tcs230 tcs3200 color sensor module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58" y="1899504"/>
            <a:ext cx="2829501" cy="167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21723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sensor detects </a:t>
            </a:r>
            <a:r>
              <a:rPr lang="en-US" dirty="0"/>
              <a:t>color with the help of an 8 x 8 array of photodiodes, of which sixteen photodiodes have red filters, 16 photodiodes have green filters, 16 photodiodes have blue filters, and remaining 16 photodiodes are clear with no filters.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12727"/>
              </p:ext>
            </p:extLst>
          </p:nvPr>
        </p:nvGraphicFramePr>
        <p:xfrm>
          <a:off x="4038600" y="3458177"/>
          <a:ext cx="48752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39"/>
                <a:gridCol w="1196047"/>
                <a:gridCol w="25277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Photodiode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Filter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0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35723" y="2133600"/>
            <a:ext cx="6201508" cy="20984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Block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7415" y="2567354"/>
            <a:ext cx="2321169" cy="12074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5415" y="2567353"/>
            <a:ext cx="2321169" cy="12074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0845" y="2895600"/>
            <a:ext cx="19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Photodiode Array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5415" y="2895600"/>
            <a:ext cx="264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Current-to-Frequency Converter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08584" y="3080266"/>
            <a:ext cx="7268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56584" y="3075046"/>
            <a:ext cx="141849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100645" y="2705714"/>
            <a:ext cx="19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32185" y="3774830"/>
            <a:ext cx="11723" cy="11019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52092" y="3774830"/>
            <a:ext cx="11723" cy="11019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04293" y="4876800"/>
            <a:ext cx="19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S2                S3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8923" y="2890380"/>
            <a:ext cx="890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9615" y="3640657"/>
            <a:ext cx="890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7540" y="3049869"/>
            <a:ext cx="19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974" y="193788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pulseIn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36282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pulseIn</a:t>
            </a:r>
            <a:r>
              <a:rPr lang="en-US" sz="1800" dirty="0" smtClean="0"/>
              <a:t>(</a:t>
            </a:r>
            <a:r>
              <a:rPr lang="en-US" sz="1800" dirty="0" err="1" smtClean="0"/>
              <a:t>pin,LOW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Reads a pulse on a pin. If value is LOW, </a:t>
            </a:r>
            <a:r>
              <a:rPr lang="en-US" sz="1800" dirty="0" err="1" smtClean="0"/>
              <a:t>pulseIn</a:t>
            </a:r>
            <a:r>
              <a:rPr lang="en-US" sz="1800" dirty="0" smtClean="0"/>
              <a:t>() waits for the pin to go from HIGH to LOW, starts timing, then waits for the pin to go HIGH, stops timing and returns the time interval in microseconds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3434862" cy="343486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7432431" y="2019790"/>
            <a:ext cx="35170" cy="9964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05600" y="2518020"/>
            <a:ext cx="621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8230" y="2012974"/>
            <a:ext cx="35170" cy="9964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196837" y="2511204"/>
            <a:ext cx="627709" cy="6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77454" y="1564886"/>
            <a:ext cx="54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Start timer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965567" y="1551309"/>
            <a:ext cx="54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Stop timer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200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81354"/>
            <a:ext cx="5140570" cy="64401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#define S2 16</a:t>
            </a:r>
          </a:p>
          <a:p>
            <a:pPr marL="0" indent="0">
              <a:buNone/>
            </a:pPr>
            <a:r>
              <a:rPr lang="en-US" dirty="0" smtClean="0"/>
              <a:t>#define S3 17</a:t>
            </a:r>
          </a:p>
          <a:p>
            <a:pPr marL="0" indent="0">
              <a:buNone/>
            </a:pPr>
            <a:r>
              <a:rPr lang="en-US" dirty="0" smtClean="0"/>
              <a:t>#define </a:t>
            </a:r>
            <a:r>
              <a:rPr lang="en-US" dirty="0" err="1" smtClean="0"/>
              <a:t>sensorOut</a:t>
            </a:r>
            <a:r>
              <a:rPr lang="en-US" dirty="0" smtClean="0"/>
              <a:t> 18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frequency =0;</a:t>
            </a:r>
          </a:p>
          <a:p>
            <a:pPr marL="0" indent="0">
              <a:buNone/>
            </a:pPr>
            <a:r>
              <a:rPr lang="en-US" dirty="0" smtClean="0"/>
              <a:t>void setup(){</a:t>
            </a:r>
          </a:p>
          <a:p>
            <a:pPr marL="0" indent="0">
              <a:buNone/>
            </a:pPr>
            <a:r>
              <a:rPr lang="en-US" dirty="0" err="1" smtClean="0"/>
              <a:t>pinMode</a:t>
            </a:r>
            <a:r>
              <a:rPr lang="en-US" dirty="0" smtClean="0"/>
              <a:t>(S2,OUTPUT);</a:t>
            </a:r>
          </a:p>
          <a:p>
            <a:pPr marL="0" indent="0">
              <a:buNone/>
            </a:pPr>
            <a:r>
              <a:rPr lang="en-US" dirty="0" err="1" smtClean="0"/>
              <a:t>pinMode</a:t>
            </a:r>
            <a:r>
              <a:rPr lang="en-US" dirty="0" smtClean="0"/>
              <a:t>(S3,OUTPUT);</a:t>
            </a:r>
          </a:p>
          <a:p>
            <a:pPr marL="0" indent="0">
              <a:buNone/>
            </a:pPr>
            <a:r>
              <a:rPr lang="en-US" dirty="0" err="1" smtClean="0"/>
              <a:t>Serial.begin</a:t>
            </a:r>
            <a:r>
              <a:rPr lang="en-US" dirty="0" smtClean="0"/>
              <a:t>(115200);}</a:t>
            </a:r>
          </a:p>
          <a:p>
            <a:pPr marL="0" indent="0">
              <a:buNone/>
            </a:pPr>
            <a:r>
              <a:rPr lang="en-US" dirty="0" smtClean="0"/>
              <a:t>void loop(){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digitalWrite</a:t>
            </a:r>
            <a:r>
              <a:rPr lang="en-US" dirty="0" smtClean="0">
                <a:solidFill>
                  <a:srgbClr val="FF0000"/>
                </a:solidFill>
              </a:rPr>
              <a:t>(S2,LOW);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digitalWrite</a:t>
            </a:r>
            <a:r>
              <a:rPr lang="en-US" dirty="0" smtClean="0">
                <a:solidFill>
                  <a:srgbClr val="FF0000"/>
                </a:solidFill>
              </a:rPr>
              <a:t>(S3,LOW);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frequency = </a:t>
            </a:r>
            <a:r>
              <a:rPr lang="en-US" dirty="0" err="1" smtClean="0">
                <a:solidFill>
                  <a:srgbClr val="FF0000"/>
                </a:solidFill>
              </a:rPr>
              <a:t>pulseIn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sensorOut,LOW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Serial.print</a:t>
            </a:r>
            <a:r>
              <a:rPr lang="en-US" dirty="0" smtClean="0">
                <a:solidFill>
                  <a:srgbClr val="FF0000"/>
                </a:solidFill>
              </a:rPr>
              <a:t>(“R = “);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Serial.print</a:t>
            </a:r>
            <a:r>
              <a:rPr lang="en-US" dirty="0" smtClean="0">
                <a:solidFill>
                  <a:srgbClr val="FF0000"/>
                </a:solidFill>
              </a:rPr>
              <a:t>(frequency);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Serial.print</a:t>
            </a:r>
            <a:r>
              <a:rPr lang="en-US" dirty="0" smtClean="0">
                <a:solidFill>
                  <a:srgbClr val="FF0000"/>
                </a:solidFill>
              </a:rPr>
              <a:t>(“   “);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elay(100);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1690688"/>
            <a:ext cx="320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28691" y="281354"/>
            <a:ext cx="519918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digitalWrite</a:t>
            </a:r>
            <a:r>
              <a:rPr lang="en-US" sz="2400" dirty="0" smtClean="0">
                <a:solidFill>
                  <a:srgbClr val="00B050"/>
                </a:solidFill>
              </a:rPr>
              <a:t>(S2,HIGH);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err="1" smtClean="0">
                <a:solidFill>
                  <a:srgbClr val="00B050"/>
                </a:solidFill>
              </a:rPr>
              <a:t>digitalWrite</a:t>
            </a:r>
            <a:r>
              <a:rPr lang="en-US" sz="2400" dirty="0" smtClean="0">
                <a:solidFill>
                  <a:srgbClr val="00B050"/>
                </a:solidFill>
              </a:rPr>
              <a:t>(S3,HIGH);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frequency = </a:t>
            </a:r>
            <a:r>
              <a:rPr lang="en-US" sz="2400" dirty="0" err="1">
                <a:solidFill>
                  <a:srgbClr val="00B050"/>
                </a:solidFill>
              </a:rPr>
              <a:t>pulseIn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sensorOut,LOW</a:t>
            </a:r>
            <a:r>
              <a:rPr lang="en-US" sz="2400" dirty="0">
                <a:solidFill>
                  <a:srgbClr val="00B050"/>
                </a:solidFill>
              </a:rPr>
              <a:t>);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Serial.print</a:t>
            </a:r>
            <a:r>
              <a:rPr lang="en-US" sz="2400" dirty="0" smtClean="0">
                <a:solidFill>
                  <a:srgbClr val="00B050"/>
                </a:solidFill>
              </a:rPr>
              <a:t>(“G </a:t>
            </a:r>
            <a:r>
              <a:rPr lang="en-US" sz="2400" dirty="0">
                <a:solidFill>
                  <a:srgbClr val="00B050"/>
                </a:solidFill>
              </a:rPr>
              <a:t>= “);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Serial.print</a:t>
            </a:r>
            <a:r>
              <a:rPr lang="en-US" sz="2400" dirty="0">
                <a:solidFill>
                  <a:srgbClr val="00B050"/>
                </a:solidFill>
              </a:rPr>
              <a:t>(frequency);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Serial.print</a:t>
            </a:r>
            <a:r>
              <a:rPr lang="en-US" sz="2400" dirty="0">
                <a:solidFill>
                  <a:srgbClr val="00B050"/>
                </a:solidFill>
              </a:rPr>
              <a:t>(“   </a:t>
            </a:r>
            <a:r>
              <a:rPr lang="en-US" sz="2400" dirty="0" smtClean="0">
                <a:solidFill>
                  <a:srgbClr val="00B050"/>
                </a:solidFill>
              </a:rPr>
              <a:t>“);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d</a:t>
            </a:r>
            <a:r>
              <a:rPr lang="en-US" sz="2400" dirty="0" smtClean="0">
                <a:solidFill>
                  <a:srgbClr val="00B050"/>
                </a:solidFill>
              </a:rPr>
              <a:t>elay(100);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err="1" smtClean="0">
                <a:solidFill>
                  <a:srgbClr val="0070C0"/>
                </a:solidFill>
              </a:rPr>
              <a:t>digitalWrite</a:t>
            </a:r>
            <a:r>
              <a:rPr lang="en-US" sz="2400" dirty="0" smtClean="0">
                <a:solidFill>
                  <a:srgbClr val="0070C0"/>
                </a:solidFill>
              </a:rPr>
              <a:t>(S2,LOW</a:t>
            </a:r>
            <a:r>
              <a:rPr lang="en-US" sz="2400" dirty="0">
                <a:solidFill>
                  <a:srgbClr val="0070C0"/>
                </a:solidFill>
              </a:rPr>
              <a:t>);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digitalWrite</a:t>
            </a:r>
            <a:r>
              <a:rPr lang="en-US" sz="2400" dirty="0" smtClean="0">
                <a:solidFill>
                  <a:srgbClr val="0070C0"/>
                </a:solidFill>
              </a:rPr>
              <a:t>(S2,HIGH);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frequency = </a:t>
            </a:r>
            <a:r>
              <a:rPr lang="en-US" sz="2400" dirty="0" err="1">
                <a:solidFill>
                  <a:srgbClr val="0070C0"/>
                </a:solidFill>
              </a:rPr>
              <a:t>pulseIn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sensorOut,LOW</a:t>
            </a:r>
            <a:r>
              <a:rPr lang="en-US" sz="2400" dirty="0">
                <a:solidFill>
                  <a:srgbClr val="0070C0"/>
                </a:solidFill>
              </a:rPr>
              <a:t>);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Serial.print</a:t>
            </a:r>
            <a:r>
              <a:rPr lang="en-US" sz="2400" dirty="0" smtClean="0">
                <a:solidFill>
                  <a:srgbClr val="0070C0"/>
                </a:solidFill>
              </a:rPr>
              <a:t>(“B </a:t>
            </a:r>
            <a:r>
              <a:rPr lang="en-US" sz="2400" dirty="0">
                <a:solidFill>
                  <a:srgbClr val="0070C0"/>
                </a:solidFill>
              </a:rPr>
              <a:t>= “);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Serial.print</a:t>
            </a:r>
            <a:r>
              <a:rPr lang="en-US" sz="2400" dirty="0">
                <a:solidFill>
                  <a:srgbClr val="0070C0"/>
                </a:solidFill>
              </a:rPr>
              <a:t>(frequency);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delay(100); }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MPU6050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26764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22222"/>
                </a:solidFill>
              </a:rPr>
              <a:t>MPU6050</a:t>
            </a:r>
            <a:r>
              <a:rPr lang="en-US" dirty="0">
                <a:solidFill>
                  <a:srgbClr val="222222"/>
                </a:solidFill>
              </a:rPr>
              <a:t> sensor module is an integrated 6-axis Motion tracking device. It has a 3-axis Gyroscope, 3-axis Accelerometer, Digital Motion Processor and a Temperature sensor, all in a single </a:t>
            </a:r>
            <a:r>
              <a:rPr lang="en-US" dirty="0" smtClean="0">
                <a:solidFill>
                  <a:srgbClr val="222222"/>
                </a:solidFill>
              </a:rPr>
              <a:t>IC</a:t>
            </a:r>
          </a:p>
          <a:p>
            <a:r>
              <a:rPr lang="en-US" dirty="0" smtClean="0">
                <a:solidFill>
                  <a:srgbClr val="222222"/>
                </a:solidFill>
              </a:rPr>
              <a:t>It communicates with the microcontroller via the I2C interface</a:t>
            </a:r>
          </a:p>
          <a:p>
            <a:r>
              <a:rPr lang="en-US" dirty="0" smtClean="0">
                <a:solidFill>
                  <a:srgbClr val="222222"/>
                </a:solidFill>
              </a:rPr>
              <a:t>The I2C interface has two signals – SCL and SDA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343" y="2477599"/>
            <a:ext cx="2813866" cy="190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1648</Words>
  <Application>Microsoft Office PowerPoint</Application>
  <PresentationFormat>Widescreen</PresentationFormat>
  <Paragraphs>416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1_Office Theme</vt:lpstr>
      <vt:lpstr>Office Theme</vt:lpstr>
      <vt:lpstr>AI on the Edge</vt:lpstr>
      <vt:lpstr>Agenda</vt:lpstr>
      <vt:lpstr>DHT11 – Humidity &amp; Temperature sensor</vt:lpstr>
      <vt:lpstr>DHT11</vt:lpstr>
      <vt:lpstr>TCS3200 – Color sensor</vt:lpstr>
      <vt:lpstr>Functional Block Diagram</vt:lpstr>
      <vt:lpstr>pulseIn function</vt:lpstr>
      <vt:lpstr>PowerPoint Presentation</vt:lpstr>
      <vt:lpstr>MPU6050  </vt:lpstr>
      <vt:lpstr> MPU6050 data</vt:lpstr>
      <vt:lpstr>PowerPoint Presentation</vt:lpstr>
      <vt:lpstr>Sound sensor</vt:lpstr>
      <vt:lpstr>ADC values</vt:lpstr>
      <vt:lpstr>Raw audio stream</vt:lpstr>
      <vt:lpstr>Sound sensor reading</vt:lpstr>
      <vt:lpstr>Agenda</vt:lpstr>
      <vt:lpstr>PowerPoint Presentation</vt:lpstr>
      <vt:lpstr>Temperature datasets</vt:lpstr>
      <vt:lpstr>PowerPoint Presentation</vt:lpstr>
      <vt:lpstr>Temperature dataset</vt:lpstr>
      <vt:lpstr>Color sensor datasets</vt:lpstr>
      <vt:lpstr>Color sensor datasets</vt:lpstr>
      <vt:lpstr>Color sensor datasets</vt:lpstr>
      <vt:lpstr>PowerPoint Presentation</vt:lpstr>
      <vt:lpstr>PowerPoint Presentation</vt:lpstr>
      <vt:lpstr>MPU6050 datasets</vt:lpstr>
      <vt:lpstr>Acceleration values after calibration</vt:lpstr>
      <vt:lpstr>PowerPoint Presentation</vt:lpstr>
      <vt:lpstr>PowerPoint Presentation</vt:lpstr>
      <vt:lpstr>Sound </vt:lpstr>
      <vt:lpstr>FFT Basics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on the Edge</dc:title>
  <dc:creator>Radhanand123</dc:creator>
  <cp:lastModifiedBy>Radhanand123</cp:lastModifiedBy>
  <cp:revision>57</cp:revision>
  <dcterms:created xsi:type="dcterms:W3CDTF">2021-01-15T06:46:34Z</dcterms:created>
  <dcterms:modified xsi:type="dcterms:W3CDTF">2021-01-27T15:58:50Z</dcterms:modified>
</cp:coreProperties>
</file>