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75" r:id="rId5"/>
    <p:sldId id="260" r:id="rId6"/>
    <p:sldId id="263" r:id="rId7"/>
    <p:sldId id="261" r:id="rId8"/>
    <p:sldId id="262" r:id="rId9"/>
    <p:sldId id="273" r:id="rId10"/>
    <p:sldId id="271" r:id="rId11"/>
    <p:sldId id="272" r:id="rId12"/>
    <p:sldId id="274" r:id="rId13"/>
    <p:sldId id="276" r:id="rId14"/>
    <p:sldId id="264" r:id="rId15"/>
    <p:sldId id="265" r:id="rId16"/>
    <p:sldId id="268" r:id="rId17"/>
    <p:sldId id="266" r:id="rId18"/>
    <p:sldId id="267" r:id="rId19"/>
    <p:sldId id="269" r:id="rId20"/>
    <p:sldId id="270" r:id="rId21"/>
    <p:sldId id="277" r:id="rId22"/>
    <p:sldId id="278" r:id="rId23"/>
    <p:sldId id="280" r:id="rId24"/>
    <p:sldId id="279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7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3AD57-12E7-491E-8051-E2FE3D5E9D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4C31-08A1-4569-B100-ECD68B0FD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EBB98-B975-47E6-8C5F-21F2BE278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47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527D-7215-40DA-920A-CDBE340D6FA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63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C63B-2345-421C-9FF3-D95AA93D7A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03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940-E9A0-4C40-AC64-09D63F9F4C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99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1C3B-BB12-4989-AEE0-5019E669ABE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12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62FD-F8ED-4993-9502-6D664097B6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69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0C1E-5BCE-4427-824A-C2B8BEC01F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9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DD09-C742-403A-AA9A-07EE4F57A8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48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5916-A3CB-486D-989D-1C6192DA652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61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9ACDF-EC6D-468B-8C9D-C686D39BF6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95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4F72-915C-4CFF-B144-869AF29418C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95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B69E-CC65-411E-A337-88F2A4BC86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CA58F-4884-44BB-BBE3-48CF76D1821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72A8-EFA9-4D72-9CCD-FC0F45D05D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AI on the Edge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Using the G-Edge board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978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42" y="1504955"/>
            <a:ext cx="5969758" cy="556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6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071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Random Forest is </a:t>
            </a:r>
            <a:r>
              <a:rPr lang="en-US" dirty="0"/>
              <a:t>just many Decision Trees joined together in a voting scheme. The core idea is that of </a:t>
            </a:r>
            <a:r>
              <a:rPr lang="en-US" i="1" dirty="0"/>
              <a:t>"the wisdom of the </a:t>
            </a:r>
            <a:r>
              <a:rPr lang="en-US" i="1" dirty="0" smtClean="0"/>
              <a:t>crowd"</a:t>
            </a:r>
            <a:r>
              <a:rPr lang="en-US" dirty="0" smtClean="0"/>
              <a:t>, </a:t>
            </a:r>
            <a:r>
              <a:rPr lang="en-US" dirty="0"/>
              <a:t>such that if many trees vote for a given class (having being trained on different subsets of the training set), that class is probably the true </a:t>
            </a:r>
            <a:r>
              <a:rPr lang="en-US" dirty="0" smtClean="0"/>
              <a:t>class</a:t>
            </a:r>
          </a:p>
          <a:p>
            <a:pPr marL="0" indent="0">
              <a:buNone/>
            </a:pPr>
            <a:r>
              <a:rPr lang="en-US" dirty="0" smtClean="0"/>
              <a:t>Parameters:</a:t>
            </a:r>
          </a:p>
          <a:p>
            <a:pPr marL="0" indent="0">
              <a:buNone/>
            </a:pPr>
            <a:r>
              <a:rPr lang="en-US" dirty="0" err="1" smtClean="0"/>
              <a:t>n_estimators</a:t>
            </a:r>
            <a:r>
              <a:rPr lang="en-US" dirty="0" smtClean="0"/>
              <a:t>: The number of decision trees in the forest</a:t>
            </a:r>
          </a:p>
          <a:p>
            <a:pPr marL="0" indent="0">
              <a:buNone/>
            </a:pPr>
            <a:r>
              <a:rPr lang="en-US" dirty="0" err="1" smtClean="0"/>
              <a:t>max_depth</a:t>
            </a:r>
            <a:r>
              <a:rPr lang="en-US" dirty="0" smtClean="0"/>
              <a:t>: The maximum depth of the tree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913" y="1690688"/>
            <a:ext cx="563958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2" y="1355725"/>
            <a:ext cx="6667500" cy="5000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42997" y="586854"/>
            <a:ext cx="4114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statistics, linear regression is a linear approach to modelling the relationship between a dependent variable and one or more independent variables.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535" y="2008912"/>
            <a:ext cx="3390900" cy="2247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39535" y="4575036"/>
            <a:ext cx="4114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challenge is to find the m and c that gives minimum error for the given dataset. The </a:t>
            </a:r>
            <a:r>
              <a:rPr lang="en-US" b="1" dirty="0" smtClean="0"/>
              <a:t>Least Squares</a:t>
            </a:r>
            <a:r>
              <a:rPr lang="en-US" dirty="0" smtClean="0"/>
              <a:t> method is used for doing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0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474" y="2695575"/>
            <a:ext cx="5647835" cy="266799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Fit and predict functions for estimators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6922" y="1240994"/>
            <a:ext cx="3610969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parameters</a:t>
            </a:r>
          </a:p>
          <a:p>
            <a:r>
              <a:rPr lang="en-US" sz="2000" b="1" dirty="0" smtClean="0"/>
              <a:t>Decision Tree</a:t>
            </a:r>
            <a:r>
              <a:rPr lang="en-US" sz="2000" dirty="0" smtClean="0"/>
              <a:t>: </a:t>
            </a:r>
          </a:p>
          <a:p>
            <a:r>
              <a:rPr lang="en-US" sz="2000" dirty="0" err="1" smtClean="0"/>
              <a:t>max_depth</a:t>
            </a:r>
            <a:endParaRPr lang="en-US" sz="2000" dirty="0" smtClean="0"/>
          </a:p>
          <a:p>
            <a:r>
              <a:rPr lang="en-US" sz="2000" b="1" dirty="0" smtClean="0"/>
              <a:t>Random Forest</a:t>
            </a:r>
            <a:r>
              <a:rPr lang="en-US" sz="2000" dirty="0" smtClean="0"/>
              <a:t>:</a:t>
            </a:r>
          </a:p>
          <a:p>
            <a:r>
              <a:rPr lang="en-US" sz="2000" dirty="0" err="1" smtClean="0"/>
              <a:t>no.of</a:t>
            </a:r>
            <a:r>
              <a:rPr lang="en-US" sz="2000" dirty="0" smtClean="0"/>
              <a:t> trees</a:t>
            </a:r>
          </a:p>
          <a:p>
            <a:r>
              <a:rPr lang="en-US" sz="2000" dirty="0" err="1" smtClean="0"/>
              <a:t>max_depth</a:t>
            </a:r>
            <a:endParaRPr lang="en-US" sz="2000" dirty="0" smtClean="0"/>
          </a:p>
          <a:p>
            <a:r>
              <a:rPr lang="en-US" sz="2000" b="1" dirty="0" smtClean="0"/>
              <a:t>SVM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kernel(‘</a:t>
            </a:r>
            <a:r>
              <a:rPr lang="en-US" sz="2000" dirty="0" err="1" smtClean="0"/>
              <a:t>rbf</a:t>
            </a:r>
            <a:r>
              <a:rPr lang="en-US" sz="2000" dirty="0" smtClean="0"/>
              <a:t>’)</a:t>
            </a:r>
          </a:p>
          <a:p>
            <a:r>
              <a:rPr lang="en-US" sz="2000" dirty="0" smtClean="0"/>
              <a:t>Gamma(0.001)</a:t>
            </a:r>
            <a:endParaRPr lang="en-US" sz="2000" dirty="0" smtClean="0"/>
          </a:p>
          <a:p>
            <a:r>
              <a:rPr lang="en-US" sz="2000" b="1" dirty="0" smtClean="0"/>
              <a:t>Naïve Bayes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r>
              <a:rPr lang="en-US" sz="3200" b="1" dirty="0" err="1" smtClean="0">
                <a:solidFill>
                  <a:srgbClr val="FF0000"/>
                </a:solidFill>
              </a:rPr>
              <a:t>clf.fit</a:t>
            </a:r>
            <a:r>
              <a:rPr lang="en-US" sz="3200" b="1" dirty="0" smtClean="0">
                <a:solidFill>
                  <a:srgbClr val="FF0000"/>
                </a:solidFill>
              </a:rPr>
              <a:t>(</a:t>
            </a:r>
            <a:r>
              <a:rPr lang="en-US" sz="3200" b="1" dirty="0" err="1" smtClean="0">
                <a:solidFill>
                  <a:srgbClr val="FF0000"/>
                </a:solidFill>
              </a:rPr>
              <a:t>X,y</a:t>
            </a:r>
            <a:r>
              <a:rPr lang="en-US" sz="32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000" dirty="0" smtClean="0"/>
              <a:t>X – Features array</a:t>
            </a:r>
          </a:p>
          <a:p>
            <a:r>
              <a:rPr lang="en-US" sz="2000" dirty="0"/>
              <a:t>y</a:t>
            </a:r>
            <a:r>
              <a:rPr lang="en-US" sz="2000" dirty="0" smtClean="0"/>
              <a:t> – Labels</a:t>
            </a:r>
          </a:p>
          <a:p>
            <a:r>
              <a:rPr lang="en-US" sz="3200" b="1" dirty="0" err="1" smtClean="0">
                <a:solidFill>
                  <a:srgbClr val="FF0000"/>
                </a:solidFill>
              </a:rPr>
              <a:t>clf.predict</a:t>
            </a:r>
            <a:r>
              <a:rPr lang="en-US" sz="3200" b="1" dirty="0" smtClean="0">
                <a:solidFill>
                  <a:srgbClr val="FF0000"/>
                </a:solidFill>
              </a:rPr>
              <a:t>(x)</a:t>
            </a:r>
          </a:p>
          <a:p>
            <a:r>
              <a:rPr lang="en-US" sz="2000" dirty="0"/>
              <a:t>x</a:t>
            </a:r>
            <a:r>
              <a:rPr lang="en-US" sz="2000" dirty="0" smtClean="0"/>
              <a:t> – New data</a:t>
            </a:r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94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47325" y="1115957"/>
            <a:ext cx="676382" cy="243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3833" y="1021116"/>
            <a:ext cx="676382" cy="2437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931157" y="809388"/>
            <a:ext cx="676382" cy="24373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432772" y="1018703"/>
            <a:ext cx="292785" cy="194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63810" y="1592902"/>
            <a:ext cx="123998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Datasets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872836" y="161349"/>
            <a:ext cx="3384513" cy="189233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10" y="2545002"/>
            <a:ext cx="1129943" cy="11299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25" y="401566"/>
            <a:ext cx="1082564" cy="1443418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>
            <a:off x="2325780" y="2995387"/>
            <a:ext cx="310543" cy="207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85" y="2351355"/>
            <a:ext cx="1441162" cy="144116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84211" y="2369493"/>
            <a:ext cx="3451967" cy="188849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81186" y="3684528"/>
            <a:ext cx="123998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Model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239587" y="1586878"/>
            <a:ext cx="1094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G-Edge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39" y="4754145"/>
            <a:ext cx="1145843" cy="152779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32" y="4854566"/>
            <a:ext cx="1251156" cy="12511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43568" y="5249311"/>
            <a:ext cx="28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+</a:t>
            </a:r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884211" y="4573795"/>
            <a:ext cx="3451967" cy="188849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4192827" y="5331950"/>
            <a:ext cx="310543" cy="207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081394" y="5539279"/>
            <a:ext cx="123998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Inference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595582" y="401566"/>
            <a:ext cx="3070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#1:</a:t>
            </a:r>
          </a:p>
          <a:p>
            <a:r>
              <a:rPr lang="en-US" dirty="0" smtClean="0"/>
              <a:t>Generate datasets using on-board sensors on G-Edge as CSV files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61379" y="2351355"/>
            <a:ext cx="3070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#2:</a:t>
            </a:r>
          </a:p>
          <a:p>
            <a:r>
              <a:rPr lang="en-US" dirty="0" smtClean="0"/>
              <a:t>Use the datasets to train the model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21376" y="4573795"/>
            <a:ext cx="3070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#3:</a:t>
            </a:r>
          </a:p>
          <a:p>
            <a:r>
              <a:rPr lang="en-US" dirty="0" smtClean="0"/>
              <a:t>Place the model on G-Edge and use it for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7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G-Edge datasets in Python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931" y="3927641"/>
            <a:ext cx="1189299" cy="11892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263" y="2689860"/>
            <a:ext cx="2133600" cy="1173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263" y="2842260"/>
            <a:ext cx="2133600" cy="11734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63" y="2994660"/>
            <a:ext cx="2133600" cy="1173480"/>
          </a:xfrm>
          <a:prstGeom prst="rect">
            <a:avLst/>
          </a:prstGeom>
        </p:spPr>
      </p:pic>
      <p:sp>
        <p:nvSpPr>
          <p:cNvPr id="10" name="Curved Down Arrow 9"/>
          <p:cNvSpPr/>
          <p:nvPr/>
        </p:nvSpPr>
        <p:spPr>
          <a:xfrm>
            <a:off x="4342262" y="2483680"/>
            <a:ext cx="3300483" cy="135325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78673" y="5530077"/>
            <a:ext cx="8980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1. Create a folder named datasets inside  </a:t>
            </a:r>
            <a:r>
              <a:rPr lang="en-US" dirty="0" err="1" smtClean="0"/>
              <a:t>sample_data</a:t>
            </a:r>
            <a:r>
              <a:rPr lang="en-US" dirty="0" smtClean="0"/>
              <a:t> folder in Google </a:t>
            </a:r>
            <a:r>
              <a:rPr lang="en-US" dirty="0" err="1" smtClean="0"/>
              <a:t>Colab</a:t>
            </a:r>
            <a:endParaRPr lang="en-US" dirty="0" smtClean="0"/>
          </a:p>
          <a:p>
            <a:r>
              <a:rPr lang="en-US" dirty="0" smtClean="0"/>
              <a:t>2. Transfer </a:t>
            </a:r>
            <a:r>
              <a:rPr lang="en-US" dirty="0" err="1" smtClean="0"/>
              <a:t>csv</a:t>
            </a:r>
            <a:r>
              <a:rPr lang="en-US" dirty="0" smtClean="0"/>
              <a:t> files from your laptop to Google </a:t>
            </a:r>
            <a:r>
              <a:rPr lang="en-US" dirty="0" err="1" smtClean="0"/>
              <a:t>Colab</a:t>
            </a:r>
            <a:r>
              <a:rPr lang="en-US" dirty="0" smtClean="0"/>
              <a:t> – </a:t>
            </a:r>
            <a:r>
              <a:rPr lang="en-US" dirty="0" err="1" smtClean="0"/>
              <a:t>sample_data</a:t>
            </a:r>
            <a:r>
              <a:rPr lang="en-US" dirty="0" smtClean="0"/>
              <a:t>/datasets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69289" y="5026287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r>
              <a:rPr lang="en-US" dirty="0" smtClean="0"/>
              <a:t> – </a:t>
            </a:r>
            <a:r>
              <a:rPr lang="en-US" dirty="0" err="1" smtClean="0"/>
              <a:t>sample_data</a:t>
            </a:r>
            <a:r>
              <a:rPr lang="en-US" dirty="0" smtClean="0"/>
              <a:t>/datasets folder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1187" y="4105006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sv</a:t>
            </a:r>
            <a:r>
              <a:rPr lang="en-US" dirty="0" smtClean="0"/>
              <a:t> files generated using G-Edge sensors stored locally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8" y="1015734"/>
            <a:ext cx="1403858" cy="7721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1444" y="1787856"/>
            <a:ext cx="923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</a:t>
            </a:r>
            <a:r>
              <a:rPr lang="en-US" sz="1600" b="1" dirty="0" smtClean="0"/>
              <a:t>ed.csv</a:t>
            </a:r>
            <a:endParaRPr lang="en-US" sz="1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20" y="2126410"/>
            <a:ext cx="1403858" cy="7721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1444" y="2846613"/>
            <a:ext cx="923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</a:t>
            </a:r>
            <a:r>
              <a:rPr lang="en-US" sz="1600" b="1" dirty="0" smtClean="0"/>
              <a:t>lue.csv</a:t>
            </a:r>
            <a:endParaRPr lang="en-US" sz="16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35" y="3153908"/>
            <a:ext cx="1403858" cy="77212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2559" y="3971199"/>
            <a:ext cx="1327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</a:t>
            </a:r>
            <a:r>
              <a:rPr lang="en-US" sz="1600" b="1" dirty="0" smtClean="0"/>
              <a:t>o_color.csv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93840" y="245659"/>
            <a:ext cx="2312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sample_data</a:t>
            </a:r>
            <a:r>
              <a:rPr lang="en-US" sz="1600" dirty="0" smtClean="0"/>
              <a:t>/datasets folder</a:t>
            </a:r>
            <a:endParaRPr lang="en-US" sz="1600" dirty="0"/>
          </a:p>
        </p:txBody>
      </p:sp>
      <p:sp>
        <p:nvSpPr>
          <p:cNvPr id="19" name="Curved Down Arrow 18"/>
          <p:cNvSpPr/>
          <p:nvPr/>
        </p:nvSpPr>
        <p:spPr>
          <a:xfrm>
            <a:off x="2206801" y="425959"/>
            <a:ext cx="2756849" cy="67662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76465" y="1241946"/>
            <a:ext cx="709684" cy="369332"/>
          </a:xfrm>
          <a:prstGeom prst="rect">
            <a:avLst/>
          </a:prstGeom>
          <a:solidFill>
            <a:srgbClr val="F9071E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100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186149" y="1241946"/>
            <a:ext cx="709684" cy="369332"/>
          </a:xfrm>
          <a:prstGeom prst="rect">
            <a:avLst/>
          </a:prstGeom>
          <a:solidFill>
            <a:srgbClr val="F9071E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200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95833" y="1241946"/>
            <a:ext cx="709684" cy="369332"/>
          </a:xfrm>
          <a:prstGeom prst="rect">
            <a:avLst/>
          </a:prstGeom>
          <a:solidFill>
            <a:srgbClr val="F9071E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00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476465" y="1621002"/>
            <a:ext cx="709684" cy="369332"/>
          </a:xfrm>
          <a:prstGeom prst="rect">
            <a:avLst/>
          </a:prstGeom>
          <a:solidFill>
            <a:srgbClr val="F9071E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100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186149" y="1621002"/>
            <a:ext cx="709684" cy="369332"/>
          </a:xfrm>
          <a:prstGeom prst="rect">
            <a:avLst/>
          </a:prstGeom>
          <a:solidFill>
            <a:srgbClr val="F9071E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200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895833" y="1621002"/>
            <a:ext cx="709684" cy="369332"/>
          </a:xfrm>
          <a:prstGeom prst="rect">
            <a:avLst/>
          </a:prstGeom>
          <a:solidFill>
            <a:srgbClr val="F9071E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00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76465" y="1990334"/>
            <a:ext cx="709684" cy="369332"/>
          </a:xfrm>
          <a:prstGeom prst="rect">
            <a:avLst/>
          </a:prstGeom>
          <a:solidFill>
            <a:srgbClr val="F9071E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100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186149" y="1990334"/>
            <a:ext cx="709684" cy="369332"/>
          </a:xfrm>
          <a:prstGeom prst="rect">
            <a:avLst/>
          </a:prstGeom>
          <a:solidFill>
            <a:srgbClr val="F9071E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200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895833" y="1990334"/>
            <a:ext cx="709684" cy="369332"/>
          </a:xfrm>
          <a:prstGeom prst="rect">
            <a:avLst/>
          </a:prstGeom>
          <a:solidFill>
            <a:srgbClr val="F9071E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00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476465" y="2369390"/>
            <a:ext cx="709684" cy="369332"/>
          </a:xfrm>
          <a:prstGeom prst="rect">
            <a:avLst/>
          </a:prstGeom>
          <a:solidFill>
            <a:srgbClr val="F9071E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100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186149" y="2369390"/>
            <a:ext cx="709684" cy="369332"/>
          </a:xfrm>
          <a:prstGeom prst="rect">
            <a:avLst/>
          </a:prstGeom>
          <a:solidFill>
            <a:srgbClr val="F9071E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200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895833" y="2369390"/>
            <a:ext cx="709684" cy="369332"/>
          </a:xfrm>
          <a:prstGeom prst="rect">
            <a:avLst/>
          </a:prstGeom>
          <a:solidFill>
            <a:srgbClr val="F9071E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00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476465" y="2748446"/>
            <a:ext cx="709684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100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86149" y="2748446"/>
            <a:ext cx="709684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200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895833" y="2748446"/>
            <a:ext cx="709684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00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476465" y="3127502"/>
            <a:ext cx="709684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100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186149" y="3127502"/>
            <a:ext cx="709684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200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895833" y="3127502"/>
            <a:ext cx="709684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00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476465" y="3496834"/>
            <a:ext cx="709684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100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186149" y="3496834"/>
            <a:ext cx="709684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200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95833" y="3496834"/>
            <a:ext cx="709684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00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476465" y="3875890"/>
            <a:ext cx="709684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100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186149" y="3875890"/>
            <a:ext cx="709684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200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895833" y="3875890"/>
            <a:ext cx="709684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00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490113" y="4260952"/>
            <a:ext cx="70968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100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199797" y="4260952"/>
            <a:ext cx="70968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200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909481" y="4260952"/>
            <a:ext cx="70968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00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490113" y="4640008"/>
            <a:ext cx="70968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100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199797" y="4640008"/>
            <a:ext cx="70968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200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909481" y="4640008"/>
            <a:ext cx="70968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00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490113" y="5009340"/>
            <a:ext cx="70968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100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199797" y="5009340"/>
            <a:ext cx="70968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200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909481" y="5009340"/>
            <a:ext cx="70968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00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490113" y="5388396"/>
            <a:ext cx="70968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100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199797" y="5388396"/>
            <a:ext cx="70968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200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909481" y="5388396"/>
            <a:ext cx="70968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00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392735" y="830434"/>
            <a:ext cx="1826577" cy="37998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/>
          <p:cNvSpPr/>
          <p:nvPr/>
        </p:nvSpPr>
        <p:spPr>
          <a:xfrm>
            <a:off x="3926419" y="1217347"/>
            <a:ext cx="550046" cy="15153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/>
          <p:cNvSpPr/>
          <p:nvPr/>
        </p:nvSpPr>
        <p:spPr>
          <a:xfrm>
            <a:off x="3940067" y="2723419"/>
            <a:ext cx="550046" cy="15153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3951647" y="4235498"/>
            <a:ext cx="550046" cy="15153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445439" y="3133548"/>
            <a:ext cx="92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blue.csv data</a:t>
            </a:r>
            <a:endParaRPr lang="en-US" sz="16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568785" y="1800697"/>
            <a:ext cx="92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red.csv data</a:t>
            </a:r>
            <a:endParaRPr lang="en-US" sz="16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70034" y="4581705"/>
            <a:ext cx="1340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</a:t>
            </a:r>
            <a:r>
              <a:rPr lang="en-US" sz="1600" b="1" dirty="0" smtClean="0"/>
              <a:t>o_color.csv data</a:t>
            </a:r>
            <a:endParaRPr lang="en-US" sz="16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624850" y="1251670"/>
            <a:ext cx="70968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6624850" y="1630726"/>
            <a:ext cx="70968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624850" y="2000058"/>
            <a:ext cx="70968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624850" y="2379114"/>
            <a:ext cx="70968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6624850" y="2758170"/>
            <a:ext cx="70968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6624850" y="3137226"/>
            <a:ext cx="70968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624850" y="3506558"/>
            <a:ext cx="70968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6624850" y="3885614"/>
            <a:ext cx="70968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6638498" y="4270676"/>
            <a:ext cx="70968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638498" y="4649732"/>
            <a:ext cx="70968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638498" y="5019064"/>
            <a:ext cx="70968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638498" y="5398120"/>
            <a:ext cx="70968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850745" y="5821176"/>
            <a:ext cx="193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</a:t>
            </a:r>
            <a:r>
              <a:rPr lang="en-US" b="1" dirty="0" err="1" smtClean="0"/>
              <a:t>p</a:t>
            </a:r>
            <a:r>
              <a:rPr lang="en-US" b="1" dirty="0" smtClean="0"/>
              <a:t> array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605517" y="545743"/>
            <a:ext cx="92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Label</a:t>
            </a:r>
          </a:p>
          <a:p>
            <a:r>
              <a:rPr lang="en-US" sz="1600" b="1" dirty="0" smtClean="0"/>
              <a:t>column</a:t>
            </a:r>
            <a:endParaRPr lang="en-US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8413844" y="632572"/>
            <a:ext cx="1972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Classmap</a:t>
            </a:r>
            <a:r>
              <a:rPr lang="en-US" sz="1600" b="1" dirty="0" smtClean="0"/>
              <a:t> dictionary</a:t>
            </a:r>
            <a:endParaRPr lang="en-US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8392960" y="945852"/>
            <a:ext cx="377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{0:’red’,1:’blue’,2:’no_color’}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015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single dataset and </a:t>
            </a:r>
            <a:r>
              <a:rPr lang="en-US" dirty="0" err="1" smtClean="0"/>
              <a:t>classmap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Example: Color identification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sv</a:t>
            </a:r>
            <a:r>
              <a:rPr lang="en-US" dirty="0" smtClean="0"/>
              <a:t> files: red.csv, </a:t>
            </a:r>
            <a:r>
              <a:rPr lang="en-US" dirty="0" err="1" smtClean="0"/>
              <a:t>orange.csv,blue.csv,no_color,csv</a:t>
            </a:r>
            <a:r>
              <a:rPr lang="en-US" dirty="0" smtClean="0"/>
              <a:t> in a folder /datasets</a:t>
            </a:r>
          </a:p>
          <a:p>
            <a:r>
              <a:rPr lang="en-US" dirty="0" smtClean="0"/>
              <a:t>Use a for loop to iterate down the </a:t>
            </a:r>
            <a:r>
              <a:rPr lang="en-US" dirty="0" err="1" smtClean="0"/>
              <a:t>csv</a:t>
            </a:r>
            <a:r>
              <a:rPr lang="en-US" dirty="0" smtClean="0"/>
              <a:t> files in the datasets folder</a:t>
            </a:r>
          </a:p>
          <a:p>
            <a:r>
              <a:rPr lang="en-US" dirty="0" smtClean="0"/>
              <a:t>Name of each </a:t>
            </a:r>
            <a:r>
              <a:rPr lang="en-US" dirty="0" err="1" smtClean="0"/>
              <a:t>csv</a:t>
            </a:r>
            <a:r>
              <a:rPr lang="en-US" dirty="0" smtClean="0"/>
              <a:t> file should be read and the color extracted from the name by leaving out the last 4 characters from the filename</a:t>
            </a:r>
          </a:p>
          <a:p>
            <a:r>
              <a:rPr lang="en-US" dirty="0" smtClean="0"/>
              <a:t>Create a dictionary with the index and color label</a:t>
            </a:r>
          </a:p>
          <a:p>
            <a:r>
              <a:rPr lang="en-US" dirty="0" smtClean="0"/>
              <a:t>Create an </a:t>
            </a:r>
            <a:r>
              <a:rPr lang="en-US" dirty="0" err="1" smtClean="0"/>
              <a:t>np</a:t>
            </a:r>
            <a:r>
              <a:rPr lang="en-US" dirty="0" smtClean="0"/>
              <a:t> array from the </a:t>
            </a:r>
            <a:r>
              <a:rPr lang="en-US" dirty="0" err="1" smtClean="0"/>
              <a:t>csv</a:t>
            </a:r>
            <a:r>
              <a:rPr lang="en-US" dirty="0" smtClean="0"/>
              <a:t> file </a:t>
            </a:r>
          </a:p>
          <a:p>
            <a:r>
              <a:rPr lang="en-US" dirty="0" smtClean="0"/>
              <a:t>Stack the color label id to the right of the sample data</a:t>
            </a:r>
          </a:p>
          <a:p>
            <a:r>
              <a:rPr lang="en-US" dirty="0" smtClean="0"/>
              <a:t>Repeat till all the </a:t>
            </a:r>
            <a:r>
              <a:rPr lang="en-US" dirty="0" err="1" smtClean="0"/>
              <a:t>csv</a:t>
            </a:r>
            <a:r>
              <a:rPr lang="en-US" dirty="0" smtClean="0"/>
              <a:t> files in the folder are covered</a:t>
            </a:r>
          </a:p>
          <a:p>
            <a:r>
              <a:rPr lang="en-US" dirty="0" smtClean="0"/>
              <a:t>The dataset with features and labels and the </a:t>
            </a:r>
            <a:r>
              <a:rPr lang="en-US" dirty="0" err="1" smtClean="0"/>
              <a:t>classmap</a:t>
            </a:r>
            <a:r>
              <a:rPr lang="en-US" dirty="0" smtClean="0"/>
              <a:t> with id </a:t>
            </a:r>
            <a:r>
              <a:rPr lang="en-US" dirty="0" err="1" smtClean="0"/>
              <a:t>vs</a:t>
            </a:r>
            <a:r>
              <a:rPr lang="en-US" dirty="0" smtClean="0"/>
              <a:t> color will be ready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20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899"/>
            <a:ext cx="10515600" cy="58630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glob import glob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os.path</a:t>
            </a:r>
            <a:r>
              <a:rPr lang="en-US" dirty="0" smtClean="0"/>
              <a:t> import </a:t>
            </a:r>
            <a:r>
              <a:rPr lang="en-US" dirty="0" err="1" smtClean="0"/>
              <a:t>basename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load_features</a:t>
            </a:r>
            <a:r>
              <a:rPr lang="en-US" dirty="0" smtClean="0"/>
              <a:t>(folder):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classmap</a:t>
            </a:r>
            <a:r>
              <a:rPr lang="en-US" dirty="0" smtClean="0"/>
              <a:t> = {}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for </a:t>
            </a:r>
            <a:r>
              <a:rPr lang="en-US" dirty="0" err="1" smtClean="0"/>
              <a:t>class_idx</a:t>
            </a:r>
            <a:r>
              <a:rPr lang="en-US" dirty="0" smtClean="0"/>
              <a:t>, filename in enumerate(glob(‘%s/*.</a:t>
            </a:r>
            <a:r>
              <a:rPr lang="en-US" dirty="0" err="1" smtClean="0"/>
              <a:t>csv</a:t>
            </a:r>
            <a:r>
              <a:rPr lang="en-US" dirty="0" smtClean="0"/>
              <a:t>’%folder)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class_name</a:t>
            </a:r>
            <a:r>
              <a:rPr lang="en-US" dirty="0" smtClean="0"/>
              <a:t>=</a:t>
            </a:r>
            <a:r>
              <a:rPr lang="en-US" dirty="0" err="1" smtClean="0"/>
              <a:t>basename</a:t>
            </a:r>
            <a:r>
              <a:rPr lang="en-US" dirty="0" smtClean="0"/>
              <a:t>(filename)[:-4]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classmap</a:t>
            </a:r>
            <a:r>
              <a:rPr lang="en-US" dirty="0" smtClean="0"/>
              <a:t>[</a:t>
            </a:r>
            <a:r>
              <a:rPr lang="en-US" dirty="0" err="1" smtClean="0"/>
              <a:t>class_idx</a:t>
            </a:r>
            <a:r>
              <a:rPr lang="en-US" dirty="0" smtClean="0"/>
              <a:t>]=</a:t>
            </a:r>
            <a:r>
              <a:rPr lang="en-US" dirty="0" err="1" smtClean="0"/>
              <a:t>class_name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samples=</a:t>
            </a:r>
            <a:r>
              <a:rPr lang="en-US" dirty="0" err="1" smtClean="0"/>
              <a:t>np.loadtxt</a:t>
            </a:r>
            <a:r>
              <a:rPr lang="en-US" dirty="0" smtClean="0"/>
              <a:t>(</a:t>
            </a:r>
            <a:r>
              <a:rPr lang="en-US" dirty="0" err="1" smtClean="0"/>
              <a:t>filename,dtype</a:t>
            </a:r>
            <a:r>
              <a:rPr lang="en-US" dirty="0" smtClean="0"/>
              <a:t>=</a:t>
            </a:r>
            <a:r>
              <a:rPr lang="en-US" dirty="0" err="1" smtClean="0"/>
              <a:t>float,delimiter</a:t>
            </a:r>
            <a:r>
              <a:rPr lang="en-US" dirty="0" smtClean="0"/>
              <a:t>=‘,’)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labels=</a:t>
            </a:r>
            <a:r>
              <a:rPr lang="en-US" dirty="0" err="1" smtClean="0"/>
              <a:t>np.ones</a:t>
            </a:r>
            <a:r>
              <a:rPr lang="en-US" dirty="0" smtClean="0"/>
              <a:t>((</a:t>
            </a:r>
            <a:r>
              <a:rPr lang="en-US" dirty="0" err="1" smtClean="0"/>
              <a:t>len</a:t>
            </a:r>
            <a:r>
              <a:rPr lang="en-US" dirty="0" smtClean="0"/>
              <a:t>(samples),1))*</a:t>
            </a:r>
            <a:r>
              <a:rPr lang="en-US" dirty="0" err="1" smtClean="0"/>
              <a:t>class_idx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samples=</a:t>
            </a:r>
            <a:r>
              <a:rPr lang="en-US" dirty="0" err="1" smtClean="0"/>
              <a:t>np.hstack</a:t>
            </a:r>
            <a:r>
              <a:rPr lang="en-US" dirty="0" smtClean="0"/>
              <a:t>((</a:t>
            </a:r>
            <a:r>
              <a:rPr lang="en-US" dirty="0" err="1" smtClean="0"/>
              <a:t>samples,labels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dataset=samples if dataset is None else </a:t>
            </a:r>
            <a:r>
              <a:rPr lang="en-US" dirty="0" err="1" smtClean="0"/>
              <a:t>np.vstack</a:t>
            </a:r>
            <a:r>
              <a:rPr lang="en-US" dirty="0" smtClean="0"/>
              <a:t>((</a:t>
            </a:r>
            <a:r>
              <a:rPr lang="en-US" dirty="0" err="1" smtClean="0"/>
              <a:t>dataset,samples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dataset,classmap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259307" y="4663921"/>
            <a:ext cx="3077316" cy="13820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icromlgen</a:t>
            </a:r>
            <a:r>
              <a:rPr lang="en-US" dirty="0" smtClean="0"/>
              <a:t> </a:t>
            </a:r>
            <a:r>
              <a:rPr lang="en-US" dirty="0" err="1" smtClean="0"/>
              <a:t>pkg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29" y="2138220"/>
            <a:ext cx="2914650" cy="1571625"/>
          </a:xfrm>
          <a:prstGeom prst="rect">
            <a:avLst/>
          </a:prstGeom>
        </p:spPr>
      </p:pic>
      <p:sp>
        <p:nvSpPr>
          <p:cNvPr id="6" name="Curved Down Arrow 5"/>
          <p:cNvSpPr/>
          <p:nvPr/>
        </p:nvSpPr>
        <p:spPr>
          <a:xfrm rot="937439">
            <a:off x="3427863" y="1872885"/>
            <a:ext cx="2413380" cy="100865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72" y="3341760"/>
            <a:ext cx="1545715" cy="15457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61379" y="4860720"/>
            <a:ext cx="126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63" name="Rounded Rectangle 62"/>
          <p:cNvSpPr/>
          <p:nvPr/>
        </p:nvSpPr>
        <p:spPr>
          <a:xfrm>
            <a:off x="1160060" y="3534770"/>
            <a:ext cx="1337480" cy="559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64" name="Up Arrow 63"/>
          <p:cNvSpPr/>
          <p:nvPr/>
        </p:nvSpPr>
        <p:spPr>
          <a:xfrm>
            <a:off x="1537648" y="4100979"/>
            <a:ext cx="573206" cy="5065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445312" y="4824081"/>
            <a:ext cx="1464858" cy="877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Features array( X)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2017594" y="4792556"/>
            <a:ext cx="959892" cy="94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Labels  (y)</a:t>
            </a:r>
            <a:endParaRPr lang="en-US" dirty="0"/>
          </a:p>
        </p:txBody>
      </p:sp>
      <p:sp>
        <p:nvSpPr>
          <p:cNvPr id="68" name="Right Arrow 67"/>
          <p:cNvSpPr/>
          <p:nvPr/>
        </p:nvSpPr>
        <p:spPr>
          <a:xfrm>
            <a:off x="6429234" y="3969768"/>
            <a:ext cx="491319" cy="384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6974006" y="3341760"/>
            <a:ext cx="2129051" cy="1867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Micromlgen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0" name="Right Arrow 69"/>
          <p:cNvSpPr/>
          <p:nvPr/>
        </p:nvSpPr>
        <p:spPr>
          <a:xfrm>
            <a:off x="9308805" y="4070712"/>
            <a:ext cx="491319" cy="384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10112991" y="3341760"/>
            <a:ext cx="1050878" cy="2013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code</a:t>
            </a:r>
          </a:p>
          <a:p>
            <a:pPr algn="ctr"/>
            <a:r>
              <a:rPr lang="en-US" dirty="0" smtClean="0"/>
              <a:t>……….</a:t>
            </a:r>
          </a:p>
          <a:p>
            <a:pPr algn="ctr"/>
            <a:r>
              <a:rPr lang="en-US" dirty="0" smtClean="0"/>
              <a:t>…………</a:t>
            </a:r>
          </a:p>
          <a:p>
            <a:pPr algn="ctr"/>
            <a:r>
              <a:rPr lang="en-US" dirty="0" smtClean="0"/>
              <a:t>…………</a:t>
            </a:r>
          </a:p>
          <a:p>
            <a:pPr algn="ctr"/>
            <a:r>
              <a:rPr lang="en-US" dirty="0" smtClean="0"/>
              <a:t>,,,,,,,,,,,</a:t>
            </a:r>
          </a:p>
          <a:p>
            <a:pPr algn="ctr"/>
            <a:r>
              <a:rPr lang="en-US" dirty="0" smtClean="0"/>
              <a:t>,,,,,,,,,,,,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6998777" y="3881172"/>
            <a:ext cx="1039754" cy="63746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port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2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565245" y="1690688"/>
            <a:ext cx="545910" cy="47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9047" y="1792625"/>
            <a:ext cx="349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IOT, IOT &amp; AI, Edge Computing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65245" y="2729648"/>
            <a:ext cx="545910" cy="47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9047" y="2831585"/>
            <a:ext cx="349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Using the G-Edge board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5245" y="3801141"/>
            <a:ext cx="545910" cy="47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09047" y="3903078"/>
            <a:ext cx="349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Google </a:t>
            </a:r>
            <a:r>
              <a:rPr lang="en-US" dirty="0" err="1">
                <a:solidFill>
                  <a:prstClr val="black"/>
                </a:solidFill>
              </a:rPr>
              <a:t>Colab</a:t>
            </a:r>
            <a:r>
              <a:rPr lang="en-US" dirty="0">
                <a:solidFill>
                  <a:prstClr val="black"/>
                </a:solidFill>
              </a:rPr>
              <a:t> + Python Basics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5245" y="4744184"/>
            <a:ext cx="545910" cy="47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09047" y="4846121"/>
            <a:ext cx="349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Generating datasets with G-Edge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662684" y="1734880"/>
            <a:ext cx="545910" cy="47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6486" y="1836817"/>
            <a:ext cx="349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ML using these datasets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662684" y="2836822"/>
            <a:ext cx="545910" cy="47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6486" y="2938759"/>
            <a:ext cx="349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ML and DL on G-Edge</a:t>
            </a:r>
          </a:p>
        </p:txBody>
      </p:sp>
      <p:sp>
        <p:nvSpPr>
          <p:cNvPr id="3" name="Oval 2"/>
          <p:cNvSpPr/>
          <p:nvPr/>
        </p:nvSpPr>
        <p:spPr>
          <a:xfrm>
            <a:off x="5935639" y="1677473"/>
            <a:ext cx="4380931" cy="68801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314"/>
            <a:ext cx="112264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!pip install </a:t>
            </a:r>
            <a:r>
              <a:rPr lang="en-US" dirty="0" err="1" smtClean="0"/>
              <a:t>micromlgen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sklearn.ensemble</a:t>
            </a:r>
            <a:r>
              <a:rPr lang="en-US" dirty="0" smtClean="0"/>
              <a:t> import </a:t>
            </a:r>
            <a:r>
              <a:rPr lang="en-US" dirty="0" err="1" smtClean="0"/>
              <a:t>RandomForestClassifier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micromlgen</a:t>
            </a:r>
            <a:r>
              <a:rPr lang="en-US" dirty="0" smtClean="0"/>
              <a:t> import port</a:t>
            </a:r>
          </a:p>
          <a:p>
            <a:pPr marL="0" indent="0">
              <a:buNone/>
            </a:pPr>
            <a:r>
              <a:rPr lang="en-US" dirty="0" err="1" smtClean="0"/>
              <a:t>features,classmap</a:t>
            </a:r>
            <a:r>
              <a:rPr lang="en-US" dirty="0" smtClean="0"/>
              <a:t> = </a:t>
            </a:r>
            <a:r>
              <a:rPr lang="en-US" dirty="0" err="1" smtClean="0"/>
              <a:t>load_features</a:t>
            </a:r>
            <a:r>
              <a:rPr lang="en-US" dirty="0" smtClean="0"/>
              <a:t>(‘</a:t>
            </a:r>
            <a:r>
              <a:rPr lang="en-US" dirty="0" err="1" smtClean="0"/>
              <a:t>sample_data</a:t>
            </a:r>
            <a:r>
              <a:rPr lang="en-US" dirty="0" smtClean="0"/>
              <a:t>/</a:t>
            </a:r>
            <a:r>
              <a:rPr lang="en-US" dirty="0" err="1" smtClean="0"/>
              <a:t>datasets’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X,y</a:t>
            </a:r>
            <a:r>
              <a:rPr lang="en-US" dirty="0" smtClean="0"/>
              <a:t> = features[:,:-1],features[:,-1]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lassifier = </a:t>
            </a:r>
            <a:r>
              <a:rPr lang="en-US" dirty="0" err="1" smtClean="0"/>
              <a:t>RandomForestClassifier</a:t>
            </a:r>
            <a:r>
              <a:rPr lang="en-US" dirty="0" smtClean="0"/>
              <a:t>(</a:t>
            </a:r>
            <a:r>
              <a:rPr lang="en-US" dirty="0" err="1" smtClean="0"/>
              <a:t>n_estimators</a:t>
            </a:r>
            <a:r>
              <a:rPr lang="en-US" dirty="0" smtClean="0"/>
              <a:t>=30,max_depth=10</a:t>
            </a:r>
            <a:r>
              <a:rPr lang="en-US" dirty="0"/>
              <a:t>).fit(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print(port(</a:t>
            </a:r>
            <a:r>
              <a:rPr lang="en-US" dirty="0" err="1"/>
              <a:t>classifier,classmap</a:t>
            </a:r>
            <a:r>
              <a:rPr lang="en-US" dirty="0"/>
              <a:t>=</a:t>
            </a:r>
            <a:r>
              <a:rPr lang="en-US" dirty="0" err="1"/>
              <a:t>classmap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62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code for </a:t>
            </a:r>
            <a:r>
              <a:rPr lang="en-US" dirty="0" err="1" smtClean="0"/>
              <a:t>RandomForestClassifier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088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sklearn.ensemble</a:t>
            </a:r>
            <a:r>
              <a:rPr lang="en-US" dirty="0" smtClean="0"/>
              <a:t> import </a:t>
            </a:r>
            <a:r>
              <a:rPr lang="en-US" dirty="0" err="1" smtClean="0"/>
              <a:t>RandomForestClassifier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 err="1" smtClean="0"/>
              <a:t>micromlgen</a:t>
            </a:r>
            <a:r>
              <a:rPr lang="en-US" dirty="0" smtClean="0"/>
              <a:t> import port</a:t>
            </a:r>
          </a:p>
          <a:p>
            <a:pPr marL="0" indent="0">
              <a:buNone/>
            </a:pPr>
            <a:r>
              <a:rPr lang="en-US" dirty="0" err="1"/>
              <a:t>f</a:t>
            </a:r>
            <a:r>
              <a:rPr lang="en-US" dirty="0" err="1" smtClean="0"/>
              <a:t>eatures,classmap</a:t>
            </a:r>
            <a:r>
              <a:rPr lang="en-US" dirty="0" smtClean="0"/>
              <a:t> = </a:t>
            </a:r>
            <a:r>
              <a:rPr lang="en-US" dirty="0" err="1" smtClean="0"/>
              <a:t>load_features</a:t>
            </a:r>
            <a:r>
              <a:rPr lang="en-US" dirty="0" smtClean="0"/>
              <a:t>(‘</a:t>
            </a:r>
            <a:r>
              <a:rPr lang="en-US" dirty="0" err="1" smtClean="0"/>
              <a:t>sample_data</a:t>
            </a:r>
            <a:r>
              <a:rPr lang="en-US" dirty="0" smtClean="0"/>
              <a:t>/</a:t>
            </a:r>
            <a:r>
              <a:rPr lang="en-US" dirty="0" err="1" smtClean="0"/>
              <a:t>datasets’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X,y</a:t>
            </a:r>
            <a:r>
              <a:rPr lang="en-US" dirty="0"/>
              <a:t> </a:t>
            </a:r>
            <a:r>
              <a:rPr lang="en-US" dirty="0" smtClean="0"/>
              <a:t>= features[:,:-1],features[:,-1]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lassifier = </a:t>
            </a:r>
            <a:r>
              <a:rPr lang="en-US" dirty="0" err="1" smtClean="0"/>
              <a:t>RandomForestClassifier</a:t>
            </a:r>
            <a:r>
              <a:rPr lang="en-US" dirty="0" smtClean="0"/>
              <a:t>(</a:t>
            </a:r>
            <a:r>
              <a:rPr lang="en-US" dirty="0" err="1" smtClean="0"/>
              <a:t>n_estimators</a:t>
            </a:r>
            <a:r>
              <a:rPr lang="en-US" dirty="0" smtClean="0"/>
              <a:t>=30,max_depth=10).fit(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rint(port(</a:t>
            </a:r>
            <a:r>
              <a:rPr lang="en-US" dirty="0" err="1" smtClean="0"/>
              <a:t>classifier,classmap</a:t>
            </a:r>
            <a:r>
              <a:rPr lang="en-US" dirty="0" smtClean="0"/>
              <a:t>=</a:t>
            </a:r>
            <a:r>
              <a:rPr lang="en-US" dirty="0" err="1" smtClean="0"/>
              <a:t>classmap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3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on G-Edge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64524" y="2659373"/>
            <a:ext cx="1091821" cy="1817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code</a:t>
            </a:r>
          </a:p>
          <a:p>
            <a:pPr algn="ctr"/>
            <a:r>
              <a:rPr lang="en-US" dirty="0" smtClean="0"/>
              <a:t>……….</a:t>
            </a:r>
          </a:p>
          <a:p>
            <a:pPr algn="ctr"/>
            <a:r>
              <a:rPr lang="en-US" dirty="0" smtClean="0"/>
              <a:t>…………</a:t>
            </a:r>
          </a:p>
          <a:p>
            <a:pPr algn="ctr"/>
            <a:r>
              <a:rPr lang="en-US" dirty="0" smtClean="0"/>
              <a:t>…………</a:t>
            </a:r>
          </a:p>
          <a:p>
            <a:pPr algn="ctr"/>
            <a:r>
              <a:rPr lang="en-US" dirty="0" smtClean="0"/>
              <a:t>,,,,,,,,,,,</a:t>
            </a:r>
          </a:p>
          <a:p>
            <a:pPr algn="ctr"/>
            <a:r>
              <a:rPr lang="en-US" dirty="0" smtClean="0"/>
              <a:t>,,,,,,,,,,,,</a:t>
            </a:r>
            <a:endParaRPr lang="en-US" dirty="0"/>
          </a:p>
        </p:txBody>
      </p:sp>
      <p:sp>
        <p:nvSpPr>
          <p:cNvPr id="6" name="Curved Down Arrow 5"/>
          <p:cNvSpPr/>
          <p:nvPr/>
        </p:nvSpPr>
        <p:spPr>
          <a:xfrm rot="937439">
            <a:off x="2370714" y="1943537"/>
            <a:ext cx="2752803" cy="100865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13" y="3853279"/>
            <a:ext cx="1386386" cy="13863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6979" y="4546472"/>
            <a:ext cx="229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saved as a </a:t>
            </a:r>
            <a:r>
              <a:rPr lang="en-US" dirty="0" err="1" smtClean="0"/>
              <a:t>model.h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2074" y="5239665"/>
            <a:ext cx="2292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odel.h</a:t>
            </a:r>
            <a:r>
              <a:rPr lang="en-US" dirty="0" smtClean="0"/>
              <a:t> stored in the folder containing the inference .</a:t>
            </a:r>
            <a:r>
              <a:rPr lang="en-US" dirty="0" err="1" smtClean="0"/>
              <a:t>ino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7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prediction – G-Edge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0434" y="1680191"/>
            <a:ext cx="32891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Instantiate an object belonging to the classifier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9546" y="1787856"/>
            <a:ext cx="578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EloquentArduino</a:t>
            </a:r>
            <a:r>
              <a:rPr lang="en-US" dirty="0" smtClean="0"/>
              <a:t>::ML::Port::</a:t>
            </a:r>
            <a:r>
              <a:rPr lang="en-US" dirty="0" err="1" smtClean="0"/>
              <a:t>LinearRegression</a:t>
            </a:r>
            <a:r>
              <a:rPr lang="en-US" dirty="0" smtClean="0"/>
              <a:t> LR;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7454" y="2593124"/>
            <a:ext cx="32891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Initialize the DHT11 sensor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10434" y="3203685"/>
            <a:ext cx="32891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Fill temperature buffer with values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1364776" y="1680191"/>
            <a:ext cx="212678" cy="216982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0918" y="2580437"/>
            <a:ext cx="105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etup()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610434" y="4286346"/>
            <a:ext cx="32891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Predict temperature values using buffer values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77454" y="5159182"/>
            <a:ext cx="32891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 temperature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10434" y="5740375"/>
            <a:ext cx="32891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Update temperature buffer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77454" y="6356350"/>
            <a:ext cx="32891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Print predicted and actual temps</a:t>
            </a:r>
          </a:p>
        </p:txBody>
      </p:sp>
      <p:sp>
        <p:nvSpPr>
          <p:cNvPr id="17" name="Left Brace 16"/>
          <p:cNvSpPr/>
          <p:nvPr/>
        </p:nvSpPr>
        <p:spPr>
          <a:xfrm>
            <a:off x="1293694" y="4281446"/>
            <a:ext cx="283759" cy="232407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1858" y="5258815"/>
            <a:ext cx="105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loop()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899546" y="4333027"/>
            <a:ext cx="578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LR.predict</a:t>
            </a:r>
            <a:r>
              <a:rPr lang="en-US" dirty="0" smtClean="0"/>
              <a:t>(</a:t>
            </a:r>
            <a:r>
              <a:rPr lang="en-US" dirty="0" err="1" smtClean="0"/>
              <a:t>temp_buffer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prediction – G-Edge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62851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 “</a:t>
            </a:r>
            <a:r>
              <a:rPr lang="en-US" dirty="0" err="1" smtClean="0"/>
              <a:t>model.h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#include  “</a:t>
            </a:r>
            <a:r>
              <a:rPr lang="en-US" dirty="0" err="1" smtClean="0"/>
              <a:t>DHTesp.h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#define </a:t>
            </a:r>
            <a:r>
              <a:rPr lang="en-US" dirty="0" err="1" smtClean="0"/>
              <a:t>DHTpin</a:t>
            </a:r>
            <a:r>
              <a:rPr lang="en-US" dirty="0" smtClean="0"/>
              <a:t> 23</a:t>
            </a:r>
          </a:p>
          <a:p>
            <a:pPr marL="0" indent="0">
              <a:buNone/>
            </a:pPr>
            <a:r>
              <a:rPr lang="en-US" dirty="0" smtClean="0"/>
              <a:t>Eloquent::ML::Port::Linear Regression </a:t>
            </a:r>
            <a:r>
              <a:rPr lang="en-US" dirty="0" err="1" smtClean="0"/>
              <a:t>lr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loat temperature[4];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I;</a:t>
            </a:r>
          </a:p>
          <a:p>
            <a:pPr marL="0" indent="0">
              <a:buNone/>
            </a:pPr>
            <a:r>
              <a:rPr lang="en-US" dirty="0" smtClean="0"/>
              <a:t>void setup(){</a:t>
            </a:r>
          </a:p>
          <a:p>
            <a:pPr marL="0" indent="0">
              <a:buNone/>
            </a:pPr>
            <a:r>
              <a:rPr lang="en-US" dirty="0" err="1" smtClean="0"/>
              <a:t>Serial.begin</a:t>
            </a:r>
            <a:r>
              <a:rPr lang="en-US" dirty="0" smtClean="0"/>
              <a:t>(115200);</a:t>
            </a:r>
          </a:p>
          <a:p>
            <a:pPr marL="0" indent="0">
              <a:buNone/>
            </a:pPr>
            <a:r>
              <a:rPr lang="en-US" dirty="0" err="1" smtClean="0"/>
              <a:t>dht.setup</a:t>
            </a:r>
            <a:r>
              <a:rPr lang="en-US" dirty="0" smtClean="0"/>
              <a:t>(</a:t>
            </a:r>
            <a:r>
              <a:rPr lang="en-US" dirty="0" err="1" smtClean="0"/>
              <a:t>DHTpin,DHTesp</a:t>
            </a:r>
            <a:r>
              <a:rPr lang="en-US" dirty="0" smtClean="0"/>
              <a:t>::DHT11);</a:t>
            </a:r>
          </a:p>
          <a:p>
            <a:pPr marL="0" indent="0">
              <a:buNone/>
            </a:pPr>
            <a:r>
              <a:rPr lang="en-US" dirty="0" smtClean="0"/>
              <a:t>for( </a:t>
            </a:r>
            <a:r>
              <a:rPr lang="en-US" dirty="0" err="1" smtClean="0"/>
              <a:t>i</a:t>
            </a:r>
            <a:r>
              <a:rPr lang="en-US" dirty="0" smtClean="0"/>
              <a:t>=0;i&lt;4;i++){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emperature[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dht.getTemperature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elay(2000);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96836" y="1615767"/>
            <a:ext cx="48040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loop(){</a:t>
            </a:r>
          </a:p>
          <a:p>
            <a:r>
              <a:rPr lang="en-US" dirty="0" smtClean="0"/>
              <a:t>float </a:t>
            </a:r>
            <a:r>
              <a:rPr lang="en-US" dirty="0" err="1" smtClean="0"/>
              <a:t>predictedTemp</a:t>
            </a:r>
            <a:r>
              <a:rPr lang="en-US" dirty="0" smtClean="0"/>
              <a:t> = </a:t>
            </a:r>
            <a:r>
              <a:rPr lang="en-US" dirty="0" err="1" smtClean="0"/>
              <a:t>lr.predict</a:t>
            </a:r>
            <a:r>
              <a:rPr lang="en-US" dirty="0" smtClean="0"/>
              <a:t>(temperature) ;</a:t>
            </a:r>
          </a:p>
          <a:p>
            <a:r>
              <a:rPr lang="en-US" dirty="0" smtClean="0"/>
              <a:t>float </a:t>
            </a:r>
            <a:r>
              <a:rPr lang="en-US" dirty="0" err="1" smtClean="0"/>
              <a:t>sensorTemp</a:t>
            </a:r>
            <a:r>
              <a:rPr lang="en-US" dirty="0" smtClean="0"/>
              <a:t> = </a:t>
            </a:r>
            <a:r>
              <a:rPr lang="en-US" dirty="0" err="1" smtClean="0"/>
              <a:t>dht.getTemperature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=0;i&lt;3;i++){</a:t>
            </a:r>
          </a:p>
          <a:p>
            <a:r>
              <a:rPr lang="en-US" dirty="0"/>
              <a:t>temperature[</a:t>
            </a:r>
            <a:r>
              <a:rPr lang="en-US" dirty="0" err="1"/>
              <a:t>i</a:t>
            </a:r>
            <a:r>
              <a:rPr lang="en-US" dirty="0" smtClean="0"/>
              <a:t>] = temperature[i+1];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temperature[3]=</a:t>
            </a:r>
            <a:r>
              <a:rPr lang="en-US" dirty="0" err="1" smtClean="0"/>
              <a:t>sensorTemp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Serial.print</a:t>
            </a:r>
            <a:r>
              <a:rPr lang="en-US" dirty="0" smtClean="0"/>
              <a:t>(</a:t>
            </a:r>
            <a:r>
              <a:rPr lang="en-US" dirty="0" err="1" smtClean="0"/>
              <a:t>predicetdTemp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Serial.print</a:t>
            </a:r>
            <a:r>
              <a:rPr lang="en-US" dirty="0" smtClean="0"/>
              <a:t>(‘\t’);</a:t>
            </a:r>
          </a:p>
          <a:p>
            <a:r>
              <a:rPr lang="en-US" dirty="0" err="1" smtClean="0"/>
              <a:t>Serial.print</a:t>
            </a:r>
            <a:r>
              <a:rPr lang="en-US" dirty="0" smtClean="0"/>
              <a:t>(</a:t>
            </a:r>
            <a:r>
              <a:rPr lang="en-US" dirty="0" err="1" smtClean="0"/>
              <a:t>sensorTemp</a:t>
            </a:r>
            <a:r>
              <a:rPr lang="en-US" dirty="0" smtClean="0"/>
              <a:t>);</a:t>
            </a:r>
          </a:p>
          <a:p>
            <a:r>
              <a:rPr lang="en-US" dirty="0"/>
              <a:t>d</a:t>
            </a:r>
            <a:r>
              <a:rPr lang="en-US" dirty="0" smtClean="0"/>
              <a:t>elay(2000);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identification using G-Edge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0434" y="1680191"/>
            <a:ext cx="32891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Instantiate an object belonging to the classifier class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7454" y="2593124"/>
            <a:ext cx="32891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Initialize IOs required for S1,S2 and O/P of TCS3200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77454" y="3396310"/>
            <a:ext cx="32891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Initialize color features array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>
            <a:off x="1364776" y="1680191"/>
            <a:ext cx="212678" cy="216982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0918" y="2580437"/>
            <a:ext cx="105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etup()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10434" y="4286346"/>
            <a:ext cx="32891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 R,G,B values and post to features array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77454" y="5159182"/>
            <a:ext cx="32891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Pass the features array to the classifier and predict color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0434" y="6057177"/>
            <a:ext cx="32891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Delay before next reading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1290852" y="4286346"/>
            <a:ext cx="286602" cy="214016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1858" y="5258815"/>
            <a:ext cx="105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loop()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99546" y="1787856"/>
            <a:ext cx="655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EloquentArduino</a:t>
            </a:r>
            <a:r>
              <a:rPr lang="en-US" dirty="0" smtClean="0"/>
              <a:t>::ML::Port::</a:t>
            </a:r>
            <a:r>
              <a:rPr lang="en-US" dirty="0" err="1" smtClean="0"/>
              <a:t>RandomForestClassifier</a:t>
            </a:r>
            <a:r>
              <a:rPr lang="en-US" dirty="0" smtClean="0"/>
              <a:t> </a:t>
            </a:r>
            <a:r>
              <a:rPr lang="en-US" dirty="0" err="1" smtClean="0"/>
              <a:t>myClassifier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71284" y="5270246"/>
            <a:ext cx="655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myClassifier.predictLabel</a:t>
            </a:r>
            <a:r>
              <a:rPr lang="en-US" dirty="0" smtClean="0"/>
              <a:t>(features);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 identification using G-Edge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0434" y="1680191"/>
            <a:ext cx="32891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Instantiate an object belonging to the classifier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77454" y="2593124"/>
            <a:ext cx="32891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Instantiate an object belonging to MPU6050 class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7454" y="3393568"/>
            <a:ext cx="328911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Calibrate the sensor by taking baseline values of X,Y,Z accelerometer values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1290853" y="1690688"/>
            <a:ext cx="253622" cy="248552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0918" y="2580437"/>
            <a:ext cx="105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etup()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71771" y="4430874"/>
            <a:ext cx="32891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 X,Y,Z accelerometer values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10434" y="4981816"/>
            <a:ext cx="32891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X+Y=Z &gt; Threshold take readings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10434" y="5874593"/>
            <a:ext cx="32891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Pass X,Y,Z readings to classifier for prediction of gesture</a:t>
            </a:r>
          </a:p>
        </p:txBody>
      </p:sp>
      <p:sp>
        <p:nvSpPr>
          <p:cNvPr id="13" name="Left Brace 12"/>
          <p:cNvSpPr/>
          <p:nvPr/>
        </p:nvSpPr>
        <p:spPr>
          <a:xfrm>
            <a:off x="1290853" y="4471011"/>
            <a:ext cx="253622" cy="170590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1858" y="5258815"/>
            <a:ext cx="105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loop()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899546" y="1787856"/>
            <a:ext cx="655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EloquentArduino</a:t>
            </a:r>
            <a:r>
              <a:rPr lang="en-US" dirty="0" smtClean="0"/>
              <a:t>::ML::Port::</a:t>
            </a:r>
            <a:r>
              <a:rPr lang="en-US" dirty="0" err="1" smtClean="0"/>
              <a:t>RandomForestClassifier</a:t>
            </a:r>
            <a:r>
              <a:rPr lang="en-US" dirty="0" smtClean="0"/>
              <a:t> </a:t>
            </a:r>
            <a:r>
              <a:rPr lang="en-US" dirty="0" err="1" smtClean="0"/>
              <a:t>myClassifier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65505" y="5935220"/>
            <a:ext cx="655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myClassifier.predictLabel</a:t>
            </a:r>
            <a:r>
              <a:rPr lang="en-US" dirty="0" smtClean="0"/>
              <a:t>(features);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86150" y="2731623"/>
            <a:ext cx="216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MPU6050 </a:t>
            </a:r>
            <a:r>
              <a:rPr lang="en-US" dirty="0" err="1" smtClean="0"/>
              <a:t>mpu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4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</a:t>
            </a:r>
            <a:r>
              <a:rPr lang="en-US" dirty="0" err="1" smtClean="0"/>
              <a:t>vs</a:t>
            </a:r>
            <a:r>
              <a:rPr lang="en-US" dirty="0" smtClean="0"/>
              <a:t> Traditional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34" y="2528887"/>
            <a:ext cx="4214954" cy="298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3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4" y="2034583"/>
            <a:ext cx="6623778" cy="27676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18277" y="1883390"/>
            <a:ext cx="2470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 classification</a:t>
            </a:r>
          </a:p>
          <a:p>
            <a:r>
              <a:rPr lang="en-US" dirty="0" smtClean="0"/>
              <a:t>Gestures classification</a:t>
            </a:r>
          </a:p>
          <a:p>
            <a:r>
              <a:rPr lang="en-US" dirty="0" smtClean="0"/>
              <a:t>Word classification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42142" y="3214430"/>
            <a:ext cx="247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5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545"/>
            <a:ext cx="10515600" cy="1325563"/>
          </a:xfrm>
        </p:spPr>
        <p:txBody>
          <a:bodyPr/>
          <a:lstStyle/>
          <a:p>
            <a:r>
              <a:rPr lang="en-US" dirty="0" smtClean="0"/>
              <a:t>Terminologies in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597" y="1518988"/>
            <a:ext cx="2491854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Model</a:t>
            </a:r>
          </a:p>
          <a:p>
            <a:pPr marL="0" indent="0">
              <a:buNone/>
            </a:pPr>
            <a:r>
              <a:rPr lang="en-US" dirty="0" smtClean="0"/>
              <a:t>A model is a specific representation learned from data by applying some Machine Learning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061" y="1825624"/>
            <a:ext cx="7142799" cy="373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5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08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Training</a:t>
            </a:r>
          </a:p>
          <a:p>
            <a:pPr marL="0" indent="0">
              <a:buNone/>
            </a:pPr>
            <a:r>
              <a:rPr lang="en-US" dirty="0"/>
              <a:t>The idea is to give a set of inputs(features) and it’s expected outputs(labels), so after training, we will have a model </a:t>
            </a:r>
            <a:r>
              <a:rPr lang="en-US" dirty="0" smtClean="0"/>
              <a:t>that </a:t>
            </a:r>
            <a:r>
              <a:rPr lang="en-US" dirty="0"/>
              <a:t>will then map </a:t>
            </a:r>
            <a:r>
              <a:rPr lang="en-US" dirty="0" smtClean="0"/>
              <a:t>new </a:t>
            </a:r>
            <a:r>
              <a:rPr lang="en-US" dirty="0"/>
              <a:t>data to one of the categories trained </a:t>
            </a:r>
            <a:r>
              <a:rPr lang="en-US" dirty="0" smtClean="0"/>
              <a:t>on</a:t>
            </a:r>
          </a:p>
          <a:p>
            <a:pPr marL="0" indent="0">
              <a:buNone/>
            </a:pPr>
            <a:r>
              <a:rPr lang="en-US" b="1" dirty="0" smtClean="0"/>
              <a:t>Prediction/Inference </a:t>
            </a:r>
          </a:p>
          <a:p>
            <a:pPr marL="0" indent="0">
              <a:buNone/>
            </a:pPr>
            <a:r>
              <a:rPr lang="en-US" dirty="0" smtClean="0"/>
              <a:t>Once </a:t>
            </a:r>
            <a:r>
              <a:rPr lang="en-US" dirty="0"/>
              <a:t>our model is ready, it can be fed a set of inputs to which it will provide a predicted output(label).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30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1667"/>
            <a:ext cx="10515600" cy="1763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Feature</a:t>
            </a:r>
          </a:p>
          <a:p>
            <a:pPr marL="0" indent="0">
              <a:buNone/>
            </a:pPr>
            <a:r>
              <a:rPr lang="en-US" dirty="0" smtClean="0"/>
              <a:t>A feature is an individual measurable property of the data. A set of numeric features can be conveniently described by a feature vector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054183"/>
              </p:ext>
            </p:extLst>
          </p:nvPr>
        </p:nvGraphicFramePr>
        <p:xfrm>
          <a:off x="994770" y="2115403"/>
          <a:ext cx="812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73152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r>
                        <a:rPr lang="en-US" baseline="0" dirty="0" smtClean="0"/>
                        <a:t> identification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R,G,B values</a:t>
                      </a:r>
                      <a:endParaRPr lang="en-US" dirty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 smtClean="0"/>
                        <a:t>Gesture identification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Acceleration in X,Y,Z directions</a:t>
                      </a:r>
                      <a:endParaRPr lang="en-US" dirty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 smtClean="0"/>
                        <a:t>Word identification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FFT components of raw audio signal</a:t>
                      </a:r>
                      <a:endParaRPr lang="en-US" dirty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 prediction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 temperature 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9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012"/>
            <a:ext cx="10515600" cy="594495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Target(Label)</a:t>
            </a:r>
          </a:p>
          <a:p>
            <a:pPr marL="0" indent="0">
              <a:buNone/>
            </a:pPr>
            <a:r>
              <a:rPr lang="en-US" dirty="0" smtClean="0"/>
              <a:t>A target variable or label is the value to be predicted by our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874903"/>
              </p:ext>
            </p:extLst>
          </p:nvPr>
        </p:nvGraphicFramePr>
        <p:xfrm>
          <a:off x="838200" y="1852430"/>
          <a:ext cx="8128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73152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Target(label)</a:t>
                      </a:r>
                      <a:endParaRPr lang="en-US" dirty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 smtClean="0"/>
                        <a:t>Color identification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Red/Blue/ Orange/ No color</a:t>
                      </a:r>
                      <a:endParaRPr lang="en-US" dirty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 smtClean="0"/>
                        <a:t>Gesture identification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Left, Punch, Up</a:t>
                      </a:r>
                      <a:endParaRPr lang="en-US" dirty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 smtClean="0"/>
                        <a:t>Word identification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 spoken</a:t>
                      </a:r>
                      <a:endParaRPr lang="en-US" dirty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 prediction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&amp; Regression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35" y="1339269"/>
            <a:ext cx="9494552" cy="53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1165</Words>
  <Application>Microsoft Office PowerPoint</Application>
  <PresentationFormat>Widescreen</PresentationFormat>
  <Paragraphs>309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1_Office Theme</vt:lpstr>
      <vt:lpstr>AI on the Edge</vt:lpstr>
      <vt:lpstr>Agenda</vt:lpstr>
      <vt:lpstr>ML vs Traditional programming</vt:lpstr>
      <vt:lpstr>Machine Learning</vt:lpstr>
      <vt:lpstr>Terminologies in ML</vt:lpstr>
      <vt:lpstr>PowerPoint Presentation</vt:lpstr>
      <vt:lpstr>PowerPoint Presentation</vt:lpstr>
      <vt:lpstr>PowerPoint Presentation</vt:lpstr>
      <vt:lpstr>Classification &amp; Regression</vt:lpstr>
      <vt:lpstr>Decision Tree</vt:lpstr>
      <vt:lpstr>Random Forest</vt:lpstr>
      <vt:lpstr>Linear Regression</vt:lpstr>
      <vt:lpstr>Fit and predict functions for estimators</vt:lpstr>
      <vt:lpstr>PowerPoint Presentation</vt:lpstr>
      <vt:lpstr>Using G-Edge datasets in Python</vt:lpstr>
      <vt:lpstr>PowerPoint Presentation</vt:lpstr>
      <vt:lpstr>Create a single dataset and classmap </vt:lpstr>
      <vt:lpstr>PowerPoint Presentation</vt:lpstr>
      <vt:lpstr>micromlgen pkg</vt:lpstr>
      <vt:lpstr>PowerPoint Presentation</vt:lpstr>
      <vt:lpstr>ML code for RandomForestClassifier</vt:lpstr>
      <vt:lpstr>Inference on G-Edge</vt:lpstr>
      <vt:lpstr>Temperature prediction – G-Edge</vt:lpstr>
      <vt:lpstr>Temperature prediction – G-Edge</vt:lpstr>
      <vt:lpstr>Color identification using G-Edge</vt:lpstr>
      <vt:lpstr>Gesture identification using G-Edge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on the Edge</dc:title>
  <dc:creator>Radhanand123</dc:creator>
  <cp:lastModifiedBy>Radhanand123</cp:lastModifiedBy>
  <cp:revision>40</cp:revision>
  <dcterms:created xsi:type="dcterms:W3CDTF">2021-01-20T07:40:34Z</dcterms:created>
  <dcterms:modified xsi:type="dcterms:W3CDTF">2021-01-27T16:06:49Z</dcterms:modified>
</cp:coreProperties>
</file>