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80" r:id="rId24"/>
    <p:sldId id="278" r:id="rId25"/>
    <p:sldId id="281" r:id="rId26"/>
    <p:sldId id="282" r:id="rId27"/>
    <p:sldId id="283" r:id="rId28"/>
    <p:sldId id="284" r:id="rId29"/>
    <p:sldId id="293" r:id="rId30"/>
    <p:sldId id="294" r:id="rId31"/>
    <p:sldId id="285" r:id="rId32"/>
    <p:sldId id="286" r:id="rId33"/>
    <p:sldId id="287" r:id="rId34"/>
    <p:sldId id="288" r:id="rId35"/>
    <p:sldId id="289" r:id="rId36"/>
    <p:sldId id="291" r:id="rId37"/>
    <p:sldId id="292" r:id="rId38"/>
    <p:sldId id="29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96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93BEA0-B6C0-450E-9798-82250AC7D630}" type="datetimeFigureOut">
              <a:rPr lang="en-US" smtClean="0"/>
              <a:t>1/29/2021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255124-F1D2-4564-B199-879DCF7CB9D3}" type="slidenum">
              <a:rPr lang="en-US" smtClean="0"/>
              <a:t>‹#›</a:t>
            </a:fld>
            <a:endParaRPr lang="en-US"/>
          </a:p>
        </p:txBody>
      </p:sp>
    </p:spTree>
    <p:extLst>
      <p:ext uri="{BB962C8B-B14F-4D97-AF65-F5344CB8AC3E}">
        <p14:creationId xmlns:p14="http://schemas.microsoft.com/office/powerpoint/2010/main" val="3380044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1EBB98-B975-47E6-8C5F-21F2BE2784DE}"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78767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98527D-7215-40DA-920A-CDBE340D6FA6}" type="datetime1">
              <a:rPr lang="en-US" smtClean="0">
                <a:solidFill>
                  <a:prstClr val="black">
                    <a:tint val="75000"/>
                  </a:prstClr>
                </a:solidFill>
              </a:rPr>
              <a:pPr/>
              <a:t>1/29/2021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IOT Lab, ECE Department</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7B472A8-EFA9-4D72-9CCD-FC0F45D05D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88429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66C63B-2345-421C-9FF3-D95AA93D7A56}" type="datetime1">
              <a:rPr lang="en-US" smtClean="0">
                <a:solidFill>
                  <a:prstClr val="black">
                    <a:tint val="75000"/>
                  </a:prstClr>
                </a:solidFill>
              </a:rPr>
              <a:pPr/>
              <a:t>1/29/2021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IOT Lab, ECE Department</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7B472A8-EFA9-4D72-9CCD-FC0F45D05D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26683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772940-E9A0-4C40-AC64-09D63F9F4C76}" type="datetime1">
              <a:rPr lang="en-US" smtClean="0">
                <a:solidFill>
                  <a:prstClr val="black">
                    <a:tint val="75000"/>
                  </a:prstClr>
                </a:solidFill>
              </a:rPr>
              <a:pPr/>
              <a:t>1/29/2021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IOT Lab, ECE Department</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7B472A8-EFA9-4D72-9CCD-FC0F45D05D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06480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731C3B-BB12-4989-AEE0-5019E669ABE3}" type="datetime1">
              <a:rPr lang="en-US" smtClean="0">
                <a:solidFill>
                  <a:prstClr val="black">
                    <a:tint val="75000"/>
                  </a:prstClr>
                </a:solidFill>
              </a:rPr>
              <a:pPr/>
              <a:t>1/29/2021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IOT Lab, ECE Department</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7B472A8-EFA9-4D72-9CCD-FC0F45D05D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18641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3162FD-F8ED-4993-9502-6D664097B69E}" type="datetime1">
              <a:rPr lang="en-US" smtClean="0">
                <a:solidFill>
                  <a:prstClr val="black">
                    <a:tint val="75000"/>
                  </a:prstClr>
                </a:solidFill>
              </a:rPr>
              <a:pPr/>
              <a:t>1/29/2021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IOT Lab, ECE Department</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7B472A8-EFA9-4D72-9CCD-FC0F45D05D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530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010C1E-5BCE-4427-824A-C2B8BEC01F56}" type="datetime1">
              <a:rPr lang="en-US" smtClean="0">
                <a:solidFill>
                  <a:prstClr val="black">
                    <a:tint val="75000"/>
                  </a:prstClr>
                </a:solidFill>
              </a:rPr>
              <a:pPr/>
              <a:t>1/29/2021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IOT Lab, ECE Department</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7B472A8-EFA9-4D72-9CCD-FC0F45D05D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93577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168DD09-C742-403A-AA9A-07EE4F57A857}" type="datetime1">
              <a:rPr lang="en-US" smtClean="0">
                <a:solidFill>
                  <a:prstClr val="black">
                    <a:tint val="75000"/>
                  </a:prstClr>
                </a:solidFill>
              </a:rPr>
              <a:pPr/>
              <a:t>1/29/2021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IOT Lab, ECE Department</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7B472A8-EFA9-4D72-9CCD-FC0F45D05D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2702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B35916-A3CB-486D-989D-1C6192DA652A}" type="datetime1">
              <a:rPr lang="en-US" smtClean="0">
                <a:solidFill>
                  <a:prstClr val="black">
                    <a:tint val="75000"/>
                  </a:prstClr>
                </a:solidFill>
              </a:rPr>
              <a:pPr/>
              <a:t>1/29/2021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IOT Lab, ECE Department</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7B472A8-EFA9-4D72-9CCD-FC0F45D05D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32533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19ACDF-EC6D-468B-8C9D-C686D39BF61D}" type="datetime1">
              <a:rPr lang="en-US" smtClean="0">
                <a:solidFill>
                  <a:prstClr val="black">
                    <a:tint val="75000"/>
                  </a:prstClr>
                </a:solidFill>
              </a:rPr>
              <a:pPr/>
              <a:t>1/29/2021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IOT Lab, ECE Department</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7B472A8-EFA9-4D72-9CCD-FC0F45D05D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70708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304F72-915C-4CFF-B144-869AF29418C3}" type="datetime1">
              <a:rPr lang="en-US" smtClean="0">
                <a:solidFill>
                  <a:prstClr val="black">
                    <a:tint val="75000"/>
                  </a:prstClr>
                </a:solidFill>
              </a:rPr>
              <a:pPr/>
              <a:t>1/29/2021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IOT Lab, ECE Department</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7B472A8-EFA9-4D72-9CCD-FC0F45D05D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33271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C1B69E-CC65-411E-A337-88F2A4BC861D}" type="datetime1">
              <a:rPr lang="en-US" smtClean="0">
                <a:solidFill>
                  <a:prstClr val="black">
                    <a:tint val="75000"/>
                  </a:prstClr>
                </a:solidFill>
              </a:rPr>
              <a:pPr/>
              <a:t>1/29/2021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IOT Lab, ECE Department</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7B472A8-EFA9-4D72-9CCD-FC0F45D05D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03994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6CA58F-4884-44BB-BBE3-48CF76D18210}" type="datetime1">
              <a:rPr lang="en-US" smtClean="0">
                <a:solidFill>
                  <a:prstClr val="black">
                    <a:tint val="75000"/>
                  </a:prstClr>
                </a:solidFill>
              </a:rPr>
              <a:pPr/>
              <a:t>1/29/2021</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IOT Lab, ECE Department</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B472A8-EFA9-4D72-9CCD-FC0F45D05D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183015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e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5">
                    <a:lumMod val="75000"/>
                  </a:schemeClr>
                </a:solidFill>
              </a:rPr>
              <a:t>AI on the Edge</a:t>
            </a:r>
            <a:endParaRPr lang="en-US" b="1" dirty="0">
              <a:solidFill>
                <a:schemeClr val="accent5">
                  <a:lumMod val="75000"/>
                </a:schemeClr>
              </a:solidFill>
            </a:endParaRPr>
          </a:p>
        </p:txBody>
      </p:sp>
      <p:sp>
        <p:nvSpPr>
          <p:cNvPr id="3" name="Subtitle 2"/>
          <p:cNvSpPr>
            <a:spLocks noGrp="1"/>
          </p:cNvSpPr>
          <p:nvPr>
            <p:ph type="subTitle" idx="1"/>
          </p:nvPr>
        </p:nvSpPr>
        <p:spPr/>
        <p:txBody>
          <a:bodyPr/>
          <a:lstStyle/>
          <a:p>
            <a:r>
              <a:rPr lang="en-US" b="1" dirty="0" smtClean="0"/>
              <a:t>Using the G-Edge board</a:t>
            </a:r>
            <a:endParaRPr lang="en-US" b="1" dirty="0"/>
          </a:p>
        </p:txBody>
      </p:sp>
    </p:spTree>
    <p:extLst>
      <p:ext uri="{BB962C8B-B14F-4D97-AF65-F5344CB8AC3E}">
        <p14:creationId xmlns:p14="http://schemas.microsoft.com/office/powerpoint/2010/main" val="26936513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 function</a:t>
            </a:r>
            <a:endParaRPr lang="en-US" dirty="0"/>
          </a:p>
        </p:txBody>
      </p:sp>
      <p:sp>
        <p:nvSpPr>
          <p:cNvPr id="3" name="Content Placeholder 2"/>
          <p:cNvSpPr>
            <a:spLocks noGrp="1"/>
          </p:cNvSpPr>
          <p:nvPr>
            <p:ph idx="1"/>
          </p:nvPr>
        </p:nvSpPr>
        <p:spPr/>
        <p:txBody>
          <a:bodyPr/>
          <a:lstStyle/>
          <a:p>
            <a:r>
              <a:rPr lang="en-US" b="1" dirty="0" smtClean="0"/>
              <a:t>Optimizers</a:t>
            </a:r>
            <a:r>
              <a:rPr lang="en-US" dirty="0" smtClean="0"/>
              <a:t> are used for improving speed and performance of a specific model</a:t>
            </a:r>
          </a:p>
          <a:p>
            <a:r>
              <a:rPr lang="en-US" b="1" dirty="0" smtClean="0"/>
              <a:t>Loss function</a:t>
            </a:r>
            <a:r>
              <a:rPr lang="en-US" dirty="0" smtClean="0"/>
              <a:t>: The purpose of the loss function is to compute the quantity that a model should seek to minimize during training</a:t>
            </a:r>
          </a:p>
          <a:p>
            <a:r>
              <a:rPr lang="en-US" b="1" dirty="0" smtClean="0"/>
              <a:t>Metrics</a:t>
            </a:r>
            <a:r>
              <a:rPr lang="en-US" dirty="0" smtClean="0"/>
              <a:t>: A metric is a function that is used to judge the performance of your model</a:t>
            </a:r>
          </a:p>
          <a:p>
            <a:pPr marL="0" indent="0">
              <a:buNone/>
            </a:pPr>
            <a:r>
              <a:rPr lang="en-US" dirty="0" err="1" smtClean="0"/>
              <a:t>model.compile</a:t>
            </a:r>
            <a:r>
              <a:rPr lang="en-US" dirty="0" smtClean="0"/>
              <a:t>(optimizer=‘</a:t>
            </a:r>
            <a:r>
              <a:rPr lang="en-US" dirty="0" err="1" smtClean="0"/>
              <a:t>rmsprop</a:t>
            </a:r>
            <a:r>
              <a:rPr lang="en-US" dirty="0" smtClean="0"/>
              <a:t>’,loss=‘</a:t>
            </a:r>
            <a:r>
              <a:rPr lang="en-US" dirty="0" err="1" smtClean="0"/>
              <a:t>mse</a:t>
            </a:r>
            <a:r>
              <a:rPr lang="en-US" dirty="0" smtClean="0"/>
              <a:t>’,metrics=[‘</a:t>
            </a:r>
            <a:r>
              <a:rPr lang="en-US" dirty="0" err="1" smtClean="0"/>
              <a:t>mae</a:t>
            </a:r>
            <a:r>
              <a:rPr lang="en-US" dirty="0" smtClean="0"/>
              <a:t>’])</a:t>
            </a:r>
          </a:p>
          <a:p>
            <a:endParaRPr lang="en-US"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IOT Lab, ECE Department</a:t>
            </a:r>
            <a:endParaRPr lang="en-US">
              <a:solidFill>
                <a:prstClr val="black">
                  <a:tint val="75000"/>
                </a:prstClr>
              </a:solidFill>
            </a:endParaRPr>
          </a:p>
        </p:txBody>
      </p:sp>
    </p:spTree>
    <p:extLst>
      <p:ext uri="{BB962C8B-B14F-4D97-AF65-F5344CB8AC3E}">
        <p14:creationId xmlns:p14="http://schemas.microsoft.com/office/powerpoint/2010/main" val="12574547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Fit() function</a:t>
            </a:r>
            <a:endParaRPr lang="en-US" dirty="0"/>
          </a:p>
        </p:txBody>
      </p:sp>
      <p:sp>
        <p:nvSpPr>
          <p:cNvPr id="3" name="Content Placeholder 2"/>
          <p:cNvSpPr>
            <a:spLocks noGrp="1"/>
          </p:cNvSpPr>
          <p:nvPr>
            <p:ph idx="1"/>
          </p:nvPr>
        </p:nvSpPr>
        <p:spPr>
          <a:xfrm>
            <a:off x="838200" y="1825625"/>
            <a:ext cx="5016690" cy="4351338"/>
          </a:xfrm>
        </p:spPr>
        <p:txBody>
          <a:bodyPr/>
          <a:lstStyle/>
          <a:p>
            <a:pPr marL="0" indent="0">
              <a:buNone/>
            </a:pPr>
            <a:r>
              <a:rPr lang="en-US" dirty="0" smtClean="0"/>
              <a:t>The fit function is used for training the model by</a:t>
            </a:r>
          </a:p>
          <a:p>
            <a:pPr>
              <a:buFontTx/>
              <a:buChar char="-"/>
            </a:pPr>
            <a:r>
              <a:rPr lang="en-US" dirty="0" smtClean="0"/>
              <a:t>Slicing the data into ‘batches’ of </a:t>
            </a:r>
            <a:r>
              <a:rPr lang="en-US" b="1" dirty="0" err="1" smtClean="0"/>
              <a:t>batch_size</a:t>
            </a:r>
            <a:r>
              <a:rPr lang="en-US" dirty="0" smtClean="0"/>
              <a:t> and</a:t>
            </a:r>
          </a:p>
          <a:p>
            <a:pPr>
              <a:buFontTx/>
              <a:buChar char="-"/>
            </a:pPr>
            <a:r>
              <a:rPr lang="en-US" dirty="0" smtClean="0"/>
              <a:t>Repeatedly iterating over the entire dataset for a given number of </a:t>
            </a:r>
            <a:r>
              <a:rPr lang="en-US" b="1" dirty="0" smtClean="0"/>
              <a:t>epochs</a:t>
            </a:r>
            <a:endParaRPr lang="en-US" b="1"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IOT Lab, ECE Department</a:t>
            </a:r>
            <a:endParaRPr lang="en-US">
              <a:solidFill>
                <a:prstClr val="black">
                  <a:tint val="75000"/>
                </a:prst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493653"/>
            <a:ext cx="5682976" cy="5773003"/>
          </a:xfrm>
          <a:prstGeom prst="rect">
            <a:avLst/>
          </a:prstGeom>
        </p:spPr>
      </p:pic>
    </p:spTree>
    <p:extLst>
      <p:ext uri="{BB962C8B-B14F-4D97-AF65-F5344CB8AC3E}">
        <p14:creationId xmlns:p14="http://schemas.microsoft.com/office/powerpoint/2010/main" val="8895518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of ANN</a:t>
            </a:r>
            <a:endParaRPr lang="en-US" dirty="0"/>
          </a:p>
        </p:txBody>
      </p:sp>
      <p:sp>
        <p:nvSpPr>
          <p:cNvPr id="3" name="Content Placeholder 2"/>
          <p:cNvSpPr>
            <a:spLocks noGrp="1"/>
          </p:cNvSpPr>
          <p:nvPr>
            <p:ph idx="1"/>
          </p:nvPr>
        </p:nvSpPr>
        <p:spPr>
          <a:xfrm>
            <a:off x="336645" y="1484431"/>
            <a:ext cx="5545540" cy="4397754"/>
          </a:xfrm>
        </p:spPr>
        <p:txBody>
          <a:bodyPr>
            <a:noAutofit/>
          </a:bodyPr>
          <a:lstStyle/>
          <a:p>
            <a:r>
              <a:rPr lang="en-US" sz="2400" dirty="0" smtClean="0"/>
              <a:t>Building a neural network capable of predicting the sine value of a given number in the range 0 to pi(3.14)</a:t>
            </a:r>
          </a:p>
          <a:p>
            <a:r>
              <a:rPr lang="en-US" sz="2400" dirty="0" smtClean="0"/>
              <a:t>Take random samples between 0 and 2*pi</a:t>
            </a:r>
          </a:p>
          <a:p>
            <a:r>
              <a:rPr lang="en-US" sz="2400" dirty="0" smtClean="0"/>
              <a:t>Calculate the sin(x) value each sample and add a little bit of random Gaussian noise</a:t>
            </a:r>
          </a:p>
          <a:p>
            <a:r>
              <a:rPr lang="en-US" sz="2400" dirty="0" smtClean="0"/>
              <a:t>Split the data into training, validation and test data sets</a:t>
            </a:r>
          </a:p>
          <a:p>
            <a:r>
              <a:rPr lang="en-US" sz="2400" dirty="0" smtClean="0"/>
              <a:t>Create a model and train it</a:t>
            </a:r>
            <a:endParaRPr lang="en-US" sz="2400"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IOT Lab, ECE Department</a:t>
            </a:r>
            <a:endParaRPr lang="en-US">
              <a:solidFill>
                <a:prstClr val="black">
                  <a:tint val="75000"/>
                </a:prst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6900" y="2006908"/>
            <a:ext cx="4379736" cy="3042764"/>
          </a:xfrm>
          <a:prstGeom prst="rect">
            <a:avLst/>
          </a:prstGeom>
        </p:spPr>
      </p:pic>
    </p:spTree>
    <p:extLst>
      <p:ext uri="{BB962C8B-B14F-4D97-AF65-F5344CB8AC3E}">
        <p14:creationId xmlns:p14="http://schemas.microsoft.com/office/powerpoint/2010/main" val="25040501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Edge Computing - ANN</a:t>
            </a:r>
            <a:endParaRPr lang="en-US"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IOT Lab, ECE Department</a:t>
            </a:r>
            <a:endParaRPr lang="en-US">
              <a:solidFill>
                <a:prstClr val="black">
                  <a:tint val="75000"/>
                </a:prstClr>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1319" y="2101754"/>
            <a:ext cx="6960359" cy="3915201"/>
          </a:xfrm>
          <a:prstGeom prst="rect">
            <a:avLst/>
          </a:prstGeom>
        </p:spPr>
      </p:pic>
    </p:spTree>
    <p:extLst>
      <p:ext uri="{BB962C8B-B14F-4D97-AF65-F5344CB8AC3E}">
        <p14:creationId xmlns:p14="http://schemas.microsoft.com/office/powerpoint/2010/main" val="6540359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Sine wave </a:t>
            </a:r>
            <a:endParaRPr lang="en-US" dirty="0"/>
          </a:p>
        </p:txBody>
      </p:sp>
      <p:sp>
        <p:nvSpPr>
          <p:cNvPr id="3" name="Content Placeholder 2"/>
          <p:cNvSpPr>
            <a:spLocks noGrp="1"/>
          </p:cNvSpPr>
          <p:nvPr>
            <p:ph idx="1"/>
          </p:nvPr>
        </p:nvSpPr>
        <p:spPr>
          <a:xfrm>
            <a:off x="1" y="1847850"/>
            <a:ext cx="4038600" cy="4351338"/>
          </a:xfrm>
        </p:spPr>
        <p:txBody>
          <a:bodyPr>
            <a:normAutofit/>
          </a:bodyPr>
          <a:lstStyle/>
          <a:p>
            <a:pPr marL="0" indent="0">
              <a:buNone/>
            </a:pPr>
            <a:r>
              <a:rPr lang="en-US" sz="2000" dirty="0" smtClean="0"/>
              <a:t>import math</a:t>
            </a:r>
          </a:p>
          <a:p>
            <a:pPr marL="0" indent="0">
              <a:buNone/>
            </a:pPr>
            <a:r>
              <a:rPr lang="en-US" sz="2000" dirty="0" smtClean="0"/>
              <a:t>import </a:t>
            </a:r>
            <a:r>
              <a:rPr lang="en-US" sz="2000" dirty="0" err="1" smtClean="0"/>
              <a:t>numpy</a:t>
            </a:r>
            <a:r>
              <a:rPr lang="en-US" sz="2000" dirty="0" smtClean="0"/>
              <a:t> as </a:t>
            </a:r>
            <a:r>
              <a:rPr lang="en-US" sz="2000" dirty="0" err="1" smtClean="0"/>
              <a:t>np</a:t>
            </a:r>
            <a:endParaRPr lang="en-US" sz="2000" dirty="0" smtClean="0"/>
          </a:p>
          <a:p>
            <a:pPr marL="0" indent="0">
              <a:buNone/>
            </a:pPr>
            <a:r>
              <a:rPr lang="en-US" sz="2000" dirty="0" smtClean="0"/>
              <a:t>import </a:t>
            </a:r>
            <a:r>
              <a:rPr lang="en-US" sz="2000" dirty="0" err="1" smtClean="0"/>
              <a:t>tensorflow</a:t>
            </a:r>
            <a:r>
              <a:rPr lang="en-US" sz="2000" dirty="0" smtClean="0"/>
              <a:t> as </a:t>
            </a:r>
            <a:r>
              <a:rPr lang="en-US" sz="2000" dirty="0" err="1" smtClean="0"/>
              <a:t>tf</a:t>
            </a:r>
            <a:endParaRPr lang="en-US" sz="2000" dirty="0" smtClean="0"/>
          </a:p>
          <a:p>
            <a:pPr marL="0" indent="0">
              <a:buNone/>
            </a:pPr>
            <a:r>
              <a:rPr lang="en-US" sz="2000" dirty="0"/>
              <a:t>f</a:t>
            </a:r>
            <a:r>
              <a:rPr lang="en-US" sz="2000" dirty="0" smtClean="0"/>
              <a:t>rom  </a:t>
            </a:r>
            <a:r>
              <a:rPr lang="en-US" sz="2000" dirty="0" err="1" smtClean="0"/>
              <a:t>tensorflow.keras</a:t>
            </a:r>
            <a:r>
              <a:rPr lang="en-US" sz="2000" dirty="0" smtClean="0"/>
              <a:t> import layers</a:t>
            </a:r>
          </a:p>
          <a:p>
            <a:pPr marL="0" indent="0">
              <a:buNone/>
            </a:pPr>
            <a:endParaRPr lang="en-US" sz="2000" dirty="0" smtClean="0"/>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IOT Lab, ECE Department</a:t>
            </a:r>
            <a:endParaRPr lang="en-US">
              <a:solidFill>
                <a:prstClr val="black">
                  <a:tint val="75000"/>
                </a:prstClr>
              </a:solidFill>
            </a:endParaRPr>
          </a:p>
        </p:txBody>
      </p:sp>
      <p:sp>
        <p:nvSpPr>
          <p:cNvPr id="5" name="TextBox 4"/>
          <p:cNvSpPr txBox="1"/>
          <p:nvPr/>
        </p:nvSpPr>
        <p:spPr>
          <a:xfrm>
            <a:off x="4230806" y="365125"/>
            <a:ext cx="7656394" cy="5632311"/>
          </a:xfrm>
          <a:prstGeom prst="rect">
            <a:avLst/>
          </a:prstGeom>
          <a:noFill/>
        </p:spPr>
        <p:txBody>
          <a:bodyPr wrap="square" rtlCol="0">
            <a:spAutoFit/>
          </a:bodyPr>
          <a:lstStyle/>
          <a:p>
            <a:r>
              <a:rPr lang="en-US" dirty="0" smtClean="0"/>
              <a:t>        </a:t>
            </a:r>
            <a:r>
              <a:rPr lang="en-US" dirty="0" err="1" smtClean="0"/>
              <a:t>def</a:t>
            </a:r>
            <a:r>
              <a:rPr lang="en-US" dirty="0" smtClean="0"/>
              <a:t> </a:t>
            </a:r>
            <a:r>
              <a:rPr lang="en-US" dirty="0" err="1" smtClean="0"/>
              <a:t>get_model</a:t>
            </a:r>
            <a:r>
              <a:rPr lang="en-US" dirty="0" smtClean="0"/>
              <a:t>:</a:t>
            </a:r>
          </a:p>
          <a:p>
            <a:r>
              <a:rPr lang="en-US" dirty="0" smtClean="0"/>
              <a:t>	SAMPLES=1000</a:t>
            </a:r>
          </a:p>
          <a:p>
            <a:r>
              <a:rPr lang="en-US" dirty="0"/>
              <a:t>	</a:t>
            </a:r>
            <a:r>
              <a:rPr lang="en-US" dirty="0" err="1" smtClean="0"/>
              <a:t>np.random.seed</a:t>
            </a:r>
            <a:r>
              <a:rPr lang="en-US" dirty="0" smtClean="0"/>
              <a:t>(1337)</a:t>
            </a:r>
          </a:p>
          <a:p>
            <a:r>
              <a:rPr lang="en-US" dirty="0"/>
              <a:t>	</a:t>
            </a:r>
            <a:r>
              <a:rPr lang="en-US" dirty="0" err="1" smtClean="0"/>
              <a:t>x_values</a:t>
            </a:r>
            <a:r>
              <a:rPr lang="en-US" dirty="0" smtClean="0"/>
              <a:t>=</a:t>
            </a:r>
            <a:r>
              <a:rPr lang="en-US" dirty="0" err="1" smtClean="0"/>
              <a:t>np.random.uniform</a:t>
            </a:r>
            <a:r>
              <a:rPr lang="en-US" dirty="0" smtClean="0"/>
              <a:t>(low=0,high=2*</a:t>
            </a:r>
            <a:r>
              <a:rPr lang="en-US" dirty="0" err="1" smtClean="0"/>
              <a:t>math.pi,sixe</a:t>
            </a:r>
            <a:r>
              <a:rPr lang="en-US" dirty="0" smtClean="0"/>
              <a:t>=SAMPLES)</a:t>
            </a:r>
          </a:p>
          <a:p>
            <a:r>
              <a:rPr lang="en-US" dirty="0"/>
              <a:t>	</a:t>
            </a:r>
            <a:endParaRPr lang="en-US" dirty="0" smtClean="0"/>
          </a:p>
          <a:p>
            <a:r>
              <a:rPr lang="en-US" dirty="0" smtClean="0"/>
              <a:t>                 </a:t>
            </a:r>
            <a:r>
              <a:rPr lang="en-US" dirty="0" smtClean="0">
                <a:solidFill>
                  <a:srgbClr val="0070C0"/>
                </a:solidFill>
              </a:rPr>
              <a:t># Shuffle and add noise</a:t>
            </a:r>
          </a:p>
          <a:p>
            <a:endParaRPr lang="en-US" dirty="0"/>
          </a:p>
          <a:p>
            <a:r>
              <a:rPr lang="en-US" dirty="0" smtClean="0"/>
              <a:t>	</a:t>
            </a:r>
            <a:r>
              <a:rPr lang="en-US" dirty="0" err="1" smtClean="0"/>
              <a:t>np.random.shuffle</a:t>
            </a:r>
            <a:r>
              <a:rPr lang="en-US" dirty="0" smtClean="0"/>
              <a:t>(</a:t>
            </a:r>
            <a:r>
              <a:rPr lang="en-US" dirty="0" err="1" smtClean="0"/>
              <a:t>x_values</a:t>
            </a:r>
            <a:r>
              <a:rPr lang="en-US" dirty="0" smtClean="0"/>
              <a:t>)</a:t>
            </a:r>
          </a:p>
          <a:p>
            <a:r>
              <a:rPr lang="en-US" dirty="0"/>
              <a:t>	</a:t>
            </a:r>
            <a:r>
              <a:rPr lang="en-US" dirty="0" err="1" smtClean="0"/>
              <a:t>y_values</a:t>
            </a:r>
            <a:r>
              <a:rPr lang="en-US" dirty="0" smtClean="0"/>
              <a:t>=</a:t>
            </a:r>
            <a:r>
              <a:rPr lang="en-US" dirty="0" err="1" smtClean="0"/>
              <a:t>np.sin</a:t>
            </a:r>
            <a:r>
              <a:rPr lang="en-US" dirty="0" smtClean="0"/>
              <a:t>(</a:t>
            </a:r>
            <a:r>
              <a:rPr lang="en-US" dirty="0" err="1" smtClean="0"/>
              <a:t>x_values</a:t>
            </a:r>
            <a:r>
              <a:rPr lang="en-US" dirty="0" smtClean="0"/>
              <a:t>)</a:t>
            </a:r>
          </a:p>
          <a:p>
            <a:r>
              <a:rPr lang="en-US" dirty="0"/>
              <a:t>	</a:t>
            </a:r>
            <a:r>
              <a:rPr lang="en-US" dirty="0" err="1" smtClean="0"/>
              <a:t>y_values</a:t>
            </a:r>
            <a:r>
              <a:rPr lang="en-US" dirty="0"/>
              <a:t> </a:t>
            </a:r>
            <a:r>
              <a:rPr lang="en-US" dirty="0" smtClean="0"/>
              <a:t>+= 0.1*</a:t>
            </a:r>
            <a:r>
              <a:rPr lang="en-US" dirty="0" err="1" smtClean="0"/>
              <a:t>np.random.randn</a:t>
            </a:r>
            <a:r>
              <a:rPr lang="en-US" dirty="0" smtClean="0"/>
              <a:t>(*</a:t>
            </a:r>
            <a:r>
              <a:rPr lang="en-US" dirty="0" err="1" smtClean="0"/>
              <a:t>y_values.shape</a:t>
            </a:r>
            <a:r>
              <a:rPr lang="en-US" dirty="0" smtClean="0"/>
              <a:t>)</a:t>
            </a:r>
          </a:p>
          <a:p>
            <a:endParaRPr lang="en-US" dirty="0"/>
          </a:p>
          <a:p>
            <a:r>
              <a:rPr lang="en-US" dirty="0" smtClean="0"/>
              <a:t>	</a:t>
            </a:r>
            <a:r>
              <a:rPr lang="en-US" dirty="0" smtClean="0">
                <a:solidFill>
                  <a:srgbClr val="0070C0"/>
                </a:solidFill>
              </a:rPr>
              <a:t>#Split into </a:t>
            </a:r>
            <a:r>
              <a:rPr lang="en-US" dirty="0" err="1" smtClean="0">
                <a:solidFill>
                  <a:srgbClr val="0070C0"/>
                </a:solidFill>
              </a:rPr>
              <a:t>train,validation</a:t>
            </a:r>
            <a:r>
              <a:rPr lang="en-US" dirty="0" smtClean="0">
                <a:solidFill>
                  <a:srgbClr val="0070C0"/>
                </a:solidFill>
              </a:rPr>
              <a:t> and test</a:t>
            </a:r>
          </a:p>
          <a:p>
            <a:endParaRPr lang="en-US" dirty="0">
              <a:solidFill>
                <a:srgbClr val="0070C0"/>
              </a:solidFill>
            </a:endParaRPr>
          </a:p>
          <a:p>
            <a:r>
              <a:rPr lang="en-US" dirty="0" smtClean="0">
                <a:solidFill>
                  <a:srgbClr val="0070C0"/>
                </a:solidFill>
              </a:rPr>
              <a:t>	</a:t>
            </a:r>
            <a:r>
              <a:rPr lang="en-US" dirty="0" smtClean="0"/>
              <a:t>TRAIN_SPLIT = </a:t>
            </a:r>
            <a:r>
              <a:rPr lang="en-US" dirty="0" err="1" smtClean="0"/>
              <a:t>int</a:t>
            </a:r>
            <a:r>
              <a:rPr lang="en-US" dirty="0" smtClean="0"/>
              <a:t>(0.6 * SAMPLES)</a:t>
            </a:r>
          </a:p>
          <a:p>
            <a:r>
              <a:rPr lang="en-US" dirty="0"/>
              <a:t>	</a:t>
            </a:r>
            <a:r>
              <a:rPr lang="en-US" dirty="0" smtClean="0"/>
              <a:t>TEST_SPLIT = </a:t>
            </a:r>
            <a:r>
              <a:rPr lang="en-US" dirty="0" err="1" smtClean="0"/>
              <a:t>int</a:t>
            </a:r>
            <a:r>
              <a:rPr lang="en-US" dirty="0" smtClean="0"/>
              <a:t>(0.2 * SAMPLES + TRAIN_SPLIT)</a:t>
            </a:r>
          </a:p>
          <a:p>
            <a:r>
              <a:rPr lang="en-US" dirty="0"/>
              <a:t>	 </a:t>
            </a:r>
            <a:r>
              <a:rPr lang="en-US" dirty="0" err="1"/>
              <a:t>x_train,x_test,x_validate</a:t>
            </a:r>
            <a:r>
              <a:rPr lang="en-US" dirty="0"/>
              <a:t> =</a:t>
            </a:r>
            <a:r>
              <a:rPr lang="en-US" dirty="0" err="1"/>
              <a:t>np.split</a:t>
            </a:r>
            <a:r>
              <a:rPr lang="en-US" dirty="0"/>
              <a:t>(</a:t>
            </a:r>
            <a:r>
              <a:rPr lang="en-US" dirty="0" err="1"/>
              <a:t>x_values</a:t>
            </a:r>
            <a:r>
              <a:rPr lang="en-US" dirty="0"/>
              <a:t>,(TRAIN_SPLIT,TEST_SPLIT</a:t>
            </a:r>
            <a:r>
              <a:rPr lang="en-US" dirty="0" smtClean="0"/>
              <a:t>))</a:t>
            </a:r>
          </a:p>
          <a:p>
            <a:r>
              <a:rPr lang="en-US" dirty="0"/>
              <a:t>	 </a:t>
            </a:r>
            <a:r>
              <a:rPr lang="en-US" dirty="0" err="1" smtClean="0"/>
              <a:t>y_train,y_test,y_validate</a:t>
            </a:r>
            <a:r>
              <a:rPr lang="en-US" dirty="0" smtClean="0"/>
              <a:t> </a:t>
            </a:r>
            <a:r>
              <a:rPr lang="en-US" dirty="0"/>
              <a:t>=</a:t>
            </a:r>
            <a:r>
              <a:rPr lang="en-US" dirty="0" err="1" smtClean="0"/>
              <a:t>np.split</a:t>
            </a:r>
            <a:r>
              <a:rPr lang="en-US" dirty="0" smtClean="0"/>
              <a:t>(</a:t>
            </a:r>
            <a:r>
              <a:rPr lang="en-US" dirty="0" err="1" smtClean="0"/>
              <a:t>y_values</a:t>
            </a:r>
            <a:r>
              <a:rPr lang="en-US" dirty="0"/>
              <a:t>,(TRAIN_SPLIT,TEST_SPLIT))</a:t>
            </a:r>
          </a:p>
          <a:p>
            <a:endParaRPr lang="en-US" dirty="0"/>
          </a:p>
          <a:p>
            <a:endParaRPr lang="en-US" dirty="0" smtClean="0"/>
          </a:p>
          <a:p>
            <a:r>
              <a:rPr lang="en-US" dirty="0" smtClean="0"/>
              <a:t>	</a:t>
            </a:r>
            <a:endParaRPr lang="en-US" dirty="0"/>
          </a:p>
        </p:txBody>
      </p:sp>
    </p:spTree>
    <p:extLst>
      <p:ext uri="{BB962C8B-B14F-4D97-AF65-F5344CB8AC3E}">
        <p14:creationId xmlns:p14="http://schemas.microsoft.com/office/powerpoint/2010/main" val="3650316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solidFill>
                  <a:prstClr val="black">
                    <a:tint val="75000"/>
                  </a:prstClr>
                </a:solidFill>
              </a:rPr>
              <a:t>IOT Lab, ECE Department</a:t>
            </a:r>
            <a:endParaRPr lang="en-US">
              <a:solidFill>
                <a:prstClr val="black">
                  <a:tint val="75000"/>
                </a:prstClr>
              </a:solidFill>
            </a:endParaRPr>
          </a:p>
        </p:txBody>
      </p:sp>
      <p:sp>
        <p:nvSpPr>
          <p:cNvPr id="5" name="TextBox 4"/>
          <p:cNvSpPr txBox="1"/>
          <p:nvPr/>
        </p:nvSpPr>
        <p:spPr>
          <a:xfrm>
            <a:off x="0" y="296886"/>
            <a:ext cx="6851176" cy="6186309"/>
          </a:xfrm>
          <a:prstGeom prst="rect">
            <a:avLst/>
          </a:prstGeom>
          <a:noFill/>
        </p:spPr>
        <p:txBody>
          <a:bodyPr wrap="square" rtlCol="0">
            <a:spAutoFit/>
          </a:bodyPr>
          <a:lstStyle/>
          <a:p>
            <a:r>
              <a:rPr lang="en-US" dirty="0"/>
              <a:t>	</a:t>
            </a:r>
            <a:r>
              <a:rPr lang="en-US" dirty="0" smtClean="0">
                <a:solidFill>
                  <a:srgbClr val="0070C0"/>
                </a:solidFill>
              </a:rPr>
              <a:t># Create a neural net with 3 layers and 16 neurons</a:t>
            </a:r>
          </a:p>
          <a:p>
            <a:r>
              <a:rPr lang="en-US" dirty="0">
                <a:solidFill>
                  <a:srgbClr val="0070C0"/>
                </a:solidFill>
              </a:rPr>
              <a:t>	</a:t>
            </a:r>
            <a:endParaRPr lang="en-US" dirty="0" smtClean="0">
              <a:solidFill>
                <a:srgbClr val="0070C0"/>
              </a:solidFill>
            </a:endParaRPr>
          </a:p>
          <a:p>
            <a:r>
              <a:rPr lang="en-US" dirty="0"/>
              <a:t>	</a:t>
            </a:r>
            <a:r>
              <a:rPr lang="en-US" dirty="0" smtClean="0"/>
              <a:t>model = </a:t>
            </a:r>
            <a:r>
              <a:rPr lang="en-US" dirty="0" err="1" smtClean="0"/>
              <a:t>tf.keras.Sequential</a:t>
            </a:r>
            <a:r>
              <a:rPr lang="en-US" dirty="0" smtClean="0"/>
              <a:t>()</a:t>
            </a:r>
          </a:p>
          <a:p>
            <a:r>
              <a:rPr lang="en-US" dirty="0"/>
              <a:t>	</a:t>
            </a:r>
            <a:r>
              <a:rPr lang="en-US" dirty="0" err="1" smtClean="0"/>
              <a:t>model.add</a:t>
            </a:r>
            <a:r>
              <a:rPr lang="en-US" dirty="0" smtClean="0"/>
              <a:t>(</a:t>
            </a:r>
            <a:r>
              <a:rPr lang="en-US" dirty="0" err="1" smtClean="0"/>
              <a:t>layers.Dense</a:t>
            </a:r>
            <a:r>
              <a:rPr lang="en-US" dirty="0" smtClean="0"/>
              <a:t>(16, activation = ‘</a:t>
            </a:r>
            <a:r>
              <a:rPr lang="en-US" dirty="0" err="1" smtClean="0"/>
              <a:t>relu</a:t>
            </a:r>
            <a:r>
              <a:rPr lang="en-US" dirty="0" smtClean="0"/>
              <a:t>’, </a:t>
            </a:r>
            <a:r>
              <a:rPr lang="en-US" dirty="0" err="1" smtClean="0"/>
              <a:t>input_shape</a:t>
            </a:r>
            <a:r>
              <a:rPr lang="en-US" dirty="0" smtClean="0"/>
              <a:t>=(1,)))</a:t>
            </a:r>
          </a:p>
          <a:p>
            <a:r>
              <a:rPr lang="en-US" dirty="0" smtClean="0">
                <a:solidFill>
                  <a:srgbClr val="0070C0"/>
                </a:solidFill>
              </a:rPr>
              <a:t>	</a:t>
            </a:r>
            <a:r>
              <a:rPr lang="en-US" dirty="0" err="1" smtClean="0"/>
              <a:t>model.add</a:t>
            </a:r>
            <a:r>
              <a:rPr lang="en-US" dirty="0" smtClean="0"/>
              <a:t>(</a:t>
            </a:r>
            <a:r>
              <a:rPr lang="en-US" dirty="0" err="1" smtClean="0"/>
              <a:t>layers.Dense</a:t>
            </a:r>
            <a:r>
              <a:rPr lang="en-US" dirty="0" smtClean="0"/>
              <a:t>(16,activation=‘</a:t>
            </a:r>
            <a:r>
              <a:rPr lang="en-US" dirty="0" err="1" smtClean="0"/>
              <a:t>relu</a:t>
            </a:r>
            <a:r>
              <a:rPr lang="en-US" dirty="0" smtClean="0"/>
              <a:t>’)</a:t>
            </a:r>
          </a:p>
          <a:p>
            <a:r>
              <a:rPr lang="en-US" dirty="0"/>
              <a:t>	</a:t>
            </a:r>
            <a:r>
              <a:rPr lang="en-US" dirty="0" err="1" smtClean="0"/>
              <a:t>model.add</a:t>
            </a:r>
            <a:r>
              <a:rPr lang="en-US" dirty="0" smtClean="0"/>
              <a:t>(</a:t>
            </a:r>
            <a:r>
              <a:rPr lang="en-US" dirty="0" err="1" smtClean="0"/>
              <a:t>layers.Dense</a:t>
            </a:r>
            <a:r>
              <a:rPr lang="en-US" dirty="0" smtClean="0"/>
              <a:t>(1))</a:t>
            </a:r>
          </a:p>
          <a:p>
            <a:r>
              <a:rPr lang="en-US" dirty="0"/>
              <a:t>	</a:t>
            </a:r>
            <a:r>
              <a:rPr lang="en-US" dirty="0" err="1" smtClean="0"/>
              <a:t>model.compile</a:t>
            </a:r>
            <a:r>
              <a:rPr lang="en-US" dirty="0" smtClean="0"/>
              <a:t>(optimizer = ‘</a:t>
            </a:r>
            <a:r>
              <a:rPr lang="en-US" dirty="0" err="1" smtClean="0"/>
              <a:t>rmsprop</a:t>
            </a:r>
            <a:r>
              <a:rPr lang="en-US" dirty="0" smtClean="0"/>
              <a:t>’,</a:t>
            </a:r>
          </a:p>
          <a:p>
            <a:r>
              <a:rPr lang="en-US" dirty="0"/>
              <a:t>	</a:t>
            </a:r>
            <a:r>
              <a:rPr lang="en-US" dirty="0" smtClean="0"/>
              <a:t>	           loss = ‘</a:t>
            </a:r>
            <a:r>
              <a:rPr lang="en-US" dirty="0" err="1" smtClean="0"/>
              <a:t>mse</a:t>
            </a:r>
            <a:r>
              <a:rPr lang="en-US" dirty="0" smtClean="0"/>
              <a:t>’,</a:t>
            </a:r>
          </a:p>
          <a:p>
            <a:r>
              <a:rPr lang="en-US" dirty="0"/>
              <a:t>	</a:t>
            </a:r>
            <a:r>
              <a:rPr lang="en-US" dirty="0" smtClean="0"/>
              <a:t>	           metrics = [‘</a:t>
            </a:r>
            <a:r>
              <a:rPr lang="en-US" dirty="0" err="1" smtClean="0"/>
              <a:t>mae</a:t>
            </a:r>
            <a:r>
              <a:rPr lang="en-US" dirty="0" smtClean="0"/>
              <a:t>’])</a:t>
            </a:r>
          </a:p>
          <a:p>
            <a:r>
              <a:rPr lang="en-US" dirty="0"/>
              <a:t>	</a:t>
            </a:r>
            <a:r>
              <a:rPr lang="en-US" dirty="0" err="1" smtClean="0"/>
              <a:t>model.fit</a:t>
            </a:r>
            <a:r>
              <a:rPr lang="en-US" dirty="0" smtClean="0"/>
              <a:t>(</a:t>
            </a:r>
            <a:r>
              <a:rPr lang="en-US" dirty="0" err="1" smtClean="0"/>
              <a:t>x_train,y_train,epochs</a:t>
            </a:r>
            <a:r>
              <a:rPr lang="en-US" dirty="0" smtClean="0"/>
              <a:t>=100,batch_size=16,</a:t>
            </a:r>
          </a:p>
          <a:p>
            <a:r>
              <a:rPr lang="en-US" dirty="0"/>
              <a:t>	</a:t>
            </a:r>
            <a:r>
              <a:rPr lang="en-US" dirty="0" smtClean="0"/>
              <a:t>		</a:t>
            </a:r>
            <a:r>
              <a:rPr lang="en-US" dirty="0" err="1" smtClean="0"/>
              <a:t>validation_data</a:t>
            </a:r>
            <a:r>
              <a:rPr lang="en-US" dirty="0" smtClean="0"/>
              <a:t>=(</a:t>
            </a:r>
            <a:r>
              <a:rPr lang="en-US" dirty="0" err="1" smtClean="0"/>
              <a:t>x_validate,y_validate</a:t>
            </a:r>
            <a:r>
              <a:rPr lang="en-US" dirty="0" smtClean="0"/>
              <a:t>))</a:t>
            </a:r>
          </a:p>
          <a:p>
            <a:r>
              <a:rPr lang="en-US" dirty="0"/>
              <a:t>	</a:t>
            </a:r>
            <a:r>
              <a:rPr lang="en-US" dirty="0" smtClean="0"/>
              <a:t>return model</a:t>
            </a:r>
          </a:p>
          <a:p>
            <a:endParaRPr lang="en-US" dirty="0"/>
          </a:p>
          <a:p>
            <a:r>
              <a:rPr lang="en-US" dirty="0" smtClean="0"/>
              <a:t>!pip install </a:t>
            </a:r>
            <a:r>
              <a:rPr lang="en-US" dirty="0" err="1" smtClean="0"/>
              <a:t>tinymlgen</a:t>
            </a:r>
            <a:endParaRPr lang="en-US" dirty="0" smtClean="0"/>
          </a:p>
          <a:p>
            <a:endParaRPr lang="en-US" dirty="0">
              <a:solidFill>
                <a:srgbClr val="0070C0"/>
              </a:solidFill>
            </a:endParaRPr>
          </a:p>
          <a:p>
            <a:r>
              <a:rPr lang="en-US" dirty="0"/>
              <a:t>f</a:t>
            </a:r>
            <a:r>
              <a:rPr lang="en-US" dirty="0" smtClean="0"/>
              <a:t>rom </a:t>
            </a:r>
            <a:r>
              <a:rPr lang="en-US" dirty="0" err="1" smtClean="0"/>
              <a:t>tinymlgen</a:t>
            </a:r>
            <a:r>
              <a:rPr lang="en-US" dirty="0" smtClean="0"/>
              <a:t> import port</a:t>
            </a:r>
            <a:r>
              <a:rPr lang="en-US" dirty="0" smtClean="0">
                <a:solidFill>
                  <a:srgbClr val="0070C0"/>
                </a:solidFill>
              </a:rPr>
              <a:t>     </a:t>
            </a:r>
          </a:p>
          <a:p>
            <a:r>
              <a:rPr lang="en-US" dirty="0"/>
              <a:t>m</a:t>
            </a:r>
            <a:r>
              <a:rPr lang="en-US" dirty="0" smtClean="0"/>
              <a:t>odel = </a:t>
            </a:r>
            <a:r>
              <a:rPr lang="en-US" dirty="0" err="1" smtClean="0"/>
              <a:t>get_model</a:t>
            </a:r>
            <a:r>
              <a:rPr lang="en-US" dirty="0" smtClean="0"/>
              <a:t> </a:t>
            </a:r>
            <a:r>
              <a:rPr lang="en-US" dirty="0" smtClean="0">
                <a:solidFill>
                  <a:srgbClr val="0070C0"/>
                </a:solidFill>
              </a:rPr>
              <a:t>  </a:t>
            </a:r>
          </a:p>
          <a:p>
            <a:r>
              <a:rPr lang="en-US" dirty="0" err="1"/>
              <a:t>c</a:t>
            </a:r>
            <a:r>
              <a:rPr lang="en-US" dirty="0" err="1" smtClean="0"/>
              <a:t>_code</a:t>
            </a:r>
            <a:r>
              <a:rPr lang="en-US" dirty="0" smtClean="0"/>
              <a:t> = port(</a:t>
            </a:r>
            <a:r>
              <a:rPr lang="en-US" dirty="0" err="1" smtClean="0"/>
              <a:t>model,pretty_print</a:t>
            </a:r>
            <a:r>
              <a:rPr lang="en-US" dirty="0" smtClean="0"/>
              <a:t>=True)</a:t>
            </a:r>
          </a:p>
          <a:p>
            <a:r>
              <a:rPr lang="en-US" dirty="0"/>
              <a:t>p</a:t>
            </a:r>
            <a:r>
              <a:rPr lang="en-US" dirty="0" smtClean="0"/>
              <a:t>rint(</a:t>
            </a:r>
            <a:r>
              <a:rPr lang="en-US" dirty="0" err="1" smtClean="0"/>
              <a:t>c_code</a:t>
            </a:r>
            <a:r>
              <a:rPr lang="en-US" dirty="0" smtClean="0"/>
              <a:t>)</a:t>
            </a:r>
            <a:endParaRPr lang="en-US" dirty="0"/>
          </a:p>
          <a:p>
            <a:endParaRPr lang="en-US" dirty="0" smtClean="0"/>
          </a:p>
          <a:p>
            <a:r>
              <a:rPr lang="en-US" dirty="0" smtClean="0"/>
              <a:t>	</a:t>
            </a:r>
            <a:endParaRPr lang="en-US" dirty="0"/>
          </a:p>
        </p:txBody>
      </p:sp>
    </p:spTree>
    <p:extLst>
      <p:ext uri="{BB962C8B-B14F-4D97-AF65-F5344CB8AC3E}">
        <p14:creationId xmlns:p14="http://schemas.microsoft.com/office/powerpoint/2010/main" val="39590871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on G-Edge</a:t>
            </a:r>
            <a:endParaRPr lang="en-US" dirty="0"/>
          </a:p>
        </p:txBody>
      </p:sp>
      <p:sp>
        <p:nvSpPr>
          <p:cNvPr id="3" name="Content Placeholder 2"/>
          <p:cNvSpPr>
            <a:spLocks noGrp="1"/>
          </p:cNvSpPr>
          <p:nvPr>
            <p:ph idx="1"/>
          </p:nvPr>
        </p:nvSpPr>
        <p:spPr>
          <a:xfrm>
            <a:off x="0" y="1825625"/>
            <a:ext cx="6987654" cy="4351338"/>
          </a:xfrm>
        </p:spPr>
        <p:txBody>
          <a:bodyPr>
            <a:normAutofit/>
          </a:bodyPr>
          <a:lstStyle/>
          <a:p>
            <a:pPr marL="0" indent="0">
              <a:buNone/>
            </a:pPr>
            <a:r>
              <a:rPr lang="en-US" sz="2400" dirty="0" smtClean="0"/>
              <a:t>#include “</a:t>
            </a:r>
            <a:r>
              <a:rPr lang="en-US" sz="2400" dirty="0" err="1" smtClean="0"/>
              <a:t>EloquentTinyML.h</a:t>
            </a:r>
            <a:r>
              <a:rPr lang="en-US" sz="2400" dirty="0" smtClean="0"/>
              <a:t>”</a:t>
            </a:r>
          </a:p>
          <a:p>
            <a:pPr marL="0" indent="0">
              <a:buNone/>
            </a:pPr>
            <a:r>
              <a:rPr lang="en-US" sz="2400" dirty="0" smtClean="0"/>
              <a:t>#include “</a:t>
            </a:r>
            <a:r>
              <a:rPr lang="en-US" sz="2400" dirty="0" err="1" smtClean="0"/>
              <a:t>sine_model.h</a:t>
            </a:r>
            <a:r>
              <a:rPr lang="en-US" sz="2400" dirty="0" smtClean="0"/>
              <a:t>”</a:t>
            </a:r>
          </a:p>
          <a:p>
            <a:pPr marL="0" indent="0">
              <a:buNone/>
            </a:pPr>
            <a:r>
              <a:rPr lang="en-US" sz="2400" dirty="0" smtClean="0"/>
              <a:t>#define TENSOR_ARENA_SIZE 2*1024</a:t>
            </a:r>
          </a:p>
          <a:p>
            <a:pPr marL="0" indent="0">
              <a:buNone/>
            </a:pPr>
            <a:r>
              <a:rPr lang="en-US" sz="2400" dirty="0" smtClean="0"/>
              <a:t>Eloquent::</a:t>
            </a:r>
            <a:r>
              <a:rPr lang="en-US" sz="2400" dirty="0" err="1" smtClean="0"/>
              <a:t>TinyML</a:t>
            </a:r>
            <a:r>
              <a:rPr lang="en-US" sz="2400" dirty="0" smtClean="0"/>
              <a:t>::</a:t>
            </a:r>
            <a:r>
              <a:rPr lang="en-US" sz="2400" dirty="0" err="1" smtClean="0"/>
              <a:t>TfLite</a:t>
            </a:r>
            <a:r>
              <a:rPr lang="en-US" sz="2400" dirty="0" smtClean="0"/>
              <a:t>&lt;NUMBER_OF_INPUTS,NUMBER_OF_OUTPUTS,TENSOR_ARENA_SIZE&gt; ml(</a:t>
            </a:r>
            <a:r>
              <a:rPr lang="en-US" sz="2400" dirty="0" err="1" smtClean="0"/>
              <a:t>sine_model</a:t>
            </a:r>
            <a:r>
              <a:rPr lang="en-US" sz="2400" dirty="0" smtClean="0"/>
              <a:t>);</a:t>
            </a:r>
          </a:p>
          <a:p>
            <a:pPr marL="0" indent="0">
              <a:buNone/>
            </a:pPr>
            <a:r>
              <a:rPr lang="en-US" sz="2400" dirty="0"/>
              <a:t>v</a:t>
            </a:r>
            <a:r>
              <a:rPr lang="en-US" sz="2400" dirty="0" smtClean="0"/>
              <a:t>oid setup(){</a:t>
            </a:r>
          </a:p>
          <a:p>
            <a:pPr marL="0" indent="0">
              <a:buNone/>
            </a:pPr>
            <a:r>
              <a:rPr lang="en-US" sz="2400" dirty="0" err="1" smtClean="0"/>
              <a:t>Serial.begin</a:t>
            </a:r>
            <a:r>
              <a:rPr lang="en-US" sz="2400" dirty="0" smtClean="0"/>
              <a:t>(115200);</a:t>
            </a:r>
          </a:p>
          <a:p>
            <a:pPr marL="0" indent="0">
              <a:buNone/>
            </a:pPr>
            <a:r>
              <a:rPr lang="en-US" sz="2400" dirty="0" smtClean="0"/>
              <a:t>}</a:t>
            </a:r>
          </a:p>
          <a:p>
            <a:pPr marL="0" indent="0">
              <a:buNone/>
            </a:pPr>
            <a:r>
              <a:rPr lang="en-US" sz="2400" dirty="0" smtClean="0"/>
              <a:t> </a:t>
            </a:r>
            <a:endParaRPr lang="en-US" sz="2400"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IOT Lab, ECE Department</a:t>
            </a:r>
            <a:endParaRPr lang="en-US">
              <a:solidFill>
                <a:prstClr val="black">
                  <a:tint val="75000"/>
                </a:prstClr>
              </a:solidFill>
            </a:endParaRPr>
          </a:p>
        </p:txBody>
      </p:sp>
      <p:sp>
        <p:nvSpPr>
          <p:cNvPr id="7" name="TextBox 6"/>
          <p:cNvSpPr txBox="1"/>
          <p:nvPr/>
        </p:nvSpPr>
        <p:spPr>
          <a:xfrm>
            <a:off x="9253183" y="627797"/>
            <a:ext cx="3438098" cy="4801314"/>
          </a:xfrm>
          <a:prstGeom prst="rect">
            <a:avLst/>
          </a:prstGeom>
          <a:noFill/>
        </p:spPr>
        <p:txBody>
          <a:bodyPr wrap="square" rtlCol="0">
            <a:spAutoFit/>
          </a:bodyPr>
          <a:lstStyle/>
          <a:p>
            <a:r>
              <a:rPr lang="en-US" sz="2400" dirty="0"/>
              <a:t>void loop(){</a:t>
            </a:r>
          </a:p>
          <a:p>
            <a:r>
              <a:rPr lang="en-US" sz="2400" dirty="0"/>
              <a:t>float x = 3.14 * random(100)/100;</a:t>
            </a:r>
          </a:p>
          <a:p>
            <a:r>
              <a:rPr lang="en-US" sz="2400" dirty="0"/>
              <a:t>float y = sin(x);</a:t>
            </a:r>
          </a:p>
          <a:p>
            <a:r>
              <a:rPr lang="en-US" sz="2400" dirty="0"/>
              <a:t>float input[1] = { x};</a:t>
            </a:r>
          </a:p>
          <a:p>
            <a:r>
              <a:rPr lang="en-US" sz="2400" dirty="0"/>
              <a:t>float predicted = </a:t>
            </a:r>
            <a:r>
              <a:rPr lang="en-US" sz="2400" dirty="0" err="1"/>
              <a:t>ml.predict</a:t>
            </a:r>
            <a:r>
              <a:rPr lang="en-US" sz="2400" dirty="0"/>
              <a:t>(input);</a:t>
            </a:r>
          </a:p>
          <a:p>
            <a:r>
              <a:rPr lang="en-US" sz="2400" dirty="0" err="1"/>
              <a:t>Serial.print</a:t>
            </a:r>
            <a:r>
              <a:rPr lang="en-US" sz="2400" dirty="0"/>
              <a:t>(y);</a:t>
            </a:r>
          </a:p>
          <a:p>
            <a:r>
              <a:rPr lang="en-US" sz="2400" dirty="0" err="1"/>
              <a:t>Serial.print</a:t>
            </a:r>
            <a:r>
              <a:rPr lang="en-US" sz="2400" dirty="0"/>
              <a:t>(“  “);</a:t>
            </a:r>
          </a:p>
          <a:p>
            <a:r>
              <a:rPr lang="en-US" sz="2400" dirty="0" err="1"/>
              <a:t>Serial.print</a:t>
            </a:r>
            <a:r>
              <a:rPr lang="en-US" sz="2400" dirty="0"/>
              <a:t>(predicted);</a:t>
            </a:r>
          </a:p>
          <a:p>
            <a:r>
              <a:rPr lang="en-US" sz="2400" dirty="0" smtClean="0"/>
              <a:t>delay(1000</a:t>
            </a:r>
            <a:r>
              <a:rPr lang="en-US" sz="2400" dirty="0"/>
              <a:t>);;</a:t>
            </a:r>
          </a:p>
          <a:p>
            <a:r>
              <a:rPr lang="en-US" sz="2400" dirty="0"/>
              <a:t>}</a:t>
            </a:r>
          </a:p>
          <a:p>
            <a:endParaRPr lang="en-US" dirty="0"/>
          </a:p>
        </p:txBody>
      </p:sp>
    </p:spTree>
    <p:extLst>
      <p:ext uri="{BB962C8B-B14F-4D97-AF65-F5344CB8AC3E}">
        <p14:creationId xmlns:p14="http://schemas.microsoft.com/office/powerpoint/2010/main" val="19921760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MNIST dataset</a:t>
            </a:r>
            <a:endParaRPr lang="en-US" dirty="0"/>
          </a:p>
        </p:txBody>
      </p:sp>
      <p:sp>
        <p:nvSpPr>
          <p:cNvPr id="4" name="Footer Placeholder 3"/>
          <p:cNvSpPr>
            <a:spLocks noGrp="1"/>
          </p:cNvSpPr>
          <p:nvPr>
            <p:ph type="ftr" sz="quarter" idx="11"/>
          </p:nvPr>
        </p:nvSpPr>
        <p:spPr/>
        <p:txBody>
          <a:bodyPr/>
          <a:lstStyle/>
          <a:p>
            <a:r>
              <a:rPr lang="en-US" dirty="0" smtClean="0">
                <a:solidFill>
                  <a:prstClr val="black">
                    <a:tint val="75000"/>
                  </a:prstClr>
                </a:solidFill>
              </a:rPr>
              <a:t>IOT Lab, ECE Department</a:t>
            </a:r>
            <a:endParaRPr lang="en-US" dirty="0">
              <a:solidFill>
                <a:prstClr val="black">
                  <a:tint val="75000"/>
                </a:prst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320" y="1960159"/>
            <a:ext cx="4225323" cy="2366181"/>
          </a:xfrm>
          <a:prstGeom prst="rect">
            <a:avLst/>
          </a:prstGeom>
        </p:spPr>
      </p:pic>
      <p:sp>
        <p:nvSpPr>
          <p:cNvPr id="6" name="TextBox 5"/>
          <p:cNvSpPr txBox="1"/>
          <p:nvPr/>
        </p:nvSpPr>
        <p:spPr>
          <a:xfrm>
            <a:off x="6096000" y="2115403"/>
            <a:ext cx="5336275" cy="3139321"/>
          </a:xfrm>
          <a:prstGeom prst="rect">
            <a:avLst/>
          </a:prstGeom>
          <a:noFill/>
        </p:spPr>
        <p:txBody>
          <a:bodyPr wrap="square" rtlCol="0">
            <a:spAutoFit/>
          </a:bodyPr>
          <a:lstStyle/>
          <a:p>
            <a:r>
              <a:rPr lang="en-US" dirty="0" smtClean="0"/>
              <a:t>Hand-written digits from 0 to 9 </a:t>
            </a:r>
          </a:p>
          <a:p>
            <a:r>
              <a:rPr lang="en-US" dirty="0" smtClean="0"/>
              <a:t>Each </a:t>
            </a:r>
            <a:r>
              <a:rPr lang="en-US" dirty="0" err="1" smtClean="0"/>
              <a:t>datapoint</a:t>
            </a:r>
            <a:r>
              <a:rPr lang="en-US" dirty="0" smtClean="0"/>
              <a:t> is a 8x8 image of a digit</a:t>
            </a:r>
          </a:p>
          <a:p>
            <a:r>
              <a:rPr lang="en-US" dirty="0" smtClean="0"/>
              <a:t>Classes :10</a:t>
            </a:r>
          </a:p>
          <a:p>
            <a:r>
              <a:rPr lang="en-US" dirty="0" smtClean="0"/>
              <a:t>Samples per class : ~180</a:t>
            </a:r>
          </a:p>
          <a:p>
            <a:r>
              <a:rPr lang="en-US" dirty="0" smtClean="0"/>
              <a:t>Samples total:1797</a:t>
            </a:r>
          </a:p>
          <a:p>
            <a:r>
              <a:rPr lang="en-US" dirty="0" smtClean="0"/>
              <a:t>Dimensionality:64</a:t>
            </a:r>
          </a:p>
          <a:p>
            <a:r>
              <a:rPr lang="en-US" dirty="0" smtClean="0"/>
              <a:t>Can be imported from the </a:t>
            </a:r>
            <a:r>
              <a:rPr lang="en-US" dirty="0" err="1" smtClean="0"/>
              <a:t>scikit</a:t>
            </a:r>
            <a:r>
              <a:rPr lang="en-US" dirty="0" smtClean="0"/>
              <a:t>-learn Python package</a:t>
            </a:r>
          </a:p>
          <a:p>
            <a:r>
              <a:rPr lang="en-US" dirty="0"/>
              <a:t>d</a:t>
            </a:r>
            <a:r>
              <a:rPr lang="en-US" dirty="0" smtClean="0"/>
              <a:t>atasets using the </a:t>
            </a:r>
            <a:r>
              <a:rPr lang="en-US" dirty="0" err="1" smtClean="0"/>
              <a:t>load_digits</a:t>
            </a:r>
            <a:r>
              <a:rPr lang="en-US" dirty="0" smtClean="0"/>
              <a:t> method</a:t>
            </a:r>
          </a:p>
          <a:p>
            <a:endParaRPr lang="en-US" dirty="0" smtClean="0"/>
          </a:p>
          <a:p>
            <a:r>
              <a:rPr lang="en-US" dirty="0" smtClean="0"/>
              <a:t>MNIST – Modified National Institute of Standards &amp; Technology</a:t>
            </a:r>
            <a:endParaRPr lang="en-US" dirty="0"/>
          </a:p>
        </p:txBody>
      </p:sp>
    </p:spTree>
    <p:extLst>
      <p:ext uri="{BB962C8B-B14F-4D97-AF65-F5344CB8AC3E}">
        <p14:creationId xmlns:p14="http://schemas.microsoft.com/office/powerpoint/2010/main" val="14866436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CNN – Convolution layer</a:t>
            </a:r>
            <a:endParaRPr lang="en-US"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IOT Lab, ECE Department</a:t>
            </a:r>
            <a:endParaRPr lang="en-US">
              <a:solidFill>
                <a:prstClr val="black">
                  <a:tint val="75000"/>
                </a:prstClr>
              </a:solidFill>
            </a:endParaRPr>
          </a:p>
        </p:txBody>
      </p:sp>
      <p:sp>
        <p:nvSpPr>
          <p:cNvPr id="6" name="TextBox 5"/>
          <p:cNvSpPr txBox="1"/>
          <p:nvPr/>
        </p:nvSpPr>
        <p:spPr>
          <a:xfrm>
            <a:off x="838198" y="1521180"/>
            <a:ext cx="11212775" cy="646331"/>
          </a:xfrm>
          <a:prstGeom prst="rect">
            <a:avLst/>
          </a:prstGeom>
          <a:noFill/>
        </p:spPr>
        <p:txBody>
          <a:bodyPr wrap="square" rtlCol="0">
            <a:spAutoFit/>
          </a:bodyPr>
          <a:lstStyle/>
          <a:p>
            <a:r>
              <a:rPr lang="en-US" b="1" dirty="0"/>
              <a:t>CNN</a:t>
            </a:r>
            <a:r>
              <a:rPr lang="en-US" dirty="0"/>
              <a:t> stands for Convolutional Neural Network which is a specialized neural network for processing data that has an input shape like a 2D matrix like images. </a:t>
            </a:r>
            <a:r>
              <a:rPr lang="en-US" b="1" dirty="0"/>
              <a:t>CNN's</a:t>
            </a:r>
            <a:r>
              <a:rPr lang="en-US" dirty="0"/>
              <a:t> are typically used for image detection and classification</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205" y="3554108"/>
            <a:ext cx="3933825" cy="159067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4803" y="3112504"/>
            <a:ext cx="3382654" cy="2473881"/>
          </a:xfrm>
          <a:prstGeom prst="rect">
            <a:avLst/>
          </a:prstGeom>
        </p:spPr>
      </p:pic>
      <p:sp>
        <p:nvSpPr>
          <p:cNvPr id="9" name="Rectangle 8"/>
          <p:cNvSpPr/>
          <p:nvPr/>
        </p:nvSpPr>
        <p:spPr>
          <a:xfrm>
            <a:off x="607608" y="5565900"/>
            <a:ext cx="8877586" cy="369332"/>
          </a:xfrm>
          <a:prstGeom prst="rect">
            <a:avLst/>
          </a:prstGeom>
        </p:spPr>
        <p:txBody>
          <a:bodyPr wrap="square">
            <a:spAutoFit/>
          </a:bodyPr>
          <a:lstStyle/>
          <a:p>
            <a:r>
              <a:rPr lang="en-US" dirty="0">
                <a:solidFill>
                  <a:srgbClr val="292929"/>
                </a:solidFill>
                <a:latin typeface="charter"/>
              </a:rPr>
              <a:t>Convolutional layer is core building block of CNN, it helps with </a:t>
            </a:r>
            <a:r>
              <a:rPr lang="en-US" b="1" dirty="0">
                <a:solidFill>
                  <a:srgbClr val="292929"/>
                </a:solidFill>
                <a:latin typeface="charter"/>
              </a:rPr>
              <a:t>feature detection</a:t>
            </a:r>
            <a:endParaRPr lang="en-US" dirty="0"/>
          </a:p>
        </p:txBody>
      </p:sp>
    </p:spTree>
    <p:extLst>
      <p:ext uri="{BB962C8B-B14F-4D97-AF65-F5344CB8AC3E}">
        <p14:creationId xmlns:p14="http://schemas.microsoft.com/office/powerpoint/2010/main" val="19723976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CNN</a:t>
            </a:r>
            <a:endParaRPr lang="en-US"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IOT Lab, ECE Department</a:t>
            </a:r>
            <a:endParaRPr lang="en-US">
              <a:solidFill>
                <a:prstClr val="black">
                  <a:tint val="75000"/>
                </a:prst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1" y="742950"/>
            <a:ext cx="3719512" cy="6010902"/>
          </a:xfrm>
          <a:prstGeom prst="rect">
            <a:avLst/>
          </a:prstGeom>
        </p:spPr>
      </p:pic>
    </p:spTree>
    <p:extLst>
      <p:ext uri="{BB962C8B-B14F-4D97-AF65-F5344CB8AC3E}">
        <p14:creationId xmlns:p14="http://schemas.microsoft.com/office/powerpoint/2010/main" val="20266333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solidFill>
                  <a:prstClr val="black">
                    <a:tint val="75000"/>
                  </a:prstClr>
                </a:solidFill>
              </a:rPr>
              <a:t>IOT Lab, ECE Department</a:t>
            </a:r>
            <a:endParaRPr lang="en-US">
              <a:solidFill>
                <a:prstClr val="black">
                  <a:tint val="75000"/>
                </a:prstClr>
              </a:solidFill>
            </a:endParaRPr>
          </a:p>
        </p:txBody>
      </p:sp>
      <p:sp>
        <p:nvSpPr>
          <p:cNvPr id="12" name="Title 1"/>
          <p:cNvSpPr>
            <a:spLocks noGrp="1"/>
          </p:cNvSpPr>
          <p:nvPr>
            <p:ph type="title"/>
          </p:nvPr>
        </p:nvSpPr>
        <p:spPr>
          <a:xfrm>
            <a:off x="838200" y="365125"/>
            <a:ext cx="10515600" cy="1325563"/>
          </a:xfrm>
        </p:spPr>
        <p:txBody>
          <a:bodyPr/>
          <a:lstStyle/>
          <a:p>
            <a:r>
              <a:rPr lang="en-US" dirty="0" smtClean="0"/>
              <a:t>Agenda</a:t>
            </a:r>
            <a:endParaRPr lang="en-US" dirty="0"/>
          </a:p>
        </p:txBody>
      </p:sp>
      <p:sp>
        <p:nvSpPr>
          <p:cNvPr id="2" name="Rounded Rectangle 1"/>
          <p:cNvSpPr/>
          <p:nvPr/>
        </p:nvSpPr>
        <p:spPr>
          <a:xfrm>
            <a:off x="565245" y="1690688"/>
            <a:ext cx="545910" cy="4793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1</a:t>
            </a:r>
          </a:p>
        </p:txBody>
      </p:sp>
      <p:sp>
        <p:nvSpPr>
          <p:cNvPr id="9" name="TextBox 8"/>
          <p:cNvSpPr txBox="1"/>
          <p:nvPr/>
        </p:nvSpPr>
        <p:spPr>
          <a:xfrm>
            <a:off x="1309047" y="1792625"/>
            <a:ext cx="3493827" cy="369332"/>
          </a:xfrm>
          <a:prstGeom prst="rect">
            <a:avLst/>
          </a:prstGeom>
          <a:noFill/>
        </p:spPr>
        <p:txBody>
          <a:bodyPr wrap="square" rtlCol="0">
            <a:spAutoFit/>
          </a:bodyPr>
          <a:lstStyle/>
          <a:p>
            <a:r>
              <a:rPr lang="en-US" dirty="0">
                <a:solidFill>
                  <a:prstClr val="black"/>
                </a:solidFill>
              </a:rPr>
              <a:t>IOT, IOT &amp; AI, Edge Computing</a:t>
            </a:r>
          </a:p>
        </p:txBody>
      </p:sp>
      <p:sp>
        <p:nvSpPr>
          <p:cNvPr id="11" name="Rounded Rectangle 10"/>
          <p:cNvSpPr/>
          <p:nvPr/>
        </p:nvSpPr>
        <p:spPr>
          <a:xfrm>
            <a:off x="565245" y="2729648"/>
            <a:ext cx="545910" cy="4793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2</a:t>
            </a:r>
          </a:p>
        </p:txBody>
      </p:sp>
      <p:sp>
        <p:nvSpPr>
          <p:cNvPr id="13" name="TextBox 12"/>
          <p:cNvSpPr txBox="1"/>
          <p:nvPr/>
        </p:nvSpPr>
        <p:spPr>
          <a:xfrm>
            <a:off x="1309047" y="2831585"/>
            <a:ext cx="3493827" cy="369332"/>
          </a:xfrm>
          <a:prstGeom prst="rect">
            <a:avLst/>
          </a:prstGeom>
          <a:noFill/>
        </p:spPr>
        <p:txBody>
          <a:bodyPr wrap="square" rtlCol="0">
            <a:spAutoFit/>
          </a:bodyPr>
          <a:lstStyle/>
          <a:p>
            <a:r>
              <a:rPr lang="en-US" dirty="0">
                <a:solidFill>
                  <a:prstClr val="black"/>
                </a:solidFill>
              </a:rPr>
              <a:t>Using the G-Edge board</a:t>
            </a:r>
          </a:p>
        </p:txBody>
      </p:sp>
      <p:sp>
        <p:nvSpPr>
          <p:cNvPr id="14" name="Rounded Rectangle 13"/>
          <p:cNvSpPr/>
          <p:nvPr/>
        </p:nvSpPr>
        <p:spPr>
          <a:xfrm>
            <a:off x="565245" y="3801141"/>
            <a:ext cx="545910" cy="4793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3</a:t>
            </a:r>
          </a:p>
        </p:txBody>
      </p:sp>
      <p:sp>
        <p:nvSpPr>
          <p:cNvPr id="15" name="TextBox 14"/>
          <p:cNvSpPr txBox="1"/>
          <p:nvPr/>
        </p:nvSpPr>
        <p:spPr>
          <a:xfrm>
            <a:off x="1309047" y="3903078"/>
            <a:ext cx="3493827" cy="369332"/>
          </a:xfrm>
          <a:prstGeom prst="rect">
            <a:avLst/>
          </a:prstGeom>
          <a:noFill/>
        </p:spPr>
        <p:txBody>
          <a:bodyPr wrap="square" rtlCol="0">
            <a:spAutoFit/>
          </a:bodyPr>
          <a:lstStyle/>
          <a:p>
            <a:r>
              <a:rPr lang="en-US" dirty="0">
                <a:solidFill>
                  <a:prstClr val="black"/>
                </a:solidFill>
              </a:rPr>
              <a:t>Google </a:t>
            </a:r>
            <a:r>
              <a:rPr lang="en-US" dirty="0" err="1">
                <a:solidFill>
                  <a:prstClr val="black"/>
                </a:solidFill>
              </a:rPr>
              <a:t>Colab</a:t>
            </a:r>
            <a:r>
              <a:rPr lang="en-US" dirty="0">
                <a:solidFill>
                  <a:prstClr val="black"/>
                </a:solidFill>
              </a:rPr>
              <a:t> + Python Basics</a:t>
            </a:r>
          </a:p>
        </p:txBody>
      </p:sp>
      <p:sp>
        <p:nvSpPr>
          <p:cNvPr id="16" name="Rounded Rectangle 15"/>
          <p:cNvSpPr/>
          <p:nvPr/>
        </p:nvSpPr>
        <p:spPr>
          <a:xfrm>
            <a:off x="565245" y="4744184"/>
            <a:ext cx="545910" cy="4793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4</a:t>
            </a:r>
          </a:p>
        </p:txBody>
      </p:sp>
      <p:sp>
        <p:nvSpPr>
          <p:cNvPr id="17" name="TextBox 16"/>
          <p:cNvSpPr txBox="1"/>
          <p:nvPr/>
        </p:nvSpPr>
        <p:spPr>
          <a:xfrm>
            <a:off x="1309047" y="4846121"/>
            <a:ext cx="3493827" cy="369332"/>
          </a:xfrm>
          <a:prstGeom prst="rect">
            <a:avLst/>
          </a:prstGeom>
          <a:noFill/>
        </p:spPr>
        <p:txBody>
          <a:bodyPr wrap="square" rtlCol="0">
            <a:spAutoFit/>
          </a:bodyPr>
          <a:lstStyle/>
          <a:p>
            <a:r>
              <a:rPr lang="en-US" dirty="0">
                <a:solidFill>
                  <a:prstClr val="black"/>
                </a:solidFill>
              </a:rPr>
              <a:t>Generating datasets with G-Edge</a:t>
            </a:r>
          </a:p>
        </p:txBody>
      </p:sp>
      <p:sp>
        <p:nvSpPr>
          <p:cNvPr id="18" name="Rounded Rectangle 17"/>
          <p:cNvSpPr/>
          <p:nvPr/>
        </p:nvSpPr>
        <p:spPr>
          <a:xfrm>
            <a:off x="5662684" y="1734880"/>
            <a:ext cx="545910" cy="4793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5</a:t>
            </a:r>
          </a:p>
        </p:txBody>
      </p:sp>
      <p:sp>
        <p:nvSpPr>
          <p:cNvPr id="19" name="TextBox 18"/>
          <p:cNvSpPr txBox="1"/>
          <p:nvPr/>
        </p:nvSpPr>
        <p:spPr>
          <a:xfrm>
            <a:off x="6406486" y="1836817"/>
            <a:ext cx="3493827" cy="369332"/>
          </a:xfrm>
          <a:prstGeom prst="rect">
            <a:avLst/>
          </a:prstGeom>
          <a:noFill/>
        </p:spPr>
        <p:txBody>
          <a:bodyPr wrap="square" rtlCol="0">
            <a:spAutoFit/>
          </a:bodyPr>
          <a:lstStyle/>
          <a:p>
            <a:r>
              <a:rPr lang="en-US" dirty="0">
                <a:solidFill>
                  <a:prstClr val="black"/>
                </a:solidFill>
              </a:rPr>
              <a:t>ML using these datasets</a:t>
            </a:r>
          </a:p>
        </p:txBody>
      </p:sp>
      <p:sp>
        <p:nvSpPr>
          <p:cNvPr id="20" name="Rounded Rectangle 19"/>
          <p:cNvSpPr/>
          <p:nvPr/>
        </p:nvSpPr>
        <p:spPr>
          <a:xfrm>
            <a:off x="5662684" y="2836822"/>
            <a:ext cx="545910" cy="4793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6</a:t>
            </a:r>
          </a:p>
        </p:txBody>
      </p:sp>
      <p:sp>
        <p:nvSpPr>
          <p:cNvPr id="21" name="TextBox 20"/>
          <p:cNvSpPr txBox="1"/>
          <p:nvPr/>
        </p:nvSpPr>
        <p:spPr>
          <a:xfrm>
            <a:off x="6406486" y="2938759"/>
            <a:ext cx="3493827" cy="369332"/>
          </a:xfrm>
          <a:prstGeom prst="rect">
            <a:avLst/>
          </a:prstGeom>
          <a:noFill/>
        </p:spPr>
        <p:txBody>
          <a:bodyPr wrap="square" rtlCol="0">
            <a:spAutoFit/>
          </a:bodyPr>
          <a:lstStyle/>
          <a:p>
            <a:r>
              <a:rPr lang="en-US" dirty="0">
                <a:solidFill>
                  <a:prstClr val="black"/>
                </a:solidFill>
              </a:rPr>
              <a:t>ML and DL on G-Edge</a:t>
            </a:r>
          </a:p>
        </p:txBody>
      </p:sp>
      <p:sp>
        <p:nvSpPr>
          <p:cNvPr id="3" name="Oval 2"/>
          <p:cNvSpPr/>
          <p:nvPr/>
        </p:nvSpPr>
        <p:spPr>
          <a:xfrm>
            <a:off x="5662684" y="2682326"/>
            <a:ext cx="4380931" cy="688019"/>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8584771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CNN</a:t>
            </a:r>
            <a:endParaRPr lang="en-US" dirty="0"/>
          </a:p>
        </p:txBody>
      </p:sp>
      <p:sp>
        <p:nvSpPr>
          <p:cNvPr id="3" name="Content Placeholder 2"/>
          <p:cNvSpPr>
            <a:spLocks noGrp="1"/>
          </p:cNvSpPr>
          <p:nvPr>
            <p:ph idx="1"/>
          </p:nvPr>
        </p:nvSpPr>
        <p:spPr/>
        <p:txBody>
          <a:bodyPr/>
          <a:lstStyle/>
          <a:p>
            <a:r>
              <a:rPr lang="en-US" dirty="0"/>
              <a:t>All convolutional layers contain </a:t>
            </a:r>
            <a:r>
              <a:rPr lang="en-US" b="1" dirty="0"/>
              <a:t>filters</a:t>
            </a:r>
            <a:r>
              <a:rPr lang="en-US" dirty="0"/>
              <a:t> (or kernels) that slide over the input image, detect features, </a:t>
            </a:r>
            <a:r>
              <a:rPr lang="en-US" b="1" dirty="0"/>
              <a:t>create a feature map</a:t>
            </a:r>
            <a:r>
              <a:rPr lang="en-US" dirty="0"/>
              <a:t>, and pass the results to the next layer. Then the operation repeats. Filters in the first few layers handle the simplest features (like edges or curves), while the next layers combine these results and use them to detect more detailed ones (like textures or entire body parts).</a:t>
            </a:r>
          </a:p>
          <a:p>
            <a:r>
              <a:rPr lang="en-US" dirty="0"/>
              <a:t>When all the feature maps are ready, </a:t>
            </a:r>
            <a:r>
              <a:rPr lang="en-US" b="1" dirty="0"/>
              <a:t>they are merged to get the final output that represents predictions </a:t>
            </a:r>
            <a:r>
              <a:rPr lang="en-US" dirty="0"/>
              <a:t>about the object that the machine sees</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IOT Lab, ECE Department</a:t>
            </a:r>
            <a:endParaRPr lang="en-US">
              <a:solidFill>
                <a:prstClr val="black">
                  <a:tint val="75000"/>
                </a:prstClr>
              </a:solidFill>
            </a:endParaRPr>
          </a:p>
        </p:txBody>
      </p:sp>
    </p:spTree>
    <p:extLst>
      <p:ext uri="{BB962C8B-B14F-4D97-AF65-F5344CB8AC3E}">
        <p14:creationId xmlns:p14="http://schemas.microsoft.com/office/powerpoint/2010/main" val="35612607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layers in a CNN model</a:t>
            </a:r>
            <a:endParaRPr lang="en-US" dirty="0"/>
          </a:p>
        </p:txBody>
      </p:sp>
      <p:sp>
        <p:nvSpPr>
          <p:cNvPr id="3" name="Content Placeholder 2"/>
          <p:cNvSpPr>
            <a:spLocks noGrp="1"/>
          </p:cNvSpPr>
          <p:nvPr>
            <p:ph idx="1"/>
          </p:nvPr>
        </p:nvSpPr>
        <p:spPr>
          <a:xfrm>
            <a:off x="838199" y="1825625"/>
            <a:ext cx="9834349" cy="4351338"/>
          </a:xfrm>
        </p:spPr>
        <p:txBody>
          <a:bodyPr>
            <a:normAutofit/>
          </a:bodyPr>
          <a:lstStyle/>
          <a:p>
            <a:r>
              <a:rPr lang="en-US" dirty="0" smtClean="0"/>
              <a:t>Convolution layers : Feature extraction- feature maps</a:t>
            </a:r>
          </a:p>
          <a:p>
            <a:r>
              <a:rPr lang="en-US" dirty="0" smtClean="0"/>
              <a:t>Activation functions: Typical activation function used is </a:t>
            </a:r>
            <a:r>
              <a:rPr lang="en-US" dirty="0" err="1" smtClean="0"/>
              <a:t>ReLU</a:t>
            </a:r>
            <a:endParaRPr lang="en-US" dirty="0" smtClean="0"/>
          </a:p>
          <a:p>
            <a:r>
              <a:rPr lang="en-US" dirty="0" smtClean="0"/>
              <a:t>Pooling layers: “</a:t>
            </a:r>
            <a:r>
              <a:rPr lang="en-US" dirty="0" err="1" smtClean="0"/>
              <a:t>Downsamples</a:t>
            </a:r>
            <a:r>
              <a:rPr lang="en-US" dirty="0" smtClean="0"/>
              <a:t>” an image – Typical max pooling</a:t>
            </a:r>
          </a:p>
          <a:p>
            <a:r>
              <a:rPr lang="en-US" dirty="0" smtClean="0"/>
              <a:t>Flattening layer</a:t>
            </a:r>
          </a:p>
          <a:p>
            <a:r>
              <a:rPr lang="en-US" dirty="0" smtClean="0"/>
              <a:t>Fully connected layer - ANN</a:t>
            </a:r>
          </a:p>
          <a:p>
            <a:endParaRPr lang="en-US"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IOT Lab, ECE Department</a:t>
            </a:r>
            <a:endParaRPr lang="en-US">
              <a:solidFill>
                <a:prstClr val="black">
                  <a:tint val="75000"/>
                </a:prstClr>
              </a:solidFill>
            </a:endParaRPr>
          </a:p>
        </p:txBody>
      </p:sp>
    </p:spTree>
    <p:extLst>
      <p:ext uri="{BB962C8B-B14F-4D97-AF65-F5344CB8AC3E}">
        <p14:creationId xmlns:p14="http://schemas.microsoft.com/office/powerpoint/2010/main" val="16167535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CNN for MNIST data</a:t>
            </a:r>
            <a:endParaRPr lang="en-US"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IOT Lab, ECE Department</a:t>
            </a:r>
            <a:endParaRPr lang="en-US">
              <a:solidFill>
                <a:prstClr val="black">
                  <a:tint val="75000"/>
                </a:prst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644" y="2525974"/>
            <a:ext cx="1218930" cy="1213513"/>
          </a:xfrm>
          <a:prstGeom prst="rect">
            <a:avLst/>
          </a:prstGeom>
        </p:spPr>
      </p:pic>
      <p:sp>
        <p:nvSpPr>
          <p:cNvPr id="7" name="Rectangle 6"/>
          <p:cNvSpPr/>
          <p:nvPr/>
        </p:nvSpPr>
        <p:spPr>
          <a:xfrm>
            <a:off x="3151495" y="2347984"/>
            <a:ext cx="1774209" cy="1569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03816" y="3917476"/>
            <a:ext cx="1526487" cy="923330"/>
          </a:xfrm>
          <a:prstGeom prst="rect">
            <a:avLst/>
          </a:prstGeom>
          <a:noFill/>
        </p:spPr>
        <p:txBody>
          <a:bodyPr wrap="square" rtlCol="0">
            <a:spAutoFit/>
          </a:bodyPr>
          <a:lstStyle/>
          <a:p>
            <a:r>
              <a:rPr lang="en-US" dirty="0" smtClean="0"/>
              <a:t>Input image from MNIST dataset</a:t>
            </a:r>
            <a:endParaRPr lang="en-US" dirty="0"/>
          </a:p>
        </p:txBody>
      </p:sp>
      <p:sp>
        <p:nvSpPr>
          <p:cNvPr id="9" name="Right Arrow 8"/>
          <p:cNvSpPr/>
          <p:nvPr/>
        </p:nvSpPr>
        <p:spPr>
          <a:xfrm>
            <a:off x="2430303" y="2975212"/>
            <a:ext cx="326545" cy="1575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151495" y="4113107"/>
            <a:ext cx="2266666" cy="1477328"/>
          </a:xfrm>
          <a:prstGeom prst="rect">
            <a:avLst/>
          </a:prstGeom>
          <a:noFill/>
        </p:spPr>
        <p:txBody>
          <a:bodyPr wrap="square" rtlCol="0">
            <a:spAutoFit/>
          </a:bodyPr>
          <a:lstStyle/>
          <a:p>
            <a:r>
              <a:rPr lang="en-US" b="1" dirty="0" smtClean="0"/>
              <a:t>Convolution Layer</a:t>
            </a:r>
          </a:p>
          <a:p>
            <a:r>
              <a:rPr lang="en-US" dirty="0" smtClean="0"/>
              <a:t>8 filters</a:t>
            </a:r>
          </a:p>
          <a:p>
            <a:r>
              <a:rPr lang="en-US" dirty="0" smtClean="0"/>
              <a:t>3x3 filter size</a:t>
            </a:r>
          </a:p>
          <a:p>
            <a:r>
              <a:rPr lang="en-US" dirty="0" err="1" smtClean="0"/>
              <a:t>reLU</a:t>
            </a:r>
            <a:r>
              <a:rPr lang="en-US" dirty="0" smtClean="0"/>
              <a:t> activation function</a:t>
            </a:r>
            <a:endParaRPr lang="en-US" dirty="0"/>
          </a:p>
        </p:txBody>
      </p:sp>
      <p:sp>
        <p:nvSpPr>
          <p:cNvPr id="11" name="Right Arrow 10"/>
          <p:cNvSpPr/>
          <p:nvPr/>
        </p:nvSpPr>
        <p:spPr>
          <a:xfrm>
            <a:off x="5157078" y="2975212"/>
            <a:ext cx="326545" cy="1575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934636" y="2053988"/>
            <a:ext cx="409433" cy="337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624014" y="5424985"/>
            <a:ext cx="2266666" cy="369332"/>
          </a:xfrm>
          <a:prstGeom prst="rect">
            <a:avLst/>
          </a:prstGeom>
          <a:noFill/>
        </p:spPr>
        <p:txBody>
          <a:bodyPr wrap="square" rtlCol="0">
            <a:spAutoFit/>
          </a:bodyPr>
          <a:lstStyle/>
          <a:p>
            <a:r>
              <a:rPr lang="en-US" b="1" dirty="0" smtClean="0"/>
              <a:t>Flattening Layer</a:t>
            </a:r>
            <a:endParaRPr lang="en-US" b="1" dirty="0"/>
          </a:p>
        </p:txBody>
      </p:sp>
      <p:sp>
        <p:nvSpPr>
          <p:cNvPr id="14" name="Rectangle 13"/>
          <p:cNvSpPr/>
          <p:nvPr/>
        </p:nvSpPr>
        <p:spPr>
          <a:xfrm>
            <a:off x="7542932" y="2525974"/>
            <a:ext cx="1774209" cy="1569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6631809" y="3013395"/>
            <a:ext cx="326545" cy="1575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542932" y="4194475"/>
            <a:ext cx="2266666" cy="369332"/>
          </a:xfrm>
          <a:prstGeom prst="rect">
            <a:avLst/>
          </a:prstGeom>
          <a:noFill/>
        </p:spPr>
        <p:txBody>
          <a:bodyPr wrap="square" rtlCol="0">
            <a:spAutoFit/>
          </a:bodyPr>
          <a:lstStyle/>
          <a:p>
            <a:r>
              <a:rPr lang="en-US" b="1" dirty="0" smtClean="0"/>
              <a:t>Output Layer</a:t>
            </a:r>
            <a:endParaRPr lang="en-US" b="1" dirty="0"/>
          </a:p>
        </p:txBody>
      </p:sp>
      <p:sp>
        <p:nvSpPr>
          <p:cNvPr id="17" name="Rectangle 16"/>
          <p:cNvSpPr/>
          <p:nvPr/>
        </p:nvSpPr>
        <p:spPr>
          <a:xfrm>
            <a:off x="3151494" y="2347984"/>
            <a:ext cx="519753" cy="44980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3x3</a:t>
            </a:r>
            <a:endParaRPr lang="en-US" dirty="0"/>
          </a:p>
        </p:txBody>
      </p:sp>
    </p:spTree>
    <p:extLst>
      <p:ext uri="{BB962C8B-B14F-4D97-AF65-F5344CB8AC3E}">
        <p14:creationId xmlns:p14="http://schemas.microsoft.com/office/powerpoint/2010/main" val="9026950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CNN </a:t>
            </a:r>
            <a:r>
              <a:rPr lang="en-US" dirty="0" err="1" smtClean="0"/>
              <a:t>forMNIST</a:t>
            </a:r>
            <a:endParaRPr lang="en-US" dirty="0"/>
          </a:p>
        </p:txBody>
      </p:sp>
      <p:sp>
        <p:nvSpPr>
          <p:cNvPr id="3" name="Content Placeholder 2"/>
          <p:cNvSpPr>
            <a:spLocks noGrp="1"/>
          </p:cNvSpPr>
          <p:nvPr>
            <p:ph idx="1"/>
          </p:nvPr>
        </p:nvSpPr>
        <p:spPr/>
        <p:txBody>
          <a:bodyPr/>
          <a:lstStyle/>
          <a:p>
            <a:pPr marL="0" indent="0">
              <a:buNone/>
            </a:pPr>
            <a:r>
              <a:rPr lang="en-US" sz="2400" dirty="0" smtClean="0"/>
              <a:t>Compile function parameters</a:t>
            </a:r>
          </a:p>
          <a:p>
            <a:pPr marL="0" indent="0">
              <a:buNone/>
            </a:pPr>
            <a:endParaRPr lang="en-US" dirty="0"/>
          </a:p>
          <a:p>
            <a:pPr marL="0" indent="0">
              <a:buNone/>
            </a:pPr>
            <a:endParaRPr lang="en-US" dirty="0" smtClean="0"/>
          </a:p>
          <a:p>
            <a:pPr marL="0" indent="0">
              <a:buNone/>
            </a:pPr>
            <a:endParaRPr lang="en-US" dirty="0"/>
          </a:p>
          <a:p>
            <a:pPr marL="0" indent="0">
              <a:buNone/>
            </a:pPr>
            <a:r>
              <a:rPr lang="en-US" sz="2400" dirty="0" smtClean="0"/>
              <a:t>Fit function parameters:</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IOT Lab, ECE Department</a:t>
            </a:r>
            <a:endParaRPr lang="en-US">
              <a:solidFill>
                <a:prstClr val="black">
                  <a:tint val="75000"/>
                </a:prst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176517479"/>
              </p:ext>
            </p:extLst>
          </p:nvPr>
        </p:nvGraphicFramePr>
        <p:xfrm>
          <a:off x="1056564" y="4445506"/>
          <a:ext cx="4852916" cy="1112520"/>
        </p:xfrm>
        <a:graphic>
          <a:graphicData uri="http://schemas.openxmlformats.org/drawingml/2006/table">
            <a:tbl>
              <a:tblPr firstRow="1" bandRow="1">
                <a:tableStyleId>{5C22544A-7EE6-4342-B048-85BDC9FD1C3A}</a:tableStyleId>
              </a:tblPr>
              <a:tblGrid>
                <a:gridCol w="1836761"/>
                <a:gridCol w="3016155"/>
              </a:tblGrid>
              <a:tr h="370840">
                <a:tc>
                  <a:txBody>
                    <a:bodyPr/>
                    <a:lstStyle/>
                    <a:p>
                      <a:r>
                        <a:rPr lang="en-US" dirty="0" smtClean="0"/>
                        <a:t>Parameter</a:t>
                      </a:r>
                      <a:endParaRPr lang="en-US" dirty="0"/>
                    </a:p>
                  </a:txBody>
                  <a:tcPr/>
                </a:tc>
                <a:tc>
                  <a:txBody>
                    <a:bodyPr/>
                    <a:lstStyle/>
                    <a:p>
                      <a:r>
                        <a:rPr lang="en-US" dirty="0" smtClean="0"/>
                        <a:t>Value</a:t>
                      </a:r>
                      <a:endParaRPr lang="en-US" dirty="0"/>
                    </a:p>
                  </a:txBody>
                  <a:tcPr/>
                </a:tc>
              </a:tr>
              <a:tr h="370840">
                <a:tc>
                  <a:txBody>
                    <a:bodyPr/>
                    <a:lstStyle/>
                    <a:p>
                      <a:r>
                        <a:rPr lang="en-US" dirty="0" err="1" smtClean="0"/>
                        <a:t>Batch_size</a:t>
                      </a:r>
                      <a:endParaRPr lang="en-US" dirty="0"/>
                    </a:p>
                  </a:txBody>
                  <a:tcPr/>
                </a:tc>
                <a:tc>
                  <a:txBody>
                    <a:bodyPr/>
                    <a:lstStyle/>
                    <a:p>
                      <a:r>
                        <a:rPr lang="en-US" dirty="0" smtClean="0"/>
                        <a:t>16</a:t>
                      </a:r>
                      <a:endParaRPr lang="en-US" dirty="0"/>
                    </a:p>
                  </a:txBody>
                  <a:tcPr/>
                </a:tc>
              </a:tr>
              <a:tr h="370840">
                <a:tc>
                  <a:txBody>
                    <a:bodyPr/>
                    <a:lstStyle/>
                    <a:p>
                      <a:r>
                        <a:rPr lang="en-US" dirty="0" smtClean="0"/>
                        <a:t>Epochs</a:t>
                      </a:r>
                      <a:endParaRPr lang="en-US" dirty="0"/>
                    </a:p>
                  </a:txBody>
                  <a:tcPr/>
                </a:tc>
                <a:tc>
                  <a:txBody>
                    <a:bodyPr/>
                    <a:lstStyle/>
                    <a:p>
                      <a:r>
                        <a:rPr lang="en-US" dirty="0" smtClean="0"/>
                        <a:t>50</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14037429"/>
              </p:ext>
            </p:extLst>
          </p:nvPr>
        </p:nvGraphicFramePr>
        <p:xfrm>
          <a:off x="940179" y="2275510"/>
          <a:ext cx="8128000" cy="1483360"/>
        </p:xfrm>
        <a:graphic>
          <a:graphicData uri="http://schemas.openxmlformats.org/drawingml/2006/table">
            <a:tbl>
              <a:tblPr firstRow="1" bandRow="1">
                <a:tableStyleId>{5C22544A-7EE6-4342-B048-85BDC9FD1C3A}</a:tableStyleId>
              </a:tblPr>
              <a:tblGrid>
                <a:gridCol w="2212454"/>
                <a:gridCol w="5915546"/>
              </a:tblGrid>
              <a:tr h="370840">
                <a:tc>
                  <a:txBody>
                    <a:bodyPr/>
                    <a:lstStyle/>
                    <a:p>
                      <a:r>
                        <a:rPr lang="en-US" dirty="0" smtClean="0"/>
                        <a:t>Parameter</a:t>
                      </a:r>
                      <a:endParaRPr lang="en-US" dirty="0"/>
                    </a:p>
                  </a:txBody>
                  <a:tcPr/>
                </a:tc>
                <a:tc>
                  <a:txBody>
                    <a:bodyPr/>
                    <a:lstStyle/>
                    <a:p>
                      <a:r>
                        <a:rPr lang="en-US" dirty="0" smtClean="0"/>
                        <a:t>Value</a:t>
                      </a:r>
                      <a:endParaRPr lang="en-US" dirty="0"/>
                    </a:p>
                  </a:txBody>
                  <a:tcPr/>
                </a:tc>
              </a:tr>
              <a:tr h="370840">
                <a:tc>
                  <a:txBody>
                    <a:bodyPr/>
                    <a:lstStyle/>
                    <a:p>
                      <a:r>
                        <a:rPr lang="en-US" dirty="0" smtClean="0"/>
                        <a:t>Optimizer</a:t>
                      </a:r>
                      <a:endParaRPr lang="en-US" dirty="0"/>
                    </a:p>
                  </a:txBody>
                  <a:tcPr/>
                </a:tc>
                <a:tc>
                  <a:txBody>
                    <a:bodyPr/>
                    <a:lstStyle/>
                    <a:p>
                      <a:r>
                        <a:rPr lang="en-US" dirty="0" smtClean="0"/>
                        <a:t>Adam</a:t>
                      </a:r>
                      <a:endParaRPr lang="en-US" dirty="0"/>
                    </a:p>
                  </a:txBody>
                  <a:tcPr/>
                </a:tc>
              </a:tr>
              <a:tr h="370840">
                <a:tc>
                  <a:txBody>
                    <a:bodyPr/>
                    <a:lstStyle/>
                    <a:p>
                      <a:r>
                        <a:rPr lang="en-US" dirty="0" smtClean="0"/>
                        <a:t>Loss</a:t>
                      </a:r>
                      <a:endParaRPr lang="en-US" dirty="0"/>
                    </a:p>
                  </a:txBody>
                  <a:tcPr/>
                </a:tc>
                <a:tc>
                  <a:txBody>
                    <a:bodyPr/>
                    <a:lstStyle/>
                    <a:p>
                      <a:r>
                        <a:rPr lang="en-US" dirty="0" err="1" smtClean="0"/>
                        <a:t>SparseCategoricalCrossEntropy</a:t>
                      </a:r>
                      <a:endParaRPr lang="en-US" dirty="0"/>
                    </a:p>
                  </a:txBody>
                  <a:tcPr/>
                </a:tc>
              </a:tr>
              <a:tr h="370840">
                <a:tc>
                  <a:txBody>
                    <a:bodyPr/>
                    <a:lstStyle/>
                    <a:p>
                      <a:r>
                        <a:rPr lang="en-US" dirty="0" err="1" smtClean="0"/>
                        <a:t>Metics</a:t>
                      </a:r>
                      <a:endParaRPr lang="en-US" dirty="0"/>
                    </a:p>
                  </a:txBody>
                  <a:tcPr/>
                </a:tc>
                <a:tc>
                  <a:txBody>
                    <a:bodyPr/>
                    <a:lstStyle/>
                    <a:p>
                      <a:r>
                        <a:rPr lang="en-US" dirty="0" smtClean="0"/>
                        <a:t>Accuracy</a:t>
                      </a:r>
                      <a:endParaRPr lang="en-US" dirty="0"/>
                    </a:p>
                  </a:txBody>
                  <a:tcPr/>
                </a:tc>
              </a:tr>
            </a:tbl>
          </a:graphicData>
        </a:graphic>
      </p:graphicFrame>
    </p:spTree>
    <p:extLst>
      <p:ext uri="{BB962C8B-B14F-4D97-AF65-F5344CB8AC3E}">
        <p14:creationId xmlns:p14="http://schemas.microsoft.com/office/powerpoint/2010/main" val="39601929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CNN for MNIST</a:t>
            </a:r>
            <a:endParaRPr lang="en-US" dirty="0"/>
          </a:p>
        </p:txBody>
      </p:sp>
      <p:sp>
        <p:nvSpPr>
          <p:cNvPr id="3" name="Content Placeholder 2"/>
          <p:cNvSpPr>
            <a:spLocks noGrp="1"/>
          </p:cNvSpPr>
          <p:nvPr>
            <p:ph idx="1"/>
          </p:nvPr>
        </p:nvSpPr>
        <p:spPr/>
        <p:txBody>
          <a:bodyPr/>
          <a:lstStyle/>
          <a:p>
            <a:pPr marL="0" indent="0">
              <a:buNone/>
            </a:pPr>
            <a:r>
              <a:rPr lang="en-US" b="1" dirty="0" smtClean="0">
                <a:solidFill>
                  <a:srgbClr val="0070C0"/>
                </a:solidFill>
              </a:rPr>
              <a:t>Step 1: Import the libraries</a:t>
            </a:r>
          </a:p>
          <a:p>
            <a:pPr marL="0" indent="0">
              <a:buNone/>
            </a:pPr>
            <a:r>
              <a:rPr lang="en-US" dirty="0" smtClean="0"/>
              <a:t>import </a:t>
            </a:r>
            <a:r>
              <a:rPr lang="en-US" dirty="0" err="1" smtClean="0"/>
              <a:t>numpy</a:t>
            </a:r>
            <a:r>
              <a:rPr lang="en-US" dirty="0" smtClean="0"/>
              <a:t> as </a:t>
            </a:r>
            <a:r>
              <a:rPr lang="en-US" dirty="0" err="1" smtClean="0"/>
              <a:t>np</a:t>
            </a:r>
            <a:endParaRPr lang="en-US" dirty="0" smtClean="0"/>
          </a:p>
          <a:p>
            <a:pPr marL="0" indent="0">
              <a:buNone/>
            </a:pPr>
            <a:r>
              <a:rPr lang="en-US" dirty="0"/>
              <a:t>f</a:t>
            </a:r>
            <a:r>
              <a:rPr lang="en-US" dirty="0" smtClean="0"/>
              <a:t>rom </a:t>
            </a:r>
            <a:r>
              <a:rPr lang="en-US" dirty="0" err="1" smtClean="0"/>
              <a:t>sklearn.datasets</a:t>
            </a:r>
            <a:r>
              <a:rPr lang="en-US" dirty="0" smtClean="0"/>
              <a:t> import </a:t>
            </a:r>
            <a:r>
              <a:rPr lang="en-US" dirty="0" err="1" smtClean="0"/>
              <a:t>load_digits</a:t>
            </a:r>
            <a:endParaRPr lang="en-US" dirty="0" smtClean="0"/>
          </a:p>
          <a:p>
            <a:pPr marL="0" indent="0">
              <a:buNone/>
            </a:pPr>
            <a:r>
              <a:rPr lang="en-US" dirty="0" smtClean="0"/>
              <a:t>import </a:t>
            </a:r>
            <a:r>
              <a:rPr lang="en-US" dirty="0" err="1" smtClean="0"/>
              <a:t>tensorflow</a:t>
            </a:r>
            <a:r>
              <a:rPr lang="en-US" dirty="0" smtClean="0"/>
              <a:t> as </a:t>
            </a:r>
            <a:r>
              <a:rPr lang="en-US" dirty="0" err="1" smtClean="0"/>
              <a:t>tf</a:t>
            </a:r>
            <a:endParaRPr lang="en-US" dirty="0" smtClean="0"/>
          </a:p>
          <a:p>
            <a:pPr marL="0" indent="0">
              <a:buNone/>
            </a:pPr>
            <a:r>
              <a:rPr lang="en-US" dirty="0"/>
              <a:t>f</a:t>
            </a:r>
            <a:r>
              <a:rPr lang="en-US" dirty="0" smtClean="0"/>
              <a:t>rom </a:t>
            </a:r>
            <a:r>
              <a:rPr lang="en-US" dirty="0" err="1" smtClean="0"/>
              <a:t>tensorflow.keras</a:t>
            </a:r>
            <a:r>
              <a:rPr lang="en-US" dirty="0" smtClean="0"/>
              <a:t> import layers</a:t>
            </a:r>
          </a:p>
          <a:p>
            <a:pPr marL="0" indent="0">
              <a:buNone/>
            </a:pPr>
            <a:r>
              <a:rPr lang="en-US" dirty="0"/>
              <a:t>f</a:t>
            </a:r>
            <a:r>
              <a:rPr lang="en-US" dirty="0" smtClean="0"/>
              <a:t>rom </a:t>
            </a:r>
            <a:r>
              <a:rPr lang="en-US" dirty="0" err="1" smtClean="0"/>
              <a:t>tinymlgen</a:t>
            </a:r>
            <a:r>
              <a:rPr lang="en-US" dirty="0" smtClean="0"/>
              <a:t> import port</a:t>
            </a:r>
            <a:endParaRPr lang="en-US"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IOT Lab, ECE Department</a:t>
            </a:r>
            <a:endParaRPr lang="en-US">
              <a:solidFill>
                <a:prstClr val="black">
                  <a:tint val="75000"/>
                </a:prstClr>
              </a:solidFill>
            </a:endParaRPr>
          </a:p>
        </p:txBody>
      </p:sp>
    </p:spTree>
    <p:extLst>
      <p:ext uri="{BB962C8B-B14F-4D97-AF65-F5344CB8AC3E}">
        <p14:creationId xmlns:p14="http://schemas.microsoft.com/office/powerpoint/2010/main" val="17420610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CNN for MNIST</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smtClean="0">
                <a:solidFill>
                  <a:srgbClr val="0070C0"/>
                </a:solidFill>
              </a:rPr>
              <a:t>Step 2: Generate train, validate and test data</a:t>
            </a:r>
          </a:p>
          <a:p>
            <a:pPr marL="0" indent="0">
              <a:buNone/>
            </a:pPr>
            <a:r>
              <a:rPr lang="en-US" dirty="0" err="1" smtClean="0"/>
              <a:t>def</a:t>
            </a:r>
            <a:r>
              <a:rPr lang="en-US" dirty="0" smtClean="0"/>
              <a:t> </a:t>
            </a:r>
            <a:r>
              <a:rPr lang="en-US" dirty="0" err="1" smtClean="0"/>
              <a:t>get_data</a:t>
            </a:r>
            <a:r>
              <a:rPr lang="en-US" dirty="0" smtClean="0"/>
              <a:t>():</a:t>
            </a:r>
          </a:p>
          <a:p>
            <a:pPr marL="0" indent="0">
              <a:buNone/>
            </a:pPr>
            <a:r>
              <a:rPr lang="en-US" dirty="0" err="1"/>
              <a:t>n</a:t>
            </a:r>
            <a:r>
              <a:rPr lang="en-US" dirty="0" err="1" smtClean="0"/>
              <a:t>p.random.seed</a:t>
            </a:r>
            <a:r>
              <a:rPr lang="en-US" dirty="0" smtClean="0"/>
              <a:t>(1337)</a:t>
            </a:r>
          </a:p>
          <a:p>
            <a:pPr marL="0" indent="0">
              <a:buNone/>
            </a:pPr>
            <a:r>
              <a:rPr lang="en-US" dirty="0" err="1"/>
              <a:t>x</a:t>
            </a:r>
            <a:r>
              <a:rPr lang="en-US" dirty="0" err="1" smtClean="0"/>
              <a:t>_values,y_values</a:t>
            </a:r>
            <a:r>
              <a:rPr lang="en-US" dirty="0" smtClean="0"/>
              <a:t> = </a:t>
            </a:r>
            <a:r>
              <a:rPr lang="en-US" dirty="0" err="1" smtClean="0"/>
              <a:t>load_digits</a:t>
            </a:r>
            <a:r>
              <a:rPr lang="en-US" dirty="0" smtClean="0"/>
              <a:t>(</a:t>
            </a:r>
            <a:r>
              <a:rPr lang="en-US" dirty="0" err="1" smtClean="0"/>
              <a:t>return_X_y</a:t>
            </a:r>
            <a:r>
              <a:rPr lang="en-US" dirty="0" smtClean="0"/>
              <a:t>=True)</a:t>
            </a:r>
          </a:p>
          <a:p>
            <a:pPr marL="0" indent="0">
              <a:buNone/>
            </a:pPr>
            <a:r>
              <a:rPr lang="en-US" dirty="0" err="1"/>
              <a:t>x</a:t>
            </a:r>
            <a:r>
              <a:rPr lang="en-US" dirty="0" err="1" smtClean="0"/>
              <a:t>_values</a:t>
            </a:r>
            <a:r>
              <a:rPr lang="en-US" dirty="0" smtClean="0"/>
              <a:t> /= </a:t>
            </a:r>
            <a:r>
              <a:rPr lang="en-US" dirty="0" err="1" smtClean="0"/>
              <a:t>x_values.max</a:t>
            </a:r>
            <a:r>
              <a:rPr lang="en-US" dirty="0" smtClean="0"/>
              <a:t>()</a:t>
            </a:r>
          </a:p>
          <a:p>
            <a:pPr marL="0" indent="0">
              <a:buNone/>
            </a:pPr>
            <a:r>
              <a:rPr lang="en-US" dirty="0" err="1" smtClean="0"/>
              <a:t>x_values</a:t>
            </a:r>
            <a:r>
              <a:rPr lang="en-US" dirty="0" smtClean="0"/>
              <a:t> = </a:t>
            </a:r>
            <a:r>
              <a:rPr lang="en-US" dirty="0" err="1" smtClean="0"/>
              <a:t>x_values.reshape</a:t>
            </a:r>
            <a:r>
              <a:rPr lang="en-US" dirty="0" smtClean="0"/>
              <a:t>((</a:t>
            </a:r>
            <a:r>
              <a:rPr lang="en-US" dirty="0" err="1" smtClean="0"/>
              <a:t>len</a:t>
            </a:r>
            <a:r>
              <a:rPr lang="en-US" dirty="0" smtClean="0"/>
              <a:t>(</a:t>
            </a:r>
            <a:r>
              <a:rPr lang="en-US" dirty="0" err="1" smtClean="0"/>
              <a:t>x_values</a:t>
            </a:r>
            <a:r>
              <a:rPr lang="en-US" dirty="0" smtClean="0"/>
              <a:t>),8,8,1))</a:t>
            </a:r>
          </a:p>
          <a:p>
            <a:pPr marL="0" indent="0">
              <a:buNone/>
            </a:pPr>
            <a:r>
              <a:rPr lang="en-US" dirty="0" smtClean="0"/>
              <a:t>TRAIN_SPLIT = </a:t>
            </a:r>
            <a:r>
              <a:rPr lang="en-US" dirty="0" err="1" smtClean="0"/>
              <a:t>int</a:t>
            </a:r>
            <a:r>
              <a:rPr lang="en-US" dirty="0" smtClean="0"/>
              <a:t>(0.6 * </a:t>
            </a:r>
            <a:r>
              <a:rPr lang="en-US" dirty="0" err="1" smtClean="0"/>
              <a:t>len</a:t>
            </a:r>
            <a:r>
              <a:rPr lang="en-US" dirty="0" smtClean="0"/>
              <a:t>(</a:t>
            </a:r>
            <a:r>
              <a:rPr lang="en-US" dirty="0" err="1" smtClean="0"/>
              <a:t>x_values</a:t>
            </a:r>
            <a:r>
              <a:rPr lang="en-US" dirty="0" smtClean="0"/>
              <a:t>)</a:t>
            </a:r>
          </a:p>
          <a:p>
            <a:pPr marL="0" indent="0">
              <a:buNone/>
            </a:pPr>
            <a:r>
              <a:rPr lang="en-US" dirty="0" smtClean="0"/>
              <a:t>TEST_SPLIT = </a:t>
            </a:r>
            <a:r>
              <a:rPr lang="en-US" dirty="0" err="1" smtClean="0"/>
              <a:t>int</a:t>
            </a:r>
            <a:r>
              <a:rPr lang="en-US" dirty="0" smtClean="0"/>
              <a:t>(0.2 * </a:t>
            </a:r>
            <a:r>
              <a:rPr lang="en-US" dirty="0" err="1" smtClean="0"/>
              <a:t>len</a:t>
            </a:r>
            <a:r>
              <a:rPr lang="en-US" dirty="0" smtClean="0"/>
              <a:t>(</a:t>
            </a:r>
            <a:r>
              <a:rPr lang="en-US" dirty="0" err="1" smtClean="0"/>
              <a:t>x_values</a:t>
            </a:r>
            <a:r>
              <a:rPr lang="en-US" dirty="0" smtClean="0"/>
              <a:t>) + TRAIN_SPLIT)</a:t>
            </a:r>
          </a:p>
          <a:p>
            <a:pPr marL="0" indent="0">
              <a:buNone/>
            </a:pPr>
            <a:r>
              <a:rPr lang="en-US" dirty="0" err="1" smtClean="0"/>
              <a:t>x_train,x_test,x_validate</a:t>
            </a:r>
            <a:r>
              <a:rPr lang="en-US" dirty="0" smtClean="0"/>
              <a:t>=</a:t>
            </a:r>
            <a:r>
              <a:rPr lang="en-US" dirty="0" err="1" smtClean="0"/>
              <a:t>np.split</a:t>
            </a:r>
            <a:r>
              <a:rPr lang="en-US" dirty="0" smtClean="0"/>
              <a:t>(</a:t>
            </a:r>
            <a:r>
              <a:rPr lang="en-US" dirty="0" err="1" smtClean="0"/>
              <a:t>x_values</a:t>
            </a:r>
            <a:r>
              <a:rPr lang="en-US" dirty="0" smtClean="0"/>
              <a:t>,(TRAIN_SPLIT,TEST_SPLIT))</a:t>
            </a:r>
          </a:p>
          <a:p>
            <a:pPr marL="0" indent="0">
              <a:buNone/>
            </a:pPr>
            <a:r>
              <a:rPr lang="en-US" dirty="0" err="1" smtClean="0"/>
              <a:t>y_train,y_test,y_validate</a:t>
            </a:r>
            <a:r>
              <a:rPr lang="en-US" dirty="0" smtClean="0"/>
              <a:t>=</a:t>
            </a:r>
            <a:r>
              <a:rPr lang="en-US" dirty="0" err="1" smtClean="0"/>
              <a:t>np.split</a:t>
            </a:r>
            <a:r>
              <a:rPr lang="en-US" dirty="0" smtClean="0"/>
              <a:t>(</a:t>
            </a:r>
            <a:r>
              <a:rPr lang="en-US" dirty="0" err="1"/>
              <a:t>y</a:t>
            </a:r>
            <a:r>
              <a:rPr lang="en-US" dirty="0" err="1" smtClean="0"/>
              <a:t>_values</a:t>
            </a:r>
            <a:r>
              <a:rPr lang="en-US" dirty="0"/>
              <a:t>,(TRAIN_SPLIT,TEST_SPLIT))</a:t>
            </a:r>
          </a:p>
          <a:p>
            <a:pPr marL="0" indent="0">
              <a:buNone/>
            </a:pPr>
            <a:r>
              <a:rPr lang="en-US" dirty="0" smtClean="0"/>
              <a:t>return </a:t>
            </a:r>
            <a:r>
              <a:rPr lang="en-US" dirty="0" err="1" smtClean="0"/>
              <a:t>x_train,x_test,x_validate,y_train,y_test,y_validate</a:t>
            </a:r>
            <a:r>
              <a:rPr lang="en-US" dirty="0" smtClean="0"/>
              <a:t>    </a:t>
            </a:r>
            <a:endParaRPr lang="en-US"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IOT Lab, ECE Department</a:t>
            </a:r>
            <a:endParaRPr lang="en-US">
              <a:solidFill>
                <a:prstClr val="black">
                  <a:tint val="75000"/>
                </a:prstClr>
              </a:solidFill>
            </a:endParaRPr>
          </a:p>
        </p:txBody>
      </p:sp>
    </p:spTree>
    <p:extLst>
      <p:ext uri="{BB962C8B-B14F-4D97-AF65-F5344CB8AC3E}">
        <p14:creationId xmlns:p14="http://schemas.microsoft.com/office/powerpoint/2010/main" val="8234742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CNN for MNIST</a:t>
            </a:r>
            <a:endParaRPr lang="en-US" dirty="0"/>
          </a:p>
        </p:txBody>
      </p:sp>
      <p:sp>
        <p:nvSpPr>
          <p:cNvPr id="3" name="Content Placeholder 2"/>
          <p:cNvSpPr>
            <a:spLocks noGrp="1"/>
          </p:cNvSpPr>
          <p:nvPr>
            <p:ph idx="1"/>
          </p:nvPr>
        </p:nvSpPr>
        <p:spPr>
          <a:xfrm>
            <a:off x="838199" y="1825625"/>
            <a:ext cx="10762397" cy="4351338"/>
          </a:xfrm>
        </p:spPr>
        <p:txBody>
          <a:bodyPr>
            <a:normAutofit fontScale="92500" lnSpcReduction="20000"/>
          </a:bodyPr>
          <a:lstStyle/>
          <a:p>
            <a:pPr marL="0" indent="0">
              <a:buNone/>
            </a:pPr>
            <a:r>
              <a:rPr lang="en-US" b="1" dirty="0" smtClean="0">
                <a:solidFill>
                  <a:srgbClr val="0070C0"/>
                </a:solidFill>
              </a:rPr>
              <a:t>Step 3: Create and train the model</a:t>
            </a:r>
          </a:p>
          <a:p>
            <a:pPr marL="0" indent="0">
              <a:buNone/>
            </a:pPr>
            <a:r>
              <a:rPr lang="en-US" dirty="0" err="1" smtClean="0"/>
              <a:t>def</a:t>
            </a:r>
            <a:r>
              <a:rPr lang="en-US" dirty="0" smtClean="0"/>
              <a:t> </a:t>
            </a:r>
            <a:r>
              <a:rPr lang="en-US" dirty="0" err="1" smtClean="0"/>
              <a:t>get_model</a:t>
            </a:r>
            <a:r>
              <a:rPr lang="en-US" dirty="0" smtClean="0"/>
              <a:t>:</a:t>
            </a:r>
          </a:p>
          <a:p>
            <a:pPr marL="0" indent="0">
              <a:buNone/>
            </a:pPr>
            <a:r>
              <a:rPr lang="en-US" dirty="0" smtClean="0"/>
              <a:t>model = </a:t>
            </a:r>
            <a:r>
              <a:rPr lang="en-US" dirty="0" err="1" smtClean="0"/>
              <a:t>tf.keras.Sequential</a:t>
            </a:r>
            <a:r>
              <a:rPr lang="en-US" dirty="0" smtClean="0"/>
              <a:t>()</a:t>
            </a:r>
          </a:p>
          <a:p>
            <a:pPr marL="0" indent="0">
              <a:buNone/>
            </a:pPr>
            <a:r>
              <a:rPr lang="en-US" dirty="0" err="1" smtClean="0"/>
              <a:t>model.add</a:t>
            </a:r>
            <a:r>
              <a:rPr lang="en-US" dirty="0" smtClean="0"/>
              <a:t>(layers.Conv2D(8,(3,3),activation=‘</a:t>
            </a:r>
            <a:r>
              <a:rPr lang="en-US" dirty="0" err="1" smtClean="0"/>
              <a:t>relu</a:t>
            </a:r>
            <a:r>
              <a:rPr lang="en-US" dirty="0" smtClean="0"/>
              <a:t>’,</a:t>
            </a:r>
            <a:r>
              <a:rPr lang="en-US" dirty="0" err="1" smtClean="0"/>
              <a:t>input_shape</a:t>
            </a:r>
            <a:r>
              <a:rPr lang="en-US" dirty="0" smtClean="0"/>
              <a:t>=(8,8,1)))</a:t>
            </a:r>
          </a:p>
          <a:p>
            <a:pPr marL="0" indent="0">
              <a:buNone/>
            </a:pPr>
            <a:r>
              <a:rPr lang="en-US" dirty="0" err="1" smtClean="0"/>
              <a:t>model.add</a:t>
            </a:r>
            <a:r>
              <a:rPr lang="en-US" dirty="0" smtClean="0"/>
              <a:t>(</a:t>
            </a:r>
            <a:r>
              <a:rPr lang="en-US" dirty="0" err="1" smtClean="0"/>
              <a:t>layers.Flatten</a:t>
            </a:r>
            <a:r>
              <a:rPr lang="en-US" dirty="0" smtClean="0"/>
              <a:t>())</a:t>
            </a:r>
          </a:p>
          <a:p>
            <a:pPr marL="0" indent="0">
              <a:buNone/>
            </a:pPr>
            <a:r>
              <a:rPr lang="en-US" dirty="0" err="1" smtClean="0"/>
              <a:t>model.add</a:t>
            </a:r>
            <a:r>
              <a:rPr lang="en-US" dirty="0" smtClean="0"/>
              <a:t>(</a:t>
            </a:r>
            <a:r>
              <a:rPr lang="en-US" dirty="0" err="1" smtClean="0"/>
              <a:t>layers.Dense</a:t>
            </a:r>
            <a:r>
              <a:rPr lang="en-US" dirty="0" smtClean="0"/>
              <a:t>(</a:t>
            </a:r>
            <a:r>
              <a:rPr lang="en-US" dirty="0" err="1" smtClean="0"/>
              <a:t>len</a:t>
            </a:r>
            <a:r>
              <a:rPr lang="en-US" dirty="0" smtClean="0"/>
              <a:t>(</a:t>
            </a:r>
            <a:r>
              <a:rPr lang="en-US" dirty="0" err="1" smtClean="0"/>
              <a:t>np.unique</a:t>
            </a:r>
            <a:r>
              <a:rPr lang="en-US" dirty="0" smtClean="0"/>
              <a:t>(</a:t>
            </a:r>
            <a:r>
              <a:rPr lang="en-US" dirty="0" err="1" smtClean="0"/>
              <a:t>y_train</a:t>
            </a:r>
            <a:r>
              <a:rPr lang="en-US" dirty="0" smtClean="0"/>
              <a:t>))))</a:t>
            </a:r>
          </a:p>
          <a:p>
            <a:pPr marL="0" indent="0">
              <a:buNone/>
            </a:pPr>
            <a:r>
              <a:rPr lang="en-US" dirty="0" err="1" smtClean="0"/>
              <a:t>model.compile</a:t>
            </a:r>
            <a:r>
              <a:rPr lang="en-US" dirty="0" smtClean="0"/>
              <a:t>(optimizer=‘</a:t>
            </a:r>
            <a:r>
              <a:rPr lang="en-US" dirty="0" err="1" smtClean="0"/>
              <a:t>adam</a:t>
            </a:r>
            <a:r>
              <a:rPr lang="en-US" dirty="0" smtClean="0"/>
              <a:t>’,loss=</a:t>
            </a:r>
            <a:r>
              <a:rPr lang="en-US" dirty="0" err="1" smtClean="0"/>
              <a:t>SparseCategoricalCrossEntropy,metrics</a:t>
            </a:r>
            <a:r>
              <a:rPr lang="en-US" dirty="0" smtClean="0"/>
              <a:t>=[‘accuracy’])</a:t>
            </a:r>
          </a:p>
          <a:p>
            <a:pPr marL="0" indent="0">
              <a:buNone/>
            </a:pPr>
            <a:r>
              <a:rPr lang="en-US" dirty="0" err="1" smtClean="0"/>
              <a:t>model.fit</a:t>
            </a:r>
            <a:r>
              <a:rPr lang="en-US" dirty="0" smtClean="0"/>
              <a:t>(</a:t>
            </a:r>
            <a:r>
              <a:rPr lang="en-US" dirty="0" err="1" smtClean="0"/>
              <a:t>x_train,y_train,epochs</a:t>
            </a:r>
            <a:r>
              <a:rPr lang="en-US" dirty="0" smtClean="0"/>
              <a:t>=50,batch_size=16,validation_data=(</a:t>
            </a:r>
            <a:r>
              <a:rPr lang="en-US" dirty="0" err="1" smtClean="0"/>
              <a:t>x_validate,y_validate</a:t>
            </a:r>
            <a:r>
              <a:rPr lang="en-US" dirty="0" smtClean="0"/>
              <a:t>)</a:t>
            </a:r>
          </a:p>
          <a:p>
            <a:pPr marL="0" indent="0">
              <a:buNone/>
            </a:pPr>
            <a:r>
              <a:rPr lang="en-US" dirty="0"/>
              <a:t>r</a:t>
            </a:r>
            <a:r>
              <a:rPr lang="en-US" dirty="0" smtClean="0"/>
              <a:t>eturn </a:t>
            </a:r>
            <a:r>
              <a:rPr lang="en-US" dirty="0" err="1" smtClean="0"/>
              <a:t>model,x_test,y_test</a:t>
            </a:r>
            <a:endParaRPr lang="en-US"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IOT Lab, ECE Department</a:t>
            </a:r>
            <a:endParaRPr lang="en-US">
              <a:solidFill>
                <a:prstClr val="black">
                  <a:tint val="75000"/>
                </a:prstClr>
              </a:solidFill>
            </a:endParaRPr>
          </a:p>
        </p:txBody>
      </p:sp>
    </p:spTree>
    <p:extLst>
      <p:ext uri="{BB962C8B-B14F-4D97-AF65-F5344CB8AC3E}">
        <p14:creationId xmlns:p14="http://schemas.microsoft.com/office/powerpoint/2010/main" val="25559826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CNN for MNIST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solidFill>
                  <a:srgbClr val="0070C0"/>
                </a:solidFill>
              </a:rPr>
              <a:t>Step 4: Testing the model accuracy</a:t>
            </a:r>
          </a:p>
          <a:p>
            <a:pPr marL="0" indent="0">
              <a:buNone/>
            </a:pPr>
            <a:r>
              <a:rPr lang="en-US" dirty="0" err="1"/>
              <a:t>d</a:t>
            </a:r>
            <a:r>
              <a:rPr lang="en-US" dirty="0" err="1" smtClean="0"/>
              <a:t>ef</a:t>
            </a:r>
            <a:r>
              <a:rPr lang="en-US" dirty="0" smtClean="0"/>
              <a:t> </a:t>
            </a:r>
            <a:r>
              <a:rPr lang="en-US" dirty="0" err="1" smtClean="0"/>
              <a:t>test_model</a:t>
            </a:r>
            <a:r>
              <a:rPr lang="en-US" dirty="0" smtClean="0"/>
              <a:t>(</a:t>
            </a:r>
            <a:r>
              <a:rPr lang="en-US" dirty="0" err="1" smtClean="0"/>
              <a:t>model,x_test,y_test</a:t>
            </a:r>
            <a:r>
              <a:rPr lang="en-US" dirty="0" smtClean="0"/>
              <a:t>):</a:t>
            </a:r>
          </a:p>
          <a:p>
            <a:pPr marL="0" indent="0">
              <a:buNone/>
            </a:pPr>
            <a:r>
              <a:rPr lang="en-US" dirty="0" err="1"/>
              <a:t>x</a:t>
            </a:r>
            <a:r>
              <a:rPr lang="en-US" dirty="0" err="1" smtClean="0"/>
              <a:t>_test</a:t>
            </a:r>
            <a:r>
              <a:rPr lang="en-US" dirty="0" smtClean="0"/>
              <a:t>=(</a:t>
            </a:r>
            <a:r>
              <a:rPr lang="en-US" dirty="0" err="1" smtClean="0"/>
              <a:t>x_test</a:t>
            </a:r>
            <a:r>
              <a:rPr lang="en-US" dirty="0" smtClean="0"/>
              <a:t>/</a:t>
            </a:r>
            <a:r>
              <a:rPr lang="en-US" dirty="0" err="1" smtClean="0"/>
              <a:t>x_test.max</a:t>
            </a:r>
            <a:r>
              <a:rPr lang="en-US" dirty="0" smtClean="0"/>
              <a:t>()).reshape(</a:t>
            </a:r>
            <a:r>
              <a:rPr lang="en-US" dirty="0" err="1" smtClean="0"/>
              <a:t>len</a:t>
            </a:r>
            <a:r>
              <a:rPr lang="en-US" dirty="0" smtClean="0"/>
              <a:t>(</a:t>
            </a:r>
            <a:r>
              <a:rPr lang="en-US" dirty="0" err="1" smtClean="0"/>
              <a:t>x_test</a:t>
            </a:r>
            <a:r>
              <a:rPr lang="en-US" dirty="0" smtClean="0"/>
              <a:t>),8,8,1))</a:t>
            </a:r>
          </a:p>
          <a:p>
            <a:pPr marL="0" indent="0">
              <a:buNone/>
            </a:pPr>
            <a:r>
              <a:rPr lang="en-US" dirty="0" err="1"/>
              <a:t>y</a:t>
            </a:r>
            <a:r>
              <a:rPr lang="en-US" dirty="0" err="1" smtClean="0"/>
              <a:t>_pred</a:t>
            </a:r>
            <a:r>
              <a:rPr lang="en-US" dirty="0" smtClean="0"/>
              <a:t>=</a:t>
            </a:r>
            <a:r>
              <a:rPr lang="en-US" dirty="0" err="1" smtClean="0"/>
              <a:t>model.predict</a:t>
            </a:r>
            <a:r>
              <a:rPr lang="en-US" dirty="0" smtClean="0"/>
              <a:t>(</a:t>
            </a:r>
            <a:r>
              <a:rPr lang="en-US" dirty="0" err="1" smtClean="0"/>
              <a:t>x_test</a:t>
            </a:r>
            <a:r>
              <a:rPr lang="en-US" dirty="0" smtClean="0"/>
              <a:t>).</a:t>
            </a:r>
            <a:r>
              <a:rPr lang="en-US" dirty="0" err="1" smtClean="0"/>
              <a:t>argmax</a:t>
            </a:r>
            <a:r>
              <a:rPr lang="en-US" dirty="0" smtClean="0"/>
              <a:t>(axis=1)</a:t>
            </a:r>
          </a:p>
          <a:p>
            <a:pPr marL="0" indent="0">
              <a:buNone/>
            </a:pPr>
            <a:r>
              <a:rPr lang="en-US" dirty="0" smtClean="0"/>
              <a:t>print(‘ACCURACY’,(</a:t>
            </a:r>
            <a:r>
              <a:rPr lang="en-US" dirty="0" err="1" smtClean="0"/>
              <a:t>y_pred</a:t>
            </a:r>
            <a:r>
              <a:rPr lang="en-US" dirty="0" smtClean="0"/>
              <a:t>==</a:t>
            </a:r>
            <a:r>
              <a:rPr lang="en-US" dirty="0" err="1" smtClean="0"/>
              <a:t>y_test</a:t>
            </a:r>
            <a:r>
              <a:rPr lang="en-US" dirty="0" smtClean="0"/>
              <a:t>).sum()/</a:t>
            </a:r>
            <a:r>
              <a:rPr lang="en-US" dirty="0" err="1" smtClean="0"/>
              <a:t>len</a:t>
            </a:r>
            <a:r>
              <a:rPr lang="en-US" dirty="0" smtClean="0"/>
              <a:t>(</a:t>
            </a:r>
            <a:r>
              <a:rPr lang="en-US" dirty="0" err="1" smtClean="0"/>
              <a:t>y_test</a:t>
            </a:r>
            <a:r>
              <a:rPr lang="en-US" dirty="0" smtClean="0"/>
              <a:t>)) </a:t>
            </a:r>
          </a:p>
          <a:p>
            <a:pPr marL="0" indent="0">
              <a:buNone/>
            </a:pPr>
            <a:r>
              <a:rPr lang="en-US" b="1" dirty="0" smtClean="0">
                <a:solidFill>
                  <a:srgbClr val="0070C0"/>
                </a:solidFill>
              </a:rPr>
              <a:t>Step 5:Exporting the model</a:t>
            </a:r>
          </a:p>
          <a:p>
            <a:pPr marL="0" indent="0">
              <a:buNone/>
            </a:pPr>
            <a:r>
              <a:rPr lang="en-US" dirty="0" err="1" smtClean="0"/>
              <a:t>Model,x_test,y_test</a:t>
            </a:r>
            <a:r>
              <a:rPr lang="en-US" dirty="0" smtClean="0"/>
              <a:t> = </a:t>
            </a:r>
            <a:r>
              <a:rPr lang="en-US" dirty="0" err="1" smtClean="0"/>
              <a:t>get_model</a:t>
            </a:r>
            <a:r>
              <a:rPr lang="en-US" dirty="0" smtClean="0"/>
              <a:t>()</a:t>
            </a:r>
          </a:p>
          <a:p>
            <a:pPr marL="0" indent="0">
              <a:buNone/>
            </a:pPr>
            <a:r>
              <a:rPr lang="en-US" dirty="0" err="1"/>
              <a:t>t</a:t>
            </a:r>
            <a:r>
              <a:rPr lang="en-US" dirty="0" err="1" smtClean="0"/>
              <a:t>est_model</a:t>
            </a:r>
            <a:r>
              <a:rPr lang="en-US" dirty="0" smtClean="0"/>
              <a:t>(</a:t>
            </a:r>
            <a:r>
              <a:rPr lang="en-US" dirty="0" err="1" smtClean="0"/>
              <a:t>model,x_test,y_test</a:t>
            </a:r>
            <a:r>
              <a:rPr lang="en-US" dirty="0" smtClean="0"/>
              <a:t>)</a:t>
            </a:r>
          </a:p>
          <a:p>
            <a:pPr marL="0" indent="0">
              <a:buNone/>
            </a:pPr>
            <a:r>
              <a:rPr lang="en-US" dirty="0" err="1"/>
              <a:t>c</a:t>
            </a:r>
            <a:r>
              <a:rPr lang="en-US" dirty="0" err="1" smtClean="0"/>
              <a:t>_code</a:t>
            </a:r>
            <a:r>
              <a:rPr lang="en-US" dirty="0" smtClean="0"/>
              <a:t> = port(model)</a:t>
            </a:r>
          </a:p>
          <a:p>
            <a:pPr marL="0" indent="0">
              <a:buNone/>
            </a:pPr>
            <a:r>
              <a:rPr lang="en-US" dirty="0"/>
              <a:t>p</a:t>
            </a:r>
            <a:r>
              <a:rPr lang="en-US" dirty="0" smtClean="0"/>
              <a:t>rint(</a:t>
            </a:r>
            <a:r>
              <a:rPr lang="en-US" dirty="0" err="1" smtClean="0"/>
              <a:t>c_code</a:t>
            </a:r>
            <a:r>
              <a:rPr lang="en-US" dirty="0" smtClean="0"/>
              <a:t>) </a:t>
            </a:r>
            <a:endParaRPr lang="en-US"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IOT Lab, ECE Department</a:t>
            </a:r>
            <a:endParaRPr lang="en-US">
              <a:solidFill>
                <a:prstClr val="black">
                  <a:tint val="75000"/>
                </a:prstClr>
              </a:solidFill>
            </a:endParaRPr>
          </a:p>
        </p:txBody>
      </p:sp>
    </p:spTree>
    <p:extLst>
      <p:ext uri="{BB962C8B-B14F-4D97-AF65-F5344CB8AC3E}">
        <p14:creationId xmlns:p14="http://schemas.microsoft.com/office/powerpoint/2010/main" val="3910540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G-Edge to a cloud database</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4306011"/>
            <a:ext cx="1037851" cy="1383802"/>
          </a:xfrm>
        </p:spPr>
      </p:pic>
      <p:sp>
        <p:nvSpPr>
          <p:cNvPr id="4" name="Footer Placeholder 3"/>
          <p:cNvSpPr>
            <a:spLocks noGrp="1"/>
          </p:cNvSpPr>
          <p:nvPr>
            <p:ph type="ftr" sz="quarter" idx="11"/>
          </p:nvPr>
        </p:nvSpPr>
        <p:spPr/>
        <p:txBody>
          <a:bodyPr/>
          <a:lstStyle/>
          <a:p>
            <a:r>
              <a:rPr lang="en-US" smtClean="0">
                <a:solidFill>
                  <a:prstClr val="black">
                    <a:tint val="75000"/>
                  </a:prstClr>
                </a:solidFill>
              </a:rPr>
              <a:t>IOT Lab, ECE Department</a:t>
            </a:r>
            <a:endParaRPr lang="en-US">
              <a:solidFill>
                <a:prstClr val="black">
                  <a:tint val="75000"/>
                </a:prstClr>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2416" y="2505631"/>
            <a:ext cx="882853" cy="101192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30090">
            <a:off x="2037236" y="3689139"/>
            <a:ext cx="530527" cy="543374"/>
          </a:xfrm>
          <a:prstGeom prst="rect">
            <a:avLst/>
          </a:prstGeom>
        </p:spPr>
      </p:pic>
      <p:sp>
        <p:nvSpPr>
          <p:cNvPr id="8" name="TextBox 7"/>
          <p:cNvSpPr txBox="1"/>
          <p:nvPr/>
        </p:nvSpPr>
        <p:spPr>
          <a:xfrm>
            <a:off x="838200" y="5868537"/>
            <a:ext cx="1195316" cy="369332"/>
          </a:xfrm>
          <a:prstGeom prst="rect">
            <a:avLst/>
          </a:prstGeom>
          <a:noFill/>
        </p:spPr>
        <p:txBody>
          <a:bodyPr wrap="square" rtlCol="0">
            <a:spAutoFit/>
          </a:bodyPr>
          <a:lstStyle/>
          <a:p>
            <a:r>
              <a:rPr lang="en-US" b="1" dirty="0" smtClean="0"/>
              <a:t>G-Edge</a:t>
            </a:r>
            <a:endParaRPr lang="en-US" b="1" dirty="0"/>
          </a:p>
        </p:txBody>
      </p:sp>
      <p:sp>
        <p:nvSpPr>
          <p:cNvPr id="9" name="TextBox 8"/>
          <p:cNvSpPr txBox="1"/>
          <p:nvPr/>
        </p:nvSpPr>
        <p:spPr>
          <a:xfrm>
            <a:off x="3732416" y="3472554"/>
            <a:ext cx="1195316" cy="369332"/>
          </a:xfrm>
          <a:prstGeom prst="rect">
            <a:avLst/>
          </a:prstGeom>
          <a:noFill/>
        </p:spPr>
        <p:txBody>
          <a:bodyPr wrap="square" rtlCol="0">
            <a:spAutoFit/>
          </a:bodyPr>
          <a:lstStyle/>
          <a:p>
            <a:r>
              <a:rPr lang="en-US" b="1" dirty="0" smtClean="0"/>
              <a:t>Router</a:t>
            </a:r>
            <a:endParaRPr lang="en-US" b="1" dirty="0"/>
          </a:p>
        </p:txBody>
      </p:sp>
      <p:sp>
        <p:nvSpPr>
          <p:cNvPr id="10" name="TextBox 9"/>
          <p:cNvSpPr txBox="1"/>
          <p:nvPr/>
        </p:nvSpPr>
        <p:spPr>
          <a:xfrm>
            <a:off x="838200" y="3400934"/>
            <a:ext cx="1543904" cy="646331"/>
          </a:xfrm>
          <a:prstGeom prst="rect">
            <a:avLst/>
          </a:prstGeom>
          <a:noFill/>
        </p:spPr>
        <p:txBody>
          <a:bodyPr wrap="square" rtlCol="0">
            <a:spAutoFit/>
          </a:bodyPr>
          <a:lstStyle/>
          <a:p>
            <a:r>
              <a:rPr lang="en-US" b="1" dirty="0" err="1" smtClean="0"/>
              <a:t>WiFi</a:t>
            </a:r>
            <a:r>
              <a:rPr lang="en-US" b="1" dirty="0" smtClean="0"/>
              <a:t> connectivity</a:t>
            </a:r>
            <a:endParaRPr lang="en-US" b="1" dirty="0"/>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6699" y="1187676"/>
            <a:ext cx="2536423" cy="2536423"/>
          </a:xfrm>
          <a:prstGeom prst="rect">
            <a:avLst/>
          </a:prstGeom>
        </p:spPr>
      </p:pic>
      <p:sp>
        <p:nvSpPr>
          <p:cNvPr id="12" name="TextBox 11"/>
          <p:cNvSpPr txBox="1"/>
          <p:nvPr/>
        </p:nvSpPr>
        <p:spPr>
          <a:xfrm>
            <a:off x="7301552" y="2505631"/>
            <a:ext cx="1105469" cy="369332"/>
          </a:xfrm>
          <a:prstGeom prst="rect">
            <a:avLst/>
          </a:prstGeom>
          <a:noFill/>
        </p:spPr>
        <p:txBody>
          <a:bodyPr wrap="square" rtlCol="0">
            <a:spAutoFit/>
          </a:bodyPr>
          <a:lstStyle/>
          <a:p>
            <a:r>
              <a:rPr lang="en-US" b="1" dirty="0" smtClean="0"/>
              <a:t>Firebase</a:t>
            </a:r>
            <a:endParaRPr lang="en-US" b="1" dirty="0"/>
          </a:p>
        </p:txBody>
      </p:sp>
      <p:sp>
        <p:nvSpPr>
          <p:cNvPr id="13" name="TextBox 12"/>
          <p:cNvSpPr txBox="1"/>
          <p:nvPr/>
        </p:nvSpPr>
        <p:spPr>
          <a:xfrm>
            <a:off x="1855333" y="4637453"/>
            <a:ext cx="2047165" cy="830997"/>
          </a:xfrm>
          <a:prstGeom prst="rect">
            <a:avLst/>
          </a:prstGeom>
          <a:noFill/>
        </p:spPr>
        <p:txBody>
          <a:bodyPr wrap="square" rtlCol="0">
            <a:spAutoFit/>
          </a:bodyPr>
          <a:lstStyle/>
          <a:p>
            <a:r>
              <a:rPr lang="en-US" sz="1600" dirty="0" smtClean="0"/>
              <a:t>Libraries:</a:t>
            </a:r>
          </a:p>
          <a:p>
            <a:r>
              <a:rPr lang="en-US" sz="1600" dirty="0" smtClean="0"/>
              <a:t>FirebaseESP32.h</a:t>
            </a:r>
          </a:p>
          <a:p>
            <a:r>
              <a:rPr lang="en-US" sz="1600" dirty="0" smtClean="0"/>
              <a:t>HTTPClientESP32Ex</a:t>
            </a:r>
            <a:endParaRPr lang="en-US" sz="1600" dirty="0"/>
          </a:p>
        </p:txBody>
      </p:sp>
    </p:spTree>
    <p:extLst>
      <p:ext uri="{BB962C8B-B14F-4D97-AF65-F5344CB8AC3E}">
        <p14:creationId xmlns:p14="http://schemas.microsoft.com/office/powerpoint/2010/main" val="11650869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IOT Lab, ECE Department</a:t>
            </a:r>
            <a:endParaRPr lang="en-US">
              <a:solidFill>
                <a:prstClr val="black">
                  <a:tint val="75000"/>
                </a:prstClr>
              </a:solidFill>
            </a:endParaRPr>
          </a:p>
        </p:txBody>
      </p:sp>
      <p:pic>
        <p:nvPicPr>
          <p:cNvPr id="5" name="Picture 4" descr="radsProject – Firebase console - Google Chrom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785" y="283932"/>
            <a:ext cx="11618794" cy="6254980"/>
          </a:xfrm>
          <a:prstGeom prst="rect">
            <a:avLst/>
          </a:prstGeom>
        </p:spPr>
      </p:pic>
      <p:sp>
        <p:nvSpPr>
          <p:cNvPr id="6" name="Oval 5"/>
          <p:cNvSpPr/>
          <p:nvPr/>
        </p:nvSpPr>
        <p:spPr>
          <a:xfrm>
            <a:off x="3384645" y="2838734"/>
            <a:ext cx="2456597" cy="69603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41242" y="2947916"/>
            <a:ext cx="1078173" cy="646331"/>
          </a:xfrm>
          <a:prstGeom prst="rect">
            <a:avLst/>
          </a:prstGeom>
          <a:noFill/>
        </p:spPr>
        <p:txBody>
          <a:bodyPr wrap="square" rtlCol="0">
            <a:spAutoFit/>
          </a:bodyPr>
          <a:lstStyle/>
          <a:p>
            <a:r>
              <a:rPr lang="en-US" dirty="0" smtClean="0"/>
              <a:t>Host name</a:t>
            </a:r>
            <a:endParaRPr lang="en-US" dirty="0"/>
          </a:p>
        </p:txBody>
      </p:sp>
    </p:spTree>
    <p:extLst>
      <p:ext uri="{BB962C8B-B14F-4D97-AF65-F5344CB8AC3E}">
        <p14:creationId xmlns:p14="http://schemas.microsoft.com/office/powerpoint/2010/main" val="1279153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AI-ML-DL</a:t>
            </a:r>
            <a:endParaRPr lang="en-US"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IOT Lab, ECE Department</a:t>
            </a:r>
            <a:endParaRPr lang="en-US">
              <a:solidFill>
                <a:prstClr val="black">
                  <a:tint val="75000"/>
                </a:prstClr>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087042"/>
            <a:ext cx="5408304" cy="304217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4900" y="1690688"/>
            <a:ext cx="6477000" cy="3438525"/>
          </a:xfrm>
          <a:prstGeom prst="rect">
            <a:avLst/>
          </a:prstGeom>
        </p:spPr>
      </p:pic>
    </p:spTree>
    <p:extLst>
      <p:ext uri="{BB962C8B-B14F-4D97-AF65-F5344CB8AC3E}">
        <p14:creationId xmlns:p14="http://schemas.microsoft.com/office/powerpoint/2010/main" val="103268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IOT Lab, ECE Department</a:t>
            </a:r>
            <a:endParaRPr lang="en-US">
              <a:solidFill>
                <a:prstClr val="black">
                  <a:tint val="75000"/>
                </a:prstClr>
              </a:solidFill>
            </a:endParaRPr>
          </a:p>
        </p:txBody>
      </p:sp>
      <p:pic>
        <p:nvPicPr>
          <p:cNvPr id="5" name="Picture 4" descr="radsProject – Firebase console - Google Chrom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
        <p:nvSpPr>
          <p:cNvPr id="6" name="Oval 5"/>
          <p:cNvSpPr/>
          <p:nvPr/>
        </p:nvSpPr>
        <p:spPr>
          <a:xfrm>
            <a:off x="7061579" y="5554639"/>
            <a:ext cx="2183642" cy="57320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245221" y="5554639"/>
            <a:ext cx="1732128" cy="646331"/>
          </a:xfrm>
          <a:prstGeom prst="rect">
            <a:avLst/>
          </a:prstGeom>
          <a:noFill/>
        </p:spPr>
        <p:txBody>
          <a:bodyPr wrap="square" rtlCol="0">
            <a:spAutoFit/>
          </a:bodyPr>
          <a:lstStyle/>
          <a:p>
            <a:r>
              <a:rPr lang="en-US" dirty="0" smtClean="0"/>
              <a:t>Authorization key</a:t>
            </a:r>
            <a:endParaRPr lang="en-US" dirty="0"/>
          </a:p>
        </p:txBody>
      </p:sp>
    </p:spTree>
    <p:extLst>
      <p:ext uri="{BB962C8B-B14F-4D97-AF65-F5344CB8AC3E}">
        <p14:creationId xmlns:p14="http://schemas.microsoft.com/office/powerpoint/2010/main" val="31800108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Transferring DHT11 data to Firebase</a:t>
            </a:r>
            <a:endParaRPr lang="en-US"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IOT Lab, ECE Department</a:t>
            </a:r>
            <a:endParaRPr lang="en-US">
              <a:solidFill>
                <a:prstClr val="black">
                  <a:tint val="75000"/>
                </a:prstClr>
              </a:solidFill>
            </a:endParaRPr>
          </a:p>
        </p:txBody>
      </p:sp>
      <p:sp>
        <p:nvSpPr>
          <p:cNvPr id="6" name="TextBox 5"/>
          <p:cNvSpPr txBox="1"/>
          <p:nvPr/>
        </p:nvSpPr>
        <p:spPr>
          <a:xfrm>
            <a:off x="1487606" y="1951630"/>
            <a:ext cx="2388358" cy="646331"/>
          </a:xfrm>
          <a:prstGeom prst="rect">
            <a:avLst/>
          </a:prstGeom>
          <a:solidFill>
            <a:schemeClr val="accent5">
              <a:lumMod val="40000"/>
              <a:lumOff val="60000"/>
            </a:schemeClr>
          </a:solidFill>
          <a:ln w="38100">
            <a:solidFill>
              <a:schemeClr val="tx1"/>
            </a:solidFill>
          </a:ln>
        </p:spPr>
        <p:txBody>
          <a:bodyPr wrap="square" rtlCol="0">
            <a:spAutoFit/>
          </a:bodyPr>
          <a:lstStyle/>
          <a:p>
            <a:r>
              <a:rPr lang="en-US" dirty="0" smtClean="0"/>
              <a:t>Connect to </a:t>
            </a:r>
            <a:r>
              <a:rPr lang="en-US" dirty="0" err="1" smtClean="0"/>
              <a:t>WiFi</a:t>
            </a:r>
            <a:r>
              <a:rPr lang="en-US" dirty="0" smtClean="0"/>
              <a:t> router</a:t>
            </a:r>
          </a:p>
          <a:p>
            <a:r>
              <a:rPr lang="en-US" dirty="0"/>
              <a:t>g</a:t>
            </a:r>
            <a:r>
              <a:rPr lang="en-US" dirty="0" smtClean="0"/>
              <a:t>iving </a:t>
            </a:r>
            <a:r>
              <a:rPr lang="en-US" dirty="0" err="1" smtClean="0"/>
              <a:t>WiFi</a:t>
            </a:r>
            <a:r>
              <a:rPr lang="en-US" dirty="0" smtClean="0"/>
              <a:t> credentials</a:t>
            </a:r>
            <a:endParaRPr lang="en-US" dirty="0"/>
          </a:p>
        </p:txBody>
      </p:sp>
      <p:sp>
        <p:nvSpPr>
          <p:cNvPr id="7" name="TextBox 6"/>
          <p:cNvSpPr txBox="1"/>
          <p:nvPr/>
        </p:nvSpPr>
        <p:spPr>
          <a:xfrm>
            <a:off x="1487606" y="2858903"/>
            <a:ext cx="2388358" cy="369332"/>
          </a:xfrm>
          <a:prstGeom prst="rect">
            <a:avLst/>
          </a:prstGeom>
          <a:solidFill>
            <a:schemeClr val="accent5">
              <a:lumMod val="40000"/>
              <a:lumOff val="60000"/>
            </a:schemeClr>
          </a:solidFill>
          <a:ln w="38100">
            <a:solidFill>
              <a:schemeClr val="tx1"/>
            </a:solidFill>
          </a:ln>
        </p:spPr>
        <p:txBody>
          <a:bodyPr wrap="square" rtlCol="0">
            <a:spAutoFit/>
          </a:bodyPr>
          <a:lstStyle/>
          <a:p>
            <a:r>
              <a:rPr lang="en-US" dirty="0" smtClean="0"/>
              <a:t>Initialize DHT 11</a:t>
            </a:r>
            <a:endParaRPr lang="en-US" dirty="0"/>
          </a:p>
        </p:txBody>
      </p:sp>
      <p:sp>
        <p:nvSpPr>
          <p:cNvPr id="8" name="Left Brace 7"/>
          <p:cNvSpPr/>
          <p:nvPr/>
        </p:nvSpPr>
        <p:spPr>
          <a:xfrm>
            <a:off x="1214651" y="1951630"/>
            <a:ext cx="272955" cy="2174274"/>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flipH="1">
            <a:off x="532264" y="2238233"/>
            <a:ext cx="4694830" cy="369332"/>
          </a:xfrm>
          <a:prstGeom prst="rect">
            <a:avLst/>
          </a:prstGeom>
          <a:noFill/>
        </p:spPr>
        <p:txBody>
          <a:bodyPr wrap="square" rtlCol="0">
            <a:spAutoFit/>
          </a:bodyPr>
          <a:lstStyle/>
          <a:p>
            <a:r>
              <a:rPr lang="en-US" b="1" dirty="0" smtClean="0"/>
              <a:t>setup</a:t>
            </a:r>
            <a:endParaRPr lang="en-US" b="1" dirty="0"/>
          </a:p>
        </p:txBody>
      </p:sp>
      <p:sp>
        <p:nvSpPr>
          <p:cNvPr id="10" name="TextBox 9"/>
          <p:cNvSpPr txBox="1"/>
          <p:nvPr/>
        </p:nvSpPr>
        <p:spPr>
          <a:xfrm>
            <a:off x="1487606" y="3479573"/>
            <a:ext cx="2852382" cy="646331"/>
          </a:xfrm>
          <a:prstGeom prst="rect">
            <a:avLst/>
          </a:prstGeom>
          <a:solidFill>
            <a:schemeClr val="accent5">
              <a:lumMod val="40000"/>
              <a:lumOff val="60000"/>
            </a:schemeClr>
          </a:solidFill>
          <a:ln w="38100">
            <a:solidFill>
              <a:schemeClr val="tx1"/>
            </a:solidFill>
          </a:ln>
        </p:spPr>
        <p:txBody>
          <a:bodyPr wrap="square" rtlCol="0">
            <a:spAutoFit/>
          </a:bodyPr>
          <a:lstStyle/>
          <a:p>
            <a:r>
              <a:rPr lang="en-US" dirty="0" smtClean="0"/>
              <a:t>Initialize Firebase</a:t>
            </a:r>
          </a:p>
          <a:p>
            <a:r>
              <a:rPr lang="en-US" dirty="0" smtClean="0"/>
              <a:t>Giving Firebase credentials</a:t>
            </a:r>
            <a:endParaRPr lang="en-US" dirty="0"/>
          </a:p>
        </p:txBody>
      </p:sp>
      <p:sp>
        <p:nvSpPr>
          <p:cNvPr id="11" name="TextBox 10"/>
          <p:cNvSpPr txBox="1"/>
          <p:nvPr/>
        </p:nvSpPr>
        <p:spPr>
          <a:xfrm>
            <a:off x="3916908" y="1829188"/>
            <a:ext cx="2770496" cy="830997"/>
          </a:xfrm>
          <a:prstGeom prst="rect">
            <a:avLst/>
          </a:prstGeom>
          <a:noFill/>
        </p:spPr>
        <p:txBody>
          <a:bodyPr wrap="square" rtlCol="0">
            <a:spAutoFit/>
          </a:bodyPr>
          <a:lstStyle/>
          <a:p>
            <a:r>
              <a:rPr lang="en-US" sz="1600" b="1" dirty="0" err="1" smtClean="0"/>
              <a:t>WiFi</a:t>
            </a:r>
            <a:r>
              <a:rPr lang="en-US" sz="1600" b="1" dirty="0" smtClean="0"/>
              <a:t> credentials</a:t>
            </a:r>
          </a:p>
          <a:p>
            <a:r>
              <a:rPr lang="en-US" sz="1600" dirty="0" err="1" smtClean="0"/>
              <a:t>WiFi</a:t>
            </a:r>
            <a:r>
              <a:rPr lang="en-US" sz="1600" dirty="0" smtClean="0"/>
              <a:t> network name</a:t>
            </a:r>
          </a:p>
          <a:p>
            <a:r>
              <a:rPr lang="en-US" sz="1600" dirty="0" smtClean="0"/>
              <a:t>Password</a:t>
            </a:r>
            <a:endParaRPr lang="en-US" sz="1600" dirty="0"/>
          </a:p>
        </p:txBody>
      </p:sp>
      <p:sp>
        <p:nvSpPr>
          <p:cNvPr id="12" name="TextBox 11"/>
          <p:cNvSpPr txBox="1"/>
          <p:nvPr/>
        </p:nvSpPr>
        <p:spPr>
          <a:xfrm>
            <a:off x="4339988" y="3341073"/>
            <a:ext cx="2770496" cy="830997"/>
          </a:xfrm>
          <a:prstGeom prst="rect">
            <a:avLst/>
          </a:prstGeom>
          <a:noFill/>
        </p:spPr>
        <p:txBody>
          <a:bodyPr wrap="square" rtlCol="0">
            <a:spAutoFit/>
          </a:bodyPr>
          <a:lstStyle/>
          <a:p>
            <a:r>
              <a:rPr lang="en-US" sz="1600" b="1" dirty="0" smtClean="0"/>
              <a:t>Firebase credentials</a:t>
            </a:r>
          </a:p>
          <a:p>
            <a:r>
              <a:rPr lang="en-US" sz="1600" dirty="0" smtClean="0"/>
              <a:t>Firebase host name</a:t>
            </a:r>
          </a:p>
          <a:p>
            <a:r>
              <a:rPr lang="en-US" sz="1600" dirty="0" smtClean="0"/>
              <a:t>Firebase authorization key</a:t>
            </a:r>
            <a:endParaRPr lang="en-US" sz="1600" dirty="0"/>
          </a:p>
        </p:txBody>
      </p:sp>
      <p:sp>
        <p:nvSpPr>
          <p:cNvPr id="13" name="TextBox 12"/>
          <p:cNvSpPr txBox="1"/>
          <p:nvPr/>
        </p:nvSpPr>
        <p:spPr>
          <a:xfrm>
            <a:off x="1487606" y="4491647"/>
            <a:ext cx="2388358" cy="646331"/>
          </a:xfrm>
          <a:prstGeom prst="rect">
            <a:avLst/>
          </a:prstGeom>
          <a:solidFill>
            <a:schemeClr val="accent5">
              <a:lumMod val="40000"/>
              <a:lumOff val="60000"/>
            </a:schemeClr>
          </a:solidFill>
          <a:ln w="38100">
            <a:solidFill>
              <a:schemeClr val="tx1"/>
            </a:solidFill>
          </a:ln>
        </p:spPr>
        <p:txBody>
          <a:bodyPr wrap="square" rtlCol="0">
            <a:spAutoFit/>
          </a:bodyPr>
          <a:lstStyle/>
          <a:p>
            <a:r>
              <a:rPr lang="en-US" dirty="0" smtClean="0"/>
              <a:t>Read temperature, humidity from DHT11</a:t>
            </a:r>
            <a:endParaRPr lang="en-US" dirty="0"/>
          </a:p>
        </p:txBody>
      </p:sp>
      <p:sp>
        <p:nvSpPr>
          <p:cNvPr id="14" name="TextBox 13"/>
          <p:cNvSpPr txBox="1"/>
          <p:nvPr/>
        </p:nvSpPr>
        <p:spPr>
          <a:xfrm>
            <a:off x="1487606" y="5352197"/>
            <a:ext cx="2388358" cy="646331"/>
          </a:xfrm>
          <a:prstGeom prst="rect">
            <a:avLst/>
          </a:prstGeom>
          <a:solidFill>
            <a:schemeClr val="accent5">
              <a:lumMod val="40000"/>
              <a:lumOff val="60000"/>
            </a:schemeClr>
          </a:solidFill>
          <a:ln w="38100">
            <a:solidFill>
              <a:schemeClr val="tx1"/>
            </a:solidFill>
          </a:ln>
        </p:spPr>
        <p:txBody>
          <a:bodyPr wrap="square" rtlCol="0">
            <a:spAutoFit/>
          </a:bodyPr>
          <a:lstStyle/>
          <a:p>
            <a:r>
              <a:rPr lang="en-US" dirty="0" smtClean="0"/>
              <a:t>Transfer to Firebase with key values</a:t>
            </a:r>
            <a:endParaRPr lang="en-US" dirty="0"/>
          </a:p>
        </p:txBody>
      </p:sp>
      <p:sp>
        <p:nvSpPr>
          <p:cNvPr id="15" name="TextBox 14"/>
          <p:cNvSpPr txBox="1"/>
          <p:nvPr/>
        </p:nvSpPr>
        <p:spPr>
          <a:xfrm>
            <a:off x="1514902" y="6215746"/>
            <a:ext cx="2388358" cy="369332"/>
          </a:xfrm>
          <a:prstGeom prst="rect">
            <a:avLst/>
          </a:prstGeom>
          <a:solidFill>
            <a:schemeClr val="accent5">
              <a:lumMod val="40000"/>
              <a:lumOff val="60000"/>
            </a:schemeClr>
          </a:solidFill>
          <a:ln w="38100">
            <a:solidFill>
              <a:schemeClr val="tx1"/>
            </a:solidFill>
          </a:ln>
        </p:spPr>
        <p:txBody>
          <a:bodyPr wrap="square" rtlCol="0">
            <a:spAutoFit/>
          </a:bodyPr>
          <a:lstStyle/>
          <a:p>
            <a:r>
              <a:rPr lang="en-US" dirty="0" smtClean="0"/>
              <a:t>Delay(2000)</a:t>
            </a:r>
            <a:endParaRPr lang="en-US" dirty="0"/>
          </a:p>
        </p:txBody>
      </p:sp>
      <p:sp>
        <p:nvSpPr>
          <p:cNvPr id="16" name="Left Brace 15"/>
          <p:cNvSpPr/>
          <p:nvPr/>
        </p:nvSpPr>
        <p:spPr>
          <a:xfrm>
            <a:off x="1064526" y="4491647"/>
            <a:ext cx="272955" cy="2174274"/>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flipH="1">
            <a:off x="476534" y="5225086"/>
            <a:ext cx="738117" cy="369332"/>
          </a:xfrm>
          <a:prstGeom prst="rect">
            <a:avLst/>
          </a:prstGeom>
          <a:noFill/>
        </p:spPr>
        <p:txBody>
          <a:bodyPr wrap="square" rtlCol="0">
            <a:spAutoFit/>
          </a:bodyPr>
          <a:lstStyle/>
          <a:p>
            <a:r>
              <a:rPr lang="en-US" b="1" dirty="0" smtClean="0"/>
              <a:t>loop</a:t>
            </a:r>
            <a:endParaRPr lang="en-US" b="1" dirty="0"/>
          </a:p>
        </p:txBody>
      </p:sp>
    </p:spTree>
    <p:extLst>
      <p:ext uri="{BB962C8B-B14F-4D97-AF65-F5344CB8AC3E}">
        <p14:creationId xmlns:p14="http://schemas.microsoft.com/office/powerpoint/2010/main" val="20981901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7421"/>
            <a:ext cx="10515600" cy="5767530"/>
          </a:xfrm>
        </p:spPr>
        <p:txBody>
          <a:bodyPr>
            <a:normAutofit fontScale="92500" lnSpcReduction="10000"/>
          </a:bodyPr>
          <a:lstStyle/>
          <a:p>
            <a:pPr marL="0" indent="0">
              <a:buNone/>
            </a:pPr>
            <a:r>
              <a:rPr lang="en-US" dirty="0" smtClean="0"/>
              <a:t>#include &lt;</a:t>
            </a:r>
            <a:r>
              <a:rPr lang="en-US" dirty="0" err="1" smtClean="0"/>
              <a:t>WiFi.h</a:t>
            </a:r>
            <a:r>
              <a:rPr lang="en-US" dirty="0" smtClean="0"/>
              <a:t>&gt;</a:t>
            </a:r>
          </a:p>
          <a:p>
            <a:pPr marL="0" indent="0">
              <a:buNone/>
            </a:pPr>
            <a:r>
              <a:rPr lang="en-US" dirty="0" smtClean="0"/>
              <a:t>#include “FirebaseESP32.h”</a:t>
            </a:r>
          </a:p>
          <a:p>
            <a:pPr marL="0" indent="0">
              <a:buNone/>
            </a:pPr>
            <a:r>
              <a:rPr lang="en-US" dirty="0" smtClean="0"/>
              <a:t>#include “</a:t>
            </a:r>
            <a:r>
              <a:rPr lang="en-US" dirty="0" err="1" smtClean="0"/>
              <a:t>DHTesp.h</a:t>
            </a:r>
            <a:r>
              <a:rPr lang="en-US" dirty="0" smtClean="0"/>
              <a:t>”</a:t>
            </a:r>
          </a:p>
          <a:p>
            <a:pPr marL="0" indent="0">
              <a:buNone/>
            </a:pPr>
            <a:r>
              <a:rPr lang="en-US" dirty="0" smtClean="0"/>
              <a:t>#define </a:t>
            </a:r>
            <a:r>
              <a:rPr lang="en-US" dirty="0" err="1" smtClean="0"/>
              <a:t>DHTpin</a:t>
            </a:r>
            <a:r>
              <a:rPr lang="en-US" dirty="0" smtClean="0"/>
              <a:t> 23</a:t>
            </a:r>
          </a:p>
          <a:p>
            <a:pPr marL="0" indent="0">
              <a:buNone/>
            </a:pPr>
            <a:endParaRPr lang="en-US" dirty="0"/>
          </a:p>
          <a:p>
            <a:pPr marL="0" indent="0">
              <a:buNone/>
            </a:pPr>
            <a:r>
              <a:rPr lang="en-US" dirty="0" smtClean="0"/>
              <a:t>#define FIREBASE_HOST “xxxxxxx.firebaseio.com”</a:t>
            </a:r>
          </a:p>
          <a:p>
            <a:pPr marL="0" indent="0">
              <a:buNone/>
            </a:pPr>
            <a:r>
              <a:rPr lang="en-US" dirty="0" smtClean="0"/>
              <a:t>#define FIREBASE_AUTH “</a:t>
            </a:r>
            <a:r>
              <a:rPr lang="en-US" dirty="0" err="1" smtClean="0"/>
              <a:t>xxxxxxxxxxxxxxxxxxxxxx</a:t>
            </a:r>
            <a:r>
              <a:rPr lang="en-US" dirty="0" smtClean="0"/>
              <a:t>”</a:t>
            </a:r>
          </a:p>
          <a:p>
            <a:pPr marL="0" indent="0">
              <a:buNone/>
            </a:pPr>
            <a:r>
              <a:rPr lang="en-US" dirty="0" smtClean="0"/>
              <a:t>#define WIFI_SSID  “</a:t>
            </a:r>
            <a:r>
              <a:rPr lang="en-US" dirty="0" err="1" smtClean="0"/>
              <a:t>xxxxxxxx</a:t>
            </a:r>
            <a:r>
              <a:rPr lang="en-US" dirty="0" smtClean="0"/>
              <a:t>”</a:t>
            </a:r>
          </a:p>
          <a:p>
            <a:pPr marL="0" indent="0">
              <a:buNone/>
            </a:pPr>
            <a:r>
              <a:rPr lang="en-US" dirty="0" smtClean="0"/>
              <a:t>#define WIFI_PASSWORD “</a:t>
            </a:r>
            <a:r>
              <a:rPr lang="en-US" dirty="0" err="1" smtClean="0"/>
              <a:t>xxxxxxxxxxxxxxxx</a:t>
            </a:r>
            <a:r>
              <a:rPr lang="en-US" dirty="0" smtClean="0"/>
              <a:t>”</a:t>
            </a:r>
          </a:p>
          <a:p>
            <a:pPr marL="0" indent="0">
              <a:buNone/>
            </a:pPr>
            <a:endParaRPr lang="en-US" dirty="0"/>
          </a:p>
          <a:p>
            <a:pPr marL="0" indent="0">
              <a:buNone/>
            </a:pPr>
            <a:r>
              <a:rPr lang="en-US" dirty="0" err="1" smtClean="0"/>
              <a:t>FirebaseData</a:t>
            </a:r>
            <a:r>
              <a:rPr lang="en-US" dirty="0" smtClean="0"/>
              <a:t> </a:t>
            </a:r>
            <a:r>
              <a:rPr lang="en-US" dirty="0" err="1" smtClean="0"/>
              <a:t>firebaseData</a:t>
            </a:r>
            <a:r>
              <a:rPr lang="en-US" dirty="0" smtClean="0"/>
              <a:t>;</a:t>
            </a:r>
          </a:p>
          <a:p>
            <a:pPr marL="0" indent="0">
              <a:buNone/>
            </a:pPr>
            <a:r>
              <a:rPr lang="en-US" dirty="0"/>
              <a:t>f</a:t>
            </a:r>
            <a:r>
              <a:rPr lang="en-US" dirty="0" smtClean="0"/>
              <a:t>loat temperature;</a:t>
            </a:r>
          </a:p>
          <a:p>
            <a:pPr marL="0" indent="0">
              <a:buNone/>
            </a:pPr>
            <a:r>
              <a:rPr lang="en-US" dirty="0"/>
              <a:t>f</a:t>
            </a:r>
            <a:r>
              <a:rPr lang="en-US" dirty="0" smtClean="0"/>
              <a:t>loat humidity;</a:t>
            </a:r>
            <a:endParaRPr lang="en-US"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IOT Lab, ECE Department</a:t>
            </a:r>
            <a:endParaRPr lang="en-US">
              <a:solidFill>
                <a:prstClr val="black">
                  <a:tint val="75000"/>
                </a:prstClr>
              </a:solidFill>
            </a:endParaRPr>
          </a:p>
        </p:txBody>
      </p:sp>
    </p:spTree>
    <p:extLst>
      <p:ext uri="{BB962C8B-B14F-4D97-AF65-F5344CB8AC3E}">
        <p14:creationId xmlns:p14="http://schemas.microsoft.com/office/powerpoint/2010/main" val="23165141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1069"/>
            <a:ext cx="10515600" cy="5985894"/>
          </a:xfrm>
        </p:spPr>
        <p:txBody>
          <a:bodyPr>
            <a:normAutofit fontScale="70000" lnSpcReduction="20000"/>
          </a:bodyPr>
          <a:lstStyle/>
          <a:p>
            <a:pPr marL="0" indent="0">
              <a:buNone/>
            </a:pPr>
            <a:r>
              <a:rPr lang="en-US" dirty="0" smtClean="0"/>
              <a:t>void setup(){</a:t>
            </a:r>
          </a:p>
          <a:p>
            <a:pPr marL="0" indent="0">
              <a:buNone/>
            </a:pPr>
            <a:r>
              <a:rPr lang="en-US" dirty="0" err="1" smtClean="0"/>
              <a:t>Serial.begin</a:t>
            </a:r>
            <a:r>
              <a:rPr lang="en-US" dirty="0" smtClean="0"/>
              <a:t>(115200);</a:t>
            </a:r>
          </a:p>
          <a:p>
            <a:pPr marL="0" indent="0">
              <a:buNone/>
            </a:pPr>
            <a:r>
              <a:rPr lang="en-US" dirty="0" err="1" smtClean="0"/>
              <a:t>WiFi.begin</a:t>
            </a:r>
            <a:r>
              <a:rPr lang="en-US" dirty="0" smtClean="0"/>
              <a:t>(WIFI_SSID,WIFI_PASSWORD);</a:t>
            </a:r>
          </a:p>
          <a:p>
            <a:pPr marL="0" indent="0">
              <a:buNone/>
            </a:pPr>
            <a:r>
              <a:rPr lang="en-US" b="1" dirty="0" smtClean="0">
                <a:solidFill>
                  <a:srgbClr val="0070C0"/>
                </a:solidFill>
              </a:rPr>
              <a:t>//Connecting to </a:t>
            </a:r>
            <a:r>
              <a:rPr lang="en-US" b="1" dirty="0" err="1" smtClean="0">
                <a:solidFill>
                  <a:srgbClr val="0070C0"/>
                </a:solidFill>
              </a:rPr>
              <a:t>WiFi</a:t>
            </a:r>
            <a:r>
              <a:rPr lang="en-US" b="1" dirty="0" smtClean="0">
                <a:solidFill>
                  <a:srgbClr val="0070C0"/>
                </a:solidFill>
              </a:rPr>
              <a:t> network</a:t>
            </a:r>
          </a:p>
          <a:p>
            <a:pPr marL="0" indent="0">
              <a:buNone/>
            </a:pPr>
            <a:endParaRPr lang="en-US" dirty="0" smtClean="0"/>
          </a:p>
          <a:p>
            <a:pPr marL="0" indent="0">
              <a:buNone/>
            </a:pPr>
            <a:r>
              <a:rPr lang="en-US" dirty="0" smtClean="0"/>
              <a:t>while(</a:t>
            </a:r>
            <a:r>
              <a:rPr lang="en-US" dirty="0" err="1" smtClean="0"/>
              <a:t>WiFi.status</a:t>
            </a:r>
            <a:r>
              <a:rPr lang="en-US" dirty="0" smtClean="0"/>
              <a:t>() != WL_CONNECTED){</a:t>
            </a:r>
          </a:p>
          <a:p>
            <a:pPr marL="0" indent="0">
              <a:buNone/>
            </a:pPr>
            <a:r>
              <a:rPr lang="en-US" dirty="0" err="1" smtClean="0"/>
              <a:t>Serial.print</a:t>
            </a:r>
            <a:r>
              <a:rPr lang="en-US" dirty="0" smtClean="0"/>
              <a:t>(“.”);</a:t>
            </a:r>
          </a:p>
          <a:p>
            <a:pPr marL="0" indent="0">
              <a:buNone/>
            </a:pPr>
            <a:r>
              <a:rPr lang="en-US" dirty="0" smtClean="0"/>
              <a:t>delay(300);</a:t>
            </a:r>
          </a:p>
          <a:p>
            <a:pPr marL="0" indent="0">
              <a:buNone/>
            </a:pPr>
            <a:r>
              <a:rPr lang="en-US" dirty="0"/>
              <a:t>}</a:t>
            </a:r>
            <a:endParaRPr lang="en-US" dirty="0" smtClean="0"/>
          </a:p>
          <a:p>
            <a:pPr marL="0" indent="0">
              <a:buNone/>
            </a:pPr>
            <a:r>
              <a:rPr lang="en-US" b="1" dirty="0" smtClean="0">
                <a:solidFill>
                  <a:srgbClr val="0070C0"/>
                </a:solidFill>
              </a:rPr>
              <a:t>//Firebase </a:t>
            </a:r>
            <a:r>
              <a:rPr lang="en-US" b="1" dirty="0">
                <a:solidFill>
                  <a:srgbClr val="0070C0"/>
                </a:solidFill>
              </a:rPr>
              <a:t>initialization</a:t>
            </a:r>
          </a:p>
          <a:p>
            <a:pPr marL="0" indent="0">
              <a:buNone/>
            </a:pPr>
            <a:endParaRPr lang="en-US" dirty="0" smtClean="0"/>
          </a:p>
          <a:p>
            <a:pPr marL="0" indent="0">
              <a:buNone/>
            </a:pPr>
            <a:r>
              <a:rPr lang="en-US" dirty="0" err="1" smtClean="0"/>
              <a:t>Firebase.begin</a:t>
            </a:r>
            <a:r>
              <a:rPr lang="en-US" dirty="0" smtClean="0"/>
              <a:t>(FIREBASE_HOST,FIREBASE_AUTH);</a:t>
            </a:r>
          </a:p>
          <a:p>
            <a:pPr marL="0" indent="0">
              <a:buNone/>
            </a:pPr>
            <a:r>
              <a:rPr lang="en-US" dirty="0" err="1" smtClean="0"/>
              <a:t>Firebase.reconnectWiFi</a:t>
            </a:r>
            <a:r>
              <a:rPr lang="en-US" dirty="0" smtClean="0"/>
              <a:t>(true);</a:t>
            </a:r>
          </a:p>
          <a:p>
            <a:pPr marL="0" indent="0">
              <a:buNone/>
            </a:pPr>
            <a:r>
              <a:rPr lang="en-US" b="1" dirty="0" smtClean="0">
                <a:solidFill>
                  <a:srgbClr val="0070C0"/>
                </a:solidFill>
              </a:rPr>
              <a:t>//DHT11 initialization</a:t>
            </a:r>
          </a:p>
          <a:p>
            <a:pPr marL="0" indent="0">
              <a:buNone/>
            </a:pPr>
            <a:endParaRPr lang="en-US" dirty="0" smtClean="0"/>
          </a:p>
          <a:p>
            <a:pPr marL="0" indent="0">
              <a:buNone/>
            </a:pPr>
            <a:r>
              <a:rPr lang="en-US" dirty="0" err="1" smtClean="0"/>
              <a:t>dht.setup</a:t>
            </a:r>
            <a:r>
              <a:rPr lang="en-US" dirty="0" smtClean="0"/>
              <a:t>(</a:t>
            </a:r>
            <a:r>
              <a:rPr lang="en-US" dirty="0" err="1" smtClean="0"/>
              <a:t>DHTpin,DHTesp</a:t>
            </a:r>
            <a:r>
              <a:rPr lang="en-US" dirty="0" smtClean="0"/>
              <a:t>::DHT11);</a:t>
            </a:r>
          </a:p>
          <a:p>
            <a:pPr marL="0" indent="0">
              <a:buNone/>
            </a:pPr>
            <a:r>
              <a:rPr lang="en-US" dirty="0"/>
              <a:t>}</a:t>
            </a:r>
          </a:p>
        </p:txBody>
      </p:sp>
      <p:sp>
        <p:nvSpPr>
          <p:cNvPr id="4" name="Footer Placeholder 3"/>
          <p:cNvSpPr>
            <a:spLocks noGrp="1"/>
          </p:cNvSpPr>
          <p:nvPr>
            <p:ph type="ftr" sz="quarter" idx="11"/>
          </p:nvPr>
        </p:nvSpPr>
        <p:spPr/>
        <p:txBody>
          <a:bodyPr/>
          <a:lstStyle/>
          <a:p>
            <a:r>
              <a:rPr lang="en-US" dirty="0" smtClean="0">
                <a:solidFill>
                  <a:prstClr val="black">
                    <a:tint val="75000"/>
                  </a:prstClr>
                </a:solidFill>
              </a:rPr>
              <a:t>IOT Lab, ECE Department</a:t>
            </a:r>
            <a:endParaRPr lang="en-US" dirty="0">
              <a:solidFill>
                <a:prstClr val="black">
                  <a:tint val="75000"/>
                </a:prstClr>
              </a:solidFill>
            </a:endParaRPr>
          </a:p>
        </p:txBody>
      </p:sp>
    </p:spTree>
    <p:extLst>
      <p:ext uri="{BB962C8B-B14F-4D97-AF65-F5344CB8AC3E}">
        <p14:creationId xmlns:p14="http://schemas.microsoft.com/office/powerpoint/2010/main" val="28041346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2013"/>
            <a:ext cx="10939818" cy="5944950"/>
          </a:xfrm>
        </p:spPr>
        <p:txBody>
          <a:bodyPr>
            <a:normAutofit fontScale="77500" lnSpcReduction="20000"/>
          </a:bodyPr>
          <a:lstStyle/>
          <a:p>
            <a:pPr marL="0" indent="0">
              <a:buNone/>
            </a:pPr>
            <a:r>
              <a:rPr lang="en-US" dirty="0" smtClean="0"/>
              <a:t>void loop(){</a:t>
            </a:r>
          </a:p>
          <a:p>
            <a:pPr marL="0" indent="0">
              <a:buNone/>
            </a:pPr>
            <a:r>
              <a:rPr lang="en-US" b="1" dirty="0" smtClean="0">
                <a:solidFill>
                  <a:srgbClr val="0070C0"/>
                </a:solidFill>
              </a:rPr>
              <a:t>// Read temperature and humidity</a:t>
            </a:r>
          </a:p>
          <a:p>
            <a:pPr marL="0" indent="0">
              <a:buNone/>
            </a:pPr>
            <a:r>
              <a:rPr lang="en-US" dirty="0" smtClean="0"/>
              <a:t>temperature = </a:t>
            </a:r>
            <a:r>
              <a:rPr lang="en-US" dirty="0" err="1" smtClean="0"/>
              <a:t>dht.getTemperature</a:t>
            </a:r>
            <a:r>
              <a:rPr lang="en-US" dirty="0" smtClean="0"/>
              <a:t>();</a:t>
            </a:r>
          </a:p>
          <a:p>
            <a:pPr marL="0" indent="0">
              <a:buNone/>
            </a:pPr>
            <a:r>
              <a:rPr lang="en-US" dirty="0"/>
              <a:t>h</a:t>
            </a:r>
            <a:r>
              <a:rPr lang="en-US" dirty="0" smtClean="0"/>
              <a:t>umidity = </a:t>
            </a:r>
            <a:r>
              <a:rPr lang="en-US" dirty="0" err="1" smtClean="0"/>
              <a:t>dht.getHumidity</a:t>
            </a:r>
            <a:r>
              <a:rPr lang="en-US" dirty="0" smtClean="0"/>
              <a:t>();</a:t>
            </a:r>
          </a:p>
          <a:p>
            <a:pPr marL="0" indent="0">
              <a:buNone/>
            </a:pPr>
            <a:endParaRPr lang="en-US" b="1" dirty="0" smtClean="0">
              <a:solidFill>
                <a:srgbClr val="0070C0"/>
              </a:solidFill>
            </a:endParaRPr>
          </a:p>
          <a:p>
            <a:pPr marL="0" indent="0">
              <a:buNone/>
            </a:pPr>
            <a:r>
              <a:rPr lang="en-US" b="1" dirty="0" smtClean="0">
                <a:solidFill>
                  <a:srgbClr val="0070C0"/>
                </a:solidFill>
              </a:rPr>
              <a:t>//Print the values locally</a:t>
            </a:r>
          </a:p>
          <a:p>
            <a:pPr marL="0" indent="0">
              <a:buNone/>
            </a:pPr>
            <a:r>
              <a:rPr lang="en-US" dirty="0" err="1" smtClean="0"/>
              <a:t>Serial.print</a:t>
            </a:r>
            <a:r>
              <a:rPr lang="en-US" dirty="0" smtClean="0"/>
              <a:t>(temperature);</a:t>
            </a:r>
          </a:p>
          <a:p>
            <a:pPr marL="0" indent="0">
              <a:buNone/>
            </a:pPr>
            <a:r>
              <a:rPr lang="en-US" dirty="0" err="1" smtClean="0"/>
              <a:t>Serial.print</a:t>
            </a:r>
            <a:r>
              <a:rPr lang="en-US" dirty="0" smtClean="0"/>
              <a:t>(‘\t’);</a:t>
            </a:r>
          </a:p>
          <a:p>
            <a:pPr marL="0" indent="0">
              <a:buNone/>
            </a:pPr>
            <a:r>
              <a:rPr lang="en-US" dirty="0" err="1" smtClean="0"/>
              <a:t>Serial.print</a:t>
            </a:r>
            <a:r>
              <a:rPr lang="en-US" dirty="0" smtClean="0"/>
              <a:t>(humidity);</a:t>
            </a:r>
          </a:p>
          <a:p>
            <a:pPr marL="0" indent="0">
              <a:buNone/>
            </a:pPr>
            <a:endParaRPr lang="en-US" b="1" dirty="0" smtClean="0">
              <a:solidFill>
                <a:srgbClr val="0070C0"/>
              </a:solidFill>
            </a:endParaRPr>
          </a:p>
          <a:p>
            <a:pPr marL="0" indent="0">
              <a:buNone/>
            </a:pPr>
            <a:r>
              <a:rPr lang="en-US" b="1" dirty="0" smtClean="0">
                <a:solidFill>
                  <a:srgbClr val="0070C0"/>
                </a:solidFill>
              </a:rPr>
              <a:t>//Post values to Firebase</a:t>
            </a:r>
          </a:p>
          <a:p>
            <a:pPr marL="0" indent="0">
              <a:buNone/>
            </a:pPr>
            <a:r>
              <a:rPr lang="en-US" dirty="0" err="1" smtClean="0"/>
              <a:t>Firebase.setFloat</a:t>
            </a:r>
            <a:r>
              <a:rPr lang="en-US" dirty="0" smtClean="0"/>
              <a:t>(firebaseData,”DHT11_Data/</a:t>
            </a:r>
            <a:r>
              <a:rPr lang="en-US" dirty="0" err="1" smtClean="0"/>
              <a:t>temperature”,temperature</a:t>
            </a:r>
            <a:r>
              <a:rPr lang="en-US" dirty="0" smtClean="0"/>
              <a:t>);</a:t>
            </a:r>
          </a:p>
          <a:p>
            <a:pPr marL="0" indent="0">
              <a:buNone/>
            </a:pPr>
            <a:r>
              <a:rPr lang="en-US" dirty="0" err="1"/>
              <a:t>Firebase.setFloat</a:t>
            </a:r>
            <a:r>
              <a:rPr lang="en-US" dirty="0"/>
              <a:t>(firebaseData,”</a:t>
            </a:r>
            <a:r>
              <a:rPr lang="en-US" dirty="0" smtClean="0"/>
              <a:t>DHT11_Data/</a:t>
            </a:r>
            <a:r>
              <a:rPr lang="en-US" dirty="0" err="1" smtClean="0"/>
              <a:t>humidity”,humidity</a:t>
            </a:r>
            <a:r>
              <a:rPr lang="en-US" dirty="0" smtClean="0"/>
              <a:t>);</a:t>
            </a:r>
          </a:p>
          <a:p>
            <a:pPr marL="0" indent="0">
              <a:buNone/>
            </a:pPr>
            <a:endParaRPr lang="en-US" smtClean="0"/>
          </a:p>
          <a:p>
            <a:pPr marL="0" indent="0">
              <a:buNone/>
            </a:pPr>
            <a:r>
              <a:rPr lang="en-US" smtClean="0"/>
              <a:t>delay(2000</a:t>
            </a:r>
            <a:r>
              <a:rPr lang="en-US" dirty="0" smtClean="0"/>
              <a:t>);</a:t>
            </a:r>
            <a:endParaRPr lang="en-US" dirty="0"/>
          </a:p>
          <a:p>
            <a:pPr marL="0" indent="0">
              <a:buNone/>
            </a:pPr>
            <a:r>
              <a:rPr lang="en-US" dirty="0" smtClean="0"/>
              <a:t>}</a:t>
            </a:r>
          </a:p>
          <a:p>
            <a:pPr marL="0" indent="0">
              <a:buNone/>
            </a:pPr>
            <a:endParaRPr lang="en-US" dirty="0" smtClean="0"/>
          </a:p>
          <a:p>
            <a:pPr marL="0" indent="0">
              <a:buNone/>
            </a:pPr>
            <a:endParaRPr lang="en-US" b="1" dirty="0">
              <a:solidFill>
                <a:srgbClr val="0070C0"/>
              </a:solidFill>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IOT Lab, ECE Department</a:t>
            </a:r>
            <a:endParaRPr lang="en-US">
              <a:solidFill>
                <a:prstClr val="black">
                  <a:tint val="75000"/>
                </a:prstClr>
              </a:solidFill>
            </a:endParaRPr>
          </a:p>
        </p:txBody>
      </p:sp>
    </p:spTree>
    <p:extLst>
      <p:ext uri="{BB962C8B-B14F-4D97-AF65-F5344CB8AC3E}">
        <p14:creationId xmlns:p14="http://schemas.microsoft.com/office/powerpoint/2010/main" val="142352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next?</a:t>
            </a:r>
            <a:endParaRPr lang="en-US"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IOT Lab, ECE Department</a:t>
            </a:r>
            <a:endParaRPr lang="en-US">
              <a:solidFill>
                <a:prstClr val="black">
                  <a:tint val="75000"/>
                </a:prst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297" y="2175669"/>
            <a:ext cx="2561870" cy="1918930"/>
          </a:xfrm>
          <a:prstGeom prst="rect">
            <a:avLst/>
          </a:prstGeom>
        </p:spPr>
      </p:pic>
      <p:sp>
        <p:nvSpPr>
          <p:cNvPr id="6" name="Rounded Rectangle 5"/>
          <p:cNvSpPr/>
          <p:nvPr/>
        </p:nvSpPr>
        <p:spPr>
          <a:xfrm>
            <a:off x="4804012" y="2415654"/>
            <a:ext cx="1842448" cy="1446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Signal conditioning</a:t>
            </a:r>
            <a:endParaRPr lang="en-US" dirty="0"/>
          </a:p>
        </p:txBody>
      </p:sp>
      <p:sp>
        <p:nvSpPr>
          <p:cNvPr id="7" name="Right Arrow 6"/>
          <p:cNvSpPr/>
          <p:nvPr/>
        </p:nvSpPr>
        <p:spPr>
          <a:xfrm>
            <a:off x="3739487" y="3070746"/>
            <a:ext cx="477671" cy="2729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7233314" y="3070745"/>
            <a:ext cx="477671" cy="2729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10399" y="2415654"/>
            <a:ext cx="1146412" cy="1528549"/>
          </a:xfrm>
          <a:prstGeom prst="rect">
            <a:avLst/>
          </a:prstGeom>
        </p:spPr>
      </p:pic>
      <p:sp>
        <p:nvSpPr>
          <p:cNvPr id="10" name="TextBox 9"/>
          <p:cNvSpPr txBox="1"/>
          <p:nvPr/>
        </p:nvSpPr>
        <p:spPr>
          <a:xfrm>
            <a:off x="941696" y="4585648"/>
            <a:ext cx="8666328" cy="369332"/>
          </a:xfrm>
          <a:prstGeom prst="rect">
            <a:avLst/>
          </a:prstGeom>
          <a:noFill/>
        </p:spPr>
        <p:txBody>
          <a:bodyPr wrap="square" rtlCol="0">
            <a:spAutoFit/>
          </a:bodyPr>
          <a:lstStyle/>
          <a:p>
            <a:r>
              <a:rPr lang="en-US" dirty="0" smtClean="0"/>
              <a:t>Find new application areas, identify sensors and interface to G-Edge</a:t>
            </a:r>
            <a:endParaRPr lang="en-US" dirty="0"/>
          </a:p>
        </p:txBody>
      </p:sp>
    </p:spTree>
    <p:extLst>
      <p:ext uri="{BB962C8B-B14F-4D97-AF65-F5344CB8AC3E}">
        <p14:creationId xmlns:p14="http://schemas.microsoft.com/office/powerpoint/2010/main" val="29748034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different classifiers</a:t>
            </a:r>
            <a:endParaRPr lang="en-US"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IOT Lab, ECE Department</a:t>
            </a:r>
            <a:endParaRPr lang="en-US">
              <a:solidFill>
                <a:prstClr val="black">
                  <a:tint val="75000"/>
                </a:prst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438525545"/>
              </p:ext>
            </p:extLst>
          </p:nvPr>
        </p:nvGraphicFramePr>
        <p:xfrm>
          <a:off x="1527033" y="1690688"/>
          <a:ext cx="8128000" cy="438912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731520">
                <a:tc>
                  <a:txBody>
                    <a:bodyPr/>
                    <a:lstStyle/>
                    <a:p>
                      <a:r>
                        <a:rPr lang="en-US" dirty="0" smtClean="0"/>
                        <a:t>Classifier</a:t>
                      </a:r>
                      <a:endParaRPr lang="en-US" dirty="0"/>
                    </a:p>
                  </a:txBody>
                  <a:tcPr/>
                </a:tc>
                <a:tc>
                  <a:txBody>
                    <a:bodyPr/>
                    <a:lstStyle/>
                    <a:p>
                      <a:r>
                        <a:rPr lang="en-US" dirty="0" smtClean="0"/>
                        <a:t>Training Time</a:t>
                      </a:r>
                      <a:endParaRPr lang="en-US" dirty="0"/>
                    </a:p>
                  </a:txBody>
                  <a:tcPr/>
                </a:tc>
                <a:tc>
                  <a:txBody>
                    <a:bodyPr/>
                    <a:lstStyle/>
                    <a:p>
                      <a:r>
                        <a:rPr lang="en-US" dirty="0" smtClean="0"/>
                        <a:t>Accuracy</a:t>
                      </a:r>
                      <a:endParaRPr lang="en-US" dirty="0"/>
                    </a:p>
                  </a:txBody>
                  <a:tcPr/>
                </a:tc>
                <a:tc>
                  <a:txBody>
                    <a:bodyPr/>
                    <a:lstStyle/>
                    <a:p>
                      <a:r>
                        <a:rPr lang="en-US" dirty="0" smtClean="0"/>
                        <a:t>RAM needed</a:t>
                      </a:r>
                      <a:endParaRPr lang="en-US" dirty="0"/>
                    </a:p>
                  </a:txBody>
                  <a:tcPr/>
                </a:tc>
                <a:tc>
                  <a:txBody>
                    <a:bodyPr/>
                    <a:lstStyle/>
                    <a:p>
                      <a:r>
                        <a:rPr lang="en-US" dirty="0" smtClean="0"/>
                        <a:t>Flash needed</a:t>
                      </a:r>
                      <a:endParaRPr lang="en-US" dirty="0"/>
                    </a:p>
                  </a:txBody>
                  <a:tcPr/>
                </a:tc>
              </a:tr>
              <a:tr h="731520">
                <a:tc>
                  <a:txBody>
                    <a:bodyPr/>
                    <a:lstStyle/>
                    <a:p>
                      <a:r>
                        <a:rPr lang="en-US" dirty="0" smtClean="0"/>
                        <a:t>Decision</a:t>
                      </a:r>
                      <a:r>
                        <a:rPr lang="en-US" baseline="0" dirty="0" smtClean="0"/>
                        <a:t> Tree</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731520">
                <a:tc>
                  <a:txBody>
                    <a:bodyPr/>
                    <a:lstStyle/>
                    <a:p>
                      <a:r>
                        <a:rPr lang="en-US" dirty="0" smtClean="0"/>
                        <a:t>Random Forest</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731520">
                <a:tc>
                  <a:txBody>
                    <a:bodyPr/>
                    <a:lstStyle/>
                    <a:p>
                      <a:r>
                        <a:rPr lang="en-US" dirty="0" err="1" smtClean="0"/>
                        <a:t>XGBoost</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731520">
                <a:tc>
                  <a:txBody>
                    <a:bodyPr/>
                    <a:lstStyle/>
                    <a:p>
                      <a:r>
                        <a:rPr lang="en-US" dirty="0" smtClean="0"/>
                        <a:t>SVM</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731520">
                <a:tc>
                  <a:txBody>
                    <a:bodyPr/>
                    <a:lstStyle/>
                    <a:p>
                      <a:r>
                        <a:rPr lang="en-US" dirty="0" smtClean="0"/>
                        <a:t>Naïve Bayes </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8223882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Edge Computing Lab?</a:t>
            </a:r>
            <a:endParaRPr lang="en-US" dirty="0"/>
          </a:p>
        </p:txBody>
      </p:sp>
      <p:sp>
        <p:nvSpPr>
          <p:cNvPr id="3" name="Content Placeholder 2"/>
          <p:cNvSpPr>
            <a:spLocks noGrp="1"/>
          </p:cNvSpPr>
          <p:nvPr>
            <p:ph idx="1"/>
          </p:nvPr>
        </p:nvSpPr>
        <p:spPr>
          <a:xfrm>
            <a:off x="838200" y="1690688"/>
            <a:ext cx="10515600" cy="2216337"/>
          </a:xfrm>
        </p:spPr>
        <p:txBody>
          <a:bodyPr>
            <a:normAutofit fontScale="77500" lnSpcReduction="20000"/>
          </a:bodyPr>
          <a:lstStyle/>
          <a:p>
            <a:pPr marL="0" indent="0">
              <a:buNone/>
            </a:pPr>
            <a:r>
              <a:rPr lang="en-US" dirty="0" smtClean="0"/>
              <a:t>ECE can help setup an Edge Computing Lab in your department</a:t>
            </a:r>
          </a:p>
          <a:p>
            <a:pPr marL="0" indent="0">
              <a:buNone/>
            </a:pPr>
            <a:r>
              <a:rPr lang="en-US" dirty="0" smtClean="0"/>
              <a:t>Resources that can be supplied:</a:t>
            </a:r>
          </a:p>
          <a:p>
            <a:pPr>
              <a:buFontTx/>
              <a:buChar char="-"/>
            </a:pPr>
            <a:r>
              <a:rPr lang="en-US" dirty="0" smtClean="0"/>
              <a:t>G-Edge boards</a:t>
            </a:r>
          </a:p>
          <a:p>
            <a:pPr>
              <a:buFontTx/>
              <a:buChar char="-"/>
            </a:pPr>
            <a:r>
              <a:rPr lang="en-US" dirty="0" smtClean="0"/>
              <a:t>Lab Manual with full set of experiments</a:t>
            </a:r>
          </a:p>
          <a:p>
            <a:pPr>
              <a:buFontTx/>
              <a:buChar char="-"/>
            </a:pPr>
            <a:r>
              <a:rPr lang="en-US" dirty="0" smtClean="0"/>
              <a:t>Training</a:t>
            </a:r>
          </a:p>
          <a:p>
            <a:pPr>
              <a:buFontTx/>
              <a:buChar char="-"/>
            </a:pPr>
            <a:r>
              <a:rPr lang="en-US" dirty="0" smtClean="0"/>
              <a:t>Platform for Mini Projects</a:t>
            </a:r>
            <a:endParaRPr lang="en-US"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IOT Lab, ECE Department</a:t>
            </a:r>
            <a:endParaRPr lang="en-US">
              <a:solidFill>
                <a:prstClr val="black">
                  <a:tint val="75000"/>
                </a:prstClr>
              </a:solidFill>
            </a:endParaRPr>
          </a:p>
        </p:txBody>
      </p:sp>
      <p:sp>
        <p:nvSpPr>
          <p:cNvPr id="5" name="TextBox 4"/>
          <p:cNvSpPr txBox="1"/>
          <p:nvPr/>
        </p:nvSpPr>
        <p:spPr>
          <a:xfrm>
            <a:off x="1296537" y="4136952"/>
            <a:ext cx="1951629" cy="369332"/>
          </a:xfrm>
          <a:prstGeom prst="rect">
            <a:avLst/>
          </a:prstGeom>
          <a:solidFill>
            <a:schemeClr val="accent2"/>
          </a:solidFill>
        </p:spPr>
        <p:txBody>
          <a:bodyPr wrap="square" rtlCol="0">
            <a:spAutoFit/>
          </a:bodyPr>
          <a:lstStyle/>
          <a:p>
            <a:r>
              <a:rPr lang="en-US" dirty="0" smtClean="0"/>
              <a:t>Mechanical </a:t>
            </a:r>
            <a:r>
              <a:rPr lang="en-US" dirty="0" err="1" smtClean="0"/>
              <a:t>Dept</a:t>
            </a:r>
            <a:endParaRPr lang="en-US" dirty="0"/>
          </a:p>
        </p:txBody>
      </p:sp>
      <p:sp>
        <p:nvSpPr>
          <p:cNvPr id="7" name="TextBox 6"/>
          <p:cNvSpPr txBox="1"/>
          <p:nvPr/>
        </p:nvSpPr>
        <p:spPr>
          <a:xfrm>
            <a:off x="1296538" y="4958365"/>
            <a:ext cx="1951629" cy="923330"/>
          </a:xfrm>
          <a:prstGeom prst="rect">
            <a:avLst/>
          </a:prstGeom>
          <a:solidFill>
            <a:schemeClr val="accent2"/>
          </a:solidFill>
        </p:spPr>
        <p:txBody>
          <a:bodyPr wrap="square" rtlCol="0">
            <a:spAutoFit/>
          </a:bodyPr>
          <a:lstStyle/>
          <a:p>
            <a:r>
              <a:rPr lang="en-US" dirty="0" smtClean="0"/>
              <a:t>Digitization of an existing lab</a:t>
            </a:r>
          </a:p>
          <a:p>
            <a:r>
              <a:rPr lang="en-US" dirty="0" smtClean="0"/>
              <a:t>Sensors Lab?</a:t>
            </a:r>
            <a:endParaRPr lang="en-US" dirty="0"/>
          </a:p>
        </p:txBody>
      </p:sp>
      <p:sp>
        <p:nvSpPr>
          <p:cNvPr id="8" name="TextBox 7"/>
          <p:cNvSpPr txBox="1"/>
          <p:nvPr/>
        </p:nvSpPr>
        <p:spPr>
          <a:xfrm>
            <a:off x="3891887" y="5082856"/>
            <a:ext cx="1951629" cy="369332"/>
          </a:xfrm>
          <a:prstGeom prst="rect">
            <a:avLst/>
          </a:prstGeom>
          <a:solidFill>
            <a:schemeClr val="accent2"/>
          </a:solidFill>
        </p:spPr>
        <p:txBody>
          <a:bodyPr wrap="square" rtlCol="0">
            <a:spAutoFit/>
          </a:bodyPr>
          <a:lstStyle/>
          <a:p>
            <a:r>
              <a:rPr lang="en-US" dirty="0" smtClean="0"/>
              <a:t>IOT</a:t>
            </a:r>
            <a:endParaRPr lang="en-US" dirty="0"/>
          </a:p>
        </p:txBody>
      </p:sp>
      <p:sp>
        <p:nvSpPr>
          <p:cNvPr id="9" name="TextBox 8"/>
          <p:cNvSpPr txBox="1"/>
          <p:nvPr/>
        </p:nvSpPr>
        <p:spPr>
          <a:xfrm>
            <a:off x="6880747" y="5082856"/>
            <a:ext cx="1951629" cy="369332"/>
          </a:xfrm>
          <a:prstGeom prst="rect">
            <a:avLst/>
          </a:prstGeom>
          <a:solidFill>
            <a:schemeClr val="accent2"/>
          </a:solidFill>
        </p:spPr>
        <p:txBody>
          <a:bodyPr wrap="square" rtlCol="0">
            <a:spAutoFit/>
          </a:bodyPr>
          <a:lstStyle/>
          <a:p>
            <a:r>
              <a:rPr lang="en-US" dirty="0" smtClean="0"/>
              <a:t>Edge Computing</a:t>
            </a:r>
            <a:endParaRPr lang="en-US" dirty="0"/>
          </a:p>
        </p:txBody>
      </p:sp>
      <p:sp>
        <p:nvSpPr>
          <p:cNvPr id="10" name="Curved Down Arrow 9"/>
          <p:cNvSpPr/>
          <p:nvPr/>
        </p:nvSpPr>
        <p:spPr>
          <a:xfrm>
            <a:off x="3248166" y="4506284"/>
            <a:ext cx="790434" cy="27043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Curved Down Arrow 10"/>
          <p:cNvSpPr/>
          <p:nvPr/>
        </p:nvSpPr>
        <p:spPr>
          <a:xfrm>
            <a:off x="5937913" y="4626110"/>
            <a:ext cx="790434" cy="27043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937246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Coming up next: G-Edge II based on ESP32 CAM?</a:t>
            </a:r>
            <a:endParaRPr lang="en-US" sz="3600"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IOT Lab, ECE Department</a:t>
            </a:r>
            <a:endParaRPr lang="en-US">
              <a:solidFill>
                <a:prstClr val="black">
                  <a:tint val="75000"/>
                </a:prst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568" y="1922344"/>
            <a:ext cx="1748904" cy="1748904"/>
          </a:xfrm>
          <a:prstGeom prst="rect">
            <a:avLst/>
          </a:prstGeom>
        </p:spPr>
      </p:pic>
      <p:sp>
        <p:nvSpPr>
          <p:cNvPr id="3" name="TextBox 2"/>
          <p:cNvSpPr txBox="1"/>
          <p:nvPr/>
        </p:nvSpPr>
        <p:spPr>
          <a:xfrm>
            <a:off x="5813946" y="1690688"/>
            <a:ext cx="4940490" cy="2862322"/>
          </a:xfrm>
          <a:prstGeom prst="rect">
            <a:avLst/>
          </a:prstGeom>
          <a:noFill/>
        </p:spPr>
        <p:txBody>
          <a:bodyPr wrap="square" rtlCol="0">
            <a:spAutoFit/>
          </a:bodyPr>
          <a:lstStyle/>
          <a:p>
            <a:r>
              <a:rPr lang="en-US" dirty="0" smtClean="0"/>
              <a:t>Application to real world projects</a:t>
            </a:r>
          </a:p>
          <a:p>
            <a:endParaRPr lang="en-US" dirty="0"/>
          </a:p>
          <a:p>
            <a:r>
              <a:rPr lang="en-US" dirty="0" smtClean="0"/>
              <a:t>Detection and deterrence of simian menace in urban terrace gardens</a:t>
            </a:r>
          </a:p>
          <a:p>
            <a:endParaRPr lang="en-US" dirty="0"/>
          </a:p>
          <a:p>
            <a:r>
              <a:rPr lang="en-US" dirty="0" smtClean="0"/>
              <a:t>Door bell with face </a:t>
            </a:r>
            <a:r>
              <a:rPr lang="en-US" dirty="0" smtClean="0"/>
              <a:t>recognition</a:t>
            </a:r>
          </a:p>
          <a:p>
            <a:endParaRPr lang="en-US" dirty="0"/>
          </a:p>
          <a:p>
            <a:r>
              <a:rPr lang="en-US" dirty="0" smtClean="0"/>
              <a:t>CO PO automation</a:t>
            </a:r>
            <a:endParaRPr lang="en-US" dirty="0" smtClean="0"/>
          </a:p>
          <a:p>
            <a:endParaRPr lang="en-US" dirty="0"/>
          </a:p>
          <a:p>
            <a:endParaRPr lang="en-US" dirty="0"/>
          </a:p>
        </p:txBody>
      </p:sp>
      <p:sp>
        <p:nvSpPr>
          <p:cNvPr id="5" name="TextBox 4"/>
          <p:cNvSpPr txBox="1"/>
          <p:nvPr/>
        </p:nvSpPr>
        <p:spPr>
          <a:xfrm>
            <a:off x="938568" y="3671248"/>
            <a:ext cx="2255008" cy="2862322"/>
          </a:xfrm>
          <a:prstGeom prst="rect">
            <a:avLst/>
          </a:prstGeom>
          <a:noFill/>
        </p:spPr>
        <p:txBody>
          <a:bodyPr wrap="square" rtlCol="0">
            <a:spAutoFit/>
          </a:bodyPr>
          <a:lstStyle/>
          <a:p>
            <a:r>
              <a:rPr lang="en-US" dirty="0" smtClean="0"/>
              <a:t>Pros:</a:t>
            </a:r>
          </a:p>
          <a:p>
            <a:r>
              <a:rPr lang="en-US" dirty="0" smtClean="0"/>
              <a:t>Inexpensive</a:t>
            </a:r>
          </a:p>
          <a:p>
            <a:r>
              <a:rPr lang="en-US" dirty="0" smtClean="0"/>
              <a:t>Small size</a:t>
            </a:r>
          </a:p>
          <a:p>
            <a:r>
              <a:rPr lang="en-US" dirty="0" err="1" smtClean="0"/>
              <a:t>Arduino</a:t>
            </a:r>
            <a:r>
              <a:rPr lang="en-US" dirty="0" smtClean="0"/>
              <a:t> IDE support</a:t>
            </a:r>
          </a:p>
          <a:p>
            <a:endParaRPr lang="en-US" dirty="0"/>
          </a:p>
          <a:p>
            <a:r>
              <a:rPr lang="en-US" dirty="0" smtClean="0"/>
              <a:t>Cons:</a:t>
            </a:r>
          </a:p>
          <a:p>
            <a:r>
              <a:rPr lang="en-US" dirty="0" smtClean="0"/>
              <a:t>No USB</a:t>
            </a:r>
          </a:p>
          <a:p>
            <a:r>
              <a:rPr lang="en-US" dirty="0" smtClean="0"/>
              <a:t>Programming requires external USB-serial </a:t>
            </a:r>
            <a:r>
              <a:rPr lang="en-US" dirty="0" err="1" smtClean="0"/>
              <a:t>conveter</a:t>
            </a:r>
            <a:endParaRPr lang="en-US" dirty="0"/>
          </a:p>
        </p:txBody>
      </p:sp>
    </p:spTree>
    <p:extLst>
      <p:ext uri="{BB962C8B-B14F-4D97-AF65-F5344CB8AC3E}">
        <p14:creationId xmlns:p14="http://schemas.microsoft.com/office/powerpoint/2010/main" val="23621241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neural networks</a:t>
            </a:r>
            <a:endParaRPr lang="en-US"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IOT Lab, ECE Department</a:t>
            </a:r>
            <a:endParaRPr lang="en-US">
              <a:solidFill>
                <a:prstClr val="black">
                  <a:tint val="75000"/>
                </a:prst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0644" y="2011836"/>
            <a:ext cx="3694575" cy="3024188"/>
          </a:xfrm>
          <a:prstGeom prst="rect">
            <a:avLst/>
          </a:prstGeom>
        </p:spPr>
      </p:pic>
      <p:sp>
        <p:nvSpPr>
          <p:cNvPr id="6" name="TextBox 5"/>
          <p:cNvSpPr txBox="1"/>
          <p:nvPr/>
        </p:nvSpPr>
        <p:spPr>
          <a:xfrm>
            <a:off x="6018663" y="1815152"/>
            <a:ext cx="4094328" cy="923330"/>
          </a:xfrm>
          <a:prstGeom prst="rect">
            <a:avLst/>
          </a:prstGeom>
          <a:noFill/>
        </p:spPr>
        <p:txBody>
          <a:bodyPr wrap="square" rtlCol="0">
            <a:spAutoFit/>
          </a:bodyPr>
          <a:lstStyle/>
          <a:p>
            <a:r>
              <a:rPr lang="en-US" b="1" dirty="0" smtClean="0"/>
              <a:t>Neuron </a:t>
            </a:r>
            <a:r>
              <a:rPr lang="en-US" dirty="0" smtClean="0"/>
              <a:t>forms a basic element of a neural network. It receives inputs, processes them and produces an output</a:t>
            </a:r>
            <a:endParaRPr lang="en-US" b="1" dirty="0"/>
          </a:p>
        </p:txBody>
      </p:sp>
    </p:spTree>
    <p:extLst>
      <p:ext uri="{BB962C8B-B14F-4D97-AF65-F5344CB8AC3E}">
        <p14:creationId xmlns:p14="http://schemas.microsoft.com/office/powerpoint/2010/main" val="2944199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neural networks</a:t>
            </a:r>
            <a:endParaRPr lang="en-US"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IOT Lab, ECE Department</a:t>
            </a:r>
            <a:endParaRPr lang="en-US">
              <a:solidFill>
                <a:prstClr val="black">
                  <a:tint val="75000"/>
                </a:prst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100" y="2260410"/>
            <a:ext cx="2857500" cy="1600200"/>
          </a:xfrm>
          <a:prstGeom prst="rect">
            <a:avLst/>
          </a:prstGeom>
        </p:spPr>
      </p:pic>
      <p:sp>
        <p:nvSpPr>
          <p:cNvPr id="10" name="TextBox 9"/>
          <p:cNvSpPr txBox="1"/>
          <p:nvPr/>
        </p:nvSpPr>
        <p:spPr>
          <a:xfrm>
            <a:off x="5595582" y="1869743"/>
            <a:ext cx="3534770" cy="2862322"/>
          </a:xfrm>
          <a:prstGeom prst="rect">
            <a:avLst/>
          </a:prstGeom>
          <a:noFill/>
        </p:spPr>
        <p:txBody>
          <a:bodyPr wrap="square" rtlCol="0">
            <a:spAutoFit/>
          </a:bodyPr>
          <a:lstStyle/>
          <a:p>
            <a:r>
              <a:rPr lang="en-US" b="1" dirty="0" smtClean="0"/>
              <a:t>Weights</a:t>
            </a:r>
            <a:r>
              <a:rPr lang="en-US" dirty="0" smtClean="0"/>
              <a:t> Inputs are multiplied by weights. Weights are randomly initialized. As the network gets trained weights get adjusted</a:t>
            </a:r>
          </a:p>
          <a:p>
            <a:endParaRPr lang="en-US" dirty="0"/>
          </a:p>
          <a:p>
            <a:r>
              <a:rPr lang="en-US" b="1" dirty="0" smtClean="0"/>
              <a:t>Bias i</a:t>
            </a:r>
            <a:r>
              <a:rPr lang="en-US" dirty="0" smtClean="0"/>
              <a:t>s added to the weighted multiplication of the input</a:t>
            </a:r>
          </a:p>
          <a:p>
            <a:r>
              <a:rPr lang="en-US" dirty="0"/>
              <a:t>x</a:t>
            </a:r>
            <a:r>
              <a:rPr lang="en-US" dirty="0" smtClean="0"/>
              <a:t>*W + b. Bias is basically added to change the range of the weighted input</a:t>
            </a:r>
            <a:endParaRPr lang="en-US" dirty="0"/>
          </a:p>
        </p:txBody>
      </p:sp>
    </p:spTree>
    <p:extLst>
      <p:ext uri="{BB962C8B-B14F-4D97-AF65-F5344CB8AC3E}">
        <p14:creationId xmlns:p14="http://schemas.microsoft.com/office/powerpoint/2010/main" val="32474430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neural networks</a:t>
            </a:r>
            <a:endParaRPr lang="en-US" dirty="0"/>
          </a:p>
        </p:txBody>
      </p:sp>
      <p:sp>
        <p:nvSpPr>
          <p:cNvPr id="4" name="Footer Placeholder 3"/>
          <p:cNvSpPr>
            <a:spLocks noGrp="1"/>
          </p:cNvSpPr>
          <p:nvPr>
            <p:ph type="ftr" sz="quarter" idx="11"/>
          </p:nvPr>
        </p:nvSpPr>
        <p:spPr/>
        <p:txBody>
          <a:bodyPr/>
          <a:lstStyle/>
          <a:p>
            <a:r>
              <a:rPr lang="en-US" dirty="0" smtClean="0">
                <a:solidFill>
                  <a:prstClr val="black">
                    <a:tint val="75000"/>
                  </a:prstClr>
                </a:solidFill>
              </a:rPr>
              <a:t>IOT Lab, ECE Department</a:t>
            </a:r>
            <a:endParaRPr lang="en-US" dirty="0">
              <a:solidFill>
                <a:prstClr val="black">
                  <a:tint val="75000"/>
                </a:prst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955" y="1501776"/>
            <a:ext cx="7436671" cy="3766260"/>
          </a:xfrm>
          <a:prstGeom prst="rect">
            <a:avLst/>
          </a:prstGeom>
        </p:spPr>
      </p:pic>
      <p:sp>
        <p:nvSpPr>
          <p:cNvPr id="6" name="TextBox 5"/>
          <p:cNvSpPr txBox="1"/>
          <p:nvPr/>
        </p:nvSpPr>
        <p:spPr>
          <a:xfrm>
            <a:off x="7656394" y="1501776"/>
            <a:ext cx="3998794" cy="2308324"/>
          </a:xfrm>
          <a:prstGeom prst="rect">
            <a:avLst/>
          </a:prstGeom>
          <a:noFill/>
        </p:spPr>
        <p:txBody>
          <a:bodyPr wrap="square" rtlCol="0">
            <a:spAutoFit/>
          </a:bodyPr>
          <a:lstStyle/>
          <a:p>
            <a:r>
              <a:rPr lang="en-US" b="1" dirty="0" smtClean="0"/>
              <a:t>Activation function </a:t>
            </a:r>
            <a:r>
              <a:rPr lang="en-US" dirty="0" smtClean="0"/>
              <a:t>translates the inputs to outputs non-linearly</a:t>
            </a:r>
          </a:p>
          <a:p>
            <a:r>
              <a:rPr lang="en-US" dirty="0" smtClean="0"/>
              <a:t>f(X1*W1+b</a:t>
            </a:r>
            <a:r>
              <a:rPr lang="en-US" dirty="0"/>
              <a:t>) where f() is the activation </a:t>
            </a:r>
            <a:r>
              <a:rPr lang="en-US" dirty="0" smtClean="0"/>
              <a:t>function</a:t>
            </a:r>
          </a:p>
          <a:p>
            <a:r>
              <a:rPr lang="en-US" dirty="0" smtClean="0"/>
              <a:t>For multiple inputs u = ∑X*</a:t>
            </a:r>
            <a:r>
              <a:rPr lang="en-US" dirty="0" err="1" smtClean="0"/>
              <a:t>w+b</a:t>
            </a:r>
            <a:endParaRPr lang="en-US" dirty="0"/>
          </a:p>
          <a:p>
            <a:r>
              <a:rPr lang="en-US" dirty="0" smtClean="0"/>
              <a:t>Final output y = f(u)</a:t>
            </a:r>
            <a:endParaRPr lang="en-US" dirty="0"/>
          </a:p>
          <a:p>
            <a:r>
              <a:rPr lang="en-US" dirty="0" smtClean="0"/>
              <a:t/>
            </a:r>
            <a:br>
              <a:rPr lang="en-US" dirty="0" smtClean="0"/>
            </a:br>
            <a:endParaRPr lang="en-US" dirty="0"/>
          </a:p>
        </p:txBody>
      </p:sp>
    </p:spTree>
    <p:extLst>
      <p:ext uri="{BB962C8B-B14F-4D97-AF65-F5344CB8AC3E}">
        <p14:creationId xmlns:p14="http://schemas.microsoft.com/office/powerpoint/2010/main" val="42535163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activation functions</a:t>
            </a:r>
            <a:endParaRPr lang="en-US"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IOT Lab, ECE Department</a:t>
            </a:r>
            <a:endParaRPr lang="en-US">
              <a:solidFill>
                <a:prstClr val="black">
                  <a:tint val="75000"/>
                </a:prst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147" y="1902856"/>
            <a:ext cx="3228194" cy="1463836"/>
          </a:xfrm>
          <a:prstGeom prst="rect">
            <a:avLst/>
          </a:prstGeom>
        </p:spPr>
      </p:pic>
      <p:sp>
        <p:nvSpPr>
          <p:cNvPr id="6" name="TextBox 5"/>
          <p:cNvSpPr txBox="1"/>
          <p:nvPr/>
        </p:nvSpPr>
        <p:spPr>
          <a:xfrm>
            <a:off x="6096000" y="1902856"/>
            <a:ext cx="4057934" cy="4247317"/>
          </a:xfrm>
          <a:prstGeom prst="rect">
            <a:avLst/>
          </a:prstGeom>
          <a:noFill/>
        </p:spPr>
        <p:txBody>
          <a:bodyPr wrap="square" rtlCol="0">
            <a:spAutoFit/>
          </a:bodyPr>
          <a:lstStyle/>
          <a:p>
            <a:r>
              <a:rPr lang="en-US" b="1" dirty="0" err="1" smtClean="0"/>
              <a:t>ReLU</a:t>
            </a:r>
            <a:r>
              <a:rPr lang="en-US" b="1" dirty="0" smtClean="0"/>
              <a:t> </a:t>
            </a:r>
          </a:p>
          <a:p>
            <a:r>
              <a:rPr lang="en-US" dirty="0" smtClean="0"/>
              <a:t>Rectified Linear </a:t>
            </a:r>
            <a:r>
              <a:rPr lang="en-US" dirty="0"/>
              <a:t>U</a:t>
            </a:r>
            <a:r>
              <a:rPr lang="en-US" dirty="0" smtClean="0"/>
              <a:t>nit activation function</a:t>
            </a:r>
          </a:p>
          <a:p>
            <a:endParaRPr lang="en-US" dirty="0"/>
          </a:p>
          <a:p>
            <a:r>
              <a:rPr lang="en-US" dirty="0"/>
              <a:t>f</a:t>
            </a:r>
            <a:r>
              <a:rPr lang="en-US" dirty="0" smtClean="0"/>
              <a:t>(z) = z if z &gt;= 0</a:t>
            </a:r>
          </a:p>
          <a:p>
            <a:r>
              <a:rPr lang="en-US" dirty="0"/>
              <a:t> </a:t>
            </a:r>
            <a:r>
              <a:rPr lang="en-US" dirty="0" smtClean="0"/>
              <a:t>      = 0 if z &lt; 0</a:t>
            </a:r>
          </a:p>
          <a:p>
            <a:endParaRPr lang="en-US" dirty="0"/>
          </a:p>
          <a:p>
            <a:endParaRPr lang="en-US" dirty="0" smtClean="0"/>
          </a:p>
          <a:p>
            <a:r>
              <a:rPr lang="en-US" b="1" dirty="0" err="1" smtClean="0"/>
              <a:t>Softmax</a:t>
            </a:r>
            <a:endParaRPr lang="en-US" b="1" dirty="0" smtClean="0"/>
          </a:p>
          <a:p>
            <a:r>
              <a:rPr lang="en-US" dirty="0"/>
              <a:t>The </a:t>
            </a:r>
            <a:r>
              <a:rPr lang="en-US" b="1" dirty="0" err="1"/>
              <a:t>Softmax</a:t>
            </a:r>
            <a:r>
              <a:rPr lang="en-US" b="1" dirty="0"/>
              <a:t> function</a:t>
            </a:r>
            <a:r>
              <a:rPr lang="en-US" dirty="0"/>
              <a:t> takes an N-dimensional vector of arbitrary real values and produces another N-dimensional vector with real values in the range (0, 1). </a:t>
            </a:r>
            <a:r>
              <a:rPr lang="en-US" b="1" dirty="0" err="1"/>
              <a:t>Softmax</a:t>
            </a:r>
            <a:r>
              <a:rPr lang="en-US" b="1" dirty="0"/>
              <a:t> activation function</a:t>
            </a:r>
            <a:r>
              <a:rPr lang="en-US" dirty="0"/>
              <a:t> is mostly used for multi class classification</a:t>
            </a:r>
            <a:endParaRPr lang="en-US" b="1"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1142" y="3657183"/>
            <a:ext cx="4414757" cy="2543208"/>
          </a:xfrm>
          <a:prstGeom prst="rect">
            <a:avLst/>
          </a:prstGeom>
        </p:spPr>
      </p:pic>
    </p:spTree>
    <p:extLst>
      <p:ext uri="{BB962C8B-B14F-4D97-AF65-F5344CB8AC3E}">
        <p14:creationId xmlns:p14="http://schemas.microsoft.com/office/powerpoint/2010/main" val="31925675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 neural network</a:t>
            </a:r>
            <a:endParaRPr lang="en-US"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IOT Lab, ECE Department</a:t>
            </a:r>
            <a:endParaRPr lang="en-US">
              <a:solidFill>
                <a:prstClr val="black">
                  <a:tint val="75000"/>
                </a:prst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690688"/>
            <a:ext cx="5512558" cy="2948315"/>
          </a:xfrm>
          <a:prstGeom prst="rect">
            <a:avLst/>
          </a:prstGeom>
        </p:spPr>
      </p:pic>
      <p:sp>
        <p:nvSpPr>
          <p:cNvPr id="6" name="Rectangle 5"/>
          <p:cNvSpPr/>
          <p:nvPr/>
        </p:nvSpPr>
        <p:spPr>
          <a:xfrm>
            <a:off x="1692322" y="1433014"/>
            <a:ext cx="1241946" cy="379407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692322" y="5336470"/>
            <a:ext cx="1419368" cy="369332"/>
          </a:xfrm>
          <a:prstGeom prst="rect">
            <a:avLst/>
          </a:prstGeom>
          <a:noFill/>
        </p:spPr>
        <p:txBody>
          <a:bodyPr wrap="square" rtlCol="0">
            <a:spAutoFit/>
          </a:bodyPr>
          <a:lstStyle/>
          <a:p>
            <a:r>
              <a:rPr lang="en-US" dirty="0" smtClean="0"/>
              <a:t>Input layer</a:t>
            </a:r>
            <a:endParaRPr lang="en-US" dirty="0"/>
          </a:p>
        </p:txBody>
      </p:sp>
      <p:sp>
        <p:nvSpPr>
          <p:cNvPr id="8" name="Rectangle 7"/>
          <p:cNvSpPr/>
          <p:nvPr/>
        </p:nvSpPr>
        <p:spPr>
          <a:xfrm>
            <a:off x="3583106" y="1433014"/>
            <a:ext cx="1241946" cy="379407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494395" y="5336470"/>
            <a:ext cx="1419368" cy="369332"/>
          </a:xfrm>
          <a:prstGeom prst="rect">
            <a:avLst/>
          </a:prstGeom>
          <a:noFill/>
        </p:spPr>
        <p:txBody>
          <a:bodyPr wrap="square" rtlCol="0">
            <a:spAutoFit/>
          </a:bodyPr>
          <a:lstStyle/>
          <a:p>
            <a:r>
              <a:rPr lang="en-US" dirty="0" smtClean="0"/>
              <a:t>Hidden layer</a:t>
            </a:r>
            <a:endParaRPr lang="en-US" dirty="0"/>
          </a:p>
        </p:txBody>
      </p:sp>
      <p:sp>
        <p:nvSpPr>
          <p:cNvPr id="10" name="Rectangle 9"/>
          <p:cNvSpPr/>
          <p:nvPr/>
        </p:nvSpPr>
        <p:spPr>
          <a:xfrm>
            <a:off x="5718412" y="1542392"/>
            <a:ext cx="1241946" cy="379407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629701" y="5409478"/>
            <a:ext cx="1419368" cy="369332"/>
          </a:xfrm>
          <a:prstGeom prst="rect">
            <a:avLst/>
          </a:prstGeom>
          <a:noFill/>
        </p:spPr>
        <p:txBody>
          <a:bodyPr wrap="square" rtlCol="0">
            <a:spAutoFit/>
          </a:bodyPr>
          <a:lstStyle/>
          <a:p>
            <a:r>
              <a:rPr lang="en-US" dirty="0" smtClean="0"/>
              <a:t>Output layer</a:t>
            </a:r>
            <a:endParaRPr lang="en-US" dirty="0"/>
          </a:p>
        </p:txBody>
      </p:sp>
    </p:spTree>
    <p:extLst>
      <p:ext uri="{BB962C8B-B14F-4D97-AF65-F5344CB8AC3E}">
        <p14:creationId xmlns:p14="http://schemas.microsoft.com/office/powerpoint/2010/main" val="24815981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a:t>
            </a:r>
            <a:endParaRPr lang="en-US" dirty="0"/>
          </a:p>
        </p:txBody>
      </p:sp>
      <p:sp>
        <p:nvSpPr>
          <p:cNvPr id="4" name="Footer Placeholder 3"/>
          <p:cNvSpPr>
            <a:spLocks noGrp="1"/>
          </p:cNvSpPr>
          <p:nvPr>
            <p:ph type="ftr" sz="quarter" idx="11"/>
          </p:nvPr>
        </p:nvSpPr>
        <p:spPr/>
        <p:txBody>
          <a:bodyPr/>
          <a:lstStyle/>
          <a:p>
            <a:r>
              <a:rPr lang="en-US" dirty="0" smtClean="0">
                <a:solidFill>
                  <a:prstClr val="black">
                    <a:tint val="75000"/>
                  </a:prstClr>
                </a:solidFill>
              </a:rPr>
              <a:t>IOT Lab, ECE Department</a:t>
            </a:r>
            <a:endParaRPr lang="en-US" dirty="0">
              <a:solidFill>
                <a:prstClr val="black">
                  <a:tint val="75000"/>
                </a:prstClr>
              </a:solidFill>
            </a:endParaRPr>
          </a:p>
        </p:txBody>
      </p:sp>
      <p:sp>
        <p:nvSpPr>
          <p:cNvPr id="6" name="Rounded Rectangle 5"/>
          <p:cNvSpPr/>
          <p:nvPr/>
        </p:nvSpPr>
        <p:spPr>
          <a:xfrm>
            <a:off x="1078173" y="1645421"/>
            <a:ext cx="1746914" cy="982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Training</a:t>
            </a:r>
            <a:endParaRPr lang="en-US" dirty="0"/>
          </a:p>
        </p:txBody>
      </p:sp>
      <p:sp>
        <p:nvSpPr>
          <p:cNvPr id="7" name="Right Arrow 6"/>
          <p:cNvSpPr/>
          <p:nvPr/>
        </p:nvSpPr>
        <p:spPr>
          <a:xfrm>
            <a:off x="3158888" y="2013910"/>
            <a:ext cx="559559"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052248" y="1645421"/>
            <a:ext cx="1775346" cy="982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Validation</a:t>
            </a:r>
            <a:endParaRPr lang="en-US" dirty="0"/>
          </a:p>
        </p:txBody>
      </p:sp>
      <p:sp>
        <p:nvSpPr>
          <p:cNvPr id="9" name="Rounded Rectangle 8"/>
          <p:cNvSpPr/>
          <p:nvPr/>
        </p:nvSpPr>
        <p:spPr>
          <a:xfrm>
            <a:off x="6892120" y="1645421"/>
            <a:ext cx="1746914" cy="982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Testing</a:t>
            </a:r>
            <a:endParaRPr lang="en-US" dirty="0"/>
          </a:p>
        </p:txBody>
      </p:sp>
      <p:sp>
        <p:nvSpPr>
          <p:cNvPr id="10" name="Right Arrow 9"/>
          <p:cNvSpPr/>
          <p:nvPr/>
        </p:nvSpPr>
        <p:spPr>
          <a:xfrm>
            <a:off x="6024917" y="2054851"/>
            <a:ext cx="559559" cy="245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052248" y="2985353"/>
            <a:ext cx="1500116" cy="1869743"/>
          </a:xfrm>
          <a:prstGeom prst="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Training data</a:t>
            </a:r>
            <a:endParaRPr lang="en-US" dirty="0"/>
          </a:p>
        </p:txBody>
      </p:sp>
      <p:sp>
        <p:nvSpPr>
          <p:cNvPr id="15" name="Rectangle 14"/>
          <p:cNvSpPr/>
          <p:nvPr/>
        </p:nvSpPr>
        <p:spPr>
          <a:xfrm>
            <a:off x="4052248" y="4855096"/>
            <a:ext cx="1500116" cy="750627"/>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Validation data</a:t>
            </a:r>
            <a:endParaRPr lang="en-US" dirty="0"/>
          </a:p>
        </p:txBody>
      </p:sp>
      <p:sp>
        <p:nvSpPr>
          <p:cNvPr id="16" name="Rectangle 15"/>
          <p:cNvSpPr/>
          <p:nvPr/>
        </p:nvSpPr>
        <p:spPr>
          <a:xfrm>
            <a:off x="4052248" y="5605723"/>
            <a:ext cx="1500116" cy="750627"/>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Testing data</a:t>
            </a:r>
            <a:endParaRPr lang="en-US" dirty="0"/>
          </a:p>
        </p:txBody>
      </p:sp>
      <p:sp>
        <p:nvSpPr>
          <p:cNvPr id="17" name="TextBox 16"/>
          <p:cNvSpPr txBox="1"/>
          <p:nvPr/>
        </p:nvSpPr>
        <p:spPr>
          <a:xfrm>
            <a:off x="3158888" y="4218327"/>
            <a:ext cx="1289146" cy="369332"/>
          </a:xfrm>
          <a:prstGeom prst="rect">
            <a:avLst/>
          </a:prstGeom>
          <a:noFill/>
        </p:spPr>
        <p:txBody>
          <a:bodyPr wrap="square" rtlCol="0">
            <a:spAutoFit/>
          </a:bodyPr>
          <a:lstStyle/>
          <a:p>
            <a:r>
              <a:rPr lang="en-US" b="1" dirty="0" smtClean="0"/>
              <a:t>Dataset</a:t>
            </a:r>
            <a:endParaRPr lang="en-US" b="1" dirty="0"/>
          </a:p>
        </p:txBody>
      </p:sp>
    </p:spTree>
    <p:extLst>
      <p:ext uri="{BB962C8B-B14F-4D97-AF65-F5344CB8AC3E}">
        <p14:creationId xmlns:p14="http://schemas.microsoft.com/office/powerpoint/2010/main" val="394210414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766</TotalTime>
  <Words>1346</Words>
  <Application>Microsoft Office PowerPoint</Application>
  <PresentationFormat>Widescreen</PresentationFormat>
  <Paragraphs>379</Paragraphs>
  <Slides>38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charter</vt:lpstr>
      <vt:lpstr>1_Office Theme</vt:lpstr>
      <vt:lpstr>AI on the Edge</vt:lpstr>
      <vt:lpstr>Agenda</vt:lpstr>
      <vt:lpstr>AI-ML-DL</vt:lpstr>
      <vt:lpstr>Basics of neural networks</vt:lpstr>
      <vt:lpstr>Basics of neural networks</vt:lpstr>
      <vt:lpstr>Basics of neural networks</vt:lpstr>
      <vt:lpstr>Common activation functions</vt:lpstr>
      <vt:lpstr>Structure of a neural network</vt:lpstr>
      <vt:lpstr>Workflow</vt:lpstr>
      <vt:lpstr>Compile() function</vt:lpstr>
      <vt:lpstr>Fit() function</vt:lpstr>
      <vt:lpstr>“Hello World” of ANN</vt:lpstr>
      <vt:lpstr>Edge Computing - ANN</vt:lpstr>
      <vt:lpstr>Sine wave </vt:lpstr>
      <vt:lpstr>PowerPoint Presentation</vt:lpstr>
      <vt:lpstr>Deploying on G-Edge</vt:lpstr>
      <vt:lpstr>MNIST dataset</vt:lpstr>
      <vt:lpstr>CNN – Convolution layer</vt:lpstr>
      <vt:lpstr>CNN</vt:lpstr>
      <vt:lpstr>CNN</vt:lpstr>
      <vt:lpstr>Typical layers in a CNN model</vt:lpstr>
      <vt:lpstr>Simple CNN for MNIST data</vt:lpstr>
      <vt:lpstr>Simple CNN forMNIST</vt:lpstr>
      <vt:lpstr>CNN for MNIST</vt:lpstr>
      <vt:lpstr>CNN for MNIST</vt:lpstr>
      <vt:lpstr>CNN for MNIST</vt:lpstr>
      <vt:lpstr>CNN for MNIST</vt:lpstr>
      <vt:lpstr>Connecting G-Edge to a cloud database</vt:lpstr>
      <vt:lpstr>PowerPoint Presentation</vt:lpstr>
      <vt:lpstr>PowerPoint Presentation</vt:lpstr>
      <vt:lpstr>Transferring DHT11 data to Firebase</vt:lpstr>
      <vt:lpstr>PowerPoint Presentation</vt:lpstr>
      <vt:lpstr>PowerPoint Presentation</vt:lpstr>
      <vt:lpstr>PowerPoint Presentation</vt:lpstr>
      <vt:lpstr>What next?</vt:lpstr>
      <vt:lpstr>Comparing different classifiers</vt:lpstr>
      <vt:lpstr>Edge Computing Lab?</vt:lpstr>
      <vt:lpstr>Coming up next: G-Edge II based on ESP32 CAM?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on the Edge</dc:title>
  <dc:creator>Radhanand123</dc:creator>
  <cp:lastModifiedBy>Radhanand123</cp:lastModifiedBy>
  <cp:revision>60</cp:revision>
  <dcterms:created xsi:type="dcterms:W3CDTF">2021-01-21T08:48:50Z</dcterms:created>
  <dcterms:modified xsi:type="dcterms:W3CDTF">2021-01-29T09:05:28Z</dcterms:modified>
</cp:coreProperties>
</file>