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7" r:id="rId4"/>
    <p:sldId id="260" r:id="rId5"/>
    <p:sldId id="261" r:id="rId6"/>
    <p:sldId id="264" r:id="rId7"/>
    <p:sldId id="262" r:id="rId8"/>
    <p:sldId id="263" r:id="rId9"/>
    <p:sldId id="269" r:id="rId10"/>
    <p:sldId id="265" r:id="rId11"/>
    <p:sldId id="266" r:id="rId12"/>
    <p:sldId id="267" r:id="rId13"/>
    <p:sldId id="285" r:id="rId14"/>
    <p:sldId id="286" r:id="rId15"/>
    <p:sldId id="268" r:id="rId16"/>
    <p:sldId id="273" r:id="rId17"/>
    <p:sldId id="270" r:id="rId18"/>
    <p:sldId id="274" r:id="rId19"/>
    <p:sldId id="284" r:id="rId20"/>
    <p:sldId id="271" r:id="rId21"/>
    <p:sldId id="272" r:id="rId22"/>
    <p:sldId id="275" r:id="rId23"/>
    <p:sldId id="283" r:id="rId24"/>
    <p:sldId id="276" r:id="rId25"/>
    <p:sldId id="277" r:id="rId26"/>
    <p:sldId id="289" r:id="rId27"/>
    <p:sldId id="278" r:id="rId28"/>
    <p:sldId id="279" r:id="rId29"/>
    <p:sldId id="280" r:id="rId30"/>
    <p:sldId id="282" r:id="rId31"/>
    <p:sldId id="287" r:id="rId32"/>
    <p:sldId id="288" r:id="rId33"/>
    <p:sldId id="281"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3" d="100"/>
          <a:sy n="83" d="100"/>
        </p:scale>
        <p:origin x="614" y="67"/>
      </p:cViewPr>
      <p:guideLst>
        <p:guide orient="horz" pos="2160"/>
        <p:guide pos="35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15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B9122D3-DC00-4711-9C48-750B9F1DEF5E}"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272585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182612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47411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2596193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491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2600181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2286914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63438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58600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22D3-DC00-4711-9C48-750B9F1DEF5E}"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188933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9122D3-DC00-4711-9C48-750B9F1DEF5E}"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183584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9122D3-DC00-4711-9C48-750B9F1DEF5E}" type="datetimeFigureOut">
              <a:rPr lang="en-IN" smtClean="0"/>
              <a:t>23-01-2024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270234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122D3-DC00-4711-9C48-750B9F1DEF5E}"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357940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122D3-DC00-4711-9C48-750B9F1DEF5E}" type="datetimeFigureOut">
              <a:rPr lang="en-IN" smtClean="0"/>
              <a:t>23-01-2024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375592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122D3-DC00-4711-9C48-750B9F1DEF5E}"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411714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122D3-DC00-4711-9C48-750B9F1DEF5E}"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450A9-1455-4FA5-9210-2F3F27F6800B}" type="slidenum">
              <a:rPr lang="en-IN" smtClean="0"/>
              <a:t>‹#›</a:t>
            </a:fld>
            <a:endParaRPr lang="en-IN"/>
          </a:p>
        </p:txBody>
      </p:sp>
    </p:spTree>
    <p:extLst>
      <p:ext uri="{BB962C8B-B14F-4D97-AF65-F5344CB8AC3E}">
        <p14:creationId xmlns:p14="http://schemas.microsoft.com/office/powerpoint/2010/main" val="9718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B9122D3-DC00-4711-9C48-750B9F1DEF5E}" type="datetimeFigureOut">
              <a:rPr lang="en-IN" smtClean="0"/>
              <a:t>23-01-2024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0450A9-1455-4FA5-9210-2F3F27F6800B}" type="slidenum">
              <a:rPr lang="en-IN" smtClean="0"/>
              <a:t>‹#›</a:t>
            </a:fld>
            <a:endParaRPr lang="en-IN"/>
          </a:p>
        </p:txBody>
      </p:sp>
    </p:spTree>
    <p:extLst>
      <p:ext uri="{BB962C8B-B14F-4D97-AF65-F5344CB8AC3E}">
        <p14:creationId xmlns:p14="http://schemas.microsoft.com/office/powerpoint/2010/main" val="62988779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t.me/myidbot"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B0CA-F168-A717-5C8B-85D66E4742E5}"/>
              </a:ext>
            </a:extLst>
          </p:cNvPr>
          <p:cNvSpPr>
            <a:spLocks noGrp="1"/>
          </p:cNvSpPr>
          <p:nvPr>
            <p:ph type="ctrTitle"/>
          </p:nvPr>
        </p:nvSpPr>
        <p:spPr/>
        <p:txBody>
          <a:bodyPr/>
          <a:lstStyle/>
          <a:p>
            <a:r>
              <a:rPr lang="en-IN" dirty="0"/>
              <a:t>G-CAM</a:t>
            </a:r>
          </a:p>
        </p:txBody>
      </p:sp>
      <p:sp>
        <p:nvSpPr>
          <p:cNvPr id="3" name="Subtitle 2">
            <a:extLst>
              <a:ext uri="{FF2B5EF4-FFF2-40B4-BE49-F238E27FC236}">
                <a16:creationId xmlns:a16="http://schemas.microsoft.com/office/drawing/2014/main" id="{901C45D2-824A-8854-FCFD-698BA67ACDE5}"/>
              </a:ext>
            </a:extLst>
          </p:cNvPr>
          <p:cNvSpPr>
            <a:spLocks noGrp="1"/>
          </p:cNvSpPr>
          <p:nvPr>
            <p:ph type="subTitle" idx="1"/>
          </p:nvPr>
        </p:nvSpPr>
        <p:spPr/>
        <p:txBody>
          <a:bodyPr/>
          <a:lstStyle/>
          <a:p>
            <a:r>
              <a:rPr lang="en-IN" dirty="0"/>
              <a:t>G-CAM board programming</a:t>
            </a:r>
          </a:p>
        </p:txBody>
      </p:sp>
    </p:spTree>
    <p:extLst>
      <p:ext uri="{BB962C8B-B14F-4D97-AF65-F5344CB8AC3E}">
        <p14:creationId xmlns:p14="http://schemas.microsoft.com/office/powerpoint/2010/main" val="216996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A24E-275E-4EAD-EDE9-619133C965FA}"/>
              </a:ext>
            </a:extLst>
          </p:cNvPr>
          <p:cNvSpPr>
            <a:spLocks noGrp="1"/>
          </p:cNvSpPr>
          <p:nvPr>
            <p:ph type="title"/>
          </p:nvPr>
        </p:nvSpPr>
        <p:spPr/>
        <p:txBody>
          <a:bodyPr/>
          <a:lstStyle/>
          <a:p>
            <a:r>
              <a:rPr lang="en-IN" dirty="0" err="1"/>
              <a:t>arduino</a:t>
            </a:r>
            <a:endParaRPr lang="en-IN" dirty="0"/>
          </a:p>
        </p:txBody>
      </p:sp>
      <p:pic>
        <p:nvPicPr>
          <p:cNvPr id="5" name="Picture 4">
            <a:extLst>
              <a:ext uri="{FF2B5EF4-FFF2-40B4-BE49-F238E27FC236}">
                <a16:creationId xmlns:a16="http://schemas.microsoft.com/office/drawing/2014/main" id="{08419792-8E35-0725-FB54-0269C0716FBF}"/>
              </a:ext>
            </a:extLst>
          </p:cNvPr>
          <p:cNvPicPr>
            <a:picLocks noChangeAspect="1"/>
          </p:cNvPicPr>
          <p:nvPr/>
        </p:nvPicPr>
        <p:blipFill>
          <a:blip r:embed="rId2"/>
          <a:stretch>
            <a:fillRect/>
          </a:stretch>
        </p:blipFill>
        <p:spPr>
          <a:xfrm>
            <a:off x="575664" y="195743"/>
            <a:ext cx="7550770" cy="4256953"/>
          </a:xfrm>
          <a:prstGeom prst="rect">
            <a:avLst/>
          </a:prstGeom>
        </p:spPr>
      </p:pic>
      <p:sp>
        <p:nvSpPr>
          <p:cNvPr id="6" name="TextBox 5">
            <a:extLst>
              <a:ext uri="{FF2B5EF4-FFF2-40B4-BE49-F238E27FC236}">
                <a16:creationId xmlns:a16="http://schemas.microsoft.com/office/drawing/2014/main" id="{24FE1B96-9E60-B8D5-78FD-2D88E86C5D05}"/>
              </a:ext>
            </a:extLst>
          </p:cNvPr>
          <p:cNvSpPr txBox="1"/>
          <p:nvPr/>
        </p:nvSpPr>
        <p:spPr>
          <a:xfrm>
            <a:off x="8377382" y="734291"/>
            <a:ext cx="2438400" cy="1477328"/>
          </a:xfrm>
          <a:prstGeom prst="rect">
            <a:avLst/>
          </a:prstGeom>
          <a:noFill/>
        </p:spPr>
        <p:txBody>
          <a:bodyPr wrap="square" rtlCol="0">
            <a:spAutoFit/>
          </a:bodyPr>
          <a:lstStyle/>
          <a:p>
            <a:r>
              <a:rPr lang="en-IN" dirty="0"/>
              <a:t>In ESP32 Boards group</a:t>
            </a:r>
          </a:p>
          <a:p>
            <a:r>
              <a:rPr lang="en-IN" dirty="0"/>
              <a:t> select </a:t>
            </a:r>
          </a:p>
          <a:p>
            <a:r>
              <a:rPr lang="en-IN" b="1" dirty="0"/>
              <a:t>AI Thinker ESP32 CAM board</a:t>
            </a:r>
          </a:p>
        </p:txBody>
      </p:sp>
      <p:sp>
        <p:nvSpPr>
          <p:cNvPr id="7" name="Oval 6">
            <a:extLst>
              <a:ext uri="{FF2B5EF4-FFF2-40B4-BE49-F238E27FC236}">
                <a16:creationId xmlns:a16="http://schemas.microsoft.com/office/drawing/2014/main" id="{48E34DE2-3611-4C53-9CE5-5772F8EFFC46}"/>
              </a:ext>
            </a:extLst>
          </p:cNvPr>
          <p:cNvSpPr/>
          <p:nvPr/>
        </p:nvSpPr>
        <p:spPr>
          <a:xfrm>
            <a:off x="4221018" y="4156363"/>
            <a:ext cx="2466109" cy="434109"/>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014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1CCB-F821-424E-C906-7A1346E39D3A}"/>
              </a:ext>
            </a:extLst>
          </p:cNvPr>
          <p:cNvSpPr>
            <a:spLocks noGrp="1"/>
          </p:cNvSpPr>
          <p:nvPr>
            <p:ph type="title"/>
          </p:nvPr>
        </p:nvSpPr>
        <p:spPr/>
        <p:txBody>
          <a:bodyPr/>
          <a:lstStyle/>
          <a:p>
            <a:r>
              <a:rPr lang="en-IN" dirty="0"/>
              <a:t>Red LED</a:t>
            </a:r>
          </a:p>
        </p:txBody>
      </p:sp>
      <p:sp>
        <p:nvSpPr>
          <p:cNvPr id="3" name="Content Placeholder 2">
            <a:extLst>
              <a:ext uri="{FF2B5EF4-FFF2-40B4-BE49-F238E27FC236}">
                <a16:creationId xmlns:a16="http://schemas.microsoft.com/office/drawing/2014/main" id="{DA09F389-5E09-42FC-B93C-0BC423621271}"/>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IN" dirty="0"/>
              <a:t>void setup()</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err="1"/>
              <a:t>pinMode</a:t>
            </a:r>
            <a:r>
              <a:rPr lang="en-IN" dirty="0"/>
              <a:t>(33,OUTPUT);</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a:t>void loop()</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err="1"/>
              <a:t>digitalWrite</a:t>
            </a:r>
            <a:r>
              <a:rPr lang="en-IN" dirty="0"/>
              <a:t>(33,HIGH);</a:t>
            </a:r>
          </a:p>
          <a:p>
            <a:pPr marL="0" indent="0">
              <a:lnSpc>
                <a:spcPct val="120000"/>
              </a:lnSpc>
              <a:spcBef>
                <a:spcPts val="0"/>
              </a:spcBef>
              <a:spcAft>
                <a:spcPts val="0"/>
              </a:spcAft>
              <a:buNone/>
            </a:pPr>
            <a:r>
              <a:rPr lang="en-IN" dirty="0"/>
              <a:t>delay(1000);</a:t>
            </a:r>
          </a:p>
          <a:p>
            <a:pPr marL="0" indent="0">
              <a:lnSpc>
                <a:spcPct val="120000"/>
              </a:lnSpc>
              <a:spcBef>
                <a:spcPts val="0"/>
              </a:spcBef>
              <a:spcAft>
                <a:spcPts val="0"/>
              </a:spcAft>
              <a:buNone/>
            </a:pPr>
            <a:r>
              <a:rPr lang="en-IN" dirty="0" err="1"/>
              <a:t>digitalWrite</a:t>
            </a:r>
            <a:r>
              <a:rPr lang="en-IN" dirty="0"/>
              <a:t>(33,LOW);</a:t>
            </a:r>
          </a:p>
          <a:p>
            <a:pPr marL="0" indent="0">
              <a:lnSpc>
                <a:spcPct val="120000"/>
              </a:lnSpc>
              <a:spcBef>
                <a:spcPts val="0"/>
              </a:spcBef>
              <a:spcAft>
                <a:spcPts val="0"/>
              </a:spcAft>
              <a:buNone/>
            </a:pPr>
            <a:r>
              <a:rPr lang="en-IN" dirty="0"/>
              <a:t>delay(1000);</a:t>
            </a:r>
          </a:p>
          <a:p>
            <a:pPr marL="0" indent="0">
              <a:lnSpc>
                <a:spcPct val="120000"/>
              </a:lnSpc>
              <a:spcBef>
                <a:spcPts val="0"/>
              </a:spcBef>
              <a:spcAft>
                <a:spcPts val="0"/>
              </a:spcAft>
              <a:buNone/>
            </a:pPr>
            <a:r>
              <a:rPr lang="en-IN" dirty="0"/>
              <a:t>}</a:t>
            </a:r>
          </a:p>
        </p:txBody>
      </p:sp>
    </p:spTree>
    <p:extLst>
      <p:ext uri="{BB962C8B-B14F-4D97-AF65-F5344CB8AC3E}">
        <p14:creationId xmlns:p14="http://schemas.microsoft.com/office/powerpoint/2010/main" val="176752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1CCB-F821-424E-C906-7A1346E39D3A}"/>
              </a:ext>
            </a:extLst>
          </p:cNvPr>
          <p:cNvSpPr>
            <a:spLocks noGrp="1"/>
          </p:cNvSpPr>
          <p:nvPr>
            <p:ph type="title"/>
          </p:nvPr>
        </p:nvSpPr>
        <p:spPr/>
        <p:txBody>
          <a:bodyPr/>
          <a:lstStyle/>
          <a:p>
            <a:r>
              <a:rPr lang="en-IN" dirty="0"/>
              <a:t>flash LED</a:t>
            </a:r>
          </a:p>
        </p:txBody>
      </p:sp>
      <p:sp>
        <p:nvSpPr>
          <p:cNvPr id="3" name="Content Placeholder 2">
            <a:extLst>
              <a:ext uri="{FF2B5EF4-FFF2-40B4-BE49-F238E27FC236}">
                <a16:creationId xmlns:a16="http://schemas.microsoft.com/office/drawing/2014/main" id="{DA09F389-5E09-42FC-B93C-0BC423621271}"/>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IN" dirty="0"/>
              <a:t>void setup()</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err="1"/>
              <a:t>pinMode</a:t>
            </a:r>
            <a:r>
              <a:rPr lang="en-IN" dirty="0"/>
              <a:t>(4,OUTPUT);</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a:t>void loop()</a:t>
            </a:r>
          </a:p>
          <a:p>
            <a:pPr marL="0" indent="0">
              <a:lnSpc>
                <a:spcPct val="120000"/>
              </a:lnSpc>
              <a:spcBef>
                <a:spcPts val="0"/>
              </a:spcBef>
              <a:spcAft>
                <a:spcPts val="0"/>
              </a:spcAft>
              <a:buNone/>
            </a:pPr>
            <a:r>
              <a:rPr lang="en-IN" dirty="0"/>
              <a:t>{</a:t>
            </a:r>
          </a:p>
          <a:p>
            <a:pPr marL="0" indent="0">
              <a:lnSpc>
                <a:spcPct val="120000"/>
              </a:lnSpc>
              <a:spcBef>
                <a:spcPts val="0"/>
              </a:spcBef>
              <a:spcAft>
                <a:spcPts val="0"/>
              </a:spcAft>
              <a:buNone/>
            </a:pPr>
            <a:r>
              <a:rPr lang="en-IN" dirty="0" err="1"/>
              <a:t>digitalWrite</a:t>
            </a:r>
            <a:r>
              <a:rPr lang="en-IN" dirty="0"/>
              <a:t>(4,HIGH);</a:t>
            </a:r>
          </a:p>
          <a:p>
            <a:pPr marL="0" indent="0">
              <a:lnSpc>
                <a:spcPct val="120000"/>
              </a:lnSpc>
              <a:spcBef>
                <a:spcPts val="0"/>
              </a:spcBef>
              <a:spcAft>
                <a:spcPts val="0"/>
              </a:spcAft>
              <a:buNone/>
            </a:pPr>
            <a:r>
              <a:rPr lang="en-IN" dirty="0"/>
              <a:t>delay(1000);</a:t>
            </a:r>
          </a:p>
          <a:p>
            <a:pPr marL="0" indent="0">
              <a:lnSpc>
                <a:spcPct val="120000"/>
              </a:lnSpc>
              <a:spcBef>
                <a:spcPts val="0"/>
              </a:spcBef>
              <a:spcAft>
                <a:spcPts val="0"/>
              </a:spcAft>
              <a:buNone/>
            </a:pPr>
            <a:r>
              <a:rPr lang="en-IN" dirty="0" err="1"/>
              <a:t>digitalWrite</a:t>
            </a:r>
            <a:r>
              <a:rPr lang="en-IN" dirty="0"/>
              <a:t>(4,LOW);</a:t>
            </a:r>
          </a:p>
          <a:p>
            <a:pPr marL="0" indent="0">
              <a:lnSpc>
                <a:spcPct val="120000"/>
              </a:lnSpc>
              <a:spcBef>
                <a:spcPts val="0"/>
              </a:spcBef>
              <a:spcAft>
                <a:spcPts val="0"/>
              </a:spcAft>
              <a:buNone/>
            </a:pPr>
            <a:r>
              <a:rPr lang="en-IN" dirty="0"/>
              <a:t>delay(1000);</a:t>
            </a:r>
          </a:p>
          <a:p>
            <a:pPr marL="0" indent="0">
              <a:lnSpc>
                <a:spcPct val="120000"/>
              </a:lnSpc>
              <a:spcBef>
                <a:spcPts val="0"/>
              </a:spcBef>
              <a:spcAft>
                <a:spcPts val="0"/>
              </a:spcAft>
              <a:buNone/>
            </a:pPr>
            <a:r>
              <a:rPr lang="en-IN" dirty="0"/>
              <a:t>}</a:t>
            </a:r>
          </a:p>
        </p:txBody>
      </p:sp>
    </p:spTree>
    <p:extLst>
      <p:ext uri="{BB962C8B-B14F-4D97-AF65-F5344CB8AC3E}">
        <p14:creationId xmlns:p14="http://schemas.microsoft.com/office/powerpoint/2010/main" val="67820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C237-B30A-8FCA-8EC1-D8BEA763D426}"/>
              </a:ext>
            </a:extLst>
          </p:cNvPr>
          <p:cNvSpPr>
            <a:spLocks noGrp="1"/>
          </p:cNvSpPr>
          <p:nvPr>
            <p:ph type="title"/>
          </p:nvPr>
        </p:nvSpPr>
        <p:spPr/>
        <p:txBody>
          <a:bodyPr/>
          <a:lstStyle/>
          <a:p>
            <a:r>
              <a:rPr lang="en-IN" dirty="0"/>
              <a:t>switch</a:t>
            </a:r>
          </a:p>
        </p:txBody>
      </p:sp>
      <p:sp>
        <p:nvSpPr>
          <p:cNvPr id="3" name="Content Placeholder 2">
            <a:extLst>
              <a:ext uri="{FF2B5EF4-FFF2-40B4-BE49-F238E27FC236}">
                <a16:creationId xmlns:a16="http://schemas.microsoft.com/office/drawing/2014/main" id="{C2A3FC99-BAC6-2EF2-8207-916FF6C317EC}"/>
              </a:ext>
            </a:extLst>
          </p:cNvPr>
          <p:cNvSpPr>
            <a:spLocks noGrp="1"/>
          </p:cNvSpPr>
          <p:nvPr>
            <p:ph idx="1"/>
          </p:nvPr>
        </p:nvSpPr>
        <p:spPr>
          <a:xfrm>
            <a:off x="684212" y="685800"/>
            <a:ext cx="3887788" cy="3615267"/>
          </a:xfrm>
        </p:spPr>
        <p:txBody>
          <a:bodyPr>
            <a:noAutofit/>
          </a:bodyPr>
          <a:lstStyle/>
          <a:p>
            <a:pPr marL="0" indent="0">
              <a:buNone/>
            </a:pPr>
            <a:r>
              <a:rPr lang="en-IN" sz="1800" b="1" dirty="0"/>
              <a:t>void setup(){</a:t>
            </a:r>
          </a:p>
          <a:p>
            <a:pPr marL="0" indent="0">
              <a:buNone/>
            </a:pPr>
            <a:r>
              <a:rPr lang="en-IN" sz="1800" b="1" dirty="0" err="1"/>
              <a:t>pinMode</a:t>
            </a:r>
            <a:r>
              <a:rPr lang="en-IN" sz="1800" b="1" dirty="0"/>
              <a:t>(12,INPUT_PULLUP);</a:t>
            </a:r>
          </a:p>
          <a:p>
            <a:pPr marL="0" indent="0">
              <a:buNone/>
            </a:pPr>
            <a:r>
              <a:rPr lang="en-IN" sz="1800" b="1" dirty="0" err="1"/>
              <a:t>Serial.begin</a:t>
            </a:r>
            <a:r>
              <a:rPr lang="en-IN" sz="1800" b="1" dirty="0"/>
              <a:t>(115200);</a:t>
            </a:r>
          </a:p>
          <a:p>
            <a:pPr marL="0" indent="0">
              <a:buNone/>
            </a:pPr>
            <a:r>
              <a:rPr lang="en-IN" sz="1800" b="1" dirty="0"/>
              <a:t>}</a:t>
            </a:r>
          </a:p>
          <a:p>
            <a:pPr marL="0" indent="0">
              <a:buNone/>
            </a:pPr>
            <a:r>
              <a:rPr lang="en-IN" sz="1800" b="1" dirty="0"/>
              <a:t>void loop(){</a:t>
            </a:r>
          </a:p>
          <a:p>
            <a:pPr marL="0" indent="0">
              <a:buNone/>
            </a:pPr>
            <a:r>
              <a:rPr lang="en-IN" sz="1800" b="1" dirty="0"/>
              <a:t>int status;</a:t>
            </a:r>
          </a:p>
          <a:p>
            <a:pPr marL="0" indent="0">
              <a:buNone/>
            </a:pPr>
            <a:r>
              <a:rPr lang="en-IN" sz="1800" b="1" dirty="0"/>
              <a:t>If(status == HIGH)</a:t>
            </a:r>
          </a:p>
          <a:p>
            <a:pPr marL="0" indent="0">
              <a:buNone/>
            </a:pPr>
            <a:r>
              <a:rPr lang="en-IN" sz="1800" b="1" dirty="0" err="1"/>
              <a:t>Serial.println</a:t>
            </a:r>
            <a:r>
              <a:rPr lang="en-IN" sz="1800" b="1" dirty="0"/>
              <a:t>(“</a:t>
            </a:r>
            <a:r>
              <a:rPr lang="en-IN" sz="1800" b="1" dirty="0" err="1"/>
              <a:t>Swith</a:t>
            </a:r>
            <a:r>
              <a:rPr lang="en-IN" sz="1800" b="1" dirty="0"/>
              <a:t> pressed”);</a:t>
            </a:r>
          </a:p>
          <a:p>
            <a:pPr marL="0" indent="0">
              <a:buNone/>
            </a:pPr>
            <a:r>
              <a:rPr lang="en-IN" sz="1800" b="1" dirty="0"/>
              <a:t>Else</a:t>
            </a:r>
          </a:p>
          <a:p>
            <a:pPr marL="0" indent="0">
              <a:buNone/>
            </a:pPr>
            <a:r>
              <a:rPr lang="en-IN" sz="1800" b="1" dirty="0" err="1"/>
              <a:t>Serial.println</a:t>
            </a:r>
            <a:r>
              <a:rPr lang="en-IN" sz="1800" b="1" dirty="0"/>
              <a:t>(“Switch not pressed”);</a:t>
            </a:r>
          </a:p>
          <a:p>
            <a:pPr marL="0" indent="0">
              <a:buNone/>
            </a:pPr>
            <a:r>
              <a:rPr lang="en-IN" sz="1800" b="1" dirty="0"/>
              <a:t>} </a:t>
            </a:r>
          </a:p>
        </p:txBody>
      </p:sp>
      <p:sp>
        <p:nvSpPr>
          <p:cNvPr id="4" name="Rectangle 3">
            <a:extLst>
              <a:ext uri="{FF2B5EF4-FFF2-40B4-BE49-F238E27FC236}">
                <a16:creationId xmlns:a16="http://schemas.microsoft.com/office/drawing/2014/main" id="{EFDA9AD3-08BB-403C-1F71-88EEF7E50390}"/>
              </a:ext>
            </a:extLst>
          </p:cNvPr>
          <p:cNvSpPr/>
          <p:nvPr/>
        </p:nvSpPr>
        <p:spPr>
          <a:xfrm>
            <a:off x="6096000" y="1062182"/>
            <a:ext cx="1754909" cy="3238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ESP32-CAM</a:t>
            </a:r>
          </a:p>
        </p:txBody>
      </p:sp>
      <p:pic>
        <p:nvPicPr>
          <p:cNvPr id="5" name="Picture 2" descr="switches - Push (Button) Switch Symbol - Electrical ...">
            <a:extLst>
              <a:ext uri="{FF2B5EF4-FFF2-40B4-BE49-F238E27FC236}">
                <a16:creationId xmlns:a16="http://schemas.microsoft.com/office/drawing/2014/main" id="{CDEF6189-C6E5-6342-12DF-F99852A07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774" y="2379828"/>
            <a:ext cx="770804" cy="60359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9C00F4F9-9DD6-BD86-4082-D7A58C8B0C57}"/>
              </a:ext>
            </a:extLst>
          </p:cNvPr>
          <p:cNvCxnSpPr>
            <a:cxnSpLocks/>
          </p:cNvCxnSpPr>
          <p:nvPr/>
        </p:nvCxnSpPr>
        <p:spPr>
          <a:xfrm flipV="1">
            <a:off x="7756964" y="2615432"/>
            <a:ext cx="1277865" cy="1"/>
          </a:xfrm>
          <a:prstGeom prst="line">
            <a:avLst/>
          </a:prstGeom>
          <a:ln w="57150">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2CDFE8-73FE-36C0-4415-1346B433A9D1}"/>
              </a:ext>
            </a:extLst>
          </p:cNvPr>
          <p:cNvCxnSpPr>
            <a:cxnSpLocks/>
          </p:cNvCxnSpPr>
          <p:nvPr/>
        </p:nvCxnSpPr>
        <p:spPr>
          <a:xfrm>
            <a:off x="9899578" y="2638524"/>
            <a:ext cx="980858" cy="0"/>
          </a:xfrm>
          <a:prstGeom prst="line">
            <a:avLst/>
          </a:prstGeom>
          <a:ln w="57150">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A69332-792C-C316-6159-0749C1EF0129}"/>
              </a:ext>
            </a:extLst>
          </p:cNvPr>
          <p:cNvCxnSpPr>
            <a:cxnSpLocks/>
          </p:cNvCxnSpPr>
          <p:nvPr/>
        </p:nvCxnSpPr>
        <p:spPr>
          <a:xfrm>
            <a:off x="10880436" y="2681624"/>
            <a:ext cx="0" cy="525704"/>
          </a:xfrm>
          <a:prstGeom prst="line">
            <a:avLst/>
          </a:prstGeom>
          <a:ln w="57150">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8F91F8-895C-828F-FA4D-345C1162B304}"/>
              </a:ext>
            </a:extLst>
          </p:cNvPr>
          <p:cNvSpPr txBox="1"/>
          <p:nvPr/>
        </p:nvSpPr>
        <p:spPr>
          <a:xfrm>
            <a:off x="10526934" y="3191165"/>
            <a:ext cx="980854" cy="338554"/>
          </a:xfrm>
          <a:prstGeom prst="rect">
            <a:avLst/>
          </a:prstGeom>
          <a:noFill/>
        </p:spPr>
        <p:txBody>
          <a:bodyPr wrap="square" rtlCol="0">
            <a:spAutoFit/>
          </a:bodyPr>
          <a:lstStyle/>
          <a:p>
            <a:r>
              <a:rPr lang="en-IN" sz="1600" b="1" dirty="0"/>
              <a:t>GND</a:t>
            </a:r>
          </a:p>
        </p:txBody>
      </p:sp>
      <p:cxnSp>
        <p:nvCxnSpPr>
          <p:cNvPr id="19" name="Straight Connector 18">
            <a:extLst>
              <a:ext uri="{FF2B5EF4-FFF2-40B4-BE49-F238E27FC236}">
                <a16:creationId xmlns:a16="http://schemas.microsoft.com/office/drawing/2014/main" id="{1350E1CD-BE3B-86AF-00AA-AFDE233D296D}"/>
              </a:ext>
            </a:extLst>
          </p:cNvPr>
          <p:cNvCxnSpPr>
            <a:cxnSpLocks/>
          </p:cNvCxnSpPr>
          <p:nvPr/>
        </p:nvCxnSpPr>
        <p:spPr>
          <a:xfrm flipV="1">
            <a:off x="10607096" y="3216199"/>
            <a:ext cx="546680" cy="1503"/>
          </a:xfrm>
          <a:prstGeom prst="line">
            <a:avLst/>
          </a:prstGeom>
          <a:ln w="57150">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1E540FC-AE0E-1D3C-E772-EB2267512C1C}"/>
              </a:ext>
            </a:extLst>
          </p:cNvPr>
          <p:cNvSpPr txBox="1"/>
          <p:nvPr/>
        </p:nvSpPr>
        <p:spPr>
          <a:xfrm>
            <a:off x="7409763" y="2430766"/>
            <a:ext cx="441146" cy="369332"/>
          </a:xfrm>
          <a:prstGeom prst="rect">
            <a:avLst/>
          </a:prstGeom>
          <a:noFill/>
        </p:spPr>
        <p:txBody>
          <a:bodyPr wrap="none" rtlCol="0">
            <a:spAutoFit/>
          </a:bodyPr>
          <a:lstStyle/>
          <a:p>
            <a:r>
              <a:rPr lang="en-IN" dirty="0"/>
              <a:t>12</a:t>
            </a:r>
          </a:p>
        </p:txBody>
      </p:sp>
    </p:spTree>
    <p:extLst>
      <p:ext uri="{BB962C8B-B14F-4D97-AF65-F5344CB8AC3E}">
        <p14:creationId xmlns:p14="http://schemas.microsoft.com/office/powerpoint/2010/main" val="351881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E7A0-BA9E-4E34-A937-3AA667919F42}"/>
              </a:ext>
            </a:extLst>
          </p:cNvPr>
          <p:cNvSpPr>
            <a:spLocks noGrp="1"/>
          </p:cNvSpPr>
          <p:nvPr>
            <p:ph type="title"/>
          </p:nvPr>
        </p:nvSpPr>
        <p:spPr/>
        <p:txBody>
          <a:bodyPr/>
          <a:lstStyle/>
          <a:p>
            <a:r>
              <a:rPr lang="en-IN" dirty="0"/>
              <a:t>relay</a:t>
            </a:r>
          </a:p>
        </p:txBody>
      </p:sp>
      <p:sp>
        <p:nvSpPr>
          <p:cNvPr id="3" name="Content Placeholder 2">
            <a:extLst>
              <a:ext uri="{FF2B5EF4-FFF2-40B4-BE49-F238E27FC236}">
                <a16:creationId xmlns:a16="http://schemas.microsoft.com/office/drawing/2014/main" id="{4A8D84D3-EE74-95F2-245B-C58A7368C7BD}"/>
              </a:ext>
            </a:extLst>
          </p:cNvPr>
          <p:cNvSpPr>
            <a:spLocks noGrp="1"/>
          </p:cNvSpPr>
          <p:nvPr>
            <p:ph idx="1"/>
          </p:nvPr>
        </p:nvSpPr>
        <p:spPr>
          <a:xfrm>
            <a:off x="684212" y="685800"/>
            <a:ext cx="3684588" cy="3615267"/>
          </a:xfrm>
        </p:spPr>
        <p:txBody>
          <a:bodyPr>
            <a:normAutofit fontScale="92500" lnSpcReduction="10000"/>
          </a:bodyPr>
          <a:lstStyle/>
          <a:p>
            <a:pPr marL="0" indent="0">
              <a:buNone/>
            </a:pPr>
            <a:r>
              <a:rPr lang="en-IN" b="1" dirty="0"/>
              <a:t>void setup(){</a:t>
            </a:r>
          </a:p>
          <a:p>
            <a:pPr marL="0" indent="0">
              <a:buNone/>
            </a:pPr>
            <a:r>
              <a:rPr lang="en-IN" b="1" dirty="0" err="1"/>
              <a:t>pinMode</a:t>
            </a:r>
            <a:r>
              <a:rPr lang="en-IN" b="1" dirty="0"/>
              <a:t>(13,OUTPUT);</a:t>
            </a:r>
          </a:p>
          <a:p>
            <a:pPr marL="0" indent="0">
              <a:buNone/>
            </a:pPr>
            <a:r>
              <a:rPr lang="en-IN" b="1" dirty="0"/>
              <a:t>}</a:t>
            </a:r>
          </a:p>
          <a:p>
            <a:pPr marL="0" indent="0">
              <a:buNone/>
            </a:pPr>
            <a:r>
              <a:rPr lang="en-IN" b="1" dirty="0"/>
              <a:t>void loop(){</a:t>
            </a:r>
          </a:p>
          <a:p>
            <a:pPr marL="0" indent="0">
              <a:buNone/>
            </a:pPr>
            <a:r>
              <a:rPr lang="en-IN" b="1" dirty="0" err="1"/>
              <a:t>digitalWrite</a:t>
            </a:r>
            <a:r>
              <a:rPr lang="en-IN" b="1" dirty="0"/>
              <a:t>(13,HIGH);</a:t>
            </a:r>
          </a:p>
          <a:p>
            <a:pPr marL="0" indent="0">
              <a:buNone/>
            </a:pPr>
            <a:r>
              <a:rPr lang="en-IN" b="1" dirty="0"/>
              <a:t>delay(1000);</a:t>
            </a:r>
          </a:p>
          <a:p>
            <a:pPr marL="0" indent="0">
              <a:buNone/>
            </a:pPr>
            <a:r>
              <a:rPr lang="en-IN" b="1" dirty="0" err="1"/>
              <a:t>digitalWrite</a:t>
            </a:r>
            <a:r>
              <a:rPr lang="en-IN" b="1" dirty="0"/>
              <a:t>(13,LOW);</a:t>
            </a:r>
          </a:p>
          <a:p>
            <a:pPr marL="0" indent="0">
              <a:buNone/>
            </a:pPr>
            <a:r>
              <a:rPr lang="en-IN" b="1" dirty="0"/>
              <a:t>delay(1000);</a:t>
            </a:r>
          </a:p>
          <a:p>
            <a:pPr marL="0" indent="0">
              <a:buNone/>
            </a:pPr>
            <a:r>
              <a:rPr lang="en-IN" b="1" dirty="0"/>
              <a:t>}</a:t>
            </a:r>
          </a:p>
        </p:txBody>
      </p:sp>
      <p:pic>
        <p:nvPicPr>
          <p:cNvPr id="1026" name="Picture 2" descr="Transistor Relay Driver Circuit with Formula and Calculations - Homemade  Circuit Projects">
            <a:extLst>
              <a:ext uri="{FF2B5EF4-FFF2-40B4-BE49-F238E27FC236}">
                <a16:creationId xmlns:a16="http://schemas.microsoft.com/office/drawing/2014/main" id="{3282696A-CE21-13C5-C74D-B66242F57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532" y="1778175"/>
            <a:ext cx="2540722" cy="33016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DF6F0E7-FD90-3173-C78F-9734C2EC233A}"/>
              </a:ext>
            </a:extLst>
          </p:cNvPr>
          <p:cNvSpPr/>
          <p:nvPr/>
        </p:nvSpPr>
        <p:spPr>
          <a:xfrm>
            <a:off x="6502400" y="1840939"/>
            <a:ext cx="1754909" cy="3238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ESP32-CAM</a:t>
            </a:r>
          </a:p>
        </p:txBody>
      </p:sp>
      <p:cxnSp>
        <p:nvCxnSpPr>
          <p:cNvPr id="5" name="Straight Connector 4">
            <a:extLst>
              <a:ext uri="{FF2B5EF4-FFF2-40B4-BE49-F238E27FC236}">
                <a16:creationId xmlns:a16="http://schemas.microsoft.com/office/drawing/2014/main" id="{BC7F17F7-C047-99C8-4EEA-139DB0CE6890}"/>
              </a:ext>
            </a:extLst>
          </p:cNvPr>
          <p:cNvCxnSpPr>
            <a:cxnSpLocks/>
          </p:cNvCxnSpPr>
          <p:nvPr/>
        </p:nvCxnSpPr>
        <p:spPr>
          <a:xfrm>
            <a:off x="8052528" y="3880815"/>
            <a:ext cx="749004" cy="0"/>
          </a:xfrm>
          <a:prstGeom prst="line">
            <a:avLst/>
          </a:prstGeom>
          <a:ln w="57150">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3A5000-D79D-2858-4E88-BDA39947358B}"/>
              </a:ext>
            </a:extLst>
          </p:cNvPr>
          <p:cNvSpPr txBox="1"/>
          <p:nvPr/>
        </p:nvSpPr>
        <p:spPr>
          <a:xfrm>
            <a:off x="7867701" y="3696149"/>
            <a:ext cx="441146" cy="369332"/>
          </a:xfrm>
          <a:prstGeom prst="rect">
            <a:avLst/>
          </a:prstGeom>
          <a:noFill/>
        </p:spPr>
        <p:txBody>
          <a:bodyPr wrap="none" rtlCol="0">
            <a:spAutoFit/>
          </a:bodyPr>
          <a:lstStyle/>
          <a:p>
            <a:r>
              <a:rPr lang="en-IN" dirty="0"/>
              <a:t>13</a:t>
            </a:r>
          </a:p>
        </p:txBody>
      </p:sp>
    </p:spTree>
    <p:extLst>
      <p:ext uri="{BB962C8B-B14F-4D97-AF65-F5344CB8AC3E}">
        <p14:creationId xmlns:p14="http://schemas.microsoft.com/office/powerpoint/2010/main" val="335700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7179-D9B2-B505-197E-AF107ECF8D59}"/>
              </a:ext>
            </a:extLst>
          </p:cNvPr>
          <p:cNvSpPr>
            <a:spLocks noGrp="1"/>
          </p:cNvSpPr>
          <p:nvPr>
            <p:ph type="title"/>
          </p:nvPr>
        </p:nvSpPr>
        <p:spPr/>
        <p:txBody>
          <a:bodyPr/>
          <a:lstStyle/>
          <a:p>
            <a:r>
              <a:rPr lang="en-IN" dirty="0"/>
              <a:t>library</a:t>
            </a:r>
          </a:p>
        </p:txBody>
      </p:sp>
      <p:pic>
        <p:nvPicPr>
          <p:cNvPr id="5" name="Picture 4">
            <a:extLst>
              <a:ext uri="{FF2B5EF4-FFF2-40B4-BE49-F238E27FC236}">
                <a16:creationId xmlns:a16="http://schemas.microsoft.com/office/drawing/2014/main" id="{B1406D3A-A279-A079-4ADA-5CDFDD8D5E35}"/>
              </a:ext>
            </a:extLst>
          </p:cNvPr>
          <p:cNvPicPr>
            <a:picLocks noChangeAspect="1"/>
          </p:cNvPicPr>
          <p:nvPr/>
        </p:nvPicPr>
        <p:blipFill>
          <a:blip r:embed="rId2"/>
          <a:stretch>
            <a:fillRect/>
          </a:stretch>
        </p:blipFill>
        <p:spPr>
          <a:xfrm>
            <a:off x="479235" y="1440901"/>
            <a:ext cx="10993384" cy="1667108"/>
          </a:xfrm>
          <a:prstGeom prst="rect">
            <a:avLst/>
          </a:prstGeom>
        </p:spPr>
      </p:pic>
      <p:sp>
        <p:nvSpPr>
          <p:cNvPr id="6" name="TextBox 5">
            <a:extLst>
              <a:ext uri="{FF2B5EF4-FFF2-40B4-BE49-F238E27FC236}">
                <a16:creationId xmlns:a16="http://schemas.microsoft.com/office/drawing/2014/main" id="{09B17761-7C5C-1244-0D1F-D126E79B4B52}"/>
              </a:ext>
            </a:extLst>
          </p:cNvPr>
          <p:cNvSpPr txBox="1"/>
          <p:nvPr/>
        </p:nvSpPr>
        <p:spPr>
          <a:xfrm>
            <a:off x="905164" y="3749992"/>
            <a:ext cx="9772072" cy="646331"/>
          </a:xfrm>
          <a:prstGeom prst="rect">
            <a:avLst/>
          </a:prstGeom>
          <a:noFill/>
        </p:spPr>
        <p:txBody>
          <a:bodyPr wrap="square" rtlCol="0">
            <a:spAutoFit/>
          </a:bodyPr>
          <a:lstStyle/>
          <a:p>
            <a:r>
              <a:rPr lang="en-IN" dirty="0"/>
              <a:t>Install the latest version of </a:t>
            </a:r>
            <a:r>
              <a:rPr lang="en-IN" b="1" dirty="0"/>
              <a:t>EloquentEsp32cam</a:t>
            </a:r>
            <a:r>
              <a:rPr lang="en-IN" dirty="0"/>
              <a:t> by Simone Salerno using the Library Manager in the Arduino IDE</a:t>
            </a:r>
          </a:p>
        </p:txBody>
      </p:sp>
      <p:sp>
        <p:nvSpPr>
          <p:cNvPr id="7" name="Oval 6">
            <a:extLst>
              <a:ext uri="{FF2B5EF4-FFF2-40B4-BE49-F238E27FC236}">
                <a16:creationId xmlns:a16="http://schemas.microsoft.com/office/drawing/2014/main" id="{7724D438-C9D9-CCBA-7D25-151C0D3445DD}"/>
              </a:ext>
            </a:extLst>
          </p:cNvPr>
          <p:cNvSpPr/>
          <p:nvPr/>
        </p:nvSpPr>
        <p:spPr>
          <a:xfrm>
            <a:off x="479235" y="1560946"/>
            <a:ext cx="2373746" cy="424873"/>
          </a:xfrm>
          <a:prstGeom prst="ellipse">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8037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FBF1-F005-3C0E-5C29-CE9473D0F2A4}"/>
              </a:ext>
            </a:extLst>
          </p:cNvPr>
          <p:cNvSpPr>
            <a:spLocks noGrp="1"/>
          </p:cNvSpPr>
          <p:nvPr>
            <p:ph type="title"/>
          </p:nvPr>
        </p:nvSpPr>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F0750CC9-0BBF-49B6-5A34-8BAB527A59D2}"/>
              </a:ext>
            </a:extLst>
          </p:cNvPr>
          <p:cNvSpPr>
            <a:spLocks noGrp="1"/>
          </p:cNvSpPr>
          <p:nvPr>
            <p:ph idx="1"/>
          </p:nvPr>
        </p:nvSpPr>
        <p:spPr/>
        <p:txBody>
          <a:bodyPr/>
          <a:lstStyle/>
          <a:p>
            <a:r>
              <a:rPr lang="en-IN" b="1" dirty="0" err="1"/>
              <a:t>Github</a:t>
            </a:r>
            <a:r>
              <a:rPr lang="en-IN" b="1" dirty="0"/>
              <a:t> URL : github.com/</a:t>
            </a:r>
            <a:r>
              <a:rPr lang="en-IN" b="1" dirty="0" err="1"/>
              <a:t>grietiotlab</a:t>
            </a:r>
            <a:endParaRPr lang="en-IN" b="1" dirty="0"/>
          </a:p>
          <a:p>
            <a:r>
              <a:rPr lang="en-IN" b="1" dirty="0"/>
              <a:t>Repository :  G-CAM</a:t>
            </a:r>
          </a:p>
        </p:txBody>
      </p:sp>
    </p:spTree>
    <p:extLst>
      <p:ext uri="{BB962C8B-B14F-4D97-AF65-F5344CB8AC3E}">
        <p14:creationId xmlns:p14="http://schemas.microsoft.com/office/powerpoint/2010/main" val="2305480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10E6-5705-CBFE-C1C2-A09D5FD6D2F9}"/>
              </a:ext>
            </a:extLst>
          </p:cNvPr>
          <p:cNvSpPr>
            <a:spLocks noGrp="1"/>
          </p:cNvSpPr>
          <p:nvPr>
            <p:ph type="title"/>
          </p:nvPr>
        </p:nvSpPr>
        <p:spPr>
          <a:xfrm>
            <a:off x="684212" y="4487332"/>
            <a:ext cx="8534400" cy="1507067"/>
          </a:xfrm>
        </p:spPr>
        <p:txBody>
          <a:bodyPr/>
          <a:lstStyle/>
          <a:p>
            <a:r>
              <a:rPr lang="en-IN" dirty="0"/>
              <a:t>Motion detection</a:t>
            </a:r>
          </a:p>
        </p:txBody>
      </p:sp>
      <p:sp>
        <p:nvSpPr>
          <p:cNvPr id="4" name="Rectangle 1">
            <a:extLst>
              <a:ext uri="{FF2B5EF4-FFF2-40B4-BE49-F238E27FC236}">
                <a16:creationId xmlns:a16="http://schemas.microsoft.com/office/drawing/2014/main" id="{5FEEBDC7-AA35-E0D6-8B92-2D940E95AC20}"/>
              </a:ext>
            </a:extLst>
          </p:cNvPr>
          <p:cNvSpPr>
            <a:spLocks noGrp="1" noChangeArrowheads="1"/>
          </p:cNvSpPr>
          <p:nvPr>
            <p:ph idx="1"/>
          </p:nvPr>
        </p:nvSpPr>
        <p:spPr bwMode="auto">
          <a:xfrm>
            <a:off x="923636" y="524009"/>
            <a:ext cx="479367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rPr>
              <a:t>Parameters for the detector 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0000"/>
                </a:solidFill>
                <a:effectLst/>
              </a:rPr>
              <a:t>skip</a:t>
            </a:r>
            <a:r>
              <a:rPr kumimoji="0" lang="en-US" altLang="en-US" sz="1800" b="0" i="0" u="none" strike="noStrike" cap="none" normalizeH="0" baseline="0" dirty="0">
                <a:ln>
                  <a:noFill/>
                </a:ln>
                <a:solidFill>
                  <a:srgbClr val="000000"/>
                </a:solidFill>
                <a:effectLst/>
              </a:rPr>
              <a:t>(</a:t>
            </a:r>
            <a:r>
              <a:rPr kumimoji="0" lang="en-US" altLang="en-US" sz="1800" b="1" i="0" u="none" strike="noStrike" cap="none" normalizeH="0" baseline="0" dirty="0">
                <a:ln>
                  <a:noFill/>
                </a:ln>
                <a:solidFill>
                  <a:srgbClr val="000000"/>
                </a:solidFill>
                <a:effectLst/>
              </a:rPr>
              <a:t>n</a:t>
            </a:r>
            <a:r>
              <a:rPr kumimoji="0" lang="en-US" altLang="en-US" sz="1800" b="0" i="0" u="none" strike="noStrike" cap="none" normalizeH="0" baseline="0" dirty="0">
                <a:ln>
                  <a:noFill/>
                </a:ln>
                <a:solidFill>
                  <a:srgbClr val="000000"/>
                </a:solidFill>
                <a:effectLst/>
              </a:rPr>
              <a:t>): Skip the first few frames to allow time for the camera to settle down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rPr>
              <a:t>stride</a:t>
            </a:r>
            <a:r>
              <a:rPr kumimoji="0" lang="en-US" altLang="en-US" sz="1800" b="0" i="0" u="none" strike="noStrike" cap="none" normalizeH="0" baseline="0" dirty="0">
                <a:ln>
                  <a:noFill/>
                </a:ln>
                <a:solidFill>
                  <a:srgbClr val="000000"/>
                </a:solidFill>
                <a:effectLst/>
              </a:rPr>
              <a:t>(</a:t>
            </a:r>
            <a:r>
              <a:rPr kumimoji="0" lang="en-US" altLang="en-US" sz="1800" b="1" i="0" u="none" strike="noStrike" cap="none" normalizeH="0" baseline="0" dirty="0">
                <a:ln>
                  <a:noFill/>
                </a:ln>
                <a:solidFill>
                  <a:srgbClr val="000000"/>
                </a:solidFill>
                <a:effectLst/>
              </a:rPr>
              <a:t>n</a:t>
            </a:r>
            <a:r>
              <a:rPr kumimoji="0" lang="en-US" altLang="en-US" sz="1800" b="0" i="0" u="none" strike="noStrike" cap="none" normalizeH="0" baseline="0" dirty="0">
                <a:ln>
                  <a:noFill/>
                </a:ln>
                <a:solidFill>
                  <a:srgbClr val="000000"/>
                </a:solidFill>
                <a:effectLst/>
              </a:rPr>
              <a:t>): the image is divided into a grid where each cell size equals the stride. The motion is analyzed only at the corners of each cell. The larger the stride, the faster the execution time, but the coarser the detection. </a:t>
            </a:r>
            <a:r>
              <a:rPr kumimoji="0" lang="en-US" altLang="en-US" sz="1800" b="1" i="0" u="none" strike="noStrike" cap="none" normalizeH="0" baseline="0" dirty="0">
                <a:ln>
                  <a:noFill/>
                </a:ln>
                <a:solidFill>
                  <a:srgbClr val="000000"/>
                </a:solidFill>
                <a:effectLst/>
              </a:rPr>
              <a:t>Keep in mind that motion detection already happens on a 1/8th version of the original image! </a:t>
            </a:r>
            <a:endParaRPr kumimoji="0" lang="en-US" altLang="en-US" sz="18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18F537AA-8CFD-1673-77FF-BE1DC724F008}"/>
              </a:ext>
            </a:extLst>
          </p:cNvPr>
          <p:cNvSpPr txBox="1">
            <a:spLocks noChangeArrowheads="1"/>
          </p:cNvSpPr>
          <p:nvPr/>
        </p:nvSpPr>
        <p:spPr bwMode="auto">
          <a:xfrm>
            <a:off x="6899564" y="385509"/>
            <a:ext cx="424872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sz="1200" b="1" dirty="0">
                <a:solidFill>
                  <a:srgbClr val="000000"/>
                </a:solidFill>
                <a:latin typeface="Inter"/>
              </a:rPr>
              <a:t> </a:t>
            </a:r>
            <a:endParaRPr lang="en-US" altLang="en-US" sz="1200" dirty="0">
              <a:solidFill>
                <a:srgbClr val="000000"/>
              </a:solidFill>
              <a:latin typeface="Inter"/>
            </a:endParaRPr>
          </a:p>
          <a:p>
            <a:pPr marL="0" indent="0" defTabSz="914400" eaLnBrk="0" fontAlgn="base" hangingPunct="0">
              <a:spcBef>
                <a:spcPct val="0"/>
              </a:spcBef>
              <a:spcAft>
                <a:spcPct val="0"/>
              </a:spcAft>
              <a:buClrTx/>
              <a:buSzTx/>
              <a:buFontTx/>
              <a:buAutoNum type="arabicPeriod" startAt="3"/>
            </a:pPr>
            <a:r>
              <a:rPr lang="en-US" altLang="en-US" sz="1800" b="1" dirty="0">
                <a:solidFill>
                  <a:srgbClr val="000000"/>
                </a:solidFill>
              </a:rPr>
              <a:t>threshold</a:t>
            </a:r>
            <a:r>
              <a:rPr lang="en-US" altLang="en-US" sz="1800" dirty="0">
                <a:solidFill>
                  <a:srgbClr val="000000"/>
                </a:solidFill>
              </a:rPr>
              <a:t>(</a:t>
            </a:r>
            <a:r>
              <a:rPr lang="en-US" altLang="en-US" sz="1800" b="1" dirty="0">
                <a:solidFill>
                  <a:srgbClr val="000000"/>
                </a:solidFill>
              </a:rPr>
              <a:t>n</a:t>
            </a:r>
            <a:r>
              <a:rPr lang="en-US" altLang="en-US" sz="1800" dirty="0">
                <a:solidFill>
                  <a:srgbClr val="000000"/>
                </a:solidFill>
              </a:rPr>
              <a:t>): if the value of the pixels at each corner changed from the previous frame by more than this value, that point is marked as </a:t>
            </a:r>
            <a:r>
              <a:rPr lang="en-US" altLang="en-US" sz="1800" b="1" dirty="0">
                <a:solidFill>
                  <a:srgbClr val="000000"/>
                </a:solidFill>
              </a:rPr>
              <a:t>a </a:t>
            </a:r>
            <a:r>
              <a:rPr lang="en-US" altLang="en-US" sz="1800" b="1" i="1" dirty="0">
                <a:solidFill>
                  <a:srgbClr val="000000"/>
                </a:solidFill>
              </a:rPr>
              <a:t>moving point</a:t>
            </a:r>
            <a:r>
              <a:rPr lang="en-US" altLang="en-US" sz="1800" dirty="0">
                <a:solidFill>
                  <a:srgbClr val="000000"/>
                </a:solidFill>
              </a:rPr>
              <a:t>.</a:t>
            </a:r>
          </a:p>
          <a:p>
            <a:pPr marL="0" indent="0" defTabSz="914400" eaLnBrk="0" fontAlgn="base" hangingPunct="0">
              <a:spcBef>
                <a:spcPct val="0"/>
              </a:spcBef>
              <a:spcAft>
                <a:spcPct val="0"/>
              </a:spcAft>
              <a:buClrTx/>
              <a:buSzTx/>
              <a:buNone/>
            </a:pPr>
            <a:endParaRPr lang="en-US" altLang="en-US" sz="1800" dirty="0">
              <a:solidFill>
                <a:srgbClr val="000000"/>
              </a:solidFill>
            </a:endParaRPr>
          </a:p>
          <a:p>
            <a:pPr marL="0" indent="0" defTabSz="914400" eaLnBrk="0" fontAlgn="base" hangingPunct="0">
              <a:spcBef>
                <a:spcPct val="0"/>
              </a:spcBef>
              <a:spcAft>
                <a:spcPct val="0"/>
              </a:spcAft>
              <a:buClrTx/>
              <a:buSzTx/>
              <a:buNone/>
            </a:pPr>
            <a:r>
              <a:rPr lang="en-US" altLang="en-US" sz="1800" dirty="0">
                <a:solidFill>
                  <a:srgbClr val="000000"/>
                </a:solidFill>
              </a:rPr>
              <a:t>4.</a:t>
            </a:r>
            <a:r>
              <a:rPr lang="en-US" altLang="en-US" sz="1800" b="1" dirty="0">
                <a:solidFill>
                  <a:srgbClr val="000000"/>
                </a:solidFill>
              </a:rPr>
              <a:t>ratio</a:t>
            </a:r>
            <a:r>
              <a:rPr lang="en-US" altLang="en-US" sz="1800" dirty="0">
                <a:solidFill>
                  <a:srgbClr val="000000"/>
                </a:solidFill>
              </a:rPr>
              <a:t>(</a:t>
            </a:r>
            <a:r>
              <a:rPr lang="en-US" altLang="en-US" sz="1800" b="1" dirty="0">
                <a:solidFill>
                  <a:srgbClr val="000000"/>
                </a:solidFill>
              </a:rPr>
              <a:t>percent</a:t>
            </a:r>
            <a:r>
              <a:rPr lang="en-US" altLang="en-US" sz="1800" dirty="0">
                <a:solidFill>
                  <a:srgbClr val="000000"/>
                </a:solidFill>
              </a:rPr>
              <a:t>):  ratio of moving points / total points above which motion is triggered. </a:t>
            </a:r>
          </a:p>
          <a:p>
            <a:pPr marL="0" indent="0" defTabSz="914400" eaLnBrk="0" fontAlgn="base" hangingPunct="0">
              <a:spcBef>
                <a:spcPct val="0"/>
              </a:spcBef>
              <a:spcAft>
                <a:spcPct val="0"/>
              </a:spcAft>
              <a:buClrTx/>
              <a:buSzTx/>
              <a:buNone/>
            </a:pPr>
            <a:endParaRPr lang="en-US" altLang="en-US" sz="1800" dirty="0">
              <a:solidFill>
                <a:srgbClr val="000000"/>
              </a:solidFill>
            </a:endParaRPr>
          </a:p>
          <a:p>
            <a:pPr marL="0" indent="0" defTabSz="914400" eaLnBrk="0" fontAlgn="base" hangingPunct="0">
              <a:spcBef>
                <a:spcPct val="0"/>
              </a:spcBef>
              <a:spcAft>
                <a:spcPct val="0"/>
              </a:spcAft>
              <a:buClrTx/>
              <a:buSzTx/>
              <a:buFontTx/>
              <a:buAutoNum type="arabicPeriod" startAt="5"/>
            </a:pPr>
            <a:r>
              <a:rPr lang="en-US" altLang="en-US" sz="1800" b="1" dirty="0">
                <a:solidFill>
                  <a:srgbClr val="000000"/>
                </a:solidFill>
              </a:rPr>
              <a:t>rate</a:t>
            </a:r>
            <a:r>
              <a:rPr lang="en-US" altLang="en-US" sz="1800" dirty="0">
                <a:solidFill>
                  <a:srgbClr val="000000"/>
                </a:solidFill>
              </a:rPr>
              <a:t> </a:t>
            </a:r>
            <a:r>
              <a:rPr lang="en-US" altLang="en-US" sz="1800" b="1" dirty="0">
                <a:solidFill>
                  <a:srgbClr val="000000"/>
                </a:solidFill>
              </a:rPr>
              <a:t>limiter</a:t>
            </a:r>
            <a:r>
              <a:rPr lang="en-US" altLang="en-US" sz="1800" dirty="0">
                <a:solidFill>
                  <a:srgbClr val="000000"/>
                </a:solidFill>
              </a:rPr>
              <a:t>(</a:t>
            </a:r>
            <a:r>
              <a:rPr lang="en-US" altLang="en-US" sz="1800" b="1" dirty="0">
                <a:solidFill>
                  <a:srgbClr val="000000"/>
                </a:solidFill>
              </a:rPr>
              <a:t>n</a:t>
            </a:r>
            <a:r>
              <a:rPr lang="en-US" altLang="en-US" sz="1800" dirty="0">
                <a:solidFill>
                  <a:srgbClr val="000000"/>
                </a:solidFill>
              </a:rPr>
              <a:t>): how many seconds should elapse from one trigger to the next.</a:t>
            </a:r>
          </a:p>
          <a:p>
            <a:pPr marL="0" indent="0" defTabSz="914400" eaLnBrk="0" fontAlgn="base" hangingPunct="0">
              <a:spcBef>
                <a:spcPct val="0"/>
              </a:spcBef>
              <a:spcAft>
                <a:spcPct val="0"/>
              </a:spcAft>
              <a:buClrTx/>
              <a:buSzTx/>
              <a:buFontTx/>
              <a:buNone/>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73712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5F4E-6172-4673-4A13-A99798919E92}"/>
              </a:ext>
            </a:extLst>
          </p:cNvPr>
          <p:cNvSpPr>
            <a:spLocks noGrp="1"/>
          </p:cNvSpPr>
          <p:nvPr>
            <p:ph type="title"/>
          </p:nvPr>
        </p:nvSpPr>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5192EE9D-2254-EA77-028A-84594BBBE2DF}"/>
              </a:ext>
            </a:extLst>
          </p:cNvPr>
          <p:cNvSpPr>
            <a:spLocks noGrp="1"/>
          </p:cNvSpPr>
          <p:nvPr>
            <p:ph idx="1"/>
          </p:nvPr>
        </p:nvSpPr>
        <p:spPr/>
        <p:txBody>
          <a:bodyPr/>
          <a:lstStyle/>
          <a:p>
            <a:r>
              <a:rPr lang="en-IN" b="1" dirty="0" err="1"/>
              <a:t>Github</a:t>
            </a:r>
            <a:r>
              <a:rPr lang="en-IN" b="1" dirty="0"/>
              <a:t> URL</a:t>
            </a:r>
            <a:r>
              <a:rPr lang="en-IN" dirty="0"/>
              <a:t> : </a:t>
            </a:r>
            <a:r>
              <a:rPr lang="en-IN" b="1" dirty="0"/>
              <a:t>github.com/</a:t>
            </a:r>
            <a:r>
              <a:rPr lang="en-IN" b="1" dirty="0" err="1"/>
              <a:t>grietiotlab</a:t>
            </a:r>
            <a:endParaRPr lang="en-IN" b="1" dirty="0"/>
          </a:p>
          <a:p>
            <a:r>
              <a:rPr lang="en-IN" b="1" dirty="0"/>
              <a:t>Repository </a:t>
            </a:r>
            <a:r>
              <a:rPr lang="en-IN" dirty="0"/>
              <a:t>: </a:t>
            </a:r>
            <a:r>
              <a:rPr lang="en-IN" b="1" dirty="0"/>
              <a:t>G-CAM </a:t>
            </a:r>
          </a:p>
          <a:p>
            <a:r>
              <a:rPr lang="en-IN" b="1" dirty="0"/>
              <a:t>File</a:t>
            </a:r>
            <a:r>
              <a:rPr lang="en-IN" dirty="0"/>
              <a:t> : </a:t>
            </a:r>
            <a:r>
              <a:rPr lang="en-IN" b="1" dirty="0"/>
              <a:t>ESP32_CAM_MotionDetection.ino</a:t>
            </a:r>
          </a:p>
          <a:p>
            <a:endParaRPr lang="en-IN" b="1" dirty="0"/>
          </a:p>
          <a:p>
            <a:endParaRPr lang="en-IN" dirty="0"/>
          </a:p>
        </p:txBody>
      </p:sp>
    </p:spTree>
    <p:extLst>
      <p:ext uri="{BB962C8B-B14F-4D97-AF65-F5344CB8AC3E}">
        <p14:creationId xmlns:p14="http://schemas.microsoft.com/office/powerpoint/2010/main" val="4061157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618-26F6-893C-18BF-26DA382BA2CE}"/>
              </a:ext>
            </a:extLst>
          </p:cNvPr>
          <p:cNvSpPr>
            <a:spLocks noGrp="1"/>
          </p:cNvSpPr>
          <p:nvPr>
            <p:ph type="title"/>
          </p:nvPr>
        </p:nvSpPr>
        <p:spPr/>
        <p:txBody>
          <a:bodyPr/>
          <a:lstStyle/>
          <a:p>
            <a:r>
              <a:rPr lang="en-IN" dirty="0"/>
              <a:t>Code flow</a:t>
            </a:r>
          </a:p>
        </p:txBody>
      </p:sp>
      <p:sp>
        <p:nvSpPr>
          <p:cNvPr id="3" name="Content Placeholder 2">
            <a:extLst>
              <a:ext uri="{FF2B5EF4-FFF2-40B4-BE49-F238E27FC236}">
                <a16:creationId xmlns:a16="http://schemas.microsoft.com/office/drawing/2014/main" id="{C3D123B6-AD75-197B-304B-3CFE144E2A75}"/>
              </a:ext>
            </a:extLst>
          </p:cNvPr>
          <p:cNvSpPr>
            <a:spLocks noGrp="1"/>
          </p:cNvSpPr>
          <p:nvPr>
            <p:ph idx="1"/>
          </p:nvPr>
        </p:nvSpPr>
        <p:spPr>
          <a:xfrm>
            <a:off x="684212" y="685800"/>
            <a:ext cx="9420370" cy="3615267"/>
          </a:xfrm>
        </p:spPr>
        <p:txBody>
          <a:bodyPr/>
          <a:lstStyle/>
          <a:p>
            <a:r>
              <a:rPr lang="en-IN" dirty="0"/>
              <a:t>Set camera parameters: make, resolution, quality</a:t>
            </a:r>
          </a:p>
          <a:p>
            <a:r>
              <a:rPr lang="en-IN" dirty="0"/>
              <a:t>Set motion detection parameters: stride, threshold, ratio, rate limiter</a:t>
            </a:r>
          </a:p>
          <a:p>
            <a:r>
              <a:rPr lang="en-IN" dirty="0"/>
              <a:t>Start camera image capture</a:t>
            </a:r>
          </a:p>
          <a:p>
            <a:r>
              <a:rPr lang="en-IN" dirty="0"/>
              <a:t>Start motion detection</a:t>
            </a:r>
          </a:p>
          <a:p>
            <a:r>
              <a:rPr lang="en-IN" dirty="0"/>
              <a:t>If motion detected, give alert on Serial Monitor</a:t>
            </a:r>
          </a:p>
          <a:p>
            <a:r>
              <a:rPr lang="en-IN" dirty="0"/>
              <a:t>Libraries used:</a:t>
            </a:r>
          </a:p>
          <a:p>
            <a:pPr lvl="1"/>
            <a:r>
              <a:rPr lang="en-IN" dirty="0"/>
              <a:t>eloquent_esp32cam.h</a:t>
            </a:r>
          </a:p>
          <a:p>
            <a:pPr lvl="1"/>
            <a:r>
              <a:rPr lang="en-IN" dirty="0"/>
              <a:t>eloquent_esp32cam/motion/</a:t>
            </a:r>
            <a:r>
              <a:rPr lang="en-IN" dirty="0" err="1"/>
              <a:t>detection.h</a:t>
            </a:r>
            <a:endParaRPr lang="en-IN" dirty="0"/>
          </a:p>
        </p:txBody>
      </p:sp>
    </p:spTree>
    <p:extLst>
      <p:ext uri="{BB962C8B-B14F-4D97-AF65-F5344CB8AC3E}">
        <p14:creationId xmlns:p14="http://schemas.microsoft.com/office/powerpoint/2010/main" val="400488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1562-9E6B-6444-8C8D-91DC1E1E3BB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196C231-D167-89E6-12A7-4C626B599C45}"/>
              </a:ext>
            </a:extLst>
          </p:cNvPr>
          <p:cNvSpPr>
            <a:spLocks noGrp="1"/>
          </p:cNvSpPr>
          <p:nvPr>
            <p:ph idx="1"/>
          </p:nvPr>
        </p:nvSpPr>
        <p:spPr/>
        <p:txBody>
          <a:bodyPr>
            <a:normAutofit lnSpcReduction="10000"/>
          </a:bodyPr>
          <a:lstStyle/>
          <a:p>
            <a:r>
              <a:rPr lang="en-IN" dirty="0"/>
              <a:t>G-CAM is a microcontroller based camera board </a:t>
            </a:r>
          </a:p>
          <a:p>
            <a:r>
              <a:rPr lang="en-IN" dirty="0"/>
              <a:t>Basic board – ESP32-CAM</a:t>
            </a:r>
          </a:p>
          <a:p>
            <a:r>
              <a:rPr lang="en-IN" dirty="0"/>
              <a:t>Can be programmed with the Arduino IDE</a:t>
            </a:r>
          </a:p>
          <a:p>
            <a:r>
              <a:rPr lang="en-IN" dirty="0"/>
              <a:t>Projects</a:t>
            </a:r>
          </a:p>
          <a:p>
            <a:pPr lvl="1"/>
            <a:r>
              <a:rPr lang="en-IN" dirty="0"/>
              <a:t>Motion detection</a:t>
            </a:r>
          </a:p>
          <a:p>
            <a:pPr lvl="1"/>
            <a:r>
              <a:rPr lang="en-IN" dirty="0"/>
              <a:t>Event based picture capture and remote transfer</a:t>
            </a:r>
          </a:p>
          <a:p>
            <a:pPr lvl="1"/>
            <a:r>
              <a:rPr lang="en-IN" dirty="0"/>
              <a:t>Video streaming web server</a:t>
            </a:r>
          </a:p>
          <a:p>
            <a:pPr lvl="1"/>
            <a:r>
              <a:rPr lang="en-IN" dirty="0"/>
              <a:t>Object identification</a:t>
            </a:r>
          </a:p>
          <a:p>
            <a:pPr lvl="1"/>
            <a:r>
              <a:rPr lang="en-IN" dirty="0"/>
              <a:t>Object classification</a:t>
            </a:r>
          </a:p>
          <a:p>
            <a:endParaRPr lang="en-IN" dirty="0"/>
          </a:p>
        </p:txBody>
      </p:sp>
    </p:spTree>
    <p:extLst>
      <p:ext uri="{BB962C8B-B14F-4D97-AF65-F5344CB8AC3E}">
        <p14:creationId xmlns:p14="http://schemas.microsoft.com/office/powerpoint/2010/main" val="1305460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160E1-FD0C-921D-03FF-6CC00EB3B160}"/>
              </a:ext>
            </a:extLst>
          </p:cNvPr>
          <p:cNvSpPr>
            <a:spLocks noGrp="1"/>
          </p:cNvSpPr>
          <p:nvPr>
            <p:ph idx="1"/>
          </p:nvPr>
        </p:nvSpPr>
        <p:spPr>
          <a:xfrm>
            <a:off x="6418554" y="878889"/>
            <a:ext cx="5344357" cy="4895871"/>
          </a:xfrm>
        </p:spPr>
        <p:txBody>
          <a:bodyPr>
            <a:normAutofit fontScale="25000" lnSpcReduction="20000"/>
          </a:bodyPr>
          <a:lstStyle/>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void loop()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 capture picture</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if (!</a:t>
            </a:r>
            <a:r>
              <a:rPr lang="en-IN" sz="5600" b="1" kern="100" dirty="0" err="1">
                <a:solidFill>
                  <a:schemeClr val="tx1"/>
                </a:solidFill>
                <a:effectLst/>
                <a:ea typeface="Calibri" panose="020F0502020204030204" pitchFamily="34" charset="0"/>
                <a:cs typeface="Times New Roman" panose="02020603050405020304" pitchFamily="18" charset="0"/>
              </a:rPr>
              <a:t>camera.capture</a:t>
            </a:r>
            <a:r>
              <a:rPr lang="en-IN" sz="5600" b="1" kern="100" dirty="0">
                <a:solidFill>
                  <a:schemeClr val="tx1"/>
                </a:solidFill>
                <a:effectLst/>
                <a:ea typeface="Calibri" panose="020F0502020204030204" pitchFamily="34" charset="0"/>
                <a:cs typeface="Times New Roman" panose="02020603050405020304" pitchFamily="18" charset="0"/>
              </a:rPr>
              <a:t>().</a:t>
            </a:r>
            <a:r>
              <a:rPr lang="en-IN" sz="5600" b="1" kern="100" dirty="0" err="1">
                <a:solidFill>
                  <a:schemeClr val="tx1"/>
                </a:solidFill>
                <a:effectLst/>
                <a:ea typeface="Calibri" panose="020F0502020204030204" pitchFamily="34" charset="0"/>
                <a:cs typeface="Times New Roman" panose="02020603050405020304" pitchFamily="18" charset="0"/>
              </a:rPr>
              <a:t>isOk</a:t>
            </a: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r>
              <a:rPr lang="en-IN" sz="5600" b="1" kern="100" dirty="0" err="1">
                <a:solidFill>
                  <a:schemeClr val="tx1"/>
                </a:solidFill>
                <a:effectLst/>
                <a:ea typeface="Calibri" panose="020F0502020204030204" pitchFamily="34" charset="0"/>
                <a:cs typeface="Times New Roman" panose="02020603050405020304" pitchFamily="18" charset="0"/>
              </a:rPr>
              <a:t>Serial.println</a:t>
            </a:r>
            <a:r>
              <a:rPr lang="en-IN" sz="5600" b="1" kern="100" dirty="0">
                <a:solidFill>
                  <a:schemeClr val="tx1"/>
                </a:solidFill>
                <a:effectLst/>
                <a:ea typeface="Calibri" panose="020F0502020204030204" pitchFamily="34" charset="0"/>
                <a:cs typeface="Times New Roman" panose="02020603050405020304" pitchFamily="18" charset="0"/>
              </a:rPr>
              <a:t>(</a:t>
            </a:r>
            <a:r>
              <a:rPr lang="en-IN" sz="5600" b="1" kern="100" dirty="0" err="1">
                <a:solidFill>
                  <a:schemeClr val="tx1"/>
                </a:solidFill>
                <a:effectLst/>
                <a:ea typeface="Calibri" panose="020F0502020204030204" pitchFamily="34" charset="0"/>
                <a:cs typeface="Times New Roman" panose="02020603050405020304" pitchFamily="18" charset="0"/>
              </a:rPr>
              <a:t>camera.exception.toString</a:t>
            </a:r>
            <a:r>
              <a:rPr lang="en-IN" sz="5600" b="1" kern="100" dirty="0">
                <a:solidFill>
                  <a:schemeClr val="tx1"/>
                </a:solidFill>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return;</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 run motion detection</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if (!</a:t>
            </a:r>
            <a:r>
              <a:rPr lang="en-IN" sz="5600" b="1" kern="100" dirty="0" err="1">
                <a:solidFill>
                  <a:schemeClr val="tx1"/>
                </a:solidFill>
                <a:effectLst/>
                <a:ea typeface="Calibri" panose="020F0502020204030204" pitchFamily="34" charset="0"/>
                <a:cs typeface="Times New Roman" panose="02020603050405020304" pitchFamily="18" charset="0"/>
              </a:rPr>
              <a:t>detection.run</a:t>
            </a:r>
            <a:r>
              <a:rPr lang="en-IN" sz="5600" b="1" kern="100" dirty="0">
                <a:solidFill>
                  <a:schemeClr val="tx1"/>
                </a:solidFill>
                <a:effectLst/>
                <a:ea typeface="Calibri" panose="020F0502020204030204" pitchFamily="34" charset="0"/>
                <a:cs typeface="Times New Roman" panose="02020603050405020304" pitchFamily="18" charset="0"/>
              </a:rPr>
              <a:t>().</a:t>
            </a:r>
            <a:r>
              <a:rPr lang="en-IN" sz="5600" b="1" kern="100" dirty="0" err="1">
                <a:solidFill>
                  <a:schemeClr val="tx1"/>
                </a:solidFill>
                <a:effectLst/>
                <a:ea typeface="Calibri" panose="020F0502020204030204" pitchFamily="34" charset="0"/>
                <a:cs typeface="Times New Roman" panose="02020603050405020304" pitchFamily="18" charset="0"/>
              </a:rPr>
              <a:t>isOk</a:t>
            </a: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r>
              <a:rPr lang="en-IN" sz="5600" b="1" kern="100" dirty="0" err="1">
                <a:solidFill>
                  <a:schemeClr val="tx1"/>
                </a:solidFill>
                <a:effectLst/>
                <a:ea typeface="Calibri" panose="020F0502020204030204" pitchFamily="34" charset="0"/>
                <a:cs typeface="Times New Roman" panose="02020603050405020304" pitchFamily="18" charset="0"/>
              </a:rPr>
              <a:t>Serial.println</a:t>
            </a:r>
            <a:r>
              <a:rPr lang="en-IN" sz="5600" b="1" kern="100" dirty="0">
                <a:solidFill>
                  <a:schemeClr val="tx1"/>
                </a:solidFill>
                <a:effectLst/>
                <a:ea typeface="Calibri" panose="020F0502020204030204" pitchFamily="34" charset="0"/>
                <a:cs typeface="Times New Roman" panose="02020603050405020304" pitchFamily="18" charset="0"/>
              </a:rPr>
              <a:t>(</a:t>
            </a:r>
            <a:r>
              <a:rPr lang="en-IN" sz="5600" b="1" kern="100" dirty="0" err="1">
                <a:solidFill>
                  <a:schemeClr val="tx1"/>
                </a:solidFill>
                <a:effectLst/>
                <a:ea typeface="Calibri" panose="020F0502020204030204" pitchFamily="34" charset="0"/>
                <a:cs typeface="Times New Roman" panose="02020603050405020304" pitchFamily="18" charset="0"/>
              </a:rPr>
              <a:t>detection.exception.toString</a:t>
            </a:r>
            <a:r>
              <a:rPr lang="en-IN" sz="5600" b="1" kern="100" dirty="0">
                <a:solidFill>
                  <a:schemeClr val="tx1"/>
                </a:solidFill>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return;</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 on motion, perform action</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if (</a:t>
            </a:r>
            <a:r>
              <a:rPr lang="en-IN" sz="5600" b="1" kern="100" dirty="0" err="1">
                <a:solidFill>
                  <a:schemeClr val="tx1"/>
                </a:solidFill>
                <a:effectLst/>
                <a:ea typeface="Calibri" panose="020F0502020204030204" pitchFamily="34" charset="0"/>
                <a:cs typeface="Times New Roman" panose="02020603050405020304" pitchFamily="18" charset="0"/>
              </a:rPr>
              <a:t>detection.triggered</a:t>
            </a:r>
            <a:r>
              <a:rPr lang="en-IN" sz="5600" b="1" kern="100" dirty="0">
                <a:solidFill>
                  <a:schemeClr val="tx1"/>
                </a:solidFill>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        </a:t>
            </a:r>
            <a:r>
              <a:rPr lang="en-IN" sz="5600" b="1" kern="100" dirty="0" err="1">
                <a:solidFill>
                  <a:schemeClr val="tx1"/>
                </a:solidFill>
                <a:effectLst/>
                <a:ea typeface="Calibri" panose="020F0502020204030204" pitchFamily="34" charset="0"/>
                <a:cs typeface="Times New Roman" panose="02020603050405020304" pitchFamily="18" charset="0"/>
              </a:rPr>
              <a:t>Serial.println</a:t>
            </a:r>
            <a:r>
              <a:rPr lang="en-IN" sz="5600" b="1" kern="100" dirty="0">
                <a:solidFill>
                  <a:schemeClr val="tx1"/>
                </a:solidFill>
                <a:effectLst/>
                <a:ea typeface="Calibri" panose="020F0502020204030204" pitchFamily="34" charset="0"/>
                <a:cs typeface="Times New Roman" panose="02020603050405020304" pitchFamily="18" charset="0"/>
              </a:rPr>
              <a:t>("Motion detected!");</a:t>
            </a:r>
          </a:p>
          <a:p>
            <a:pPr>
              <a:lnSpc>
                <a:spcPct val="120000"/>
              </a:lnSpc>
              <a:spcBef>
                <a:spcPts val="0"/>
              </a:spcBef>
              <a:spcAft>
                <a:spcPts val="0"/>
              </a:spcAft>
            </a:pPr>
            <a:r>
              <a:rPr lang="en-IN" sz="5600" b="1" kern="100" dirty="0">
                <a:solidFill>
                  <a:schemeClr val="tx1"/>
                </a:solidFill>
                <a:effectLst/>
                <a:ea typeface="Calibri" panose="020F0502020204030204" pitchFamily="34" charset="0"/>
                <a:cs typeface="Times New Roman" panose="02020603050405020304" pitchFamily="18" charset="0"/>
              </a:rPr>
              <a:t>}</a:t>
            </a:r>
          </a:p>
          <a:p>
            <a:pPr marL="0" indent="0">
              <a:lnSpc>
                <a:spcPct val="120000"/>
              </a:lnSpc>
              <a:spcBef>
                <a:spcPts val="0"/>
              </a:spcBef>
              <a:buNone/>
            </a:pPr>
            <a:endParaRPr lang="en-IN" dirty="0"/>
          </a:p>
        </p:txBody>
      </p:sp>
      <p:sp>
        <p:nvSpPr>
          <p:cNvPr id="4" name="TextBox 3">
            <a:extLst>
              <a:ext uri="{FF2B5EF4-FFF2-40B4-BE49-F238E27FC236}">
                <a16:creationId xmlns:a16="http://schemas.microsoft.com/office/drawing/2014/main" id="{39AB083C-093E-FB51-D7EE-66A27CCA66AE}"/>
              </a:ext>
            </a:extLst>
          </p:cNvPr>
          <p:cNvSpPr txBox="1"/>
          <p:nvPr/>
        </p:nvSpPr>
        <p:spPr>
          <a:xfrm>
            <a:off x="0" y="71205"/>
            <a:ext cx="5948039" cy="6723251"/>
          </a:xfrm>
          <a:prstGeom prst="rect">
            <a:avLst/>
          </a:prstGeom>
          <a:noFill/>
        </p:spPr>
        <p:txBody>
          <a:bodyPr wrap="square" rtlCol="0">
            <a:spAutoFit/>
          </a:bodyPr>
          <a:lstStyle/>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#include &lt;eloquent_esp32cam.h&gt;</a:t>
            </a: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#include &lt;eloquent_esp32cam/motion/</a:t>
            </a:r>
            <a:r>
              <a:rPr lang="en-IN" sz="1400" b="1" kern="100" dirty="0" err="1">
                <a:effectLst/>
                <a:ea typeface="Calibri" panose="020F0502020204030204" pitchFamily="34" charset="0"/>
                <a:cs typeface="Times New Roman" panose="02020603050405020304" pitchFamily="18" charset="0"/>
              </a:rPr>
              <a:t>detection.h</a:t>
            </a:r>
            <a:r>
              <a:rPr lang="en-IN" sz="1400" b="1" kern="100" dirty="0">
                <a:effectLst/>
                <a:ea typeface="Calibri" panose="020F0502020204030204" pitchFamily="34" charset="0"/>
                <a:cs typeface="Times New Roman" panose="02020603050405020304" pitchFamily="18" charset="0"/>
              </a:rPr>
              <a:t>&gt;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using </a:t>
            </a:r>
            <a:r>
              <a:rPr lang="en-IN" sz="1400" b="1" kern="100" dirty="0" err="1">
                <a:effectLst/>
                <a:ea typeface="Calibri" panose="020F0502020204030204" pitchFamily="34" charset="0"/>
                <a:cs typeface="Times New Roman" panose="02020603050405020304" pitchFamily="18" charset="0"/>
              </a:rPr>
              <a:t>eloq</a:t>
            </a:r>
            <a:r>
              <a:rPr lang="en-IN" sz="1400" b="1" kern="100" dirty="0">
                <a:effectLst/>
                <a:ea typeface="Calibri" panose="020F0502020204030204" pitchFamily="34" charset="0"/>
                <a:cs typeface="Times New Roman" panose="02020603050405020304" pitchFamily="18" charset="0"/>
              </a:rPr>
              <a:t>::camera;</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using </a:t>
            </a:r>
            <a:r>
              <a:rPr lang="en-IN" sz="1400" b="1" kern="100" dirty="0" err="1">
                <a:effectLst/>
                <a:ea typeface="Calibri" panose="020F0502020204030204" pitchFamily="34" charset="0"/>
                <a:cs typeface="Times New Roman" panose="02020603050405020304" pitchFamily="18" charset="0"/>
              </a:rPr>
              <a:t>eloq</a:t>
            </a:r>
            <a:r>
              <a:rPr lang="en-IN" sz="1400" b="1" kern="100" dirty="0">
                <a:effectLst/>
                <a:ea typeface="Calibri" panose="020F0502020204030204" pitchFamily="34" charset="0"/>
                <a:cs typeface="Times New Roman" panose="02020603050405020304" pitchFamily="18" charset="0"/>
              </a:rPr>
              <a:t>::motion::detection;</a:t>
            </a:r>
          </a:p>
          <a:p>
            <a:pPr>
              <a:lnSpc>
                <a:spcPct val="120000"/>
              </a:lnSpc>
              <a:spcBef>
                <a:spcPts val="0"/>
              </a:spcBef>
              <a:spcAft>
                <a:spcPts val="0"/>
              </a:spcAft>
            </a:pPr>
            <a:endParaRPr lang="en-IN" sz="1400" b="1" kern="100" dirty="0">
              <a:effectLst/>
              <a:ea typeface="Calibri" panose="020F0502020204030204" pitchFamily="34" charset="0"/>
              <a:cs typeface="Times New Roman" panose="02020603050405020304" pitchFamily="18" charset="0"/>
            </a:endParaRP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void setup() {</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delay(3000);</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Serial.begin</a:t>
            </a:r>
            <a:r>
              <a:rPr lang="en-IN" sz="1400" b="1" kern="100" dirty="0">
                <a:effectLst/>
                <a:ea typeface="Calibri" panose="020F0502020204030204" pitchFamily="34" charset="0"/>
                <a:cs typeface="Times New Roman" panose="02020603050405020304" pitchFamily="18" charset="0"/>
              </a:rPr>
              <a:t>(115200);</a:t>
            </a:r>
          </a:p>
          <a:p>
            <a:pPr>
              <a:lnSpc>
                <a:spcPct val="120000"/>
              </a:lnSpc>
              <a:spcBef>
                <a:spcPts val="0"/>
              </a:spcBef>
              <a:spcAft>
                <a:spcPts val="0"/>
              </a:spcAft>
            </a:pPr>
            <a:r>
              <a:rPr lang="en-IN" sz="1400" b="1" kern="100" dirty="0">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camera.pinout.aithinker</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camera.brownout.disable</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camera.resolution.vga</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camera.quality.high</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endParaRPr lang="en-IN" sz="1400" b="1" kern="100" dirty="0">
              <a:effectLst/>
              <a:ea typeface="Calibri" panose="020F0502020204030204" pitchFamily="34" charset="0"/>
              <a:cs typeface="Times New Roman" panose="02020603050405020304" pitchFamily="18" charset="0"/>
            </a:endParaRP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detection.stride</a:t>
            </a:r>
            <a:r>
              <a:rPr lang="en-IN" sz="1400" b="1" kern="100" dirty="0">
                <a:effectLst/>
                <a:ea typeface="Calibri" panose="020F0502020204030204" pitchFamily="34" charset="0"/>
                <a:cs typeface="Times New Roman" panose="02020603050405020304" pitchFamily="18" charset="0"/>
              </a:rPr>
              <a:t>(1);</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detection.threshold</a:t>
            </a:r>
            <a:r>
              <a:rPr lang="en-IN" sz="1400" b="1" kern="100" dirty="0">
                <a:effectLst/>
                <a:ea typeface="Calibri" panose="020F0502020204030204" pitchFamily="34" charset="0"/>
                <a:cs typeface="Times New Roman" panose="02020603050405020304" pitchFamily="18" charset="0"/>
              </a:rPr>
              <a:t>(5);</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detection.ratio</a:t>
            </a:r>
            <a:r>
              <a:rPr lang="en-IN" sz="1400" b="1" kern="100" dirty="0">
                <a:effectLst/>
                <a:ea typeface="Calibri" panose="020F0502020204030204" pitchFamily="34" charset="0"/>
                <a:cs typeface="Times New Roman" panose="02020603050405020304" pitchFamily="18" charset="0"/>
              </a:rPr>
              <a:t>(0.2);</a:t>
            </a:r>
          </a:p>
          <a:p>
            <a:pPr>
              <a:lnSpc>
                <a:spcPct val="120000"/>
              </a:lnSpc>
              <a:spcBef>
                <a:spcPts val="0"/>
              </a:spcBef>
              <a:spcAft>
                <a:spcPts val="0"/>
              </a:spcAft>
            </a:pPr>
            <a:r>
              <a:rPr lang="en-IN" sz="1400" b="1" kern="100" dirty="0">
                <a:ea typeface="Calibri" panose="020F0502020204030204" pitchFamily="34" charset="0"/>
                <a:cs typeface="Times New Roman" panose="02020603050405020304" pitchFamily="18" charset="0"/>
              </a:rPr>
              <a:t>    </a:t>
            </a:r>
            <a:r>
              <a:rPr lang="en-IN" sz="1400" b="1" kern="100" dirty="0" err="1">
                <a:ea typeface="Calibri" panose="020F0502020204030204" pitchFamily="34" charset="0"/>
                <a:cs typeface="Times New Roman" panose="02020603050405020304" pitchFamily="18" charset="0"/>
              </a:rPr>
              <a:t>d</a:t>
            </a:r>
            <a:r>
              <a:rPr lang="en-IN" sz="1400" b="1" kern="100" dirty="0" err="1">
                <a:effectLst/>
                <a:ea typeface="Calibri" panose="020F0502020204030204" pitchFamily="34" charset="0"/>
                <a:cs typeface="Times New Roman" panose="02020603050405020304" pitchFamily="18" charset="0"/>
              </a:rPr>
              <a:t>etection.rate.atMostOnceEvery</a:t>
            </a:r>
            <a:r>
              <a:rPr lang="en-IN" sz="1400" b="1" kern="100" dirty="0">
                <a:effectLst/>
                <a:ea typeface="Calibri" panose="020F0502020204030204" pitchFamily="34" charset="0"/>
                <a:cs typeface="Times New Roman" panose="02020603050405020304" pitchFamily="18" charset="0"/>
              </a:rPr>
              <a:t>(5).seconds();</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 </a:t>
            </a:r>
            <a:r>
              <a:rPr lang="en-IN" sz="1400" b="1" kern="100" dirty="0" err="1">
                <a:effectLst/>
                <a:ea typeface="Calibri" panose="020F0502020204030204" pitchFamily="34" charset="0"/>
                <a:cs typeface="Times New Roman" panose="02020603050405020304" pitchFamily="18" charset="0"/>
              </a:rPr>
              <a:t>init</a:t>
            </a:r>
            <a:r>
              <a:rPr lang="en-IN" sz="1400" b="1" kern="100" dirty="0">
                <a:effectLst/>
                <a:ea typeface="Calibri" panose="020F0502020204030204" pitchFamily="34" charset="0"/>
                <a:cs typeface="Times New Roman" panose="02020603050405020304" pitchFamily="18" charset="0"/>
              </a:rPr>
              <a:t> camera</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while (!</a:t>
            </a:r>
            <a:r>
              <a:rPr lang="en-IN" sz="1400" b="1" kern="100" dirty="0" err="1">
                <a:effectLst/>
                <a:ea typeface="Calibri" panose="020F0502020204030204" pitchFamily="34" charset="0"/>
                <a:cs typeface="Times New Roman" panose="02020603050405020304" pitchFamily="18" charset="0"/>
              </a:rPr>
              <a:t>camera.begin</a:t>
            </a:r>
            <a:r>
              <a:rPr lang="en-IN" sz="1400" b="1" kern="100" dirty="0">
                <a:effectLst/>
                <a:ea typeface="Calibri" panose="020F0502020204030204" pitchFamily="34" charset="0"/>
                <a:cs typeface="Times New Roman" panose="02020603050405020304" pitchFamily="18" charset="0"/>
              </a:rPr>
              <a:t>().</a:t>
            </a:r>
            <a:r>
              <a:rPr lang="en-IN" sz="1400" b="1" kern="100" dirty="0" err="1">
                <a:effectLst/>
                <a:ea typeface="Calibri" panose="020F0502020204030204" pitchFamily="34" charset="0"/>
                <a:cs typeface="Times New Roman" panose="02020603050405020304" pitchFamily="18" charset="0"/>
              </a:rPr>
              <a:t>isOk</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Serial.println</a:t>
            </a:r>
            <a:r>
              <a:rPr lang="en-IN" sz="1400" b="1" kern="100" dirty="0">
                <a:effectLst/>
                <a:ea typeface="Calibri" panose="020F0502020204030204" pitchFamily="34" charset="0"/>
                <a:cs typeface="Times New Roman" panose="02020603050405020304" pitchFamily="18" charset="0"/>
              </a:rPr>
              <a:t>(</a:t>
            </a:r>
            <a:r>
              <a:rPr lang="en-IN" sz="1400" b="1" kern="100" dirty="0" err="1">
                <a:effectLst/>
                <a:ea typeface="Calibri" panose="020F0502020204030204" pitchFamily="34" charset="0"/>
                <a:cs typeface="Times New Roman" panose="02020603050405020304" pitchFamily="18" charset="0"/>
              </a:rPr>
              <a:t>camera.exception.toString</a:t>
            </a:r>
            <a:r>
              <a:rPr lang="en-IN" sz="1400" b="1" kern="100" dirty="0">
                <a:effectLst/>
                <a:ea typeface="Calibri" panose="020F0502020204030204" pitchFamily="34" charset="0"/>
                <a:cs typeface="Times New Roman" panose="02020603050405020304" pitchFamily="18" charset="0"/>
              </a:rPr>
              <a:t>());</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r>
              <a:rPr lang="en-IN" sz="1400" b="1" kern="100" dirty="0" err="1">
                <a:effectLst/>
                <a:ea typeface="Calibri" panose="020F0502020204030204" pitchFamily="34" charset="0"/>
                <a:cs typeface="Times New Roman" panose="02020603050405020304" pitchFamily="18" charset="0"/>
              </a:rPr>
              <a:t>Serial.println</a:t>
            </a:r>
            <a:r>
              <a:rPr lang="en-IN" sz="1400" b="1" kern="100" dirty="0">
                <a:effectLst/>
                <a:ea typeface="Calibri" panose="020F0502020204030204" pitchFamily="34" charset="0"/>
                <a:cs typeface="Times New Roman" panose="02020603050405020304" pitchFamily="18" charset="0"/>
              </a:rPr>
              <a:t>("Camera OK");</a:t>
            </a:r>
          </a:p>
          <a:p>
            <a:pPr>
              <a:lnSpc>
                <a:spcPct val="120000"/>
              </a:lnSpc>
              <a:spcBef>
                <a:spcPts val="0"/>
              </a:spcBef>
              <a:spcAft>
                <a:spcPts val="0"/>
              </a:spcAft>
            </a:pPr>
            <a:r>
              <a:rPr lang="en-IN" sz="1400" b="1" kern="100" dirty="0">
                <a:effectLst/>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445906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304D-625F-AB2A-1187-21F4F9A96056}"/>
              </a:ext>
            </a:extLst>
          </p:cNvPr>
          <p:cNvSpPr>
            <a:spLocks noGrp="1"/>
          </p:cNvSpPr>
          <p:nvPr>
            <p:ph type="title"/>
          </p:nvPr>
        </p:nvSpPr>
        <p:spPr/>
        <p:txBody>
          <a:bodyPr/>
          <a:lstStyle/>
          <a:p>
            <a:r>
              <a:rPr lang="en-IN" dirty="0"/>
              <a:t>Web server</a:t>
            </a:r>
          </a:p>
        </p:txBody>
      </p:sp>
      <p:pic>
        <p:nvPicPr>
          <p:cNvPr id="2050" name="Picture 2" descr="ESP32-CAM Video Streaming Web Server -ESP32 Minii projects -ESP32CAM">
            <a:extLst>
              <a:ext uri="{FF2B5EF4-FFF2-40B4-BE49-F238E27FC236}">
                <a16:creationId xmlns:a16="http://schemas.microsoft.com/office/drawing/2014/main" id="{A7466FC4-35E5-1834-7208-77B8BB6CE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049" y="1007987"/>
            <a:ext cx="4609925" cy="30957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22FCB7-D1D4-B419-21D7-0CA55FE43DDD}"/>
              </a:ext>
            </a:extLst>
          </p:cNvPr>
          <p:cNvSpPr txBox="1"/>
          <p:nvPr/>
        </p:nvSpPr>
        <p:spPr>
          <a:xfrm>
            <a:off x="6844145" y="785091"/>
            <a:ext cx="4054764" cy="2862322"/>
          </a:xfrm>
          <a:prstGeom prst="rect">
            <a:avLst/>
          </a:prstGeom>
          <a:noFill/>
        </p:spPr>
        <p:txBody>
          <a:bodyPr wrap="square" rtlCol="0">
            <a:spAutoFit/>
          </a:bodyPr>
          <a:lstStyle/>
          <a:p>
            <a:r>
              <a:rPr lang="en-IN" dirty="0"/>
              <a:t>The sketch will create a web server with an IP address. It needs to join a </a:t>
            </a:r>
            <a:r>
              <a:rPr lang="en-IN" dirty="0" err="1"/>
              <a:t>WiFi</a:t>
            </a:r>
            <a:r>
              <a:rPr lang="en-IN" dirty="0"/>
              <a:t> network. The network credentials should be provided in the program</a:t>
            </a:r>
          </a:p>
          <a:p>
            <a:endParaRPr lang="en-IN" dirty="0"/>
          </a:p>
          <a:p>
            <a:r>
              <a:rPr lang="en-IN" dirty="0"/>
              <a:t>Calling the IP address of the web server  from any browser in the same </a:t>
            </a:r>
            <a:r>
              <a:rPr lang="en-IN" dirty="0" err="1"/>
              <a:t>WiFi</a:t>
            </a:r>
            <a:r>
              <a:rPr lang="en-IN" dirty="0"/>
              <a:t> network will display streaming video from the camera</a:t>
            </a:r>
          </a:p>
        </p:txBody>
      </p:sp>
      <p:sp>
        <p:nvSpPr>
          <p:cNvPr id="4" name="TextBox 3">
            <a:extLst>
              <a:ext uri="{FF2B5EF4-FFF2-40B4-BE49-F238E27FC236}">
                <a16:creationId xmlns:a16="http://schemas.microsoft.com/office/drawing/2014/main" id="{9F4BE301-02CB-0951-3110-E165CC3327F0}"/>
              </a:ext>
            </a:extLst>
          </p:cNvPr>
          <p:cNvSpPr txBox="1"/>
          <p:nvPr/>
        </p:nvSpPr>
        <p:spPr>
          <a:xfrm>
            <a:off x="6973455" y="4202545"/>
            <a:ext cx="4211781" cy="1754326"/>
          </a:xfrm>
          <a:prstGeom prst="rect">
            <a:avLst/>
          </a:prstGeom>
          <a:noFill/>
        </p:spPr>
        <p:txBody>
          <a:bodyPr wrap="square" rtlCol="0">
            <a:spAutoFit/>
          </a:bodyPr>
          <a:lstStyle/>
          <a:p>
            <a:r>
              <a:rPr lang="en-IN" b="1" dirty="0"/>
              <a:t>Applications</a:t>
            </a:r>
          </a:p>
          <a:p>
            <a:endParaRPr lang="en-IN" dirty="0"/>
          </a:p>
          <a:p>
            <a:r>
              <a:rPr lang="en-IN" dirty="0"/>
              <a:t>Camera fitted on a moving robot vehicle</a:t>
            </a:r>
          </a:p>
          <a:p>
            <a:endParaRPr lang="en-IN" dirty="0"/>
          </a:p>
          <a:p>
            <a:r>
              <a:rPr lang="en-IN" dirty="0"/>
              <a:t>Surveillance applications</a:t>
            </a:r>
          </a:p>
        </p:txBody>
      </p:sp>
    </p:spTree>
    <p:extLst>
      <p:ext uri="{BB962C8B-B14F-4D97-AF65-F5344CB8AC3E}">
        <p14:creationId xmlns:p14="http://schemas.microsoft.com/office/powerpoint/2010/main" val="622063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5F4E-6172-4673-4A13-A99798919E92}"/>
              </a:ext>
            </a:extLst>
          </p:cNvPr>
          <p:cNvSpPr>
            <a:spLocks noGrp="1"/>
          </p:cNvSpPr>
          <p:nvPr>
            <p:ph type="title"/>
          </p:nvPr>
        </p:nvSpPr>
        <p:spPr>
          <a:xfrm>
            <a:off x="684212" y="4459623"/>
            <a:ext cx="8534400" cy="1507067"/>
          </a:xfrm>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5192EE9D-2254-EA77-028A-84594BBBE2DF}"/>
              </a:ext>
            </a:extLst>
          </p:cNvPr>
          <p:cNvSpPr>
            <a:spLocks noGrp="1"/>
          </p:cNvSpPr>
          <p:nvPr>
            <p:ph idx="1"/>
          </p:nvPr>
        </p:nvSpPr>
        <p:spPr/>
        <p:txBody>
          <a:bodyPr/>
          <a:lstStyle/>
          <a:p>
            <a:r>
              <a:rPr lang="en-IN" b="1" dirty="0" err="1"/>
              <a:t>Github</a:t>
            </a:r>
            <a:r>
              <a:rPr lang="en-IN" b="1" dirty="0"/>
              <a:t> URL</a:t>
            </a:r>
            <a:r>
              <a:rPr lang="en-IN" dirty="0"/>
              <a:t> : </a:t>
            </a:r>
            <a:r>
              <a:rPr lang="en-IN" b="1" dirty="0"/>
              <a:t>github.com/</a:t>
            </a:r>
            <a:r>
              <a:rPr lang="en-IN" b="1" dirty="0" err="1"/>
              <a:t>grietiotlab</a:t>
            </a:r>
            <a:endParaRPr lang="en-IN" b="1" dirty="0"/>
          </a:p>
          <a:p>
            <a:r>
              <a:rPr lang="en-IN" b="1" dirty="0"/>
              <a:t>Repository </a:t>
            </a:r>
            <a:r>
              <a:rPr lang="en-IN" dirty="0"/>
              <a:t>: </a:t>
            </a:r>
            <a:r>
              <a:rPr lang="en-IN" b="1" dirty="0"/>
              <a:t>G-CAM </a:t>
            </a:r>
          </a:p>
          <a:p>
            <a:r>
              <a:rPr lang="en-IN" b="1" dirty="0"/>
              <a:t>File</a:t>
            </a:r>
            <a:r>
              <a:rPr lang="en-IN" dirty="0"/>
              <a:t> : </a:t>
            </a:r>
            <a:r>
              <a:rPr lang="en-IN" b="1" dirty="0"/>
              <a:t>ESP32_CAM_VideoStream.ino</a:t>
            </a:r>
          </a:p>
          <a:p>
            <a:endParaRPr lang="en-IN" b="1" dirty="0"/>
          </a:p>
          <a:p>
            <a:endParaRPr lang="en-IN" dirty="0"/>
          </a:p>
        </p:txBody>
      </p:sp>
    </p:spTree>
    <p:extLst>
      <p:ext uri="{BB962C8B-B14F-4D97-AF65-F5344CB8AC3E}">
        <p14:creationId xmlns:p14="http://schemas.microsoft.com/office/powerpoint/2010/main" val="1559681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4A6E-CBB4-6F37-F2D4-C641C5CDE63D}"/>
              </a:ext>
            </a:extLst>
          </p:cNvPr>
          <p:cNvSpPr>
            <a:spLocks noGrp="1"/>
          </p:cNvSpPr>
          <p:nvPr>
            <p:ph type="title"/>
          </p:nvPr>
        </p:nvSpPr>
        <p:spPr/>
        <p:txBody>
          <a:bodyPr/>
          <a:lstStyle/>
          <a:p>
            <a:r>
              <a:rPr lang="en-IN" dirty="0"/>
              <a:t>Code flow</a:t>
            </a:r>
          </a:p>
        </p:txBody>
      </p:sp>
      <p:sp>
        <p:nvSpPr>
          <p:cNvPr id="3" name="Content Placeholder 2">
            <a:extLst>
              <a:ext uri="{FF2B5EF4-FFF2-40B4-BE49-F238E27FC236}">
                <a16:creationId xmlns:a16="http://schemas.microsoft.com/office/drawing/2014/main" id="{ECEC30D0-47D2-B848-8605-51309D80FBC8}"/>
              </a:ext>
            </a:extLst>
          </p:cNvPr>
          <p:cNvSpPr>
            <a:spLocks noGrp="1"/>
          </p:cNvSpPr>
          <p:nvPr>
            <p:ph idx="1"/>
          </p:nvPr>
        </p:nvSpPr>
        <p:spPr/>
        <p:txBody>
          <a:bodyPr>
            <a:normAutofit fontScale="92500" lnSpcReduction="20000"/>
          </a:bodyPr>
          <a:lstStyle/>
          <a:p>
            <a:r>
              <a:rPr lang="en-IN" dirty="0"/>
              <a:t>Initialize camera parameters – make, resolution, quality</a:t>
            </a:r>
          </a:p>
          <a:p>
            <a:r>
              <a:rPr lang="en-IN" dirty="0"/>
              <a:t>Connect to </a:t>
            </a:r>
            <a:r>
              <a:rPr lang="en-IN" dirty="0" err="1"/>
              <a:t>WiFi</a:t>
            </a:r>
            <a:r>
              <a:rPr lang="en-IN" dirty="0"/>
              <a:t> network using the credentials provided</a:t>
            </a:r>
          </a:p>
          <a:p>
            <a:r>
              <a:rPr lang="en-IN" dirty="0"/>
              <a:t>Start video MJPEG stream from camera</a:t>
            </a:r>
          </a:p>
          <a:p>
            <a:r>
              <a:rPr lang="en-IN" dirty="0"/>
              <a:t>Print MJPEG server address</a:t>
            </a:r>
          </a:p>
          <a:p>
            <a:r>
              <a:rPr lang="en-IN" dirty="0"/>
              <a:t>Access raw MJPEG stream from a browser in the same network using the server address</a:t>
            </a:r>
          </a:p>
          <a:p>
            <a:r>
              <a:rPr lang="en-IN" dirty="0"/>
              <a:t>Get a still picture by using the /jpeg switch</a:t>
            </a:r>
          </a:p>
          <a:p>
            <a:r>
              <a:rPr lang="en-IN" dirty="0"/>
              <a:t>Libraries used:</a:t>
            </a:r>
          </a:p>
          <a:p>
            <a:pPr lvl="1"/>
            <a:r>
              <a:rPr lang="en-IN" dirty="0"/>
              <a:t>eloquent_esp32cam.h</a:t>
            </a:r>
          </a:p>
          <a:p>
            <a:pPr lvl="1"/>
            <a:r>
              <a:rPr lang="en-IN" dirty="0"/>
              <a:t>eloquent_esp32cam/viz/</a:t>
            </a:r>
            <a:r>
              <a:rPr lang="en-IN" dirty="0" err="1"/>
              <a:t>mjpeg.h</a:t>
            </a:r>
            <a:endParaRPr lang="en-IN" dirty="0"/>
          </a:p>
          <a:p>
            <a:pPr lvl="1"/>
            <a:endParaRPr lang="en-IN" dirty="0"/>
          </a:p>
        </p:txBody>
      </p:sp>
    </p:spTree>
    <p:extLst>
      <p:ext uri="{BB962C8B-B14F-4D97-AF65-F5344CB8AC3E}">
        <p14:creationId xmlns:p14="http://schemas.microsoft.com/office/powerpoint/2010/main" val="366552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E666-B4BE-55B3-C445-5DEE1EF00AEB}"/>
              </a:ext>
            </a:extLst>
          </p:cNvPr>
          <p:cNvSpPr>
            <a:spLocks noGrp="1"/>
          </p:cNvSpPr>
          <p:nvPr>
            <p:ph type="title"/>
          </p:nvPr>
        </p:nvSpPr>
        <p:spPr/>
        <p:txBody>
          <a:bodyPr/>
          <a:lstStyle/>
          <a:p>
            <a:r>
              <a:rPr lang="en-IN" dirty="0"/>
              <a:t>Telegram</a:t>
            </a:r>
          </a:p>
        </p:txBody>
      </p:sp>
      <p:sp>
        <p:nvSpPr>
          <p:cNvPr id="3" name="Content Placeholder 2">
            <a:extLst>
              <a:ext uri="{FF2B5EF4-FFF2-40B4-BE49-F238E27FC236}">
                <a16:creationId xmlns:a16="http://schemas.microsoft.com/office/drawing/2014/main" id="{A1C42367-00FF-91B9-671D-B607CC50A0C1}"/>
              </a:ext>
            </a:extLst>
          </p:cNvPr>
          <p:cNvSpPr>
            <a:spLocks noGrp="1"/>
          </p:cNvSpPr>
          <p:nvPr>
            <p:ph idx="1"/>
          </p:nvPr>
        </p:nvSpPr>
        <p:spPr>
          <a:xfrm>
            <a:off x="684212" y="713509"/>
            <a:ext cx="8534400" cy="3615267"/>
          </a:xfrm>
        </p:spPr>
        <p:txBody>
          <a:bodyPr>
            <a:normAutofit/>
          </a:bodyPr>
          <a:lstStyle/>
          <a:p>
            <a:pPr marL="0" indent="0" algn="l">
              <a:buNone/>
            </a:pPr>
            <a:endParaRPr lang="en-US" b="1" i="0" dirty="0">
              <a:solidFill>
                <a:srgbClr val="1C1C1C"/>
              </a:solidFill>
              <a:effectLst/>
              <a:latin typeface="var(--h2_typography-font-family)"/>
            </a:endParaRPr>
          </a:p>
          <a:p>
            <a:pPr marL="0" indent="0" algn="l">
              <a:buNone/>
            </a:pPr>
            <a:r>
              <a:rPr lang="en-US" b="1" i="0" dirty="0">
                <a:solidFill>
                  <a:srgbClr val="1C1C1C"/>
                </a:solidFill>
                <a:effectLst/>
                <a:latin typeface="var(--h2_typography-font-family)"/>
              </a:rPr>
              <a:t>What is Telegram?</a:t>
            </a:r>
          </a:p>
          <a:p>
            <a:pPr marL="0" indent="0" algn="l">
              <a:buNone/>
            </a:pPr>
            <a:r>
              <a:rPr lang="en-US" b="1" i="0" dirty="0">
                <a:solidFill>
                  <a:srgbClr val="1C1C1C"/>
                </a:solidFill>
                <a:effectLst/>
                <a:latin typeface="Abel" panose="020F0502020204030204" pitchFamily="2" charset="0"/>
              </a:rPr>
              <a:t>Telegram is an online messaging app</a:t>
            </a:r>
            <a:r>
              <a:rPr lang="en-US" b="0" i="0" dirty="0">
                <a:solidFill>
                  <a:srgbClr val="1C1C1C"/>
                </a:solidFill>
                <a:effectLst/>
                <a:latin typeface="Abel" panose="020F0502020204030204" pitchFamily="2" charset="0"/>
              </a:rPr>
              <a:t> that, at its core, works like the popular messaging apps WhatsApp or Facebook Messenger.</a:t>
            </a:r>
          </a:p>
          <a:p>
            <a:pPr marL="0" indent="0" algn="l">
              <a:buNone/>
            </a:pPr>
            <a:r>
              <a:rPr lang="en-US" b="0" i="0" dirty="0">
                <a:solidFill>
                  <a:srgbClr val="1C1C1C"/>
                </a:solidFill>
                <a:effectLst/>
                <a:latin typeface="Abel" panose="020F0502020204030204" pitchFamily="2" charset="0"/>
              </a:rPr>
              <a:t>This means that you can use Telegram to send messages to your contacts when connected to Wi-Fi or mobile internet access. Telegram is cloud-based and </a:t>
            </a:r>
            <a:r>
              <a:rPr lang="en-US" b="0" i="0" dirty="0" err="1">
                <a:solidFill>
                  <a:srgbClr val="1C1C1C"/>
                </a:solidFill>
                <a:effectLst/>
                <a:latin typeface="Abel" panose="020F0502020204030204" pitchFamily="2" charset="0"/>
              </a:rPr>
              <a:t>prioritises</a:t>
            </a:r>
            <a:r>
              <a:rPr lang="en-US" b="0" i="0" dirty="0">
                <a:solidFill>
                  <a:srgbClr val="1C1C1C"/>
                </a:solidFill>
                <a:effectLst/>
                <a:latin typeface="Abel" panose="020F0502020204030204" pitchFamily="2" charset="0"/>
              </a:rPr>
              <a:t> security and speed.</a:t>
            </a:r>
            <a:endParaRPr lang="en-US" b="1" i="0" dirty="0">
              <a:solidFill>
                <a:srgbClr val="1C1C1C"/>
              </a:solidFill>
              <a:effectLst/>
              <a:latin typeface="var(--h3_typography-font-family)"/>
            </a:endParaRPr>
          </a:p>
          <a:p>
            <a:pPr marL="0" indent="0">
              <a:buNone/>
            </a:pPr>
            <a:endParaRPr lang="en-US" b="0" i="0" dirty="0">
              <a:solidFill>
                <a:srgbClr val="1C1C1C"/>
              </a:solidFill>
              <a:effectLst/>
              <a:latin typeface="Abel" panose="02000506030000020004" pitchFamily="2" charset="0"/>
            </a:endParaRPr>
          </a:p>
          <a:p>
            <a:pPr marL="0" indent="0">
              <a:buNone/>
            </a:pPr>
            <a:endParaRPr lang="en-US" b="0" i="0" dirty="0">
              <a:solidFill>
                <a:srgbClr val="1C1C1C"/>
              </a:solidFill>
              <a:effectLst/>
              <a:latin typeface="Abel" panose="020F0502020204030204" pitchFamily="2" charset="0"/>
            </a:endParaRPr>
          </a:p>
          <a:p>
            <a:pPr marL="0" indent="0">
              <a:buNone/>
            </a:pPr>
            <a:endParaRPr lang="en-IN" dirty="0"/>
          </a:p>
        </p:txBody>
      </p:sp>
      <p:pic>
        <p:nvPicPr>
          <p:cNvPr id="1026" name="Picture 2" descr="Telegram (software) - Wikipedia">
            <a:extLst>
              <a:ext uri="{FF2B5EF4-FFF2-40B4-BE49-F238E27FC236}">
                <a16:creationId xmlns:a16="http://schemas.microsoft.com/office/drawing/2014/main" id="{3FDB3F47-4D9A-0085-ADC3-E7B8009E0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7421" y="907330"/>
            <a:ext cx="1346344" cy="134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983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D041-2662-F408-E1DB-85CB4C391ED3}"/>
              </a:ext>
            </a:extLst>
          </p:cNvPr>
          <p:cNvSpPr>
            <a:spLocks noGrp="1"/>
          </p:cNvSpPr>
          <p:nvPr>
            <p:ph type="title"/>
          </p:nvPr>
        </p:nvSpPr>
        <p:spPr/>
        <p:txBody>
          <a:bodyPr/>
          <a:lstStyle/>
          <a:p>
            <a:r>
              <a:rPr lang="en-IN" dirty="0"/>
              <a:t>Telegram bot</a:t>
            </a:r>
          </a:p>
        </p:txBody>
      </p:sp>
      <p:sp>
        <p:nvSpPr>
          <p:cNvPr id="4" name="Content Placeholder 3">
            <a:extLst>
              <a:ext uri="{FF2B5EF4-FFF2-40B4-BE49-F238E27FC236}">
                <a16:creationId xmlns:a16="http://schemas.microsoft.com/office/drawing/2014/main" id="{563D6CBC-FD41-E3AE-8877-EF68EF059C07}"/>
              </a:ext>
            </a:extLst>
          </p:cNvPr>
          <p:cNvSpPr>
            <a:spLocks noGrp="1"/>
          </p:cNvSpPr>
          <p:nvPr>
            <p:ph idx="1"/>
          </p:nvPr>
        </p:nvSpPr>
        <p:spPr>
          <a:xfrm>
            <a:off x="684212" y="685800"/>
            <a:ext cx="8534400" cy="4144818"/>
          </a:xfrm>
        </p:spPr>
        <p:txBody>
          <a:bodyPr>
            <a:normAutofit fontScale="92500" lnSpcReduction="20000"/>
          </a:bodyPr>
          <a:lstStyle/>
          <a:p>
            <a:pPr marL="0" indent="0" algn="l">
              <a:buNone/>
            </a:pPr>
            <a:r>
              <a:rPr lang="en-US" b="1" i="0" dirty="0">
                <a:solidFill>
                  <a:srgbClr val="1C1C1C"/>
                </a:solidFill>
                <a:effectLst/>
                <a:latin typeface="var(--h3_typography-font-family)"/>
              </a:rPr>
              <a:t>What does the Telegram Bot do?</a:t>
            </a:r>
          </a:p>
          <a:p>
            <a:pPr marL="0" indent="0" algn="l">
              <a:buNone/>
            </a:pPr>
            <a:r>
              <a:rPr lang="en-US" b="0" i="0" dirty="0">
                <a:solidFill>
                  <a:srgbClr val="1C1C1C"/>
                </a:solidFill>
                <a:effectLst/>
                <a:latin typeface="Abel" panose="02000506030000020004" pitchFamily="2" charset="0"/>
              </a:rPr>
              <a:t>A Telegram Bot is a </a:t>
            </a:r>
            <a:r>
              <a:rPr lang="en-US" b="0" i="0" dirty="0" err="1">
                <a:solidFill>
                  <a:srgbClr val="1C1C1C"/>
                </a:solidFill>
                <a:effectLst/>
                <a:latin typeface="Abel" panose="02000506030000020004" pitchFamily="2" charset="0"/>
              </a:rPr>
              <a:t>programme</a:t>
            </a:r>
            <a:r>
              <a:rPr lang="en-US" b="0" i="0" dirty="0">
                <a:solidFill>
                  <a:srgbClr val="1C1C1C"/>
                </a:solidFill>
                <a:effectLst/>
                <a:latin typeface="Abel" panose="02000506030000020004" pitchFamily="2" charset="0"/>
              </a:rPr>
              <a:t> that behaves like a normal chat partner with additional functions. It performs predefined tasks independently and without the user’s involvement. The term bot is derived from the term for robot.</a:t>
            </a:r>
          </a:p>
          <a:p>
            <a:pPr marL="0" indent="0" algn="l">
              <a:buNone/>
            </a:pPr>
            <a:r>
              <a:rPr lang="en-US" b="1" i="0" dirty="0">
                <a:solidFill>
                  <a:srgbClr val="1C1C1C"/>
                </a:solidFill>
                <a:effectLst/>
                <a:latin typeface="var(--h3_typography-font-family)"/>
              </a:rPr>
              <a:t>What does the messenger send?</a:t>
            </a:r>
          </a:p>
          <a:p>
            <a:pPr marL="0" indent="0" algn="l">
              <a:buNone/>
            </a:pPr>
            <a:r>
              <a:rPr lang="en-US" b="0" i="0" dirty="0">
                <a:solidFill>
                  <a:srgbClr val="1C1C1C"/>
                </a:solidFill>
                <a:effectLst/>
                <a:latin typeface="Abel" panose="02000506030000020004" pitchFamily="2" charset="0"/>
              </a:rPr>
              <a:t>A Telegram bot can basically do everything a human chat partner does. Automatically or on request, it can send you the following information:</a:t>
            </a:r>
          </a:p>
          <a:p>
            <a:pPr marL="0" indent="0" algn="l">
              <a:buNone/>
            </a:pPr>
            <a:r>
              <a:rPr lang="en-US" b="0" i="0" dirty="0">
                <a:solidFill>
                  <a:srgbClr val="1C1C1C"/>
                </a:solidFill>
                <a:effectLst/>
                <a:latin typeface="Abel" panose="02000506030000020004" pitchFamily="2" charset="0"/>
              </a:rPr>
              <a:t>Text messages, Images, Videos, Files of any kind</a:t>
            </a:r>
          </a:p>
          <a:p>
            <a:pPr marL="0" indent="0" algn="l">
              <a:buNone/>
            </a:pPr>
            <a:r>
              <a:rPr lang="en-US" b="1" i="0" dirty="0">
                <a:solidFill>
                  <a:srgbClr val="1C1C1C"/>
                </a:solidFill>
                <a:effectLst/>
                <a:latin typeface="var(--h3_typography-font-family)"/>
              </a:rPr>
              <a:t>What makes it special?</a:t>
            </a:r>
          </a:p>
          <a:p>
            <a:pPr marL="0" indent="0" algn="l">
              <a:buNone/>
            </a:pPr>
            <a:r>
              <a:rPr lang="en-US" b="0" i="0" dirty="0">
                <a:solidFill>
                  <a:srgbClr val="1C1C1C"/>
                </a:solidFill>
                <a:effectLst/>
                <a:latin typeface="Abel" panose="02000506030000020004" pitchFamily="2" charset="0"/>
              </a:rPr>
              <a:t>An important function of a Telegram bot is the possibility to execute commands in a Telegram chat, which then directly trigger actions or request information. For example, it is possible to send the bot the command “/help” or “/help”, which then outputs the commands possible for this bot in the chat as text feedback. </a:t>
            </a:r>
          </a:p>
          <a:p>
            <a:endParaRPr lang="en-IN" dirty="0"/>
          </a:p>
        </p:txBody>
      </p:sp>
    </p:spTree>
    <p:extLst>
      <p:ext uri="{BB962C8B-B14F-4D97-AF65-F5344CB8AC3E}">
        <p14:creationId xmlns:p14="http://schemas.microsoft.com/office/powerpoint/2010/main" val="711092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5F4E-6172-4673-4A13-A99798919E92}"/>
              </a:ext>
            </a:extLst>
          </p:cNvPr>
          <p:cNvSpPr>
            <a:spLocks noGrp="1"/>
          </p:cNvSpPr>
          <p:nvPr>
            <p:ph type="title"/>
          </p:nvPr>
        </p:nvSpPr>
        <p:spPr>
          <a:xfrm>
            <a:off x="684212" y="4459623"/>
            <a:ext cx="8534400" cy="1507067"/>
          </a:xfrm>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5192EE9D-2254-EA77-028A-84594BBBE2DF}"/>
              </a:ext>
            </a:extLst>
          </p:cNvPr>
          <p:cNvSpPr>
            <a:spLocks noGrp="1"/>
          </p:cNvSpPr>
          <p:nvPr>
            <p:ph idx="1"/>
          </p:nvPr>
        </p:nvSpPr>
        <p:spPr/>
        <p:txBody>
          <a:bodyPr/>
          <a:lstStyle/>
          <a:p>
            <a:r>
              <a:rPr lang="en-IN" b="1" dirty="0" err="1"/>
              <a:t>Github</a:t>
            </a:r>
            <a:r>
              <a:rPr lang="en-IN" b="1" dirty="0"/>
              <a:t> URL</a:t>
            </a:r>
            <a:r>
              <a:rPr lang="en-IN" dirty="0"/>
              <a:t> : </a:t>
            </a:r>
            <a:r>
              <a:rPr lang="en-IN" b="1" dirty="0"/>
              <a:t>github.com/</a:t>
            </a:r>
            <a:r>
              <a:rPr lang="en-IN" b="1" dirty="0" err="1"/>
              <a:t>grietiotlab</a:t>
            </a:r>
            <a:endParaRPr lang="en-IN" b="1" dirty="0"/>
          </a:p>
          <a:p>
            <a:r>
              <a:rPr lang="en-IN" b="1" dirty="0"/>
              <a:t>Repository </a:t>
            </a:r>
            <a:r>
              <a:rPr lang="en-IN" dirty="0"/>
              <a:t>: </a:t>
            </a:r>
            <a:r>
              <a:rPr lang="en-IN" b="1" dirty="0"/>
              <a:t>G-CAM </a:t>
            </a:r>
          </a:p>
          <a:p>
            <a:r>
              <a:rPr lang="en-IN" b="1" dirty="0"/>
              <a:t>File</a:t>
            </a:r>
            <a:r>
              <a:rPr lang="en-IN" dirty="0"/>
              <a:t> : </a:t>
            </a:r>
            <a:r>
              <a:rPr lang="en-IN" b="1" dirty="0"/>
              <a:t>ESP32_CAM_DoorBell_Telegram.ino</a:t>
            </a:r>
          </a:p>
          <a:p>
            <a:endParaRPr lang="en-IN" b="1" dirty="0"/>
          </a:p>
          <a:p>
            <a:endParaRPr lang="en-IN" dirty="0"/>
          </a:p>
        </p:txBody>
      </p:sp>
    </p:spTree>
    <p:extLst>
      <p:ext uri="{BB962C8B-B14F-4D97-AF65-F5344CB8AC3E}">
        <p14:creationId xmlns:p14="http://schemas.microsoft.com/office/powerpoint/2010/main" val="3064183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72FD-537D-250E-A8CA-71C6A847379D}"/>
              </a:ext>
            </a:extLst>
          </p:cNvPr>
          <p:cNvSpPr>
            <a:spLocks noGrp="1"/>
          </p:cNvSpPr>
          <p:nvPr>
            <p:ph type="title"/>
          </p:nvPr>
        </p:nvSpPr>
        <p:spPr>
          <a:xfrm>
            <a:off x="919018" y="5271810"/>
            <a:ext cx="8534400" cy="1507067"/>
          </a:xfrm>
        </p:spPr>
        <p:txBody>
          <a:bodyPr/>
          <a:lstStyle/>
          <a:p>
            <a:r>
              <a:rPr lang="en-IN" dirty="0"/>
              <a:t>Telegram bot</a:t>
            </a:r>
          </a:p>
        </p:txBody>
      </p:sp>
      <p:sp>
        <p:nvSpPr>
          <p:cNvPr id="6" name="TextBox 5">
            <a:extLst>
              <a:ext uri="{FF2B5EF4-FFF2-40B4-BE49-F238E27FC236}">
                <a16:creationId xmlns:a16="http://schemas.microsoft.com/office/drawing/2014/main" id="{B76E95FE-772C-85B8-30A1-80C21A8C4071}"/>
              </a:ext>
            </a:extLst>
          </p:cNvPr>
          <p:cNvSpPr txBox="1"/>
          <p:nvPr/>
        </p:nvSpPr>
        <p:spPr>
          <a:xfrm>
            <a:off x="921327" y="79123"/>
            <a:ext cx="11049000" cy="5632311"/>
          </a:xfrm>
          <a:prstGeom prst="rect">
            <a:avLst/>
          </a:prstGeom>
          <a:noFill/>
        </p:spPr>
        <p:txBody>
          <a:bodyPr wrap="square">
            <a:spAutoFit/>
          </a:bodyPr>
          <a:lstStyle/>
          <a:p>
            <a:pPr algn="l"/>
            <a:r>
              <a:rPr lang="en-US" b="1" i="0" dirty="0">
                <a:solidFill>
                  <a:srgbClr val="1C1C1C"/>
                </a:solidFill>
                <a:effectLst/>
                <a:latin typeface="var(--h2_typography-font-family)"/>
              </a:rPr>
              <a:t> Can I create a Telegram Bot myself?</a:t>
            </a:r>
          </a:p>
          <a:p>
            <a:pPr algn="l"/>
            <a:r>
              <a:rPr lang="en-US" b="1" i="0" dirty="0">
                <a:solidFill>
                  <a:srgbClr val="1C1C1C"/>
                </a:solidFill>
                <a:effectLst/>
                <a:latin typeface="var(--h3_typography-font-family)"/>
              </a:rPr>
              <a:t>How can </a:t>
            </a:r>
            <a:r>
              <a:rPr lang="en-US" b="1" i="0" dirty="0" err="1">
                <a:solidFill>
                  <a:srgbClr val="1C1C1C"/>
                </a:solidFill>
                <a:effectLst/>
                <a:latin typeface="var(--h3_typography-font-family)"/>
              </a:rPr>
              <a:t>i</a:t>
            </a:r>
            <a:r>
              <a:rPr lang="en-US" b="1" i="0" dirty="0">
                <a:solidFill>
                  <a:srgbClr val="1C1C1C"/>
                </a:solidFill>
                <a:effectLst/>
                <a:latin typeface="var(--h3_typography-font-family)"/>
              </a:rPr>
              <a:t> create an account?</a:t>
            </a:r>
          </a:p>
          <a:p>
            <a:pPr algn="l"/>
            <a:r>
              <a:rPr lang="en-US" b="0" i="0" dirty="0">
                <a:solidFill>
                  <a:srgbClr val="1C1C1C"/>
                </a:solidFill>
                <a:effectLst/>
                <a:latin typeface="Abel" panose="02000506030000020004" pitchFamily="2" charset="0"/>
              </a:rPr>
              <a:t>To create a Telegram Bot yourself, all you have to do is install the Telegram app on a device and log in there to create your personal account. </a:t>
            </a:r>
          </a:p>
          <a:p>
            <a:pPr algn="l"/>
            <a:endParaRPr lang="en-US" b="0" i="0" dirty="0">
              <a:solidFill>
                <a:srgbClr val="1C1C1C"/>
              </a:solidFill>
              <a:effectLst/>
              <a:latin typeface="Abel" panose="02000506030000020004" pitchFamily="2" charset="0"/>
            </a:endParaRPr>
          </a:p>
          <a:p>
            <a:pPr algn="l"/>
            <a:r>
              <a:rPr lang="en-US" b="1" i="0" dirty="0">
                <a:solidFill>
                  <a:srgbClr val="1C1C1C"/>
                </a:solidFill>
                <a:effectLst/>
                <a:latin typeface="var(--h3_typography-font-family)"/>
              </a:rPr>
              <a:t>How can I create the bot?</a:t>
            </a:r>
          </a:p>
          <a:p>
            <a:pPr algn="l"/>
            <a:r>
              <a:rPr lang="en-US" b="0" i="0" dirty="0">
                <a:solidFill>
                  <a:srgbClr val="1C1C1C"/>
                </a:solidFill>
                <a:effectLst/>
                <a:latin typeface="Abel" panose="02000506030000020004" pitchFamily="2" charset="0"/>
              </a:rPr>
              <a:t>The actual creation of your own bot is generally very simple. You are supported by the virtual user “</a:t>
            </a:r>
            <a:r>
              <a:rPr lang="en-US" b="1" i="0" dirty="0" err="1">
                <a:solidFill>
                  <a:srgbClr val="1C1C1C"/>
                </a:solidFill>
                <a:effectLst/>
                <a:latin typeface="Abel" panose="02000506030000020004" pitchFamily="2" charset="0"/>
              </a:rPr>
              <a:t>Botfather</a:t>
            </a:r>
            <a:r>
              <a:rPr lang="en-US" b="0" i="0" dirty="0">
                <a:solidFill>
                  <a:srgbClr val="1C1C1C"/>
                </a:solidFill>
                <a:effectLst/>
                <a:latin typeface="Abel" panose="02000506030000020004" pitchFamily="2" charset="0"/>
              </a:rPr>
              <a:t>”, which is the central development tool for Telegram bots. So you first have to search for this user on Telegram and start a chat with him.</a:t>
            </a:r>
          </a:p>
          <a:p>
            <a:pPr algn="l"/>
            <a:endParaRPr lang="en-US" b="0" i="0" dirty="0">
              <a:solidFill>
                <a:srgbClr val="1C1C1C"/>
              </a:solidFill>
              <a:effectLst/>
              <a:latin typeface="Abel" panose="02000506030000020004" pitchFamily="2" charset="0"/>
            </a:endParaRPr>
          </a:p>
          <a:p>
            <a:pPr algn="l"/>
            <a:r>
              <a:rPr lang="en-US" b="1" i="0" dirty="0">
                <a:solidFill>
                  <a:srgbClr val="1C1C1C"/>
                </a:solidFill>
                <a:effectLst/>
                <a:latin typeface="var(--h4_typography-font-family)"/>
              </a:rPr>
              <a:t>What is the </a:t>
            </a:r>
            <a:r>
              <a:rPr lang="en-US" b="1" i="0" dirty="0" err="1">
                <a:solidFill>
                  <a:srgbClr val="1C1C1C"/>
                </a:solidFill>
                <a:effectLst/>
                <a:latin typeface="var(--h4_typography-font-family)"/>
              </a:rPr>
              <a:t>Botfather</a:t>
            </a:r>
            <a:r>
              <a:rPr lang="en-US" b="1" i="0" dirty="0">
                <a:solidFill>
                  <a:srgbClr val="1C1C1C"/>
                </a:solidFill>
                <a:effectLst/>
                <a:latin typeface="var(--h4_typography-font-family)"/>
              </a:rPr>
              <a:t>?</a:t>
            </a:r>
          </a:p>
          <a:p>
            <a:pPr algn="l"/>
            <a:r>
              <a:rPr lang="en-US" b="0" i="0" dirty="0">
                <a:solidFill>
                  <a:srgbClr val="1C1C1C"/>
                </a:solidFill>
                <a:effectLst/>
                <a:latin typeface="Abel" panose="02000506030000020004" pitchFamily="2" charset="0"/>
              </a:rPr>
              <a:t>The </a:t>
            </a:r>
            <a:r>
              <a:rPr lang="en-US" b="0" i="0" dirty="0" err="1">
                <a:solidFill>
                  <a:srgbClr val="1C1C1C"/>
                </a:solidFill>
                <a:effectLst/>
                <a:latin typeface="Abel" panose="02000506030000020004" pitchFamily="2" charset="0"/>
              </a:rPr>
              <a:t>Botfather</a:t>
            </a:r>
            <a:r>
              <a:rPr lang="en-US" b="0" i="0" dirty="0">
                <a:solidFill>
                  <a:srgbClr val="1C1C1C"/>
                </a:solidFill>
                <a:effectLst/>
                <a:latin typeface="Abel" panose="02000506030000020004" pitchFamily="2" charset="0"/>
              </a:rPr>
              <a:t> is basically a Telegram Bot and responds to commands. It helps with the creation of one’s own bot, </a:t>
            </a:r>
            <a:r>
              <a:rPr lang="en-US" b="0" i="0" dirty="0" err="1">
                <a:solidFill>
                  <a:srgbClr val="1C1C1C"/>
                </a:solidFill>
                <a:effectLst/>
                <a:latin typeface="Abel" panose="02000506030000020004" pitchFamily="2" charset="0"/>
              </a:rPr>
              <a:t>organises</a:t>
            </a:r>
            <a:r>
              <a:rPr lang="en-US" b="0" i="0" dirty="0">
                <a:solidFill>
                  <a:srgbClr val="1C1C1C"/>
                </a:solidFill>
                <a:effectLst/>
                <a:latin typeface="Abel" panose="02000506030000020004" pitchFamily="2" charset="0"/>
              </a:rPr>
              <a:t> unique bot names, for example, and assigns access </a:t>
            </a:r>
            <a:r>
              <a:rPr lang="en-US" b="0" i="0" dirty="0" err="1">
                <a:solidFill>
                  <a:srgbClr val="1C1C1C"/>
                </a:solidFill>
                <a:effectLst/>
                <a:latin typeface="Abel" panose="02000506030000020004" pitchFamily="2" charset="0"/>
              </a:rPr>
              <a:t>authorisations</a:t>
            </a:r>
            <a:r>
              <a:rPr lang="en-US" b="0" i="0" dirty="0">
                <a:solidFill>
                  <a:srgbClr val="1C1C1C"/>
                </a:solidFill>
                <a:effectLst/>
                <a:latin typeface="Abel" panose="02000506030000020004" pitchFamily="2" charset="0"/>
              </a:rPr>
              <a:t> for programming.</a:t>
            </a:r>
          </a:p>
          <a:p>
            <a:pPr algn="l"/>
            <a:endParaRPr lang="en-US" b="1" i="0" dirty="0">
              <a:solidFill>
                <a:srgbClr val="1C1C1C"/>
              </a:solidFill>
              <a:effectLst/>
              <a:latin typeface="var(--h4_typography-font-family)"/>
            </a:endParaRPr>
          </a:p>
          <a:p>
            <a:pPr algn="l"/>
            <a:r>
              <a:rPr lang="en-US" b="1" i="0" dirty="0">
                <a:solidFill>
                  <a:srgbClr val="1C1C1C"/>
                </a:solidFill>
                <a:effectLst/>
                <a:latin typeface="var(--h4_typography-font-family)"/>
              </a:rPr>
              <a:t>How do I set up my bot? </a:t>
            </a:r>
          </a:p>
          <a:p>
            <a:pPr algn="l"/>
            <a:r>
              <a:rPr lang="en-US" b="0" i="0" dirty="0">
                <a:solidFill>
                  <a:srgbClr val="1C1C1C"/>
                </a:solidFill>
                <a:effectLst/>
                <a:latin typeface="Abel" panose="02000506030000020004" pitchFamily="2" charset="0"/>
              </a:rPr>
              <a:t>Start by entering the command “/</a:t>
            </a:r>
            <a:r>
              <a:rPr lang="en-US" b="0" i="0" dirty="0" err="1">
                <a:solidFill>
                  <a:srgbClr val="1C1C1C"/>
                </a:solidFill>
                <a:effectLst/>
                <a:latin typeface="Abel" panose="02000506030000020004" pitchFamily="2" charset="0"/>
              </a:rPr>
              <a:t>newbot</a:t>
            </a:r>
            <a:r>
              <a:rPr lang="en-US" b="0" i="0" dirty="0">
                <a:solidFill>
                  <a:srgbClr val="1C1C1C"/>
                </a:solidFill>
                <a:effectLst/>
                <a:latin typeface="Abel" panose="02000506030000020004" pitchFamily="2" charset="0"/>
              </a:rPr>
              <a:t>” as a text message in the chat with the </a:t>
            </a:r>
            <a:r>
              <a:rPr lang="en-US" b="0" i="0" dirty="0" err="1">
                <a:solidFill>
                  <a:srgbClr val="1C1C1C"/>
                </a:solidFill>
                <a:effectLst/>
                <a:latin typeface="Abel" panose="02000506030000020004" pitchFamily="2" charset="0"/>
              </a:rPr>
              <a:t>botfather</a:t>
            </a:r>
            <a:r>
              <a:rPr lang="en-US" b="0" i="0" dirty="0">
                <a:solidFill>
                  <a:srgbClr val="1C1C1C"/>
                </a:solidFill>
                <a:effectLst/>
                <a:latin typeface="Abel" panose="02000506030000020004" pitchFamily="2" charset="0"/>
              </a:rPr>
              <a:t>. Now you have to give your bot a name such as “My first bot for testing”. The user name of the bot is then requested. This must end in “bot”.  Now the </a:t>
            </a:r>
            <a:r>
              <a:rPr lang="en-US" b="0" i="0" dirty="0" err="1">
                <a:solidFill>
                  <a:srgbClr val="1C1C1C"/>
                </a:solidFill>
                <a:effectLst/>
                <a:latin typeface="Abel" panose="02000506030000020004" pitchFamily="2" charset="0"/>
              </a:rPr>
              <a:t>botfather</a:t>
            </a:r>
            <a:r>
              <a:rPr lang="en-US" b="0" i="0" dirty="0">
                <a:solidFill>
                  <a:srgbClr val="1C1C1C"/>
                </a:solidFill>
                <a:effectLst/>
                <a:latin typeface="Abel" panose="02000506030000020004" pitchFamily="2" charset="0"/>
              </a:rPr>
              <a:t> should congratulate you on setting up the new bot and tell you the address and the personal “token”. This is, so to speak, the password for complete control of the bot. The basic setup of the Telegram bot is now complete. Now the bot only needs to be filled with functionality or programmed.</a:t>
            </a:r>
          </a:p>
          <a:p>
            <a:pPr algn="l"/>
            <a:endParaRPr lang="en-US" b="0" i="0" dirty="0">
              <a:solidFill>
                <a:srgbClr val="1C1C1C"/>
              </a:solidFill>
              <a:effectLst/>
              <a:latin typeface="Abel" panose="02000506030000020004" pitchFamily="2" charset="0"/>
            </a:endParaRPr>
          </a:p>
        </p:txBody>
      </p:sp>
    </p:spTree>
    <p:extLst>
      <p:ext uri="{BB962C8B-B14F-4D97-AF65-F5344CB8AC3E}">
        <p14:creationId xmlns:p14="http://schemas.microsoft.com/office/powerpoint/2010/main" val="2593124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3B075-5B48-131D-1DC3-E07C92A6F04A}"/>
              </a:ext>
            </a:extLst>
          </p:cNvPr>
          <p:cNvSpPr>
            <a:spLocks noGrp="1"/>
          </p:cNvSpPr>
          <p:nvPr>
            <p:ph idx="1"/>
          </p:nvPr>
        </p:nvSpPr>
        <p:spPr>
          <a:xfrm>
            <a:off x="684211" y="685800"/>
            <a:ext cx="9544060" cy="5862782"/>
          </a:xfrm>
        </p:spPr>
        <p:txBody>
          <a:bodyPr>
            <a:normAutofit fontScale="85000" lnSpcReduction="10000"/>
          </a:bodyPr>
          <a:lstStyle/>
          <a:p>
            <a:pPr marL="0" indent="0">
              <a:buNone/>
            </a:pPr>
            <a:r>
              <a:rPr lang="en-US" b="0" i="0" dirty="0">
                <a:solidFill>
                  <a:srgbClr val="3A3A3A"/>
                </a:solidFill>
                <a:effectLst/>
                <a:latin typeface="Helvetica" panose="020B0604020202020204" pitchFamily="34" charset="0"/>
              </a:rPr>
              <a:t>Open Telegram and follow the next steps to create a Telegram Bot. First, search for “</a:t>
            </a:r>
            <a:r>
              <a:rPr lang="en-US" b="1" i="0" dirty="0" err="1">
                <a:solidFill>
                  <a:srgbClr val="3A3A3A"/>
                </a:solidFill>
                <a:effectLst/>
                <a:latin typeface="Helvetica" panose="020B0604020202020204" pitchFamily="34" charset="0"/>
              </a:rPr>
              <a:t>botfather</a:t>
            </a:r>
            <a:r>
              <a:rPr lang="en-US" b="0" i="0" dirty="0">
                <a:solidFill>
                  <a:srgbClr val="3A3A3A"/>
                </a:solidFill>
                <a:effectLst/>
                <a:latin typeface="Helvetica" panose="020B0604020202020204" pitchFamily="34" charset="0"/>
              </a:rPr>
              <a:t>” and click the </a:t>
            </a:r>
            <a:r>
              <a:rPr lang="en-US" b="0" i="0" dirty="0" err="1">
                <a:solidFill>
                  <a:srgbClr val="3A3A3A"/>
                </a:solidFill>
                <a:effectLst/>
                <a:latin typeface="Helvetica" panose="020B0604020202020204" pitchFamily="34" charset="0"/>
              </a:rPr>
              <a:t>BotFather</a:t>
            </a:r>
            <a:r>
              <a:rPr lang="en-US" b="0" i="0" dirty="0">
                <a:solidFill>
                  <a:srgbClr val="3A3A3A"/>
                </a:solidFill>
                <a:effectLst/>
                <a:latin typeface="Helvetica" panose="020B0604020202020204" pitchFamily="34" charset="0"/>
              </a:rPr>
              <a:t> </a:t>
            </a:r>
          </a:p>
          <a:p>
            <a:pPr marL="0" indent="0">
              <a:buNone/>
            </a:pPr>
            <a:endParaRPr lang="en-US" dirty="0">
              <a:solidFill>
                <a:srgbClr val="3A3A3A"/>
              </a:solidFill>
              <a:latin typeface="Helvetica" panose="020B0604020202020204" pitchFamily="34" charset="0"/>
            </a:endParaRPr>
          </a:p>
          <a:p>
            <a:pPr marL="0" indent="0">
              <a:buNone/>
            </a:pPr>
            <a:r>
              <a:rPr lang="en-US" b="0" i="0" dirty="0">
                <a:solidFill>
                  <a:srgbClr val="3A3A3A"/>
                </a:solidFill>
                <a:effectLst/>
                <a:latin typeface="Helvetica" panose="020B0604020202020204" pitchFamily="34" charset="0"/>
              </a:rPr>
              <a:t>The following window should open and you’ll be prompted to click the </a:t>
            </a:r>
            <a:r>
              <a:rPr lang="en-US" b="1" i="0" dirty="0">
                <a:solidFill>
                  <a:srgbClr val="3A3A3A"/>
                </a:solidFill>
                <a:effectLst/>
                <a:latin typeface="Helvetica" panose="020B0604020202020204" pitchFamily="34" charset="0"/>
              </a:rPr>
              <a:t>start</a:t>
            </a:r>
            <a:r>
              <a:rPr lang="en-US" b="0" i="0" dirty="0">
                <a:solidFill>
                  <a:srgbClr val="3A3A3A"/>
                </a:solidFill>
                <a:effectLst/>
                <a:latin typeface="Helvetica" panose="020B0604020202020204" pitchFamily="34" charset="0"/>
              </a:rPr>
              <a:t> button.</a:t>
            </a:r>
          </a:p>
          <a:p>
            <a:pPr marL="0" indent="0">
              <a:buNone/>
            </a:pPr>
            <a:endParaRPr lang="en-US" dirty="0">
              <a:solidFill>
                <a:srgbClr val="3A3A3A"/>
              </a:solidFill>
              <a:latin typeface="Helvetica" panose="020B0604020202020204" pitchFamily="34" charset="0"/>
            </a:endParaRPr>
          </a:p>
          <a:p>
            <a:pPr marL="0" indent="0">
              <a:buNone/>
            </a:pPr>
            <a:endParaRPr lang="en-US" dirty="0">
              <a:solidFill>
                <a:srgbClr val="3A3A3A"/>
              </a:solidFill>
              <a:latin typeface="Helvetica" panose="020B0604020202020204" pitchFamily="34" charset="0"/>
            </a:endParaRPr>
          </a:p>
          <a:p>
            <a:pPr marL="0" indent="0">
              <a:buNone/>
            </a:pPr>
            <a:r>
              <a:rPr lang="en-US" b="0" i="0" dirty="0">
                <a:solidFill>
                  <a:srgbClr val="3A3A3A"/>
                </a:solidFill>
                <a:effectLst/>
                <a:latin typeface="Helvetica" panose="020B0604020202020204" pitchFamily="34" charset="0"/>
              </a:rPr>
              <a:t>Type </a:t>
            </a:r>
            <a:r>
              <a:rPr lang="en-US" b="1" i="0" dirty="0">
                <a:solidFill>
                  <a:srgbClr val="3A3A3A"/>
                </a:solidFill>
                <a:effectLst/>
                <a:latin typeface="Helvetica" panose="020B0604020202020204" pitchFamily="34" charset="0"/>
              </a:rPr>
              <a:t>/</a:t>
            </a:r>
            <a:r>
              <a:rPr lang="en-US" b="1" i="0" dirty="0" err="1">
                <a:solidFill>
                  <a:srgbClr val="3A3A3A"/>
                </a:solidFill>
                <a:effectLst/>
                <a:latin typeface="Helvetica" panose="020B0604020202020204" pitchFamily="34" charset="0"/>
              </a:rPr>
              <a:t>newbot</a:t>
            </a:r>
            <a:r>
              <a:rPr lang="en-US" b="0" i="0" dirty="0">
                <a:solidFill>
                  <a:srgbClr val="3A3A3A"/>
                </a:solidFill>
                <a:effectLst/>
                <a:latin typeface="Helvetica" panose="020B0604020202020204" pitchFamily="34" charset="0"/>
              </a:rPr>
              <a:t> and follow the instructions to create your bot. Give it a name and username</a:t>
            </a:r>
          </a:p>
          <a:p>
            <a:pPr marL="0" indent="0">
              <a:buNone/>
            </a:pPr>
            <a:r>
              <a:rPr lang="en-US" b="0" i="0" dirty="0">
                <a:solidFill>
                  <a:srgbClr val="3A3A3A"/>
                </a:solidFill>
                <a:effectLst/>
                <a:latin typeface="Helvetica" panose="020B0604020202020204" pitchFamily="34" charset="0"/>
              </a:rPr>
              <a:t>Username should end with bot</a:t>
            </a:r>
          </a:p>
          <a:p>
            <a:pPr marL="0" indent="0">
              <a:buNone/>
            </a:pPr>
            <a:endParaRPr lang="en-US" dirty="0">
              <a:solidFill>
                <a:srgbClr val="3A3A3A"/>
              </a:solidFill>
              <a:latin typeface="Helvetica" panose="020B0604020202020204" pitchFamily="34" charset="0"/>
            </a:endParaRPr>
          </a:p>
          <a:p>
            <a:pPr marL="0" indent="0">
              <a:buNone/>
            </a:pPr>
            <a:r>
              <a:rPr lang="en-US" b="0" i="0" dirty="0">
                <a:solidFill>
                  <a:srgbClr val="3A3A3A"/>
                </a:solidFill>
                <a:effectLst/>
                <a:latin typeface="Helvetica" panose="020B0604020202020204" pitchFamily="34" charset="0"/>
              </a:rPr>
              <a:t>If your bot is successfully created, you’ll receive a message with a link to access the bot and the </a:t>
            </a:r>
            <a:r>
              <a:rPr lang="en-US" b="1" i="0" dirty="0">
                <a:solidFill>
                  <a:srgbClr val="3A3A3A"/>
                </a:solidFill>
                <a:effectLst/>
                <a:latin typeface="Helvetica" panose="020B0604020202020204" pitchFamily="34" charset="0"/>
              </a:rPr>
              <a:t>bot token</a:t>
            </a:r>
            <a:r>
              <a:rPr lang="en-US" b="0" i="0" dirty="0">
                <a:solidFill>
                  <a:srgbClr val="3A3A3A"/>
                </a:solidFill>
                <a:effectLst/>
                <a:latin typeface="Helvetica" panose="020B0604020202020204" pitchFamily="34" charset="0"/>
              </a:rPr>
              <a:t>. Save the bot token because you’ll need it so that the ESP32 can interact with the bot.</a:t>
            </a:r>
          </a:p>
          <a:p>
            <a:pPr marL="0" indent="0">
              <a:buNone/>
            </a:pPr>
            <a:endParaRPr lang="en-US" dirty="0">
              <a:solidFill>
                <a:srgbClr val="3A3A3A"/>
              </a:solidFill>
              <a:latin typeface="Helvetica" panose="020B0604020202020204" pitchFamily="34" charset="0"/>
            </a:endParaRPr>
          </a:p>
          <a:p>
            <a:pPr marL="0" indent="0">
              <a:buNone/>
            </a:pPr>
            <a:r>
              <a:rPr lang="en-US" b="0" i="0" dirty="0">
                <a:solidFill>
                  <a:srgbClr val="3A3A3A"/>
                </a:solidFill>
                <a:effectLst/>
                <a:latin typeface="Helvetica" panose="020B0604020202020204" pitchFamily="34" charset="0"/>
              </a:rPr>
              <a:t>In your Telegram account, search for “</a:t>
            </a:r>
            <a:r>
              <a:rPr lang="en-US" b="0" i="0" dirty="0" err="1">
                <a:solidFill>
                  <a:srgbClr val="3A3A3A"/>
                </a:solidFill>
                <a:effectLst/>
                <a:latin typeface="Helvetica" panose="020B0604020202020204" pitchFamily="34" charset="0"/>
              </a:rPr>
              <a:t>IDBot</a:t>
            </a:r>
            <a:r>
              <a:rPr lang="en-US" b="0" i="0" dirty="0">
                <a:solidFill>
                  <a:srgbClr val="3A3A3A"/>
                </a:solidFill>
                <a:effectLst/>
                <a:latin typeface="Helvetica" panose="020B0604020202020204" pitchFamily="34" charset="0"/>
              </a:rPr>
              <a:t>” or open this link </a:t>
            </a:r>
            <a:r>
              <a:rPr lang="en-US" b="0" i="0" u="none" strike="noStrike" dirty="0">
                <a:solidFill>
                  <a:srgbClr val="1B78E2"/>
                </a:solidFill>
                <a:effectLst/>
                <a:latin typeface="Helvetica" panose="020B0604020202020204" pitchFamily="34" charset="0"/>
                <a:hlinkClick r:id="rId2"/>
              </a:rPr>
              <a:t>t.me/</a:t>
            </a:r>
            <a:r>
              <a:rPr lang="en-US" b="0" i="0" u="none" strike="noStrike" dirty="0" err="1">
                <a:solidFill>
                  <a:srgbClr val="1B78E2"/>
                </a:solidFill>
                <a:effectLst/>
                <a:latin typeface="Helvetica" panose="020B0604020202020204" pitchFamily="34" charset="0"/>
                <a:hlinkClick r:id="rId2"/>
              </a:rPr>
              <a:t>myidbot</a:t>
            </a:r>
            <a:r>
              <a:rPr lang="en-US" b="0" i="0" dirty="0">
                <a:solidFill>
                  <a:srgbClr val="3A3A3A"/>
                </a:solidFill>
                <a:effectLst/>
                <a:latin typeface="Helvetica" panose="020B0604020202020204" pitchFamily="34" charset="0"/>
              </a:rPr>
              <a:t> in your smartphone.</a:t>
            </a:r>
          </a:p>
          <a:p>
            <a:pPr marL="0" indent="0">
              <a:buNone/>
            </a:pPr>
            <a:endParaRPr lang="en-US" dirty="0">
              <a:solidFill>
                <a:srgbClr val="3A3A3A"/>
              </a:solidFill>
              <a:latin typeface="Helvetica" panose="020B0604020202020204" pitchFamily="34" charset="0"/>
            </a:endParaRPr>
          </a:p>
          <a:p>
            <a:pPr marL="0" indent="0">
              <a:buNone/>
            </a:pPr>
            <a:r>
              <a:rPr lang="en-US" b="0" i="0" dirty="0">
                <a:solidFill>
                  <a:srgbClr val="3A3A3A"/>
                </a:solidFill>
                <a:effectLst/>
                <a:latin typeface="Helvetica" panose="020B0604020202020204" pitchFamily="34" charset="0"/>
              </a:rPr>
              <a:t>Start a conversation with that bot and type </a:t>
            </a:r>
            <a:r>
              <a:rPr lang="en-US" b="1" i="0" dirty="0">
                <a:solidFill>
                  <a:srgbClr val="3A3A3A"/>
                </a:solidFill>
                <a:effectLst/>
                <a:latin typeface="Helvetica" panose="020B0604020202020204" pitchFamily="34" charset="0"/>
              </a:rPr>
              <a:t>/</a:t>
            </a:r>
            <a:r>
              <a:rPr lang="en-US" b="1" i="0" dirty="0" err="1">
                <a:solidFill>
                  <a:srgbClr val="3A3A3A"/>
                </a:solidFill>
                <a:effectLst/>
                <a:latin typeface="Helvetica" panose="020B0604020202020204" pitchFamily="34" charset="0"/>
              </a:rPr>
              <a:t>getid</a:t>
            </a:r>
            <a:r>
              <a:rPr lang="en-US" b="0" i="0" dirty="0">
                <a:solidFill>
                  <a:srgbClr val="3A3A3A"/>
                </a:solidFill>
                <a:effectLst/>
                <a:latin typeface="Helvetica" panose="020B0604020202020204" pitchFamily="34" charset="0"/>
              </a:rPr>
              <a:t>. You will get a reply back with your user ID. Save that </a:t>
            </a:r>
            <a:r>
              <a:rPr lang="en-US" b="1" i="0" dirty="0">
                <a:solidFill>
                  <a:srgbClr val="3A3A3A"/>
                </a:solidFill>
                <a:effectLst/>
                <a:latin typeface="Helvetica" panose="020B0604020202020204" pitchFamily="34" charset="0"/>
              </a:rPr>
              <a:t>user ID</a:t>
            </a:r>
            <a:r>
              <a:rPr lang="en-US" b="0" i="0" dirty="0">
                <a:solidFill>
                  <a:srgbClr val="3A3A3A"/>
                </a:solidFill>
                <a:effectLst/>
                <a:latin typeface="Helvetica" panose="020B0604020202020204" pitchFamily="34" charset="0"/>
              </a:rPr>
              <a:t>, </a:t>
            </a:r>
            <a:endParaRPr lang="en-US" dirty="0">
              <a:solidFill>
                <a:srgbClr val="3A3A3A"/>
              </a:solidFill>
              <a:latin typeface="Helvetica" panose="020B0604020202020204" pitchFamily="34" charset="0"/>
            </a:endParaRPr>
          </a:p>
          <a:p>
            <a:pPr marL="0" indent="0">
              <a:buNone/>
            </a:pPr>
            <a:endParaRPr lang="en-US" dirty="0">
              <a:solidFill>
                <a:srgbClr val="3A3A3A"/>
              </a:solidFill>
              <a:latin typeface="Helvetica" panose="020B0604020202020204" pitchFamily="34" charset="0"/>
            </a:endParaRPr>
          </a:p>
          <a:p>
            <a:pPr marL="0" indent="0">
              <a:buNone/>
            </a:pPr>
            <a:endParaRPr lang="en-IN" dirty="0"/>
          </a:p>
        </p:txBody>
      </p:sp>
      <p:pic>
        <p:nvPicPr>
          <p:cNvPr id="4100" name="Picture 4" descr="Telegram Start BotFather to Create a new Bot">
            <a:extLst>
              <a:ext uri="{FF2B5EF4-FFF2-40B4-BE49-F238E27FC236}">
                <a16:creationId xmlns:a16="http://schemas.microsoft.com/office/drawing/2014/main" id="{7064DC83-1382-AEA3-5531-84CC73142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4928" y="456504"/>
            <a:ext cx="1281981" cy="257853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elegram BotFather Create a New Bot">
            <a:extLst>
              <a:ext uri="{FF2B5EF4-FFF2-40B4-BE49-F238E27FC236}">
                <a16:creationId xmlns:a16="http://schemas.microsoft.com/office/drawing/2014/main" id="{75F3AEF0-54E0-4858-21A9-B623651C33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744928" y="3453222"/>
            <a:ext cx="1316435" cy="1472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171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7C0B-34AC-D2B1-9836-881338C4F64B}"/>
              </a:ext>
            </a:extLst>
          </p:cNvPr>
          <p:cNvSpPr>
            <a:spLocks noGrp="1"/>
          </p:cNvSpPr>
          <p:nvPr>
            <p:ph type="title"/>
          </p:nvPr>
        </p:nvSpPr>
        <p:spPr/>
        <p:txBody>
          <a:bodyPr/>
          <a:lstStyle/>
          <a:p>
            <a:r>
              <a:rPr lang="en-IN" dirty="0"/>
              <a:t>Telegram basic</a:t>
            </a:r>
          </a:p>
        </p:txBody>
      </p:sp>
      <p:sp>
        <p:nvSpPr>
          <p:cNvPr id="3" name="Content Placeholder 2">
            <a:extLst>
              <a:ext uri="{FF2B5EF4-FFF2-40B4-BE49-F238E27FC236}">
                <a16:creationId xmlns:a16="http://schemas.microsoft.com/office/drawing/2014/main" id="{0BB2B2A0-12D1-83EC-EA54-B9091C39BEAD}"/>
              </a:ext>
            </a:extLst>
          </p:cNvPr>
          <p:cNvSpPr>
            <a:spLocks noGrp="1"/>
          </p:cNvSpPr>
          <p:nvPr>
            <p:ph idx="1"/>
          </p:nvPr>
        </p:nvSpPr>
        <p:spPr/>
        <p:txBody>
          <a:bodyPr/>
          <a:lstStyle/>
          <a:p>
            <a:r>
              <a:rPr lang="en-IN" dirty="0"/>
              <a:t>Sending a text message from ESP32 to Telegram Bot</a:t>
            </a:r>
          </a:p>
          <a:p>
            <a:r>
              <a:rPr lang="en-IN" dirty="0"/>
              <a:t>Telegram credentials required:</a:t>
            </a:r>
          </a:p>
          <a:p>
            <a:pPr lvl="1"/>
            <a:r>
              <a:rPr lang="en-IN" dirty="0"/>
              <a:t>Bot token</a:t>
            </a:r>
          </a:p>
          <a:p>
            <a:pPr lvl="1"/>
            <a:r>
              <a:rPr lang="en-IN" dirty="0"/>
              <a:t>Telegram account ID</a:t>
            </a:r>
          </a:p>
          <a:p>
            <a:r>
              <a:rPr lang="en-IN" dirty="0" err="1"/>
              <a:t>WiFi</a:t>
            </a:r>
            <a:r>
              <a:rPr lang="en-IN" dirty="0"/>
              <a:t> credentials required:</a:t>
            </a:r>
          </a:p>
          <a:p>
            <a:pPr lvl="1"/>
            <a:r>
              <a:rPr lang="en-IN" dirty="0"/>
              <a:t>SSID</a:t>
            </a:r>
          </a:p>
          <a:p>
            <a:pPr lvl="1"/>
            <a:r>
              <a:rPr lang="en-IN" dirty="0"/>
              <a:t>Password</a:t>
            </a:r>
          </a:p>
          <a:p>
            <a:pPr lvl="1"/>
            <a:endParaRPr lang="en-IN" dirty="0"/>
          </a:p>
        </p:txBody>
      </p:sp>
    </p:spTree>
    <p:extLst>
      <p:ext uri="{BB962C8B-B14F-4D97-AF65-F5344CB8AC3E}">
        <p14:creationId xmlns:p14="http://schemas.microsoft.com/office/powerpoint/2010/main" val="178779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BE5C-5881-D5BC-E204-D88D7C47A4C9}"/>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FBEDEBBB-A758-7CF2-5AF7-3FFCF5B16116}"/>
              </a:ext>
            </a:extLst>
          </p:cNvPr>
          <p:cNvSpPr>
            <a:spLocks noGrp="1"/>
          </p:cNvSpPr>
          <p:nvPr>
            <p:ph idx="1"/>
          </p:nvPr>
        </p:nvSpPr>
        <p:spPr/>
        <p:txBody>
          <a:bodyPr/>
          <a:lstStyle/>
          <a:p>
            <a:r>
              <a:rPr lang="en-IN" dirty="0"/>
              <a:t>ESP32-CAM Module</a:t>
            </a:r>
          </a:p>
          <a:p>
            <a:r>
              <a:rPr lang="en-IN" dirty="0"/>
              <a:t>Relay</a:t>
            </a:r>
          </a:p>
          <a:p>
            <a:r>
              <a:rPr lang="en-IN" dirty="0"/>
              <a:t>Switch</a:t>
            </a:r>
          </a:p>
          <a:p>
            <a:r>
              <a:rPr lang="en-IN" dirty="0"/>
              <a:t>Jumper for Flash/Run mode switching</a:t>
            </a:r>
          </a:p>
        </p:txBody>
      </p:sp>
      <p:pic>
        <p:nvPicPr>
          <p:cNvPr id="7" name="Picture 6">
            <a:extLst>
              <a:ext uri="{FF2B5EF4-FFF2-40B4-BE49-F238E27FC236}">
                <a16:creationId xmlns:a16="http://schemas.microsoft.com/office/drawing/2014/main" id="{5F2494A5-08FB-BEF3-185B-024FFD15C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652" y="1505912"/>
            <a:ext cx="2700912" cy="1975042"/>
          </a:xfrm>
          <a:prstGeom prst="rect">
            <a:avLst/>
          </a:prstGeom>
        </p:spPr>
      </p:pic>
      <p:sp>
        <p:nvSpPr>
          <p:cNvPr id="8" name="TextBox 7">
            <a:extLst>
              <a:ext uri="{FF2B5EF4-FFF2-40B4-BE49-F238E27FC236}">
                <a16:creationId xmlns:a16="http://schemas.microsoft.com/office/drawing/2014/main" id="{58C896C8-81F7-1C3E-F5AD-CD4AD66CF970}"/>
              </a:ext>
            </a:extLst>
          </p:cNvPr>
          <p:cNvSpPr txBox="1"/>
          <p:nvPr/>
        </p:nvSpPr>
        <p:spPr>
          <a:xfrm>
            <a:off x="9105108" y="3840202"/>
            <a:ext cx="1514764" cy="369332"/>
          </a:xfrm>
          <a:prstGeom prst="rect">
            <a:avLst/>
          </a:prstGeom>
          <a:noFill/>
        </p:spPr>
        <p:txBody>
          <a:bodyPr wrap="square" rtlCol="0">
            <a:spAutoFit/>
          </a:bodyPr>
          <a:lstStyle/>
          <a:p>
            <a:r>
              <a:rPr lang="en-IN" dirty="0"/>
              <a:t>Relay</a:t>
            </a:r>
          </a:p>
        </p:txBody>
      </p:sp>
      <p:cxnSp>
        <p:nvCxnSpPr>
          <p:cNvPr id="12" name="Straight Arrow Connector 11">
            <a:extLst>
              <a:ext uri="{FF2B5EF4-FFF2-40B4-BE49-F238E27FC236}">
                <a16:creationId xmlns:a16="http://schemas.microsoft.com/office/drawing/2014/main" id="{5A0E69A4-8B1C-42A7-CF48-87AB9CA15313}"/>
              </a:ext>
            </a:extLst>
          </p:cNvPr>
          <p:cNvCxnSpPr/>
          <p:nvPr/>
        </p:nvCxnSpPr>
        <p:spPr>
          <a:xfrm flipV="1">
            <a:off x="9762836" y="4147127"/>
            <a:ext cx="92364"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23FE0F1-7732-A946-BF85-8D4D0233C542}"/>
              </a:ext>
            </a:extLst>
          </p:cNvPr>
          <p:cNvCxnSpPr>
            <a:cxnSpLocks/>
          </p:cNvCxnSpPr>
          <p:nvPr/>
        </p:nvCxnSpPr>
        <p:spPr>
          <a:xfrm flipV="1">
            <a:off x="9490724" y="3538518"/>
            <a:ext cx="230909" cy="344824"/>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A469201-409A-C0C8-4DA3-25FE23F557CF}"/>
              </a:ext>
            </a:extLst>
          </p:cNvPr>
          <p:cNvSpPr txBox="1"/>
          <p:nvPr/>
        </p:nvSpPr>
        <p:spPr>
          <a:xfrm>
            <a:off x="7754652" y="3782901"/>
            <a:ext cx="1514764" cy="369332"/>
          </a:xfrm>
          <a:prstGeom prst="rect">
            <a:avLst/>
          </a:prstGeom>
          <a:noFill/>
        </p:spPr>
        <p:txBody>
          <a:bodyPr wrap="square" rtlCol="0">
            <a:spAutoFit/>
          </a:bodyPr>
          <a:lstStyle/>
          <a:p>
            <a:r>
              <a:rPr lang="en-IN" dirty="0"/>
              <a:t>Switch</a:t>
            </a:r>
          </a:p>
        </p:txBody>
      </p:sp>
      <p:cxnSp>
        <p:nvCxnSpPr>
          <p:cNvPr id="17" name="Straight Arrow Connector 16">
            <a:extLst>
              <a:ext uri="{FF2B5EF4-FFF2-40B4-BE49-F238E27FC236}">
                <a16:creationId xmlns:a16="http://schemas.microsoft.com/office/drawing/2014/main" id="{EA86BF5B-2F5F-2CFD-A0EB-F2B6C5C82695}"/>
              </a:ext>
            </a:extLst>
          </p:cNvPr>
          <p:cNvCxnSpPr>
            <a:cxnSpLocks/>
          </p:cNvCxnSpPr>
          <p:nvPr/>
        </p:nvCxnSpPr>
        <p:spPr>
          <a:xfrm flipV="1">
            <a:off x="8151811" y="3488166"/>
            <a:ext cx="230909" cy="344824"/>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85554C-0748-3FCC-CA40-6D8DE2925AFF}"/>
              </a:ext>
            </a:extLst>
          </p:cNvPr>
          <p:cNvCxnSpPr>
            <a:cxnSpLocks/>
          </p:cNvCxnSpPr>
          <p:nvPr/>
        </p:nvCxnSpPr>
        <p:spPr>
          <a:xfrm>
            <a:off x="8221877" y="1093852"/>
            <a:ext cx="219366" cy="451590"/>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A34B4E-C7EB-7A05-D4E1-CBAF3C6627AD}"/>
              </a:ext>
            </a:extLst>
          </p:cNvPr>
          <p:cNvSpPr txBox="1"/>
          <p:nvPr/>
        </p:nvSpPr>
        <p:spPr>
          <a:xfrm>
            <a:off x="7839904" y="478697"/>
            <a:ext cx="1514764" cy="646331"/>
          </a:xfrm>
          <a:prstGeom prst="rect">
            <a:avLst/>
          </a:prstGeom>
          <a:noFill/>
        </p:spPr>
        <p:txBody>
          <a:bodyPr wrap="square" rtlCol="0">
            <a:spAutoFit/>
          </a:bodyPr>
          <a:lstStyle/>
          <a:p>
            <a:r>
              <a:rPr lang="en-IN" dirty="0"/>
              <a:t>Jumper – Flash/Run</a:t>
            </a:r>
          </a:p>
        </p:txBody>
      </p:sp>
      <p:sp>
        <p:nvSpPr>
          <p:cNvPr id="21" name="TextBox 20">
            <a:extLst>
              <a:ext uri="{FF2B5EF4-FFF2-40B4-BE49-F238E27FC236}">
                <a16:creationId xmlns:a16="http://schemas.microsoft.com/office/drawing/2014/main" id="{B5AF26D1-50DB-C2C7-D38A-55D69ADED929}"/>
              </a:ext>
            </a:extLst>
          </p:cNvPr>
          <p:cNvSpPr txBox="1"/>
          <p:nvPr/>
        </p:nvSpPr>
        <p:spPr>
          <a:xfrm>
            <a:off x="6124430" y="1934163"/>
            <a:ext cx="1514764" cy="369332"/>
          </a:xfrm>
          <a:prstGeom prst="rect">
            <a:avLst/>
          </a:prstGeom>
          <a:noFill/>
        </p:spPr>
        <p:txBody>
          <a:bodyPr wrap="square" rtlCol="0">
            <a:spAutoFit/>
          </a:bodyPr>
          <a:lstStyle/>
          <a:p>
            <a:r>
              <a:rPr lang="en-IN" dirty="0"/>
              <a:t>ESP32-CAM</a:t>
            </a:r>
          </a:p>
        </p:txBody>
      </p:sp>
      <p:cxnSp>
        <p:nvCxnSpPr>
          <p:cNvPr id="22" name="Straight Arrow Connector 21">
            <a:extLst>
              <a:ext uri="{FF2B5EF4-FFF2-40B4-BE49-F238E27FC236}">
                <a16:creationId xmlns:a16="http://schemas.microsoft.com/office/drawing/2014/main" id="{FC4EA9EE-8752-3708-AF18-1A92194253B3}"/>
              </a:ext>
            </a:extLst>
          </p:cNvPr>
          <p:cNvCxnSpPr>
            <a:cxnSpLocks/>
          </p:cNvCxnSpPr>
          <p:nvPr/>
        </p:nvCxnSpPr>
        <p:spPr>
          <a:xfrm>
            <a:off x="7361382" y="2305094"/>
            <a:ext cx="366897" cy="277682"/>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081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2033-504A-4BD5-7782-FA74816B6913}"/>
              </a:ext>
            </a:extLst>
          </p:cNvPr>
          <p:cNvSpPr>
            <a:spLocks noGrp="1"/>
          </p:cNvSpPr>
          <p:nvPr>
            <p:ph type="title"/>
          </p:nvPr>
        </p:nvSpPr>
        <p:spPr/>
        <p:txBody>
          <a:bodyPr/>
          <a:lstStyle/>
          <a:p>
            <a:r>
              <a:rPr lang="en-IN" dirty="0"/>
              <a:t>Code flow</a:t>
            </a:r>
          </a:p>
        </p:txBody>
      </p:sp>
      <p:sp>
        <p:nvSpPr>
          <p:cNvPr id="3" name="Content Placeholder 2">
            <a:extLst>
              <a:ext uri="{FF2B5EF4-FFF2-40B4-BE49-F238E27FC236}">
                <a16:creationId xmlns:a16="http://schemas.microsoft.com/office/drawing/2014/main" id="{D4A09594-C9E4-8451-4F0A-9F81A00B4E9F}"/>
              </a:ext>
            </a:extLst>
          </p:cNvPr>
          <p:cNvSpPr>
            <a:spLocks noGrp="1"/>
          </p:cNvSpPr>
          <p:nvPr>
            <p:ph idx="1"/>
          </p:nvPr>
        </p:nvSpPr>
        <p:spPr/>
        <p:txBody>
          <a:bodyPr/>
          <a:lstStyle/>
          <a:p>
            <a:r>
              <a:rPr lang="en-IN" dirty="0"/>
              <a:t>Connect to </a:t>
            </a:r>
            <a:r>
              <a:rPr lang="en-IN" dirty="0" err="1"/>
              <a:t>WiFi</a:t>
            </a:r>
            <a:r>
              <a:rPr lang="en-IN" dirty="0"/>
              <a:t> network using credentials provided</a:t>
            </a:r>
          </a:p>
          <a:p>
            <a:r>
              <a:rPr lang="en-IN" dirty="0"/>
              <a:t>Open Serial Monitor and enter text to be sent</a:t>
            </a:r>
          </a:p>
          <a:p>
            <a:r>
              <a:rPr lang="en-IN" dirty="0"/>
              <a:t>Send message to telegram bot using bot token and Telegram chat ID details</a:t>
            </a:r>
          </a:p>
          <a:p>
            <a:r>
              <a:rPr lang="en-IN" dirty="0"/>
              <a:t>Check whether message is received in Telegram app on mobile</a:t>
            </a:r>
          </a:p>
          <a:p>
            <a:r>
              <a:rPr lang="en-IN" dirty="0"/>
              <a:t>Libraries:</a:t>
            </a:r>
          </a:p>
          <a:p>
            <a:pPr lvl="1"/>
            <a:r>
              <a:rPr lang="en-IN" dirty="0"/>
              <a:t>eloquent_esp32cam.h</a:t>
            </a:r>
          </a:p>
          <a:p>
            <a:pPr lvl="1"/>
            <a:r>
              <a:rPr lang="en-IN" dirty="0"/>
              <a:t>eloquent_esp32cam/extra/esp32/</a:t>
            </a:r>
            <a:r>
              <a:rPr lang="en-IN" dirty="0" err="1"/>
              <a:t>telegram.h</a:t>
            </a:r>
            <a:endParaRPr lang="en-IN" dirty="0"/>
          </a:p>
          <a:p>
            <a:pPr marL="0" indent="0">
              <a:buNone/>
            </a:pPr>
            <a:endParaRPr lang="en-IN" dirty="0"/>
          </a:p>
          <a:p>
            <a:endParaRPr lang="en-IN" dirty="0"/>
          </a:p>
        </p:txBody>
      </p:sp>
    </p:spTree>
    <p:extLst>
      <p:ext uri="{BB962C8B-B14F-4D97-AF65-F5344CB8AC3E}">
        <p14:creationId xmlns:p14="http://schemas.microsoft.com/office/powerpoint/2010/main" val="2430602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2F4C-10FE-20B5-E24C-B95394259367}"/>
              </a:ext>
            </a:extLst>
          </p:cNvPr>
          <p:cNvSpPr>
            <a:spLocks noGrp="1"/>
          </p:cNvSpPr>
          <p:nvPr>
            <p:ph type="title"/>
          </p:nvPr>
        </p:nvSpPr>
        <p:spPr/>
        <p:txBody>
          <a:bodyPr/>
          <a:lstStyle/>
          <a:p>
            <a:r>
              <a:rPr lang="en-IN" dirty="0"/>
              <a:t>Smart Door bell</a:t>
            </a:r>
          </a:p>
        </p:txBody>
      </p:sp>
      <p:sp>
        <p:nvSpPr>
          <p:cNvPr id="4" name="Rectangle 3">
            <a:extLst>
              <a:ext uri="{FF2B5EF4-FFF2-40B4-BE49-F238E27FC236}">
                <a16:creationId xmlns:a16="http://schemas.microsoft.com/office/drawing/2014/main" id="{9BDD9F7A-49A7-8C9D-D489-4EF3D8C39B42}"/>
              </a:ext>
            </a:extLst>
          </p:cNvPr>
          <p:cNvSpPr/>
          <p:nvPr/>
        </p:nvSpPr>
        <p:spPr>
          <a:xfrm>
            <a:off x="2798619" y="572654"/>
            <a:ext cx="1560946" cy="26138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G-CAM</a:t>
            </a:r>
          </a:p>
        </p:txBody>
      </p:sp>
      <p:sp>
        <p:nvSpPr>
          <p:cNvPr id="5" name="Arrow: Right 4">
            <a:extLst>
              <a:ext uri="{FF2B5EF4-FFF2-40B4-BE49-F238E27FC236}">
                <a16:creationId xmlns:a16="http://schemas.microsoft.com/office/drawing/2014/main" id="{744366E1-3EEF-4AD6-A154-3913FCF44412}"/>
              </a:ext>
            </a:extLst>
          </p:cNvPr>
          <p:cNvSpPr/>
          <p:nvPr/>
        </p:nvSpPr>
        <p:spPr>
          <a:xfrm>
            <a:off x="2077028" y="863601"/>
            <a:ext cx="452582" cy="2770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D94ED70-60B7-B19E-938A-3B9629BCC7F8}"/>
              </a:ext>
            </a:extLst>
          </p:cNvPr>
          <p:cNvSpPr txBox="1"/>
          <p:nvPr/>
        </p:nvSpPr>
        <p:spPr>
          <a:xfrm>
            <a:off x="1071419" y="1058849"/>
            <a:ext cx="1727200" cy="2893100"/>
          </a:xfrm>
          <a:prstGeom prst="rect">
            <a:avLst/>
          </a:prstGeom>
          <a:noFill/>
        </p:spPr>
        <p:txBody>
          <a:bodyPr wrap="square" rtlCol="0">
            <a:spAutoFit/>
          </a:bodyPr>
          <a:lstStyle/>
          <a:p>
            <a:r>
              <a:rPr lang="en-IN" sz="1400" b="1" dirty="0"/>
              <a:t>Action:</a:t>
            </a:r>
          </a:p>
          <a:p>
            <a:endParaRPr lang="en-IN" sz="1400" dirty="0"/>
          </a:p>
          <a:p>
            <a:r>
              <a:rPr lang="en-IN" sz="1400" dirty="0"/>
              <a:t>Visitor presses switch on G-CAM</a:t>
            </a:r>
          </a:p>
          <a:p>
            <a:endParaRPr lang="en-IN" sz="1400" dirty="0"/>
          </a:p>
          <a:p>
            <a:endParaRPr lang="en-IN" sz="1400" dirty="0"/>
          </a:p>
          <a:p>
            <a:r>
              <a:rPr lang="en-IN" sz="1400" b="1" dirty="0"/>
              <a:t>Response:</a:t>
            </a:r>
          </a:p>
          <a:p>
            <a:endParaRPr lang="en-IN" sz="1400" dirty="0"/>
          </a:p>
          <a:p>
            <a:r>
              <a:rPr lang="en-IN" sz="1400" dirty="0"/>
              <a:t>Flash LED switched on</a:t>
            </a:r>
          </a:p>
          <a:p>
            <a:r>
              <a:rPr lang="en-IN" sz="1400" dirty="0"/>
              <a:t>Snap shot of visitor taken</a:t>
            </a:r>
          </a:p>
          <a:p>
            <a:endParaRPr lang="en-IN" sz="1400" dirty="0"/>
          </a:p>
        </p:txBody>
      </p:sp>
      <p:sp>
        <p:nvSpPr>
          <p:cNvPr id="7" name="Rectangle 6">
            <a:extLst>
              <a:ext uri="{FF2B5EF4-FFF2-40B4-BE49-F238E27FC236}">
                <a16:creationId xmlns:a16="http://schemas.microsoft.com/office/drawing/2014/main" id="{FB3A4978-E885-2572-362B-FFBE692BA1DD}"/>
              </a:ext>
            </a:extLst>
          </p:cNvPr>
          <p:cNvSpPr/>
          <p:nvPr/>
        </p:nvSpPr>
        <p:spPr>
          <a:xfrm>
            <a:off x="6096001" y="467724"/>
            <a:ext cx="1246910" cy="4836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err="1"/>
              <a:t>WiFi</a:t>
            </a:r>
            <a:r>
              <a:rPr lang="en-IN" sz="1400" dirty="0"/>
              <a:t> Router</a:t>
            </a:r>
          </a:p>
        </p:txBody>
      </p:sp>
      <p:grpSp>
        <p:nvGrpSpPr>
          <p:cNvPr id="13" name="Group 12">
            <a:extLst>
              <a:ext uri="{FF2B5EF4-FFF2-40B4-BE49-F238E27FC236}">
                <a16:creationId xmlns:a16="http://schemas.microsoft.com/office/drawing/2014/main" id="{53FCA262-497C-5C82-C44A-A490825DB857}"/>
              </a:ext>
            </a:extLst>
          </p:cNvPr>
          <p:cNvGrpSpPr/>
          <p:nvPr/>
        </p:nvGrpSpPr>
        <p:grpSpPr>
          <a:xfrm>
            <a:off x="4359565" y="387926"/>
            <a:ext cx="577271" cy="475675"/>
            <a:chOff x="4359565" y="387926"/>
            <a:chExt cx="577271" cy="475675"/>
          </a:xfrm>
        </p:grpSpPr>
        <p:cxnSp>
          <p:nvCxnSpPr>
            <p:cNvPr id="9" name="Straight Connector 8">
              <a:extLst>
                <a:ext uri="{FF2B5EF4-FFF2-40B4-BE49-F238E27FC236}">
                  <a16:creationId xmlns:a16="http://schemas.microsoft.com/office/drawing/2014/main" id="{C705FDFA-E7D5-B8BE-8BA1-631588D45A76}"/>
                </a:ext>
              </a:extLst>
            </p:cNvPr>
            <p:cNvCxnSpPr/>
            <p:nvPr/>
          </p:nvCxnSpPr>
          <p:spPr>
            <a:xfrm>
              <a:off x="4359565" y="863601"/>
              <a:ext cx="461817" cy="0"/>
            </a:xfrm>
            <a:prstGeom prst="line">
              <a:avLst/>
            </a:prstGeom>
            <a:ln w="57150">
              <a:solidFill>
                <a:srgbClr val="002060">
                  <a:alpha val="60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377435-A00C-CFF6-8087-6625BCFA395B}"/>
                </a:ext>
              </a:extLst>
            </p:cNvPr>
            <p:cNvCxnSpPr/>
            <p:nvPr/>
          </p:nvCxnSpPr>
          <p:spPr>
            <a:xfrm flipV="1">
              <a:off x="4821382" y="572654"/>
              <a:ext cx="0" cy="290947"/>
            </a:xfrm>
            <a:prstGeom prst="line">
              <a:avLst/>
            </a:prstGeom>
            <a:ln w="57150">
              <a:solidFill>
                <a:srgbClr val="002060">
                  <a:alpha val="60000"/>
                </a:srgbClr>
              </a:solidFill>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187A071C-AC84-6385-A115-E1A98A231514}"/>
                </a:ext>
              </a:extLst>
            </p:cNvPr>
            <p:cNvSpPr/>
            <p:nvPr/>
          </p:nvSpPr>
          <p:spPr>
            <a:xfrm>
              <a:off x="4705927" y="387926"/>
              <a:ext cx="230909" cy="18472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07BEB6FD-BB9E-8E11-641C-E69E1239746F}"/>
              </a:ext>
            </a:extLst>
          </p:cNvPr>
          <p:cNvGrpSpPr/>
          <p:nvPr/>
        </p:nvGrpSpPr>
        <p:grpSpPr>
          <a:xfrm>
            <a:off x="7370619" y="189608"/>
            <a:ext cx="577271" cy="475675"/>
            <a:chOff x="4359565" y="387926"/>
            <a:chExt cx="577271" cy="475675"/>
          </a:xfrm>
        </p:grpSpPr>
        <p:cxnSp>
          <p:nvCxnSpPr>
            <p:cNvPr id="15" name="Straight Connector 14">
              <a:extLst>
                <a:ext uri="{FF2B5EF4-FFF2-40B4-BE49-F238E27FC236}">
                  <a16:creationId xmlns:a16="http://schemas.microsoft.com/office/drawing/2014/main" id="{B971E519-8CA0-0E4E-1036-349CFA1DE7E2}"/>
                </a:ext>
              </a:extLst>
            </p:cNvPr>
            <p:cNvCxnSpPr/>
            <p:nvPr/>
          </p:nvCxnSpPr>
          <p:spPr>
            <a:xfrm>
              <a:off x="4359565" y="863601"/>
              <a:ext cx="461817" cy="0"/>
            </a:xfrm>
            <a:prstGeom prst="line">
              <a:avLst/>
            </a:prstGeom>
            <a:ln w="57150">
              <a:solidFill>
                <a:srgbClr val="002060">
                  <a:alpha val="6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8DEDF4-3F5E-B03F-6AF8-21B1C9BD9585}"/>
                </a:ext>
              </a:extLst>
            </p:cNvPr>
            <p:cNvCxnSpPr/>
            <p:nvPr/>
          </p:nvCxnSpPr>
          <p:spPr>
            <a:xfrm flipV="1">
              <a:off x="4821382" y="572654"/>
              <a:ext cx="0" cy="290947"/>
            </a:xfrm>
            <a:prstGeom prst="line">
              <a:avLst/>
            </a:prstGeom>
            <a:ln w="57150">
              <a:solidFill>
                <a:srgbClr val="002060">
                  <a:alpha val="60000"/>
                </a:srgbClr>
              </a:solidFill>
            </a:ln>
          </p:spPr>
          <p:style>
            <a:lnRef idx="1">
              <a:schemeClr val="accent1"/>
            </a:lnRef>
            <a:fillRef idx="0">
              <a:schemeClr val="accent1"/>
            </a:fillRef>
            <a:effectRef idx="0">
              <a:schemeClr val="accent1"/>
            </a:effectRef>
            <a:fontRef idx="minor">
              <a:schemeClr val="tx1"/>
            </a:fontRef>
          </p:style>
        </p:cxnSp>
        <p:sp>
          <p:nvSpPr>
            <p:cNvPr id="17" name="Isosceles Triangle 16">
              <a:extLst>
                <a:ext uri="{FF2B5EF4-FFF2-40B4-BE49-F238E27FC236}">
                  <a16:creationId xmlns:a16="http://schemas.microsoft.com/office/drawing/2014/main" id="{FBB784A8-0D0A-4710-14DD-360574B7AD07}"/>
                </a:ext>
              </a:extLst>
            </p:cNvPr>
            <p:cNvSpPr/>
            <p:nvPr/>
          </p:nvSpPr>
          <p:spPr>
            <a:xfrm>
              <a:off x="4705927" y="387926"/>
              <a:ext cx="230909" cy="18472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Lightning Bolt 17">
            <a:extLst>
              <a:ext uri="{FF2B5EF4-FFF2-40B4-BE49-F238E27FC236}">
                <a16:creationId xmlns:a16="http://schemas.microsoft.com/office/drawing/2014/main" id="{E2BF8CF4-282F-56FD-51D9-C7D8FC19F0A7}"/>
              </a:ext>
            </a:extLst>
          </p:cNvPr>
          <p:cNvSpPr/>
          <p:nvPr/>
        </p:nvSpPr>
        <p:spPr>
          <a:xfrm rot="19322565">
            <a:off x="4517534" y="1716603"/>
            <a:ext cx="822031" cy="290947"/>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C4A6E36C-4DE4-1DE3-FBF5-39CFCB45B1D4}"/>
              </a:ext>
            </a:extLst>
          </p:cNvPr>
          <p:cNvSpPr txBox="1"/>
          <p:nvPr/>
        </p:nvSpPr>
        <p:spPr>
          <a:xfrm>
            <a:off x="7601527" y="1287150"/>
            <a:ext cx="1612884" cy="523220"/>
          </a:xfrm>
          <a:prstGeom prst="rect">
            <a:avLst/>
          </a:prstGeom>
          <a:noFill/>
        </p:spPr>
        <p:txBody>
          <a:bodyPr wrap="square" rtlCol="0">
            <a:spAutoFit/>
          </a:bodyPr>
          <a:lstStyle/>
          <a:p>
            <a:r>
              <a:rPr lang="en-IN" sz="1400" dirty="0"/>
              <a:t>Snap shot </a:t>
            </a:r>
            <a:r>
              <a:rPr lang="en-IN" sz="1400" dirty="0" err="1"/>
              <a:t>recd</a:t>
            </a:r>
            <a:r>
              <a:rPr lang="en-IN" sz="1400" dirty="0"/>
              <a:t> by Telegram bot</a:t>
            </a:r>
          </a:p>
        </p:txBody>
      </p:sp>
      <p:sp>
        <p:nvSpPr>
          <p:cNvPr id="20" name="Rectangle: Rounded Corners 19">
            <a:extLst>
              <a:ext uri="{FF2B5EF4-FFF2-40B4-BE49-F238E27FC236}">
                <a16:creationId xmlns:a16="http://schemas.microsoft.com/office/drawing/2014/main" id="{40F859EC-1F60-EB89-E995-BE26A0163BCC}"/>
              </a:ext>
            </a:extLst>
          </p:cNvPr>
          <p:cNvSpPr/>
          <p:nvPr/>
        </p:nvSpPr>
        <p:spPr>
          <a:xfrm>
            <a:off x="10012218" y="1339273"/>
            <a:ext cx="827101" cy="1477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FF638130-D84C-82CB-9B92-1C250A04EE63}"/>
              </a:ext>
            </a:extLst>
          </p:cNvPr>
          <p:cNvSpPr txBox="1"/>
          <p:nvPr/>
        </p:nvSpPr>
        <p:spPr>
          <a:xfrm>
            <a:off x="10012218" y="2817213"/>
            <a:ext cx="1560946" cy="738664"/>
          </a:xfrm>
          <a:prstGeom prst="rect">
            <a:avLst/>
          </a:prstGeom>
          <a:noFill/>
        </p:spPr>
        <p:txBody>
          <a:bodyPr wrap="square" rtlCol="0">
            <a:spAutoFit/>
          </a:bodyPr>
          <a:lstStyle/>
          <a:p>
            <a:r>
              <a:rPr lang="en-IN" sz="1400" dirty="0"/>
              <a:t>Mobile with Telegram app and bot</a:t>
            </a:r>
          </a:p>
        </p:txBody>
      </p:sp>
      <p:sp>
        <p:nvSpPr>
          <p:cNvPr id="22" name="Lightning Bolt 21">
            <a:extLst>
              <a:ext uri="{FF2B5EF4-FFF2-40B4-BE49-F238E27FC236}">
                <a16:creationId xmlns:a16="http://schemas.microsoft.com/office/drawing/2014/main" id="{964ECF28-E3F3-89C1-BDD6-5B96339AC3B1}"/>
              </a:ext>
            </a:extLst>
          </p:cNvPr>
          <p:cNvSpPr/>
          <p:nvPr/>
        </p:nvSpPr>
        <p:spPr>
          <a:xfrm rot="20616141">
            <a:off x="9054033" y="1414563"/>
            <a:ext cx="822031" cy="290947"/>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Lightning Bolt 22">
            <a:extLst>
              <a:ext uri="{FF2B5EF4-FFF2-40B4-BE49-F238E27FC236}">
                <a16:creationId xmlns:a16="http://schemas.microsoft.com/office/drawing/2014/main" id="{1D1AB124-318E-55B8-7E27-EA7880FBDF07}"/>
              </a:ext>
            </a:extLst>
          </p:cNvPr>
          <p:cNvSpPr/>
          <p:nvPr/>
        </p:nvSpPr>
        <p:spPr>
          <a:xfrm rot="9803512">
            <a:off x="8982365" y="2388296"/>
            <a:ext cx="822031" cy="290947"/>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Lightning Bolt 23">
            <a:extLst>
              <a:ext uri="{FF2B5EF4-FFF2-40B4-BE49-F238E27FC236}">
                <a16:creationId xmlns:a16="http://schemas.microsoft.com/office/drawing/2014/main" id="{3360E6A4-1C3C-27C3-7F08-15118DEC48B9}"/>
              </a:ext>
            </a:extLst>
          </p:cNvPr>
          <p:cNvSpPr/>
          <p:nvPr/>
        </p:nvSpPr>
        <p:spPr>
          <a:xfrm rot="9803512">
            <a:off x="4824179" y="2715076"/>
            <a:ext cx="822031" cy="290947"/>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EEFD3B69-061E-7475-4FEB-F678E785F67A}"/>
              </a:ext>
            </a:extLst>
          </p:cNvPr>
          <p:cNvSpPr txBox="1"/>
          <p:nvPr/>
        </p:nvSpPr>
        <p:spPr>
          <a:xfrm>
            <a:off x="5757735" y="2533769"/>
            <a:ext cx="1612884" cy="738664"/>
          </a:xfrm>
          <a:prstGeom prst="rect">
            <a:avLst/>
          </a:prstGeom>
          <a:noFill/>
        </p:spPr>
        <p:txBody>
          <a:bodyPr wrap="square" rtlCol="0">
            <a:spAutoFit/>
          </a:bodyPr>
          <a:lstStyle/>
          <a:p>
            <a:r>
              <a:rPr lang="en-IN" sz="1400" dirty="0"/>
              <a:t>Command </a:t>
            </a:r>
            <a:r>
              <a:rPr lang="en-IN" sz="1400" dirty="0" err="1"/>
              <a:t>recd</a:t>
            </a:r>
            <a:r>
              <a:rPr lang="en-IN" sz="1400" dirty="0"/>
              <a:t> from Telegram bot to unlock </a:t>
            </a:r>
          </a:p>
        </p:txBody>
      </p:sp>
      <p:sp>
        <p:nvSpPr>
          <p:cNvPr id="26" name="TextBox 25">
            <a:extLst>
              <a:ext uri="{FF2B5EF4-FFF2-40B4-BE49-F238E27FC236}">
                <a16:creationId xmlns:a16="http://schemas.microsoft.com/office/drawing/2014/main" id="{DBCB32B4-FD1D-7616-20B6-C837B595E814}"/>
              </a:ext>
            </a:extLst>
          </p:cNvPr>
          <p:cNvSpPr txBox="1"/>
          <p:nvPr/>
        </p:nvSpPr>
        <p:spPr>
          <a:xfrm>
            <a:off x="5494500" y="1628497"/>
            <a:ext cx="1612884" cy="523220"/>
          </a:xfrm>
          <a:prstGeom prst="rect">
            <a:avLst/>
          </a:prstGeom>
          <a:noFill/>
        </p:spPr>
        <p:txBody>
          <a:bodyPr wrap="square" rtlCol="0">
            <a:spAutoFit/>
          </a:bodyPr>
          <a:lstStyle/>
          <a:p>
            <a:r>
              <a:rPr lang="en-IN" sz="1400" dirty="0"/>
              <a:t>Snap shot sent to Telegram bot</a:t>
            </a:r>
          </a:p>
        </p:txBody>
      </p:sp>
      <p:sp>
        <p:nvSpPr>
          <p:cNvPr id="27" name="TextBox 26">
            <a:extLst>
              <a:ext uri="{FF2B5EF4-FFF2-40B4-BE49-F238E27FC236}">
                <a16:creationId xmlns:a16="http://schemas.microsoft.com/office/drawing/2014/main" id="{714AC86B-9BEE-6252-FEF2-CAE7EF5E3ED0}"/>
              </a:ext>
            </a:extLst>
          </p:cNvPr>
          <p:cNvSpPr txBox="1"/>
          <p:nvPr/>
        </p:nvSpPr>
        <p:spPr>
          <a:xfrm>
            <a:off x="8267920" y="2619794"/>
            <a:ext cx="1612884" cy="738664"/>
          </a:xfrm>
          <a:prstGeom prst="rect">
            <a:avLst/>
          </a:prstGeom>
          <a:noFill/>
        </p:spPr>
        <p:txBody>
          <a:bodyPr wrap="square" rtlCol="0">
            <a:spAutoFit/>
          </a:bodyPr>
          <a:lstStyle/>
          <a:p>
            <a:r>
              <a:rPr lang="en-IN" sz="1400" dirty="0"/>
              <a:t>Command sent from Telegram bot</a:t>
            </a:r>
          </a:p>
        </p:txBody>
      </p:sp>
      <p:sp>
        <p:nvSpPr>
          <p:cNvPr id="28" name="Arrow: Down 27">
            <a:extLst>
              <a:ext uri="{FF2B5EF4-FFF2-40B4-BE49-F238E27FC236}">
                <a16:creationId xmlns:a16="http://schemas.microsoft.com/office/drawing/2014/main" id="{D91FB609-AA35-CC3D-2A20-592E7EA940D9}"/>
              </a:ext>
            </a:extLst>
          </p:cNvPr>
          <p:cNvSpPr/>
          <p:nvPr/>
        </p:nvSpPr>
        <p:spPr>
          <a:xfrm>
            <a:off x="3666836" y="3358458"/>
            <a:ext cx="257245" cy="3129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D189681-F1F1-A536-F28E-535E98EF2DC2}"/>
              </a:ext>
            </a:extLst>
          </p:cNvPr>
          <p:cNvSpPr txBox="1"/>
          <p:nvPr/>
        </p:nvSpPr>
        <p:spPr>
          <a:xfrm>
            <a:off x="3340667" y="3744632"/>
            <a:ext cx="1612884" cy="307777"/>
          </a:xfrm>
          <a:prstGeom prst="rect">
            <a:avLst/>
          </a:prstGeom>
          <a:noFill/>
        </p:spPr>
        <p:txBody>
          <a:bodyPr wrap="square" rtlCol="0">
            <a:spAutoFit/>
          </a:bodyPr>
          <a:lstStyle/>
          <a:p>
            <a:r>
              <a:rPr lang="en-IN" sz="1400" dirty="0"/>
              <a:t>Unlock door</a:t>
            </a:r>
          </a:p>
        </p:txBody>
      </p:sp>
    </p:spTree>
    <p:extLst>
      <p:ext uri="{BB962C8B-B14F-4D97-AF65-F5344CB8AC3E}">
        <p14:creationId xmlns:p14="http://schemas.microsoft.com/office/powerpoint/2010/main" val="1601394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61D4-A922-FE7F-7101-749DCFC99DD6}"/>
              </a:ext>
            </a:extLst>
          </p:cNvPr>
          <p:cNvSpPr>
            <a:spLocks noGrp="1"/>
          </p:cNvSpPr>
          <p:nvPr>
            <p:ph type="title"/>
          </p:nvPr>
        </p:nvSpPr>
        <p:spPr/>
        <p:txBody>
          <a:bodyPr/>
          <a:lstStyle/>
          <a:p>
            <a:r>
              <a:rPr lang="en-IN" dirty="0"/>
              <a:t>Code flow</a:t>
            </a:r>
          </a:p>
        </p:txBody>
      </p:sp>
      <p:sp>
        <p:nvSpPr>
          <p:cNvPr id="3" name="Content Placeholder 2">
            <a:extLst>
              <a:ext uri="{FF2B5EF4-FFF2-40B4-BE49-F238E27FC236}">
                <a16:creationId xmlns:a16="http://schemas.microsoft.com/office/drawing/2014/main" id="{3652189A-6094-53C5-5516-0DAFFF9A435B}"/>
              </a:ext>
            </a:extLst>
          </p:cNvPr>
          <p:cNvSpPr>
            <a:spLocks noGrp="1"/>
          </p:cNvSpPr>
          <p:nvPr>
            <p:ph idx="1"/>
          </p:nvPr>
        </p:nvSpPr>
        <p:spPr/>
        <p:txBody>
          <a:bodyPr>
            <a:normAutofit fontScale="92500" lnSpcReduction="10000"/>
          </a:bodyPr>
          <a:lstStyle/>
          <a:p>
            <a:r>
              <a:rPr lang="en-IN" dirty="0"/>
              <a:t>Connect to </a:t>
            </a:r>
            <a:r>
              <a:rPr lang="en-IN" dirty="0" err="1"/>
              <a:t>WiFi</a:t>
            </a:r>
            <a:r>
              <a:rPr lang="en-IN" dirty="0"/>
              <a:t> network using </a:t>
            </a:r>
            <a:r>
              <a:rPr lang="en-IN" dirty="0" err="1"/>
              <a:t>WiFi</a:t>
            </a:r>
            <a:r>
              <a:rPr lang="en-IN" dirty="0"/>
              <a:t> credentials</a:t>
            </a:r>
          </a:p>
          <a:p>
            <a:r>
              <a:rPr lang="en-IN" dirty="0"/>
              <a:t>Read Door Bell input</a:t>
            </a:r>
          </a:p>
          <a:p>
            <a:r>
              <a:rPr lang="en-IN" dirty="0"/>
              <a:t>If door bell pressed, switch on flash and take snap shot of visitor</a:t>
            </a:r>
          </a:p>
          <a:p>
            <a:r>
              <a:rPr lang="en-IN" dirty="0"/>
              <a:t>Transfer snap shot to Telegram bot of remote user</a:t>
            </a:r>
          </a:p>
          <a:p>
            <a:r>
              <a:rPr lang="en-IN" dirty="0"/>
              <a:t>Remote user checks snap shot and issues unlock command</a:t>
            </a:r>
          </a:p>
          <a:p>
            <a:r>
              <a:rPr lang="en-IN" dirty="0"/>
              <a:t>Unlock command received by G-CAM and unlock action performed</a:t>
            </a:r>
          </a:p>
          <a:p>
            <a:r>
              <a:rPr lang="en-IN" dirty="0"/>
              <a:t>Libraries:</a:t>
            </a:r>
          </a:p>
          <a:p>
            <a:pPr lvl="1"/>
            <a:r>
              <a:rPr lang="it-IT" dirty="0"/>
              <a:t>#include &lt;</a:t>
            </a:r>
            <a:r>
              <a:rPr lang="it-IT" b="1" dirty="0"/>
              <a:t>UniversalTelegramBot.h</a:t>
            </a:r>
            <a:r>
              <a:rPr lang="it-IT" dirty="0"/>
              <a:t>&gt;</a:t>
            </a:r>
          </a:p>
          <a:p>
            <a:pPr lvl="1"/>
            <a:r>
              <a:rPr lang="it-IT" dirty="0"/>
              <a:t>#include &lt;</a:t>
            </a:r>
            <a:r>
              <a:rPr lang="it-IT" b="1" dirty="0"/>
              <a:t>ArduinoJson.h</a:t>
            </a:r>
            <a:r>
              <a:rPr lang="it-IT" dirty="0"/>
              <a:t>&gt;</a:t>
            </a:r>
            <a:endParaRPr lang="en-IN" dirty="0"/>
          </a:p>
        </p:txBody>
      </p:sp>
    </p:spTree>
    <p:extLst>
      <p:ext uri="{BB962C8B-B14F-4D97-AF65-F5344CB8AC3E}">
        <p14:creationId xmlns:p14="http://schemas.microsoft.com/office/powerpoint/2010/main" val="3267749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5F4E-6172-4673-4A13-A99798919E92}"/>
              </a:ext>
            </a:extLst>
          </p:cNvPr>
          <p:cNvSpPr>
            <a:spLocks noGrp="1"/>
          </p:cNvSpPr>
          <p:nvPr>
            <p:ph type="title"/>
          </p:nvPr>
        </p:nvSpPr>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5192EE9D-2254-EA77-028A-84594BBBE2DF}"/>
              </a:ext>
            </a:extLst>
          </p:cNvPr>
          <p:cNvSpPr>
            <a:spLocks noGrp="1"/>
          </p:cNvSpPr>
          <p:nvPr>
            <p:ph idx="1"/>
          </p:nvPr>
        </p:nvSpPr>
        <p:spPr/>
        <p:txBody>
          <a:bodyPr/>
          <a:lstStyle/>
          <a:p>
            <a:r>
              <a:rPr lang="en-IN" b="1" dirty="0" err="1"/>
              <a:t>Github</a:t>
            </a:r>
            <a:r>
              <a:rPr lang="en-IN" b="1" dirty="0"/>
              <a:t> URL</a:t>
            </a:r>
            <a:r>
              <a:rPr lang="en-IN" dirty="0"/>
              <a:t> : </a:t>
            </a:r>
            <a:r>
              <a:rPr lang="en-IN" b="1" dirty="0"/>
              <a:t>github.com/</a:t>
            </a:r>
            <a:r>
              <a:rPr lang="en-IN" b="1" dirty="0" err="1"/>
              <a:t>grietiotlab</a:t>
            </a:r>
            <a:endParaRPr lang="en-IN" b="1" dirty="0"/>
          </a:p>
          <a:p>
            <a:r>
              <a:rPr lang="en-IN" b="1" dirty="0"/>
              <a:t>Repository </a:t>
            </a:r>
            <a:r>
              <a:rPr lang="en-IN" dirty="0"/>
              <a:t>: </a:t>
            </a:r>
            <a:r>
              <a:rPr lang="en-IN" b="1" dirty="0"/>
              <a:t>G-CAM </a:t>
            </a:r>
          </a:p>
          <a:p>
            <a:r>
              <a:rPr lang="en-IN" b="1" dirty="0"/>
              <a:t>File</a:t>
            </a:r>
            <a:r>
              <a:rPr lang="en-IN" dirty="0"/>
              <a:t> : </a:t>
            </a:r>
            <a:r>
              <a:rPr lang="en-IN" b="1" dirty="0"/>
              <a:t>ESP32_CAM_Doorbell_Telegram.ino</a:t>
            </a:r>
          </a:p>
          <a:p>
            <a:endParaRPr lang="en-IN" b="1" dirty="0"/>
          </a:p>
          <a:p>
            <a:endParaRPr lang="en-IN" dirty="0"/>
          </a:p>
        </p:txBody>
      </p:sp>
    </p:spTree>
    <p:extLst>
      <p:ext uri="{BB962C8B-B14F-4D97-AF65-F5344CB8AC3E}">
        <p14:creationId xmlns:p14="http://schemas.microsoft.com/office/powerpoint/2010/main" val="1407192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48DB-B191-869F-1647-5704693A6D64}"/>
              </a:ext>
            </a:extLst>
          </p:cNvPr>
          <p:cNvSpPr>
            <a:spLocks noGrp="1"/>
          </p:cNvSpPr>
          <p:nvPr>
            <p:ph type="title"/>
          </p:nvPr>
        </p:nvSpPr>
        <p:spPr/>
        <p:txBody>
          <a:bodyPr/>
          <a:lstStyle/>
          <a:p>
            <a:r>
              <a:rPr lang="en-IN" dirty="0"/>
              <a:t>Motion trigger</a:t>
            </a:r>
          </a:p>
        </p:txBody>
      </p:sp>
      <p:sp>
        <p:nvSpPr>
          <p:cNvPr id="4" name="Content Placeholder 2">
            <a:extLst>
              <a:ext uri="{FF2B5EF4-FFF2-40B4-BE49-F238E27FC236}">
                <a16:creationId xmlns:a16="http://schemas.microsoft.com/office/drawing/2014/main" id="{BB76827F-58DB-315C-0A9C-38282327D49C}"/>
              </a:ext>
            </a:extLst>
          </p:cNvPr>
          <p:cNvSpPr>
            <a:spLocks noGrp="1"/>
          </p:cNvSpPr>
          <p:nvPr>
            <p:ph idx="1"/>
          </p:nvPr>
        </p:nvSpPr>
        <p:spPr>
          <a:xfrm>
            <a:off x="684213" y="685800"/>
            <a:ext cx="8534400" cy="3614738"/>
          </a:xfrm>
        </p:spPr>
        <p:txBody>
          <a:bodyPr/>
          <a:lstStyle/>
          <a:p>
            <a:r>
              <a:rPr lang="en-IN" b="1" dirty="0" err="1"/>
              <a:t>Github</a:t>
            </a:r>
            <a:r>
              <a:rPr lang="en-IN" b="1" dirty="0"/>
              <a:t> URL</a:t>
            </a:r>
            <a:r>
              <a:rPr lang="en-IN" dirty="0"/>
              <a:t> : </a:t>
            </a:r>
            <a:r>
              <a:rPr lang="en-IN" b="1" dirty="0"/>
              <a:t>github.com/</a:t>
            </a:r>
            <a:r>
              <a:rPr lang="en-IN" b="1" dirty="0" err="1"/>
              <a:t>grietiotlab</a:t>
            </a:r>
            <a:endParaRPr lang="en-IN" b="1" dirty="0"/>
          </a:p>
          <a:p>
            <a:r>
              <a:rPr lang="en-IN" b="1" dirty="0"/>
              <a:t>Repository </a:t>
            </a:r>
            <a:r>
              <a:rPr lang="en-IN" dirty="0"/>
              <a:t>: </a:t>
            </a:r>
            <a:r>
              <a:rPr lang="en-IN" b="1" dirty="0"/>
              <a:t>G-CAM </a:t>
            </a:r>
          </a:p>
          <a:p>
            <a:r>
              <a:rPr lang="en-IN" b="1" dirty="0"/>
              <a:t>File</a:t>
            </a:r>
            <a:r>
              <a:rPr lang="en-IN" dirty="0"/>
              <a:t> : </a:t>
            </a:r>
            <a:r>
              <a:rPr lang="en-IN" b="1" dirty="0"/>
              <a:t>ESP32_CAM_Motion_Telegram.ino</a:t>
            </a:r>
          </a:p>
          <a:p>
            <a:endParaRPr lang="en-IN" b="1" dirty="0"/>
          </a:p>
          <a:p>
            <a:endParaRPr lang="en-IN" dirty="0"/>
          </a:p>
        </p:txBody>
      </p:sp>
    </p:spTree>
    <p:extLst>
      <p:ext uri="{BB962C8B-B14F-4D97-AF65-F5344CB8AC3E}">
        <p14:creationId xmlns:p14="http://schemas.microsoft.com/office/powerpoint/2010/main" val="85297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0369-6648-0E4B-6BDC-A02DCEC2B2F6}"/>
              </a:ext>
            </a:extLst>
          </p:cNvPr>
          <p:cNvSpPr>
            <a:spLocks noGrp="1"/>
          </p:cNvSpPr>
          <p:nvPr>
            <p:ph type="title"/>
          </p:nvPr>
        </p:nvSpPr>
        <p:spPr>
          <a:xfrm>
            <a:off x="684212" y="4515041"/>
            <a:ext cx="8534400" cy="1507067"/>
          </a:xfrm>
        </p:spPr>
        <p:txBody>
          <a:bodyPr/>
          <a:lstStyle/>
          <a:p>
            <a:r>
              <a:rPr lang="en-IN" dirty="0"/>
              <a:t>ESP32-CAM</a:t>
            </a:r>
          </a:p>
        </p:txBody>
      </p:sp>
      <p:sp>
        <p:nvSpPr>
          <p:cNvPr id="3" name="Content Placeholder 2">
            <a:extLst>
              <a:ext uri="{FF2B5EF4-FFF2-40B4-BE49-F238E27FC236}">
                <a16:creationId xmlns:a16="http://schemas.microsoft.com/office/drawing/2014/main" id="{F332EA2C-6F95-CDCE-F30E-A1DAB6FDE1F3}"/>
              </a:ext>
            </a:extLst>
          </p:cNvPr>
          <p:cNvSpPr>
            <a:spLocks noGrp="1"/>
          </p:cNvSpPr>
          <p:nvPr>
            <p:ph idx="1"/>
          </p:nvPr>
        </p:nvSpPr>
        <p:spPr>
          <a:xfrm>
            <a:off x="684212" y="1489363"/>
            <a:ext cx="8534400" cy="3615267"/>
          </a:xfrm>
        </p:spPr>
        <p:txBody>
          <a:bodyPr/>
          <a:lstStyle/>
          <a:p>
            <a:r>
              <a:rPr lang="en-US" sz="2000" b="0" i="0" dirty="0">
                <a:solidFill>
                  <a:srgbClr val="565656"/>
                </a:solidFill>
                <a:effectLst/>
              </a:rPr>
              <a:t>Onboard ESP32-S module, supports </a:t>
            </a:r>
            <a:r>
              <a:rPr lang="en-US" sz="2000" b="0" i="0" dirty="0" err="1">
                <a:solidFill>
                  <a:srgbClr val="565656"/>
                </a:solidFill>
                <a:effectLst/>
              </a:rPr>
              <a:t>WiFi</a:t>
            </a:r>
            <a:r>
              <a:rPr lang="en-US" sz="2000" b="0" i="0" dirty="0">
                <a:solidFill>
                  <a:srgbClr val="565656"/>
                </a:solidFill>
                <a:effectLst/>
              </a:rPr>
              <a:t> + Bluetooth</a:t>
            </a:r>
          </a:p>
          <a:p>
            <a:r>
              <a:rPr lang="en-US" sz="2000" b="0" i="0" dirty="0">
                <a:solidFill>
                  <a:srgbClr val="565656"/>
                </a:solidFill>
                <a:effectLst/>
              </a:rPr>
              <a:t>Onboard </a:t>
            </a:r>
            <a:r>
              <a:rPr lang="en-US" sz="2000" dirty="0">
                <a:solidFill>
                  <a:srgbClr val="565656"/>
                </a:solidFill>
              </a:rPr>
              <a:t>SD</a:t>
            </a:r>
            <a:r>
              <a:rPr lang="en-US" sz="2000" b="0" i="0" dirty="0">
                <a:solidFill>
                  <a:srgbClr val="565656"/>
                </a:solidFill>
                <a:effectLst/>
              </a:rPr>
              <a:t> card slot for data storage</a:t>
            </a:r>
          </a:p>
          <a:p>
            <a:r>
              <a:rPr lang="en-US" sz="2000" b="0" i="0" dirty="0">
                <a:solidFill>
                  <a:srgbClr val="565656"/>
                </a:solidFill>
                <a:effectLst/>
              </a:rPr>
              <a:t>Supports </a:t>
            </a:r>
            <a:r>
              <a:rPr lang="en-US" sz="2000" b="0" i="0" dirty="0" err="1">
                <a:solidFill>
                  <a:srgbClr val="565656"/>
                </a:solidFill>
                <a:effectLst/>
              </a:rPr>
              <a:t>WiFi</a:t>
            </a:r>
            <a:r>
              <a:rPr lang="en-US" sz="2000" b="0" i="0" dirty="0">
                <a:solidFill>
                  <a:srgbClr val="565656"/>
                </a:solidFill>
                <a:effectLst/>
              </a:rPr>
              <a:t> video monitoring and </a:t>
            </a:r>
            <a:r>
              <a:rPr lang="en-US" sz="2000" b="0" i="0" dirty="0" err="1">
                <a:solidFill>
                  <a:srgbClr val="565656"/>
                </a:solidFill>
                <a:effectLst/>
              </a:rPr>
              <a:t>WiFi</a:t>
            </a:r>
            <a:r>
              <a:rPr lang="en-US" sz="2000" b="0" i="0" dirty="0">
                <a:solidFill>
                  <a:srgbClr val="565656"/>
                </a:solidFill>
                <a:effectLst/>
              </a:rPr>
              <a:t> image upload</a:t>
            </a:r>
          </a:p>
          <a:p>
            <a:r>
              <a:rPr lang="en-US" sz="2000" b="0" i="0" dirty="0">
                <a:solidFill>
                  <a:srgbClr val="565656"/>
                </a:solidFill>
                <a:effectLst/>
              </a:rPr>
              <a:t>Comes with Micro USB port for programming</a:t>
            </a:r>
          </a:p>
          <a:p>
            <a:endParaRPr lang="en-US" sz="2000" b="0" i="0" dirty="0">
              <a:solidFill>
                <a:srgbClr val="565656"/>
              </a:solidFill>
              <a:effectLst/>
            </a:endParaRPr>
          </a:p>
          <a:p>
            <a:pPr marL="0" indent="0">
              <a:buNone/>
            </a:pPr>
            <a:endParaRPr lang="en-US" sz="2000" b="0" i="0" dirty="0">
              <a:solidFill>
                <a:srgbClr val="565656"/>
              </a:solidFill>
              <a:effectLst/>
            </a:endParaRPr>
          </a:p>
          <a:p>
            <a:endParaRPr lang="en-US" sz="2000" b="0" i="0" dirty="0">
              <a:solidFill>
                <a:srgbClr val="565656"/>
              </a:solidFill>
              <a:effectLst/>
            </a:endParaRPr>
          </a:p>
          <a:p>
            <a:endParaRPr lang="en-IN" dirty="0"/>
          </a:p>
        </p:txBody>
      </p:sp>
      <p:pic>
        <p:nvPicPr>
          <p:cNvPr id="2054" name="Picture 6" descr="Board with integrated USB serial adapter, ESP32-CAM-CH340, No FTDI needed ·  easytarget esp32-cam-webserver · Discussion #198 · GitHub">
            <a:extLst>
              <a:ext uri="{FF2B5EF4-FFF2-40B4-BE49-F238E27FC236}">
                <a16:creationId xmlns:a16="http://schemas.microsoft.com/office/drawing/2014/main" id="{C448A1F1-408A-0A31-AD67-F6229AE07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6109" y="1489363"/>
            <a:ext cx="3359728" cy="335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3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E0B8-B5DC-81ED-64AC-1D2567F7DA2B}"/>
              </a:ext>
            </a:extLst>
          </p:cNvPr>
          <p:cNvSpPr>
            <a:spLocks noGrp="1"/>
          </p:cNvSpPr>
          <p:nvPr>
            <p:ph type="title"/>
          </p:nvPr>
        </p:nvSpPr>
        <p:spPr/>
        <p:txBody>
          <a:bodyPr/>
          <a:lstStyle/>
          <a:p>
            <a:r>
              <a:rPr lang="en-IN" dirty="0"/>
              <a:t>ESP-CAM pinout</a:t>
            </a:r>
          </a:p>
        </p:txBody>
      </p:sp>
      <p:pic>
        <p:nvPicPr>
          <p:cNvPr id="3076" name="Picture 4" descr="ESP32-CAM AI-Thinker Pinout Guide: GPIOs Usage Explained | Random Nerd  Tutorials">
            <a:extLst>
              <a:ext uri="{FF2B5EF4-FFF2-40B4-BE49-F238E27FC236}">
                <a16:creationId xmlns:a16="http://schemas.microsoft.com/office/drawing/2014/main" id="{F55726B7-E5AB-B068-1D4B-6040F2E92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65" y="360027"/>
            <a:ext cx="7148946" cy="402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56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374C-EF40-2B50-54EC-0FA98BC160BE}"/>
              </a:ext>
            </a:extLst>
          </p:cNvPr>
          <p:cNvSpPr>
            <a:spLocks noGrp="1"/>
          </p:cNvSpPr>
          <p:nvPr>
            <p:ph type="title"/>
          </p:nvPr>
        </p:nvSpPr>
        <p:spPr/>
        <p:txBody>
          <a:bodyPr/>
          <a:lstStyle/>
          <a:p>
            <a:r>
              <a:rPr lang="en-IN" dirty="0"/>
              <a:t>ESP32-cam modes</a:t>
            </a:r>
          </a:p>
        </p:txBody>
      </p:sp>
      <p:sp>
        <p:nvSpPr>
          <p:cNvPr id="3" name="Content Placeholder 2">
            <a:extLst>
              <a:ext uri="{FF2B5EF4-FFF2-40B4-BE49-F238E27FC236}">
                <a16:creationId xmlns:a16="http://schemas.microsoft.com/office/drawing/2014/main" id="{597BE08E-2BF6-0783-2E83-A04D859E6BEF}"/>
              </a:ext>
            </a:extLst>
          </p:cNvPr>
          <p:cNvSpPr>
            <a:spLocks noGrp="1"/>
          </p:cNvSpPr>
          <p:nvPr>
            <p:ph idx="1"/>
          </p:nvPr>
        </p:nvSpPr>
        <p:spPr/>
        <p:txBody>
          <a:bodyPr/>
          <a:lstStyle/>
          <a:p>
            <a:r>
              <a:rPr lang="en-IN" b="1" dirty="0"/>
              <a:t>Flash Mode </a:t>
            </a:r>
            <a:r>
              <a:rPr lang="en-IN" dirty="0"/>
              <a:t>: GPIO 0 is connected to ground. Programming can be done only when ESP322 is in Flash mode</a:t>
            </a:r>
          </a:p>
          <a:p>
            <a:endParaRPr lang="en-IN" dirty="0"/>
          </a:p>
          <a:p>
            <a:r>
              <a:rPr lang="en-IN" b="1" dirty="0"/>
              <a:t>Run Mode</a:t>
            </a:r>
            <a:r>
              <a:rPr lang="en-IN" dirty="0"/>
              <a:t>: GPIO 0 is free. The program in ESP32-CAM will start running on powerup</a:t>
            </a:r>
          </a:p>
        </p:txBody>
      </p:sp>
    </p:spTree>
    <p:extLst>
      <p:ext uri="{BB962C8B-B14F-4D97-AF65-F5344CB8AC3E}">
        <p14:creationId xmlns:p14="http://schemas.microsoft.com/office/powerpoint/2010/main" val="338297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7252-81E8-A8A4-F7B5-95D842031BB2}"/>
              </a:ext>
            </a:extLst>
          </p:cNvPr>
          <p:cNvSpPr>
            <a:spLocks noGrp="1"/>
          </p:cNvSpPr>
          <p:nvPr>
            <p:ph type="title"/>
          </p:nvPr>
        </p:nvSpPr>
        <p:spPr>
          <a:xfrm>
            <a:off x="684212" y="4459622"/>
            <a:ext cx="8534400" cy="1507067"/>
          </a:xfrm>
        </p:spPr>
        <p:txBody>
          <a:bodyPr/>
          <a:lstStyle/>
          <a:p>
            <a:r>
              <a:rPr lang="en-IN" dirty="0"/>
              <a:t>G-CAM board</a:t>
            </a:r>
          </a:p>
        </p:txBody>
      </p:sp>
      <p:sp>
        <p:nvSpPr>
          <p:cNvPr id="4" name="Rectangle 3">
            <a:extLst>
              <a:ext uri="{FF2B5EF4-FFF2-40B4-BE49-F238E27FC236}">
                <a16:creationId xmlns:a16="http://schemas.microsoft.com/office/drawing/2014/main" id="{3EE3E159-D065-296F-43CD-42B796996787}"/>
              </a:ext>
            </a:extLst>
          </p:cNvPr>
          <p:cNvSpPr/>
          <p:nvPr/>
        </p:nvSpPr>
        <p:spPr>
          <a:xfrm>
            <a:off x="1958107" y="1626997"/>
            <a:ext cx="3214255" cy="16994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ESP32-CAM</a:t>
            </a:r>
          </a:p>
        </p:txBody>
      </p:sp>
      <p:sp>
        <p:nvSpPr>
          <p:cNvPr id="6" name="Rectangle 5">
            <a:extLst>
              <a:ext uri="{FF2B5EF4-FFF2-40B4-BE49-F238E27FC236}">
                <a16:creationId xmlns:a16="http://schemas.microsoft.com/office/drawing/2014/main" id="{B52C1D10-6F16-A373-2617-215AE7A464E7}"/>
              </a:ext>
            </a:extLst>
          </p:cNvPr>
          <p:cNvSpPr/>
          <p:nvPr/>
        </p:nvSpPr>
        <p:spPr>
          <a:xfrm>
            <a:off x="5874327" y="2179782"/>
            <a:ext cx="1089891" cy="6834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Transistor drive </a:t>
            </a:r>
            <a:r>
              <a:rPr lang="en-IN" sz="1200" dirty="0" err="1"/>
              <a:t>ckt</a:t>
            </a:r>
            <a:r>
              <a:rPr lang="en-IN" sz="1200" dirty="0"/>
              <a:t>.</a:t>
            </a:r>
          </a:p>
        </p:txBody>
      </p:sp>
      <p:pic>
        <p:nvPicPr>
          <p:cNvPr id="4098" name="Picture 2" descr="switches - Push (Button) Switch Symbol - Electrical ...">
            <a:extLst>
              <a:ext uri="{FF2B5EF4-FFF2-40B4-BE49-F238E27FC236}">
                <a16:creationId xmlns:a16="http://schemas.microsoft.com/office/drawing/2014/main" id="{46401F51-F097-581C-22F5-5416B2A20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125" y="588057"/>
            <a:ext cx="770804" cy="6035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BF4F44E7-7A88-DDE7-D41D-9125B06B67DC}"/>
              </a:ext>
            </a:extLst>
          </p:cNvPr>
          <p:cNvSpPr/>
          <p:nvPr/>
        </p:nvSpPr>
        <p:spPr>
          <a:xfrm>
            <a:off x="7573818" y="1967345"/>
            <a:ext cx="1191490" cy="11083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5V Relay</a:t>
            </a:r>
          </a:p>
        </p:txBody>
      </p:sp>
      <p:sp>
        <p:nvSpPr>
          <p:cNvPr id="19" name="Arrow: Down 18">
            <a:extLst>
              <a:ext uri="{FF2B5EF4-FFF2-40B4-BE49-F238E27FC236}">
                <a16:creationId xmlns:a16="http://schemas.microsoft.com/office/drawing/2014/main" id="{A25F96F4-E7B3-E06A-A2A9-75318CDD3F2C}"/>
              </a:ext>
            </a:extLst>
          </p:cNvPr>
          <p:cNvSpPr/>
          <p:nvPr/>
        </p:nvSpPr>
        <p:spPr>
          <a:xfrm>
            <a:off x="2697018" y="1262313"/>
            <a:ext cx="157018" cy="2940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76728B61-2736-8EA6-B401-010E6F28F027}"/>
              </a:ext>
            </a:extLst>
          </p:cNvPr>
          <p:cNvSpPr/>
          <p:nvPr/>
        </p:nvSpPr>
        <p:spPr>
          <a:xfrm>
            <a:off x="5347854" y="2476742"/>
            <a:ext cx="332509" cy="1463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ADBFDA90-7CA7-3041-E994-0B7DA7AA212A}"/>
              </a:ext>
            </a:extLst>
          </p:cNvPr>
          <p:cNvSpPr/>
          <p:nvPr/>
        </p:nvSpPr>
        <p:spPr>
          <a:xfrm>
            <a:off x="7065818" y="2416007"/>
            <a:ext cx="304800" cy="1214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00" name="Picture 4">
            <a:extLst>
              <a:ext uri="{FF2B5EF4-FFF2-40B4-BE49-F238E27FC236}">
                <a16:creationId xmlns:a16="http://schemas.microsoft.com/office/drawing/2014/main" id="{DB1BB045-A101-8D40-DCCE-B6778CFA6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018" y="3761836"/>
            <a:ext cx="888840" cy="486930"/>
          </a:xfrm>
          <a:prstGeom prst="rect">
            <a:avLst/>
          </a:prstGeom>
          <a:noFill/>
          <a:extLst>
            <a:ext uri="{909E8E84-426E-40DD-AFC4-6F175D3DCCD1}">
              <a14:hiddenFill xmlns:a14="http://schemas.microsoft.com/office/drawing/2010/main">
                <a:solidFill>
                  <a:srgbClr val="FFFFFF"/>
                </a:solidFill>
              </a14:hiddenFill>
            </a:ext>
          </a:extLst>
        </p:spPr>
      </p:pic>
      <p:sp>
        <p:nvSpPr>
          <p:cNvPr id="22" name="Arrow: Up 21">
            <a:extLst>
              <a:ext uri="{FF2B5EF4-FFF2-40B4-BE49-F238E27FC236}">
                <a16:creationId xmlns:a16="http://schemas.microsoft.com/office/drawing/2014/main" id="{A2AF4D35-0BDB-9089-0C19-017AE4724BFD}"/>
              </a:ext>
            </a:extLst>
          </p:cNvPr>
          <p:cNvSpPr/>
          <p:nvPr/>
        </p:nvSpPr>
        <p:spPr>
          <a:xfrm>
            <a:off x="3141438" y="3397152"/>
            <a:ext cx="146707" cy="26968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2B9CCBB2-1013-2B32-729F-F3419342EB43}"/>
              </a:ext>
            </a:extLst>
          </p:cNvPr>
          <p:cNvSpPr txBox="1"/>
          <p:nvPr/>
        </p:nvSpPr>
        <p:spPr>
          <a:xfrm>
            <a:off x="2256169" y="326956"/>
            <a:ext cx="1195733" cy="276999"/>
          </a:xfrm>
          <a:prstGeom prst="rect">
            <a:avLst/>
          </a:prstGeom>
          <a:noFill/>
        </p:spPr>
        <p:txBody>
          <a:bodyPr wrap="square" rtlCol="0">
            <a:spAutoFit/>
          </a:bodyPr>
          <a:lstStyle/>
          <a:p>
            <a:r>
              <a:rPr lang="en-IN" sz="1200" dirty="0"/>
              <a:t>Trigger switch</a:t>
            </a:r>
          </a:p>
        </p:txBody>
      </p:sp>
      <p:sp>
        <p:nvSpPr>
          <p:cNvPr id="24" name="TextBox 23">
            <a:extLst>
              <a:ext uri="{FF2B5EF4-FFF2-40B4-BE49-F238E27FC236}">
                <a16:creationId xmlns:a16="http://schemas.microsoft.com/office/drawing/2014/main" id="{D77D604B-D721-85E0-7383-F379FD66ED19}"/>
              </a:ext>
            </a:extLst>
          </p:cNvPr>
          <p:cNvSpPr txBox="1"/>
          <p:nvPr/>
        </p:nvSpPr>
        <p:spPr>
          <a:xfrm>
            <a:off x="3565234" y="3866801"/>
            <a:ext cx="1195733" cy="461665"/>
          </a:xfrm>
          <a:prstGeom prst="rect">
            <a:avLst/>
          </a:prstGeom>
          <a:noFill/>
        </p:spPr>
        <p:txBody>
          <a:bodyPr wrap="square" rtlCol="0">
            <a:spAutoFit/>
          </a:bodyPr>
          <a:lstStyle/>
          <a:p>
            <a:r>
              <a:rPr lang="en-IN" sz="1200" dirty="0"/>
              <a:t>Flash/Run jumper</a:t>
            </a:r>
          </a:p>
        </p:txBody>
      </p:sp>
      <p:sp>
        <p:nvSpPr>
          <p:cNvPr id="25" name="Rectangle 24">
            <a:extLst>
              <a:ext uri="{FF2B5EF4-FFF2-40B4-BE49-F238E27FC236}">
                <a16:creationId xmlns:a16="http://schemas.microsoft.com/office/drawing/2014/main" id="{58526E12-AF54-AA18-FD70-8A386C3FE5A6}"/>
              </a:ext>
            </a:extLst>
          </p:cNvPr>
          <p:cNvSpPr/>
          <p:nvPr/>
        </p:nvSpPr>
        <p:spPr>
          <a:xfrm>
            <a:off x="720796" y="233821"/>
            <a:ext cx="10307061" cy="4300462"/>
          </a:xfrm>
          <a:prstGeom prst="rect">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757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22DA-12D4-08E8-7975-482C673B2DD6}"/>
              </a:ext>
            </a:extLst>
          </p:cNvPr>
          <p:cNvSpPr>
            <a:spLocks noGrp="1"/>
          </p:cNvSpPr>
          <p:nvPr>
            <p:ph type="title"/>
          </p:nvPr>
        </p:nvSpPr>
        <p:spPr/>
        <p:txBody>
          <a:bodyPr/>
          <a:lstStyle/>
          <a:p>
            <a:r>
              <a:rPr lang="en-IN" dirty="0"/>
              <a:t>G-cam board pinout</a:t>
            </a:r>
          </a:p>
        </p:txBody>
      </p:sp>
      <p:graphicFrame>
        <p:nvGraphicFramePr>
          <p:cNvPr id="4" name="Table 3">
            <a:extLst>
              <a:ext uri="{FF2B5EF4-FFF2-40B4-BE49-F238E27FC236}">
                <a16:creationId xmlns:a16="http://schemas.microsoft.com/office/drawing/2014/main" id="{99475702-59AC-8F59-1C6E-8AD65E4EA75A}"/>
              </a:ext>
            </a:extLst>
          </p:cNvPr>
          <p:cNvGraphicFramePr>
            <a:graphicFrameLocks noGrp="1"/>
          </p:cNvGraphicFramePr>
          <p:nvPr>
            <p:extLst>
              <p:ext uri="{D42A27DB-BD31-4B8C-83A1-F6EECF244321}">
                <p14:modId xmlns:p14="http://schemas.microsoft.com/office/powerpoint/2010/main" val="1500035494"/>
              </p:ext>
            </p:extLst>
          </p:nvPr>
        </p:nvGraphicFramePr>
        <p:xfrm>
          <a:off x="988291" y="1759528"/>
          <a:ext cx="10280636" cy="2494280"/>
        </p:xfrm>
        <a:graphic>
          <a:graphicData uri="http://schemas.openxmlformats.org/drawingml/2006/table">
            <a:tbl>
              <a:tblPr firstRow="1" bandRow="1">
                <a:tableStyleId>{5C22544A-7EE6-4342-B048-85BDC9FD1C3A}</a:tableStyleId>
              </a:tblPr>
              <a:tblGrid>
                <a:gridCol w="2835593">
                  <a:extLst>
                    <a:ext uri="{9D8B030D-6E8A-4147-A177-3AD203B41FA5}">
                      <a16:colId xmlns:a16="http://schemas.microsoft.com/office/drawing/2014/main" val="3687238120"/>
                    </a:ext>
                  </a:extLst>
                </a:gridCol>
                <a:gridCol w="2177880">
                  <a:extLst>
                    <a:ext uri="{9D8B030D-6E8A-4147-A177-3AD203B41FA5}">
                      <a16:colId xmlns:a16="http://schemas.microsoft.com/office/drawing/2014/main" val="1758782821"/>
                    </a:ext>
                  </a:extLst>
                </a:gridCol>
                <a:gridCol w="5267163">
                  <a:extLst>
                    <a:ext uri="{9D8B030D-6E8A-4147-A177-3AD203B41FA5}">
                      <a16:colId xmlns:a16="http://schemas.microsoft.com/office/drawing/2014/main" val="3862347253"/>
                    </a:ext>
                  </a:extLst>
                </a:gridCol>
              </a:tblGrid>
              <a:tr h="370840">
                <a:tc>
                  <a:txBody>
                    <a:bodyPr/>
                    <a:lstStyle/>
                    <a:p>
                      <a:r>
                        <a:rPr lang="en-IN" dirty="0"/>
                        <a:t>Component</a:t>
                      </a:r>
                    </a:p>
                  </a:txBody>
                  <a:tcPr/>
                </a:tc>
                <a:tc>
                  <a:txBody>
                    <a:bodyPr/>
                    <a:lstStyle/>
                    <a:p>
                      <a:r>
                        <a:rPr lang="en-IN" dirty="0"/>
                        <a:t>ESP32-CAM pin</a:t>
                      </a:r>
                    </a:p>
                  </a:txBody>
                  <a:tcPr/>
                </a:tc>
                <a:tc>
                  <a:txBody>
                    <a:bodyPr/>
                    <a:lstStyle/>
                    <a:p>
                      <a:r>
                        <a:rPr lang="en-IN" dirty="0"/>
                        <a:t>Remarks</a:t>
                      </a:r>
                    </a:p>
                  </a:txBody>
                  <a:tcPr/>
                </a:tc>
                <a:extLst>
                  <a:ext uri="{0D108BD9-81ED-4DB2-BD59-A6C34878D82A}">
                    <a16:rowId xmlns:a16="http://schemas.microsoft.com/office/drawing/2014/main" val="3142114673"/>
                  </a:ext>
                </a:extLst>
              </a:tr>
              <a:tr h="370840">
                <a:tc>
                  <a:txBody>
                    <a:bodyPr/>
                    <a:lstStyle/>
                    <a:p>
                      <a:r>
                        <a:rPr lang="en-IN" dirty="0"/>
                        <a:t>5V Relay</a:t>
                      </a:r>
                    </a:p>
                  </a:txBody>
                  <a:tcPr/>
                </a:tc>
                <a:tc>
                  <a:txBody>
                    <a:bodyPr/>
                    <a:lstStyle/>
                    <a:p>
                      <a:r>
                        <a:rPr lang="en-IN" dirty="0"/>
                        <a:t>GPIO 13</a:t>
                      </a:r>
                    </a:p>
                  </a:txBody>
                  <a:tcPr/>
                </a:tc>
                <a:tc>
                  <a:txBody>
                    <a:bodyPr/>
                    <a:lstStyle/>
                    <a:p>
                      <a:r>
                        <a:rPr lang="en-IN" dirty="0"/>
                        <a:t>HIGH to </a:t>
                      </a:r>
                      <a:r>
                        <a:rPr lang="en-IN" dirty="0" err="1"/>
                        <a:t>swith</a:t>
                      </a:r>
                      <a:r>
                        <a:rPr lang="en-IN" dirty="0"/>
                        <a:t> on, LOW to switch off</a:t>
                      </a:r>
                    </a:p>
                  </a:txBody>
                  <a:tcPr/>
                </a:tc>
                <a:extLst>
                  <a:ext uri="{0D108BD9-81ED-4DB2-BD59-A6C34878D82A}">
                    <a16:rowId xmlns:a16="http://schemas.microsoft.com/office/drawing/2014/main" val="1132650414"/>
                  </a:ext>
                </a:extLst>
              </a:tr>
              <a:tr h="370840">
                <a:tc>
                  <a:txBody>
                    <a:bodyPr/>
                    <a:lstStyle/>
                    <a:p>
                      <a:r>
                        <a:rPr lang="en-IN" dirty="0"/>
                        <a:t>Trigger switch</a:t>
                      </a:r>
                    </a:p>
                  </a:txBody>
                  <a:tcPr/>
                </a:tc>
                <a:tc>
                  <a:txBody>
                    <a:bodyPr/>
                    <a:lstStyle/>
                    <a:p>
                      <a:r>
                        <a:rPr lang="en-IN" dirty="0"/>
                        <a:t>GPIO 12</a:t>
                      </a:r>
                    </a:p>
                  </a:txBody>
                  <a:tcPr/>
                </a:tc>
                <a:tc>
                  <a:txBody>
                    <a:bodyPr/>
                    <a:lstStyle/>
                    <a:p>
                      <a:r>
                        <a:rPr lang="en-IN" dirty="0"/>
                        <a:t>GPIO 12 grounded when switch is pressed</a:t>
                      </a:r>
                    </a:p>
                  </a:txBody>
                  <a:tcPr/>
                </a:tc>
                <a:extLst>
                  <a:ext uri="{0D108BD9-81ED-4DB2-BD59-A6C34878D82A}">
                    <a16:rowId xmlns:a16="http://schemas.microsoft.com/office/drawing/2014/main" val="930320909"/>
                  </a:ext>
                </a:extLst>
              </a:tr>
              <a:tr h="370840">
                <a:tc>
                  <a:txBody>
                    <a:bodyPr/>
                    <a:lstStyle/>
                    <a:p>
                      <a:r>
                        <a:rPr lang="en-IN" dirty="0"/>
                        <a:t>Flash/Run jumper</a:t>
                      </a:r>
                    </a:p>
                  </a:txBody>
                  <a:tcPr/>
                </a:tc>
                <a:tc>
                  <a:txBody>
                    <a:bodyPr/>
                    <a:lstStyle/>
                    <a:p>
                      <a:r>
                        <a:rPr lang="en-IN" dirty="0"/>
                        <a:t>GPIO 0</a:t>
                      </a:r>
                    </a:p>
                  </a:txBody>
                  <a:tcPr/>
                </a:tc>
                <a:tc>
                  <a:txBody>
                    <a:bodyPr/>
                    <a:lstStyle/>
                    <a:p>
                      <a:r>
                        <a:rPr lang="en-IN" dirty="0"/>
                        <a:t>GPIO 0 grounded when jumper is put</a:t>
                      </a:r>
                    </a:p>
                  </a:txBody>
                  <a:tcPr/>
                </a:tc>
                <a:extLst>
                  <a:ext uri="{0D108BD9-81ED-4DB2-BD59-A6C34878D82A}">
                    <a16:rowId xmlns:a16="http://schemas.microsoft.com/office/drawing/2014/main" val="2100232408"/>
                  </a:ext>
                </a:extLst>
              </a:tr>
              <a:tr h="370840">
                <a:tc>
                  <a:txBody>
                    <a:bodyPr/>
                    <a:lstStyle/>
                    <a:p>
                      <a:r>
                        <a:rPr lang="en-IN" dirty="0"/>
                        <a:t>Red LED on ESP32-CAM</a:t>
                      </a:r>
                    </a:p>
                  </a:txBody>
                  <a:tcPr/>
                </a:tc>
                <a:tc>
                  <a:txBody>
                    <a:bodyPr/>
                    <a:lstStyle/>
                    <a:p>
                      <a:r>
                        <a:rPr lang="en-IN" dirty="0"/>
                        <a:t>GPIO 33</a:t>
                      </a:r>
                    </a:p>
                  </a:txBody>
                  <a:tcPr/>
                </a:tc>
                <a:tc>
                  <a:txBody>
                    <a:bodyPr/>
                    <a:lstStyle/>
                    <a:p>
                      <a:r>
                        <a:rPr lang="en-IN" dirty="0"/>
                        <a:t>Can be used by user for indicating any state</a:t>
                      </a:r>
                    </a:p>
                  </a:txBody>
                  <a:tcPr/>
                </a:tc>
                <a:extLst>
                  <a:ext uri="{0D108BD9-81ED-4DB2-BD59-A6C34878D82A}">
                    <a16:rowId xmlns:a16="http://schemas.microsoft.com/office/drawing/2014/main" val="1693447820"/>
                  </a:ext>
                </a:extLst>
              </a:tr>
              <a:tr h="370840">
                <a:tc>
                  <a:txBody>
                    <a:bodyPr/>
                    <a:lstStyle/>
                    <a:p>
                      <a:r>
                        <a:rPr lang="en-IN" dirty="0"/>
                        <a:t>Flash LED</a:t>
                      </a:r>
                    </a:p>
                  </a:txBody>
                  <a:tcPr/>
                </a:tc>
                <a:tc>
                  <a:txBody>
                    <a:bodyPr/>
                    <a:lstStyle/>
                    <a:p>
                      <a:r>
                        <a:rPr lang="en-IN" dirty="0"/>
                        <a:t>GPIO 4</a:t>
                      </a:r>
                    </a:p>
                  </a:txBody>
                  <a:tcPr/>
                </a:tc>
                <a:tc>
                  <a:txBody>
                    <a:bodyPr/>
                    <a:lstStyle/>
                    <a:p>
                      <a:r>
                        <a:rPr lang="en-IN" dirty="0"/>
                        <a:t>Can be used as flash light when taking snap shot</a:t>
                      </a:r>
                    </a:p>
                  </a:txBody>
                  <a:tcPr/>
                </a:tc>
                <a:extLst>
                  <a:ext uri="{0D108BD9-81ED-4DB2-BD59-A6C34878D82A}">
                    <a16:rowId xmlns:a16="http://schemas.microsoft.com/office/drawing/2014/main" val="3613045669"/>
                  </a:ext>
                </a:extLst>
              </a:tr>
            </a:tbl>
          </a:graphicData>
        </a:graphic>
      </p:graphicFrame>
    </p:spTree>
    <p:extLst>
      <p:ext uri="{BB962C8B-B14F-4D97-AF65-F5344CB8AC3E}">
        <p14:creationId xmlns:p14="http://schemas.microsoft.com/office/powerpoint/2010/main" val="78071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5C82-BD7C-821C-2224-EF3D4678FB85}"/>
              </a:ext>
            </a:extLst>
          </p:cNvPr>
          <p:cNvSpPr>
            <a:spLocks noGrp="1"/>
          </p:cNvSpPr>
          <p:nvPr>
            <p:ph type="title"/>
          </p:nvPr>
        </p:nvSpPr>
        <p:spPr/>
        <p:txBody>
          <a:bodyPr/>
          <a:lstStyle/>
          <a:p>
            <a:r>
              <a:rPr lang="en-IN" dirty="0" err="1"/>
              <a:t>Gcam</a:t>
            </a:r>
            <a:r>
              <a:rPr lang="en-IN" dirty="0"/>
              <a:t> schematic</a:t>
            </a:r>
          </a:p>
        </p:txBody>
      </p:sp>
      <p:pic>
        <p:nvPicPr>
          <p:cNvPr id="5" name="Picture 4">
            <a:extLst>
              <a:ext uri="{FF2B5EF4-FFF2-40B4-BE49-F238E27FC236}">
                <a16:creationId xmlns:a16="http://schemas.microsoft.com/office/drawing/2014/main" id="{674646C7-3A24-0C6C-4E48-CF7A68CF6716}"/>
              </a:ext>
            </a:extLst>
          </p:cNvPr>
          <p:cNvPicPr>
            <a:picLocks noChangeAspect="1"/>
          </p:cNvPicPr>
          <p:nvPr/>
        </p:nvPicPr>
        <p:blipFill>
          <a:blip r:embed="rId2"/>
          <a:stretch>
            <a:fillRect/>
          </a:stretch>
        </p:blipFill>
        <p:spPr>
          <a:xfrm>
            <a:off x="3251200" y="389061"/>
            <a:ext cx="5588000" cy="4450472"/>
          </a:xfrm>
          <a:prstGeom prst="rect">
            <a:avLst/>
          </a:prstGeom>
        </p:spPr>
      </p:pic>
    </p:spTree>
    <p:extLst>
      <p:ext uri="{BB962C8B-B14F-4D97-AF65-F5344CB8AC3E}">
        <p14:creationId xmlns:p14="http://schemas.microsoft.com/office/powerpoint/2010/main" val="4671638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953</TotalTime>
  <Words>1984</Words>
  <Application>Microsoft Office PowerPoint</Application>
  <PresentationFormat>Widescreen</PresentationFormat>
  <Paragraphs>320</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Abel</vt:lpstr>
      <vt:lpstr>Arial</vt:lpstr>
      <vt:lpstr>Calibri</vt:lpstr>
      <vt:lpstr>Century Gothic</vt:lpstr>
      <vt:lpstr>Helvetica</vt:lpstr>
      <vt:lpstr>Inter</vt:lpstr>
      <vt:lpstr>var(--h2_typography-font-family)</vt:lpstr>
      <vt:lpstr>var(--h3_typography-font-family)</vt:lpstr>
      <vt:lpstr>var(--h4_typography-font-family)</vt:lpstr>
      <vt:lpstr>Wingdings 3</vt:lpstr>
      <vt:lpstr>Slice</vt:lpstr>
      <vt:lpstr>G-CAM</vt:lpstr>
      <vt:lpstr>introduction</vt:lpstr>
      <vt:lpstr>Resources</vt:lpstr>
      <vt:lpstr>ESP32-CAM</vt:lpstr>
      <vt:lpstr>ESP-CAM pinout</vt:lpstr>
      <vt:lpstr>ESP32-cam modes</vt:lpstr>
      <vt:lpstr>G-CAM board</vt:lpstr>
      <vt:lpstr>G-cam board pinout</vt:lpstr>
      <vt:lpstr>Gcam schematic</vt:lpstr>
      <vt:lpstr>arduino</vt:lpstr>
      <vt:lpstr>Red LED</vt:lpstr>
      <vt:lpstr>flash LED</vt:lpstr>
      <vt:lpstr>switch</vt:lpstr>
      <vt:lpstr>relay</vt:lpstr>
      <vt:lpstr>library</vt:lpstr>
      <vt:lpstr>github</vt:lpstr>
      <vt:lpstr>Motion detection</vt:lpstr>
      <vt:lpstr>github</vt:lpstr>
      <vt:lpstr>Code flow</vt:lpstr>
      <vt:lpstr>PowerPoint Presentation</vt:lpstr>
      <vt:lpstr>Web server</vt:lpstr>
      <vt:lpstr>github</vt:lpstr>
      <vt:lpstr>Code flow</vt:lpstr>
      <vt:lpstr>Telegram</vt:lpstr>
      <vt:lpstr>Telegram bot</vt:lpstr>
      <vt:lpstr>github</vt:lpstr>
      <vt:lpstr>Telegram bot</vt:lpstr>
      <vt:lpstr>PowerPoint Presentation</vt:lpstr>
      <vt:lpstr>Telegram basic</vt:lpstr>
      <vt:lpstr>Code flow</vt:lpstr>
      <vt:lpstr>Smart Door bell</vt:lpstr>
      <vt:lpstr>Code flow</vt:lpstr>
      <vt:lpstr>github</vt:lpstr>
      <vt:lpstr>Motion trigger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G-CAM</dc:title>
  <dc:creator>preethivanthi@outlook.com</dc:creator>
  <cp:lastModifiedBy>preethivanthi@outlook.com</cp:lastModifiedBy>
  <cp:revision>23</cp:revision>
  <dcterms:created xsi:type="dcterms:W3CDTF">2024-01-18T05:50:57Z</dcterms:created>
  <dcterms:modified xsi:type="dcterms:W3CDTF">2024-01-23T07:00:41Z</dcterms:modified>
</cp:coreProperties>
</file>