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4" r:id="rId19"/>
    <p:sldId id="275"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778"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CD313-61AC-470D-9523-47CBCB537BCF}" type="datetimeFigureOut">
              <a:rPr lang="en-IN" smtClean="0"/>
              <a:t>26-06-2023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0ED06-2870-41DD-87F6-03202B17142A}" type="slidenum">
              <a:rPr lang="en-IN" smtClean="0"/>
              <a:t>‹#›</a:t>
            </a:fld>
            <a:endParaRPr lang="en-IN"/>
          </a:p>
        </p:txBody>
      </p:sp>
    </p:spTree>
    <p:extLst>
      <p:ext uri="{BB962C8B-B14F-4D97-AF65-F5344CB8AC3E}">
        <p14:creationId xmlns:p14="http://schemas.microsoft.com/office/powerpoint/2010/main" val="30512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60F854-D28A-42FA-96F4-E3B33CEAB6B1}" type="slidenum">
              <a:rPr lang="en-IN" smtClean="0"/>
              <a:pPr/>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44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35025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98943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60F854-D28A-42FA-96F4-E3B33CEAB6B1}" type="slidenum">
              <a:rPr lang="en-IN" smtClean="0"/>
              <a:pPr/>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69651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2108883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60F854-D28A-42FA-96F4-E3B33CEAB6B1}" type="slidenum">
              <a:rPr lang="en-IN" smtClean="0"/>
              <a:pPr/>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7225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2641861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84800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65132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114109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23562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379658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128769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25644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260553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87566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B9C1F8-70F9-48F8-966B-B5791E80CED1}" type="datetimeFigureOut">
              <a:rPr lang="en-IN" smtClean="0"/>
              <a:pPr/>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60F854-D28A-42FA-96F4-E3B33CEAB6B1}" type="slidenum">
              <a:rPr lang="en-IN" smtClean="0"/>
              <a:pPr/>
              <a:t>‹#›</a:t>
            </a:fld>
            <a:endParaRPr lang="en-IN"/>
          </a:p>
        </p:txBody>
      </p:sp>
    </p:spTree>
    <p:extLst>
      <p:ext uri="{BB962C8B-B14F-4D97-AF65-F5344CB8AC3E}">
        <p14:creationId xmlns:p14="http://schemas.microsoft.com/office/powerpoint/2010/main" val="35608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FB9C1F8-70F9-48F8-966B-B5791E80CED1}" type="datetimeFigureOut">
              <a:rPr lang="en-IN" smtClean="0"/>
              <a:pPr/>
              <a:t>26-06-2023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560F854-D28A-42FA-96F4-E3B33CEAB6B1}" type="slidenum">
              <a:rPr lang="en-IN" smtClean="0"/>
              <a:pPr/>
              <a:t>‹#›</a:t>
            </a:fld>
            <a:endParaRPr lang="en-IN"/>
          </a:p>
        </p:txBody>
      </p:sp>
    </p:spTree>
    <p:extLst>
      <p:ext uri="{BB962C8B-B14F-4D97-AF65-F5344CB8AC3E}">
        <p14:creationId xmlns:p14="http://schemas.microsoft.com/office/powerpoint/2010/main" val="421215151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1.jpe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D3CB-308F-7025-64A8-881281903F0C}"/>
              </a:ext>
            </a:extLst>
          </p:cNvPr>
          <p:cNvSpPr>
            <a:spLocks noGrp="1"/>
          </p:cNvSpPr>
          <p:nvPr>
            <p:ph type="ctrTitle"/>
          </p:nvPr>
        </p:nvSpPr>
        <p:spPr/>
        <p:txBody>
          <a:bodyPr/>
          <a:lstStyle/>
          <a:p>
            <a:r>
              <a:rPr lang="en-IN" dirty="0"/>
              <a:t>G-RoVe2</a:t>
            </a:r>
          </a:p>
        </p:txBody>
      </p:sp>
      <p:sp>
        <p:nvSpPr>
          <p:cNvPr id="3" name="Subtitle 2">
            <a:extLst>
              <a:ext uri="{FF2B5EF4-FFF2-40B4-BE49-F238E27FC236}">
                <a16:creationId xmlns:a16="http://schemas.microsoft.com/office/drawing/2014/main" id="{DD410AB0-BDFB-F99A-AF41-BBD3C953A006}"/>
              </a:ext>
            </a:extLst>
          </p:cNvPr>
          <p:cNvSpPr>
            <a:spLocks noGrp="1"/>
          </p:cNvSpPr>
          <p:nvPr>
            <p:ph type="subTitle" idx="1"/>
          </p:nvPr>
        </p:nvSpPr>
        <p:spPr/>
        <p:txBody>
          <a:bodyPr/>
          <a:lstStyle/>
          <a:p>
            <a:r>
              <a:rPr lang="en-IN" dirty="0"/>
              <a:t>GRIET Robot Vehicle Version 2</a:t>
            </a:r>
          </a:p>
        </p:txBody>
      </p:sp>
    </p:spTree>
    <p:extLst>
      <p:ext uri="{BB962C8B-B14F-4D97-AF65-F5344CB8AC3E}">
        <p14:creationId xmlns:p14="http://schemas.microsoft.com/office/powerpoint/2010/main" val="203516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1DE4-7BB0-ED6E-7422-77AF27A17B4A}"/>
              </a:ext>
            </a:extLst>
          </p:cNvPr>
          <p:cNvSpPr txBox="1">
            <a:spLocks/>
          </p:cNvSpPr>
          <p:nvPr/>
        </p:nvSpPr>
        <p:spPr>
          <a:xfrm>
            <a:off x="1091958" y="5934212"/>
            <a:ext cx="5308842"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ESP-NOW</a:t>
            </a:r>
          </a:p>
        </p:txBody>
      </p:sp>
      <p:sp>
        <p:nvSpPr>
          <p:cNvPr id="3" name="Content Placeholder 2">
            <a:extLst>
              <a:ext uri="{FF2B5EF4-FFF2-40B4-BE49-F238E27FC236}">
                <a16:creationId xmlns:a16="http://schemas.microsoft.com/office/drawing/2014/main" id="{23DF350F-4CB0-EB9E-9D0B-881237025AFF}"/>
              </a:ext>
            </a:extLst>
          </p:cNvPr>
          <p:cNvSpPr txBox="1">
            <a:spLocks/>
          </p:cNvSpPr>
          <p:nvPr/>
        </p:nvSpPr>
        <p:spPr>
          <a:xfrm>
            <a:off x="1091958" y="703008"/>
            <a:ext cx="10396744" cy="205494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r>
              <a:rPr lang="en-US" b="1" i="0" dirty="0">
                <a:solidFill>
                  <a:srgbClr val="333333"/>
                </a:solidFill>
                <a:effectLst/>
                <a:latin typeface="HelveticaNeue-Light"/>
              </a:rPr>
              <a:t>ESP-NOW </a:t>
            </a:r>
            <a:r>
              <a:rPr lang="en-US" b="0" i="0" dirty="0">
                <a:solidFill>
                  <a:srgbClr val="333333"/>
                </a:solidFill>
                <a:effectLst/>
                <a:latin typeface="HelveticaNeue-Light"/>
              </a:rPr>
              <a:t>is a wireless communication protocol defined by </a:t>
            </a:r>
            <a:r>
              <a:rPr lang="en-US" b="1" i="0" dirty="0" err="1">
                <a:solidFill>
                  <a:srgbClr val="333333"/>
                </a:solidFill>
                <a:effectLst/>
                <a:latin typeface="HelveticaNeue-Light"/>
              </a:rPr>
              <a:t>Espressif</a:t>
            </a:r>
            <a:r>
              <a:rPr lang="en-US" b="0" i="0" dirty="0">
                <a:solidFill>
                  <a:srgbClr val="333333"/>
                </a:solidFill>
                <a:effectLst/>
                <a:latin typeface="HelveticaNeue-Light"/>
              </a:rPr>
              <a:t>, which enables the direct, quick and low-power control of smart devices, </a:t>
            </a:r>
            <a:r>
              <a:rPr lang="en-US" b="1" i="0" dirty="0">
                <a:solidFill>
                  <a:srgbClr val="333333"/>
                </a:solidFill>
                <a:effectLst/>
                <a:latin typeface="HelveticaNeue-Light"/>
              </a:rPr>
              <a:t>without the need of a router</a:t>
            </a:r>
          </a:p>
          <a:p>
            <a:r>
              <a:rPr lang="en-US" b="0" i="0" dirty="0">
                <a:solidFill>
                  <a:srgbClr val="333333"/>
                </a:solidFill>
                <a:effectLst/>
                <a:latin typeface="HelveticaNeue-Light"/>
              </a:rPr>
              <a:t>ESP-NOW can be used for wireless communication between two ESP family devices</a:t>
            </a:r>
          </a:p>
          <a:p>
            <a:r>
              <a:rPr lang="en-US" dirty="0">
                <a:solidFill>
                  <a:srgbClr val="333333"/>
                </a:solidFill>
                <a:latin typeface="HelveticaNeue-Light"/>
              </a:rPr>
              <a:t>ESP32 based Remote and ESP32 based G-</a:t>
            </a:r>
            <a:r>
              <a:rPr lang="en-US" dirty="0" err="1">
                <a:solidFill>
                  <a:srgbClr val="333333"/>
                </a:solidFill>
                <a:latin typeface="HelveticaNeue-Light"/>
              </a:rPr>
              <a:t>RoVe</a:t>
            </a:r>
            <a:r>
              <a:rPr lang="en-US" dirty="0">
                <a:solidFill>
                  <a:srgbClr val="333333"/>
                </a:solidFill>
                <a:latin typeface="HelveticaNeue-Light"/>
              </a:rPr>
              <a:t> will communicate with one another using ESP-NOW protocol</a:t>
            </a:r>
          </a:p>
          <a:p>
            <a:r>
              <a:rPr lang="en-US" b="0" i="0" dirty="0">
                <a:solidFill>
                  <a:srgbClr val="333333"/>
                </a:solidFill>
                <a:effectLst/>
                <a:latin typeface="HelveticaNeue-Light"/>
              </a:rPr>
              <a:t>The Remote will be transmitting and G-</a:t>
            </a:r>
            <a:r>
              <a:rPr lang="en-US" b="0" i="0" dirty="0" err="1">
                <a:solidFill>
                  <a:srgbClr val="333333"/>
                </a:solidFill>
                <a:effectLst/>
                <a:latin typeface="HelveticaNeue-Light"/>
              </a:rPr>
              <a:t>RoVe</a:t>
            </a:r>
            <a:r>
              <a:rPr lang="en-US" b="0" i="0" dirty="0">
                <a:solidFill>
                  <a:srgbClr val="333333"/>
                </a:solidFill>
                <a:effectLst/>
                <a:latin typeface="HelveticaNeue-Light"/>
              </a:rPr>
              <a:t> will be receiving</a:t>
            </a:r>
          </a:p>
          <a:p>
            <a:endParaRPr lang="en-US" b="0" i="0" dirty="0">
              <a:solidFill>
                <a:srgbClr val="333333"/>
              </a:solidFill>
              <a:effectLst/>
              <a:latin typeface="HelveticaNeue-Light"/>
            </a:endParaRPr>
          </a:p>
          <a:p>
            <a:endParaRPr lang="en-IN" dirty="0"/>
          </a:p>
          <a:p>
            <a:endParaRPr lang="en-IN" dirty="0"/>
          </a:p>
          <a:p>
            <a:endParaRPr lang="en-IN" dirty="0"/>
          </a:p>
          <a:p>
            <a:pPr marL="0" indent="0">
              <a:buNone/>
            </a:pPr>
            <a:endParaRPr lang="en-IN" dirty="0"/>
          </a:p>
        </p:txBody>
      </p:sp>
      <p:pic>
        <p:nvPicPr>
          <p:cNvPr id="4104" name="Picture 8" descr="Getting Started with ESP-NOW (ESP32 with Arduino IDE) | Random Nerd  Tutorials">
            <a:extLst>
              <a:ext uri="{FF2B5EF4-FFF2-40B4-BE49-F238E27FC236}">
                <a16:creationId xmlns:a16="http://schemas.microsoft.com/office/drawing/2014/main" id="{AFD55587-F4A9-9A97-E747-DE2B8FEF9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745" y="3429000"/>
            <a:ext cx="4855584" cy="2719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D01FE6-6F63-E28C-329B-C31E1590520D}"/>
              </a:ext>
            </a:extLst>
          </p:cNvPr>
          <p:cNvSpPr txBox="1"/>
          <p:nvPr/>
        </p:nvSpPr>
        <p:spPr>
          <a:xfrm>
            <a:off x="4327745" y="6148127"/>
            <a:ext cx="1256978" cy="369332"/>
          </a:xfrm>
          <a:prstGeom prst="rect">
            <a:avLst/>
          </a:prstGeom>
          <a:noFill/>
        </p:spPr>
        <p:txBody>
          <a:bodyPr wrap="square" rtlCol="0">
            <a:spAutoFit/>
          </a:bodyPr>
          <a:lstStyle/>
          <a:p>
            <a:r>
              <a:rPr lang="en-IN" b="1" dirty="0">
                <a:solidFill>
                  <a:schemeClr val="bg1"/>
                </a:solidFill>
              </a:rPr>
              <a:t>Remote</a:t>
            </a:r>
          </a:p>
        </p:txBody>
      </p:sp>
      <p:sp>
        <p:nvSpPr>
          <p:cNvPr id="5" name="TextBox 4">
            <a:extLst>
              <a:ext uri="{FF2B5EF4-FFF2-40B4-BE49-F238E27FC236}">
                <a16:creationId xmlns:a16="http://schemas.microsoft.com/office/drawing/2014/main" id="{EA71D388-EBFE-165E-DCF2-3D16EFFD2172}"/>
              </a:ext>
            </a:extLst>
          </p:cNvPr>
          <p:cNvSpPr txBox="1"/>
          <p:nvPr/>
        </p:nvSpPr>
        <p:spPr>
          <a:xfrm>
            <a:off x="8032955" y="6166972"/>
            <a:ext cx="1297858" cy="369332"/>
          </a:xfrm>
          <a:prstGeom prst="rect">
            <a:avLst/>
          </a:prstGeom>
          <a:noFill/>
        </p:spPr>
        <p:txBody>
          <a:bodyPr wrap="square" rtlCol="0">
            <a:spAutoFit/>
          </a:bodyPr>
          <a:lstStyle/>
          <a:p>
            <a:r>
              <a:rPr lang="en-IN" b="1" dirty="0">
                <a:solidFill>
                  <a:schemeClr val="bg1"/>
                </a:solidFill>
              </a:rPr>
              <a:t>G-</a:t>
            </a:r>
            <a:r>
              <a:rPr lang="en-IN" b="1" dirty="0" err="1">
                <a:solidFill>
                  <a:schemeClr val="bg1"/>
                </a:solidFill>
              </a:rPr>
              <a:t>RoVe</a:t>
            </a:r>
            <a:endParaRPr lang="en-IN" b="1" dirty="0">
              <a:solidFill>
                <a:schemeClr val="bg1"/>
              </a:solidFill>
            </a:endParaRPr>
          </a:p>
        </p:txBody>
      </p:sp>
    </p:spTree>
    <p:extLst>
      <p:ext uri="{BB962C8B-B14F-4D97-AF65-F5344CB8AC3E}">
        <p14:creationId xmlns:p14="http://schemas.microsoft.com/office/powerpoint/2010/main" val="371959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97D8-0D43-A06C-8AB0-99F6A94F63C8}"/>
              </a:ext>
            </a:extLst>
          </p:cNvPr>
          <p:cNvSpPr txBox="1">
            <a:spLocks/>
          </p:cNvSpPr>
          <p:nvPr/>
        </p:nvSpPr>
        <p:spPr>
          <a:xfrm>
            <a:off x="1091958" y="5934212"/>
            <a:ext cx="5308842"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ESP-NOW</a:t>
            </a:r>
          </a:p>
        </p:txBody>
      </p:sp>
      <p:sp>
        <p:nvSpPr>
          <p:cNvPr id="4" name="TextBox 3">
            <a:extLst>
              <a:ext uri="{FF2B5EF4-FFF2-40B4-BE49-F238E27FC236}">
                <a16:creationId xmlns:a16="http://schemas.microsoft.com/office/drawing/2014/main" id="{9FD51C32-A304-1FAB-FEFF-38D6923568ED}"/>
              </a:ext>
            </a:extLst>
          </p:cNvPr>
          <p:cNvSpPr txBox="1"/>
          <p:nvPr/>
        </p:nvSpPr>
        <p:spPr>
          <a:xfrm>
            <a:off x="1315063" y="1019615"/>
            <a:ext cx="7484807" cy="2862322"/>
          </a:xfrm>
          <a:prstGeom prst="rect">
            <a:avLst/>
          </a:prstGeom>
          <a:noFill/>
        </p:spPr>
        <p:txBody>
          <a:bodyPr wrap="square">
            <a:spAutoFit/>
          </a:bodyPr>
          <a:lstStyle/>
          <a:p>
            <a:pPr algn="l" fontAlgn="base"/>
            <a:r>
              <a:rPr lang="en-US" sz="2000" i="0" dirty="0">
                <a:solidFill>
                  <a:schemeClr val="bg1"/>
                </a:solidFill>
                <a:effectLst/>
                <a:latin typeface="HelveticaNeue-Light"/>
              </a:rPr>
              <a:t>A device participating in an ESP-NOW network can be operated in one of two modes. </a:t>
            </a:r>
          </a:p>
          <a:p>
            <a:pPr algn="l" fontAlgn="base"/>
            <a:endParaRPr lang="en-US" sz="2000" i="0" dirty="0">
              <a:solidFill>
                <a:schemeClr val="bg1"/>
              </a:solidFill>
              <a:effectLst/>
              <a:latin typeface="HelveticaNeue-Light"/>
            </a:endParaRPr>
          </a:p>
          <a:p>
            <a:pPr algn="l" fontAlgn="base"/>
            <a:r>
              <a:rPr lang="en-US" sz="2000" b="1" i="0" dirty="0">
                <a:solidFill>
                  <a:schemeClr val="bg1"/>
                </a:solidFill>
                <a:effectLst/>
                <a:latin typeface="HelveticaNeue-Light"/>
              </a:rPr>
              <a:t>Initiator</a:t>
            </a:r>
            <a:r>
              <a:rPr lang="en-US" sz="2000" i="0" dirty="0">
                <a:solidFill>
                  <a:schemeClr val="bg1"/>
                </a:solidFill>
                <a:effectLst/>
                <a:latin typeface="HelveticaNeue-Light"/>
              </a:rPr>
              <a:t> – This device initiates the transmission. It will require the MAC address of the receiving device.</a:t>
            </a:r>
          </a:p>
          <a:p>
            <a:pPr algn="l" fontAlgn="base">
              <a:buFont typeface="Arial" panose="020B0604020202020204" pitchFamily="34" charset="0"/>
              <a:buChar char="•"/>
            </a:pPr>
            <a:endParaRPr lang="en-US" sz="2000" i="0" dirty="0">
              <a:solidFill>
                <a:schemeClr val="bg1"/>
              </a:solidFill>
              <a:effectLst/>
              <a:latin typeface="HelveticaNeue-Light"/>
            </a:endParaRPr>
          </a:p>
          <a:p>
            <a:pPr algn="l" fontAlgn="base"/>
            <a:r>
              <a:rPr lang="en-US" sz="2000" b="1" i="0" dirty="0">
                <a:solidFill>
                  <a:schemeClr val="bg1"/>
                </a:solidFill>
                <a:effectLst/>
                <a:latin typeface="HelveticaNeue-Light"/>
              </a:rPr>
              <a:t>Responder</a:t>
            </a:r>
            <a:r>
              <a:rPr lang="en-US" sz="2000" i="0" dirty="0">
                <a:solidFill>
                  <a:schemeClr val="bg1"/>
                </a:solidFill>
                <a:effectLst/>
                <a:latin typeface="HelveticaNeue-Light"/>
              </a:rPr>
              <a:t> – This device receives the transmission.</a:t>
            </a:r>
          </a:p>
          <a:p>
            <a:pPr algn="l" fontAlgn="base"/>
            <a:r>
              <a:rPr lang="en-US" sz="2000" i="0" dirty="0">
                <a:solidFill>
                  <a:schemeClr val="bg1"/>
                </a:solidFill>
                <a:effectLst/>
                <a:latin typeface="HelveticaNeue-Light"/>
              </a:rPr>
              <a:t>In unidirectional (half-duplex) mode, the transmitting device is the Initiator and the receiving device is the Responder.</a:t>
            </a:r>
          </a:p>
        </p:txBody>
      </p:sp>
    </p:spTree>
    <p:extLst>
      <p:ext uri="{BB962C8B-B14F-4D97-AF65-F5344CB8AC3E}">
        <p14:creationId xmlns:p14="http://schemas.microsoft.com/office/powerpoint/2010/main" val="3322305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6E96-0812-01DF-1A1D-F9045458B5CC}"/>
              </a:ext>
            </a:extLst>
          </p:cNvPr>
          <p:cNvSpPr txBox="1">
            <a:spLocks/>
          </p:cNvSpPr>
          <p:nvPr/>
        </p:nvSpPr>
        <p:spPr>
          <a:xfrm>
            <a:off x="1091958" y="5934212"/>
            <a:ext cx="5308842"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ESP-NOW</a:t>
            </a:r>
          </a:p>
        </p:txBody>
      </p:sp>
      <p:pic>
        <p:nvPicPr>
          <p:cNvPr id="6146" name="Picture 2">
            <a:extLst>
              <a:ext uri="{FF2B5EF4-FFF2-40B4-BE49-F238E27FC236}">
                <a16:creationId xmlns:a16="http://schemas.microsoft.com/office/drawing/2014/main" id="{28B57117-678C-4CBB-CBAB-B3FEFDCF9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653" y="2953058"/>
            <a:ext cx="6179929" cy="34772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32C5D0-1030-2E1D-F619-DE809E11DEF1}"/>
              </a:ext>
            </a:extLst>
          </p:cNvPr>
          <p:cNvSpPr txBox="1"/>
          <p:nvPr/>
        </p:nvSpPr>
        <p:spPr>
          <a:xfrm>
            <a:off x="823144" y="312540"/>
            <a:ext cx="10365966" cy="1631216"/>
          </a:xfrm>
          <a:prstGeom prst="rect">
            <a:avLst/>
          </a:prstGeom>
          <a:noFill/>
        </p:spPr>
        <p:txBody>
          <a:bodyPr wrap="square">
            <a:spAutoFit/>
          </a:bodyPr>
          <a:lstStyle/>
          <a:p>
            <a:pPr algn="l" fontAlgn="base"/>
            <a:r>
              <a:rPr lang="en-US" sz="2000" b="0" i="0" dirty="0">
                <a:solidFill>
                  <a:srgbClr val="666666"/>
                </a:solidFill>
                <a:effectLst/>
                <a:latin typeface="HelveticaNeue-Light"/>
              </a:rPr>
              <a:t>When Initiators communicate with Responders, they need to know the Responder’s MAC Address.</a:t>
            </a:r>
          </a:p>
          <a:p>
            <a:pPr algn="l" fontAlgn="base"/>
            <a:r>
              <a:rPr lang="en-US" sz="2000" b="0" i="0" dirty="0">
                <a:solidFill>
                  <a:srgbClr val="666666"/>
                </a:solidFill>
                <a:effectLst/>
                <a:latin typeface="HelveticaNeue-Light"/>
              </a:rPr>
              <a:t>A MAC, or Media Access Control, Address is a unique 6-digit hexadecimal number assigned to every device on a network. It is generally burned into the device by the manufacturer</a:t>
            </a:r>
          </a:p>
        </p:txBody>
      </p:sp>
      <p:sp>
        <p:nvSpPr>
          <p:cNvPr id="5" name="TextBox 4">
            <a:extLst>
              <a:ext uri="{FF2B5EF4-FFF2-40B4-BE49-F238E27FC236}">
                <a16:creationId xmlns:a16="http://schemas.microsoft.com/office/drawing/2014/main" id="{BBCC6260-2BD8-654E-570D-BEBC0347AB3B}"/>
              </a:ext>
            </a:extLst>
          </p:cNvPr>
          <p:cNvSpPr txBox="1"/>
          <p:nvPr/>
        </p:nvSpPr>
        <p:spPr>
          <a:xfrm>
            <a:off x="705418" y="2222090"/>
            <a:ext cx="4286864" cy="3139321"/>
          </a:xfrm>
          <a:prstGeom prst="rect">
            <a:avLst/>
          </a:prstGeom>
          <a:noFill/>
        </p:spPr>
        <p:txBody>
          <a:bodyPr wrap="square" rtlCol="0">
            <a:spAutoFit/>
          </a:bodyPr>
          <a:lstStyle/>
          <a:p>
            <a:r>
              <a:rPr lang="en-IN"/>
              <a:t>#include "WiFi.h"</a:t>
            </a:r>
          </a:p>
          <a:p>
            <a:r>
              <a:rPr lang="en-IN"/>
              <a:t> </a:t>
            </a:r>
          </a:p>
          <a:p>
            <a:r>
              <a:rPr lang="en-IN"/>
              <a:t>void setup(){</a:t>
            </a:r>
          </a:p>
          <a:p>
            <a:r>
              <a:rPr lang="en-IN"/>
              <a:t>  Serial.begin(115200);</a:t>
            </a:r>
          </a:p>
          <a:p>
            <a:r>
              <a:rPr lang="en-IN"/>
              <a:t>  WiFi.mode(WIFI_MODE_STA);</a:t>
            </a:r>
          </a:p>
          <a:p>
            <a:r>
              <a:rPr lang="en-IN"/>
              <a:t>  Serial.println(WiFi.macAddress());</a:t>
            </a:r>
          </a:p>
          <a:p>
            <a:r>
              <a:rPr lang="en-IN"/>
              <a:t>}</a:t>
            </a:r>
          </a:p>
          <a:p>
            <a:r>
              <a:rPr lang="en-IN"/>
              <a:t> </a:t>
            </a:r>
          </a:p>
          <a:p>
            <a:r>
              <a:rPr lang="en-IN"/>
              <a:t>void loop(){</a:t>
            </a:r>
          </a:p>
          <a:p>
            <a:endParaRPr lang="en-IN"/>
          </a:p>
          <a:p>
            <a:r>
              <a:rPr lang="en-IN"/>
              <a:t>}</a:t>
            </a:r>
            <a:endParaRPr lang="en-IN" dirty="0"/>
          </a:p>
        </p:txBody>
      </p:sp>
    </p:spTree>
    <p:extLst>
      <p:ext uri="{BB962C8B-B14F-4D97-AF65-F5344CB8AC3E}">
        <p14:creationId xmlns:p14="http://schemas.microsoft.com/office/powerpoint/2010/main" val="272636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6AD9-CFA5-2EA9-CD65-D01A10192766}"/>
              </a:ext>
            </a:extLst>
          </p:cNvPr>
          <p:cNvSpPr txBox="1">
            <a:spLocks/>
          </p:cNvSpPr>
          <p:nvPr/>
        </p:nvSpPr>
        <p:spPr>
          <a:xfrm>
            <a:off x="1091958" y="5934212"/>
            <a:ext cx="5308842"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ESP-NOW</a:t>
            </a:r>
          </a:p>
        </p:txBody>
      </p:sp>
      <p:pic>
        <p:nvPicPr>
          <p:cNvPr id="7170" name="Picture 2">
            <a:extLst>
              <a:ext uri="{FF2B5EF4-FFF2-40B4-BE49-F238E27FC236}">
                <a16:creationId xmlns:a16="http://schemas.microsoft.com/office/drawing/2014/main" id="{8C2BE533-2F6F-7B28-C85C-3D4B3B0CC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87" y="1052050"/>
            <a:ext cx="6203412" cy="34904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0814D0-66E0-5E69-BE17-3C76DB9D2F26}"/>
              </a:ext>
            </a:extLst>
          </p:cNvPr>
          <p:cNvSpPr txBox="1"/>
          <p:nvPr/>
        </p:nvSpPr>
        <p:spPr>
          <a:xfrm>
            <a:off x="6951406" y="570271"/>
            <a:ext cx="5014452" cy="1477328"/>
          </a:xfrm>
          <a:prstGeom prst="rect">
            <a:avLst/>
          </a:prstGeom>
          <a:noFill/>
        </p:spPr>
        <p:txBody>
          <a:bodyPr wrap="square" rtlCol="0">
            <a:spAutoFit/>
          </a:bodyPr>
          <a:lstStyle/>
          <a:p>
            <a:r>
              <a:rPr lang="en-IN" dirty="0"/>
              <a:t>// Init ESP-NOW</a:t>
            </a:r>
          </a:p>
          <a:p>
            <a:r>
              <a:rPr lang="en-IN" dirty="0"/>
              <a:t>  if (</a:t>
            </a:r>
            <a:r>
              <a:rPr lang="en-IN" dirty="0" err="1"/>
              <a:t>esp_now_init</a:t>
            </a:r>
            <a:r>
              <a:rPr lang="en-IN" dirty="0"/>
              <a:t>() != ESP_OK) {</a:t>
            </a:r>
          </a:p>
          <a:p>
            <a:r>
              <a:rPr lang="en-IN" dirty="0"/>
              <a:t>    </a:t>
            </a:r>
            <a:r>
              <a:rPr lang="en-IN" dirty="0" err="1"/>
              <a:t>Serial.println</a:t>
            </a:r>
            <a:r>
              <a:rPr lang="en-IN" dirty="0"/>
              <a:t>("Error initializing ESP-NOW");</a:t>
            </a:r>
          </a:p>
          <a:p>
            <a:r>
              <a:rPr lang="en-IN" dirty="0"/>
              <a:t>    return;</a:t>
            </a:r>
          </a:p>
          <a:p>
            <a:r>
              <a:rPr lang="en-IN" dirty="0"/>
              <a:t>  }</a:t>
            </a:r>
          </a:p>
        </p:txBody>
      </p:sp>
      <p:sp>
        <p:nvSpPr>
          <p:cNvPr id="5" name="TextBox 4">
            <a:extLst>
              <a:ext uri="{FF2B5EF4-FFF2-40B4-BE49-F238E27FC236}">
                <a16:creationId xmlns:a16="http://schemas.microsoft.com/office/drawing/2014/main" id="{BDAB6ADE-5A9C-C0BB-AB8D-E2FFFB3CCA95}"/>
              </a:ext>
            </a:extLst>
          </p:cNvPr>
          <p:cNvSpPr txBox="1"/>
          <p:nvPr/>
        </p:nvSpPr>
        <p:spPr>
          <a:xfrm>
            <a:off x="6951406" y="2625980"/>
            <a:ext cx="5014452" cy="369332"/>
          </a:xfrm>
          <a:prstGeom prst="rect">
            <a:avLst/>
          </a:prstGeom>
          <a:noFill/>
        </p:spPr>
        <p:txBody>
          <a:bodyPr wrap="square" rtlCol="0">
            <a:spAutoFit/>
          </a:bodyPr>
          <a:lstStyle/>
          <a:p>
            <a:r>
              <a:rPr lang="en-US" dirty="0" err="1"/>
              <a:t>esp_now_register_send_cb</a:t>
            </a:r>
            <a:r>
              <a:rPr lang="en-US" dirty="0"/>
              <a:t>(</a:t>
            </a:r>
            <a:r>
              <a:rPr lang="en-US" dirty="0" err="1"/>
              <a:t>OnDataSent</a:t>
            </a:r>
            <a:r>
              <a:rPr lang="en-US" dirty="0"/>
              <a:t>);</a:t>
            </a:r>
            <a:endParaRPr lang="en-IN" dirty="0"/>
          </a:p>
        </p:txBody>
      </p:sp>
      <p:sp>
        <p:nvSpPr>
          <p:cNvPr id="6" name="TextBox 5">
            <a:extLst>
              <a:ext uri="{FF2B5EF4-FFF2-40B4-BE49-F238E27FC236}">
                <a16:creationId xmlns:a16="http://schemas.microsoft.com/office/drawing/2014/main" id="{2000BF37-879F-EE14-E198-6B922A4B6F51}"/>
              </a:ext>
            </a:extLst>
          </p:cNvPr>
          <p:cNvSpPr txBox="1"/>
          <p:nvPr/>
        </p:nvSpPr>
        <p:spPr>
          <a:xfrm>
            <a:off x="7049729" y="3429000"/>
            <a:ext cx="5014452" cy="3416320"/>
          </a:xfrm>
          <a:prstGeom prst="rect">
            <a:avLst/>
          </a:prstGeom>
          <a:noFill/>
        </p:spPr>
        <p:txBody>
          <a:bodyPr wrap="square" rtlCol="0">
            <a:spAutoFit/>
          </a:bodyPr>
          <a:lstStyle/>
          <a:p>
            <a:r>
              <a:rPr lang="en-IN" dirty="0"/>
              <a:t>// Register peer</a:t>
            </a:r>
          </a:p>
          <a:p>
            <a:r>
              <a:rPr lang="en-IN" dirty="0"/>
              <a:t>  </a:t>
            </a:r>
            <a:r>
              <a:rPr lang="en-IN" dirty="0" err="1"/>
              <a:t>memcpy</a:t>
            </a:r>
            <a:r>
              <a:rPr lang="en-IN" dirty="0"/>
              <a:t>(</a:t>
            </a:r>
            <a:r>
              <a:rPr lang="en-IN" dirty="0" err="1"/>
              <a:t>peerInfo.peer_addr</a:t>
            </a:r>
            <a:r>
              <a:rPr lang="en-IN" dirty="0"/>
              <a:t>, </a:t>
            </a:r>
            <a:r>
              <a:rPr lang="en-IN" dirty="0" err="1"/>
              <a:t>broadcastAddress</a:t>
            </a:r>
            <a:r>
              <a:rPr lang="en-IN" dirty="0"/>
              <a:t>, 6);</a:t>
            </a:r>
          </a:p>
          <a:p>
            <a:r>
              <a:rPr lang="en-IN" dirty="0"/>
              <a:t>  </a:t>
            </a:r>
            <a:r>
              <a:rPr lang="en-IN" dirty="0" err="1"/>
              <a:t>peerInfo.channel</a:t>
            </a:r>
            <a:r>
              <a:rPr lang="en-IN" dirty="0"/>
              <a:t> = 0;  </a:t>
            </a:r>
          </a:p>
          <a:p>
            <a:r>
              <a:rPr lang="en-IN" dirty="0"/>
              <a:t>  </a:t>
            </a:r>
            <a:r>
              <a:rPr lang="en-IN" dirty="0" err="1"/>
              <a:t>peerInfo.encrypt</a:t>
            </a:r>
            <a:r>
              <a:rPr lang="en-IN" dirty="0"/>
              <a:t> = false;</a:t>
            </a:r>
          </a:p>
          <a:p>
            <a:r>
              <a:rPr lang="en-IN" dirty="0"/>
              <a:t>  </a:t>
            </a:r>
          </a:p>
          <a:p>
            <a:r>
              <a:rPr lang="en-IN" dirty="0"/>
              <a:t>  // Add peer        </a:t>
            </a:r>
          </a:p>
          <a:p>
            <a:r>
              <a:rPr lang="en-IN" dirty="0"/>
              <a:t>  if (</a:t>
            </a:r>
            <a:r>
              <a:rPr lang="en-IN" dirty="0" err="1"/>
              <a:t>esp_now_add_peer</a:t>
            </a:r>
            <a:r>
              <a:rPr lang="en-IN" dirty="0"/>
              <a:t>(&amp;</a:t>
            </a:r>
            <a:r>
              <a:rPr lang="en-IN" dirty="0" err="1"/>
              <a:t>peerInfo</a:t>
            </a:r>
            <a:r>
              <a:rPr lang="en-IN" dirty="0"/>
              <a:t>) != ESP_OK){</a:t>
            </a:r>
          </a:p>
          <a:p>
            <a:r>
              <a:rPr lang="en-IN" dirty="0"/>
              <a:t>    </a:t>
            </a:r>
            <a:r>
              <a:rPr lang="en-IN" dirty="0" err="1"/>
              <a:t>Serial.println</a:t>
            </a:r>
            <a:r>
              <a:rPr lang="en-IN" dirty="0"/>
              <a:t>("Failed to add peer");</a:t>
            </a:r>
          </a:p>
          <a:p>
            <a:r>
              <a:rPr lang="en-IN" dirty="0"/>
              <a:t>    return;</a:t>
            </a:r>
          </a:p>
          <a:p>
            <a:r>
              <a:rPr lang="en-IN" dirty="0"/>
              <a:t>  }</a:t>
            </a:r>
          </a:p>
        </p:txBody>
      </p:sp>
    </p:spTree>
    <p:extLst>
      <p:ext uri="{BB962C8B-B14F-4D97-AF65-F5344CB8AC3E}">
        <p14:creationId xmlns:p14="http://schemas.microsoft.com/office/powerpoint/2010/main" val="358053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6308-92F5-FEB6-BEAF-F30F1279904F}"/>
              </a:ext>
            </a:extLst>
          </p:cNvPr>
          <p:cNvSpPr txBox="1">
            <a:spLocks/>
          </p:cNvSpPr>
          <p:nvPr/>
        </p:nvSpPr>
        <p:spPr>
          <a:xfrm>
            <a:off x="1091958" y="5934212"/>
            <a:ext cx="5308842"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ESP-NOW</a:t>
            </a:r>
          </a:p>
        </p:txBody>
      </p:sp>
      <p:pic>
        <p:nvPicPr>
          <p:cNvPr id="8194" name="Picture 2">
            <a:extLst>
              <a:ext uri="{FF2B5EF4-FFF2-40B4-BE49-F238E27FC236}">
                <a16:creationId xmlns:a16="http://schemas.microsoft.com/office/drawing/2014/main" id="{338D7DA0-0937-B102-E7B1-33A8C4C05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570" y="1419225"/>
            <a:ext cx="6634262" cy="373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28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descr="https://howtomechatronics.com/wp-content/uploads/2022/02/HC-SR04-Ultrasonic-Sensor-Pinout.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20" name="AutoShape 4" descr="https://howtomechatronics.com/wp-content/uploads/2022/02/HC-SR04-Ultrasonic-Sensor-Pinout.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22" name="AutoShape 6" descr="https://howtomechatronics.com/wp-content/uploads/2022/02/HC-SR04-Ultrasonic-Sensor-Pinout.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24" name="AutoShape 8" descr="https://howtomechatronics.com/wp-content/uploads/2022/02/HC-SR04-Ultrasonic-Sensor-Pinout.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4825" name="Picture 9"/>
          <p:cNvPicPr>
            <a:picLocks noChangeAspect="1" noChangeArrowheads="1"/>
          </p:cNvPicPr>
          <p:nvPr/>
        </p:nvPicPr>
        <p:blipFill>
          <a:blip r:embed="rId2"/>
          <a:srcRect l="33734" t="24231" r="33722" b="16346"/>
          <a:stretch>
            <a:fillRect/>
          </a:stretch>
        </p:blipFill>
        <p:spPr bwMode="auto">
          <a:xfrm>
            <a:off x="8318090" y="316776"/>
            <a:ext cx="3097161" cy="3259384"/>
          </a:xfrm>
          <a:prstGeom prst="rect">
            <a:avLst/>
          </a:prstGeom>
          <a:noFill/>
          <a:ln w="9525">
            <a:noFill/>
            <a:miter lim="800000"/>
            <a:headEnd/>
            <a:tailEnd/>
          </a:ln>
          <a:effectLst/>
        </p:spPr>
      </p:pic>
      <p:sp>
        <p:nvSpPr>
          <p:cNvPr id="7" name="Rectangle 6"/>
          <p:cNvSpPr/>
          <p:nvPr/>
        </p:nvSpPr>
        <p:spPr>
          <a:xfrm>
            <a:off x="225084" y="641754"/>
            <a:ext cx="6637832" cy="3970318"/>
          </a:xfrm>
          <a:prstGeom prst="rect">
            <a:avLst/>
          </a:prstGeom>
        </p:spPr>
        <p:txBody>
          <a:bodyPr wrap="square">
            <a:spAutoFit/>
          </a:bodyPr>
          <a:lstStyle/>
          <a:p>
            <a:pPr>
              <a:buFont typeface="Wingdings" pitchFamily="2" charset="2"/>
              <a:buChar char="Ø"/>
            </a:pPr>
            <a:r>
              <a:rPr lang="en-IN" dirty="0">
                <a:solidFill>
                  <a:schemeClr val="bg1"/>
                </a:solidFill>
              </a:rPr>
              <a:t> Object detection using Ultrasonic sensor (HC-SR04)</a:t>
            </a:r>
          </a:p>
          <a:p>
            <a:pPr>
              <a:buFont typeface="Wingdings" pitchFamily="2" charset="2"/>
              <a:buChar char="Ø"/>
            </a:pPr>
            <a:endParaRPr lang="en-IN" dirty="0">
              <a:solidFill>
                <a:schemeClr val="bg1"/>
              </a:solidFill>
            </a:endParaRPr>
          </a:p>
          <a:p>
            <a:pPr>
              <a:buFont typeface="Wingdings" pitchFamily="2" charset="2"/>
              <a:buChar char="Ø"/>
            </a:pPr>
            <a:r>
              <a:rPr lang="en-IN" dirty="0">
                <a:solidFill>
                  <a:schemeClr val="bg1"/>
                </a:solidFill>
              </a:rPr>
              <a:t> The sensor has 4 pins. </a:t>
            </a:r>
            <a:r>
              <a:rPr lang="en-IN" b="1" i="1" dirty="0">
                <a:solidFill>
                  <a:schemeClr val="bg1"/>
                </a:solidFill>
              </a:rPr>
              <a:t>VCC</a:t>
            </a:r>
            <a:r>
              <a:rPr lang="en-IN" dirty="0">
                <a:solidFill>
                  <a:schemeClr val="bg1"/>
                </a:solidFill>
              </a:rPr>
              <a:t> and </a:t>
            </a:r>
            <a:r>
              <a:rPr lang="en-IN" b="1" i="1" dirty="0">
                <a:solidFill>
                  <a:schemeClr val="bg1"/>
                </a:solidFill>
              </a:rPr>
              <a:t>GND</a:t>
            </a:r>
            <a:r>
              <a:rPr lang="en-IN" dirty="0">
                <a:solidFill>
                  <a:schemeClr val="bg1"/>
                </a:solidFill>
              </a:rPr>
              <a:t> go to </a:t>
            </a:r>
            <a:r>
              <a:rPr lang="en-IN" b="1" i="1" dirty="0">
                <a:solidFill>
                  <a:schemeClr val="bg1"/>
                </a:solidFill>
              </a:rPr>
              <a:t>5V</a:t>
            </a:r>
            <a:r>
              <a:rPr lang="en-IN" dirty="0">
                <a:solidFill>
                  <a:schemeClr val="bg1"/>
                </a:solidFill>
              </a:rPr>
              <a:t> and </a:t>
            </a:r>
            <a:r>
              <a:rPr lang="en-IN" b="1" i="1" dirty="0">
                <a:solidFill>
                  <a:schemeClr val="bg1"/>
                </a:solidFill>
              </a:rPr>
              <a:t>GND</a:t>
            </a:r>
            <a:r>
              <a:rPr lang="en-IN" dirty="0">
                <a:solidFill>
                  <a:schemeClr val="bg1"/>
                </a:solidFill>
              </a:rPr>
              <a:t> pins on the Arduino.</a:t>
            </a:r>
          </a:p>
          <a:p>
            <a:pPr>
              <a:buFont typeface="Wingdings" pitchFamily="2" charset="2"/>
              <a:buChar char="Ø"/>
            </a:pPr>
            <a:endParaRPr lang="en-IN" dirty="0">
              <a:solidFill>
                <a:schemeClr val="bg1"/>
              </a:solidFill>
            </a:endParaRPr>
          </a:p>
          <a:p>
            <a:pPr>
              <a:buFont typeface="Wingdings" pitchFamily="2" charset="2"/>
              <a:buChar char="Ø"/>
            </a:pPr>
            <a:r>
              <a:rPr lang="en-IN" dirty="0">
                <a:solidFill>
                  <a:schemeClr val="bg1"/>
                </a:solidFill>
              </a:rPr>
              <a:t> </a:t>
            </a:r>
            <a:r>
              <a:rPr lang="en-IN" b="1" i="1" dirty="0">
                <a:solidFill>
                  <a:schemeClr val="bg1"/>
                </a:solidFill>
              </a:rPr>
              <a:t>Trig</a:t>
            </a:r>
            <a:r>
              <a:rPr lang="en-IN" dirty="0">
                <a:solidFill>
                  <a:schemeClr val="bg1"/>
                </a:solidFill>
              </a:rPr>
              <a:t> and </a:t>
            </a:r>
            <a:r>
              <a:rPr lang="en-IN" b="1" i="1" dirty="0">
                <a:solidFill>
                  <a:schemeClr val="bg1"/>
                </a:solidFill>
              </a:rPr>
              <a:t>Echo </a:t>
            </a:r>
            <a:r>
              <a:rPr lang="en-IN" dirty="0">
                <a:solidFill>
                  <a:schemeClr val="bg1"/>
                </a:solidFill>
              </a:rPr>
              <a:t>go to any digital Arduino pin. </a:t>
            </a:r>
          </a:p>
          <a:p>
            <a:pPr>
              <a:buFont typeface="Wingdings" pitchFamily="2" charset="2"/>
              <a:buChar char="Ø"/>
            </a:pPr>
            <a:endParaRPr lang="en-IN" dirty="0">
              <a:solidFill>
                <a:schemeClr val="bg1"/>
              </a:solidFill>
            </a:endParaRPr>
          </a:p>
          <a:p>
            <a:pPr>
              <a:buFont typeface="Wingdings" pitchFamily="2" charset="2"/>
              <a:buChar char="Ø"/>
            </a:pPr>
            <a:r>
              <a:rPr lang="en-IN" dirty="0">
                <a:solidFill>
                  <a:schemeClr val="bg1"/>
                </a:solidFill>
              </a:rPr>
              <a:t> Using the </a:t>
            </a:r>
            <a:r>
              <a:rPr lang="en-IN" b="1" i="1" dirty="0">
                <a:solidFill>
                  <a:schemeClr val="bg1"/>
                </a:solidFill>
              </a:rPr>
              <a:t>Trig </a:t>
            </a:r>
            <a:r>
              <a:rPr lang="en-IN" dirty="0">
                <a:solidFill>
                  <a:schemeClr val="bg1"/>
                </a:solidFill>
              </a:rPr>
              <a:t>pin we send the ultrasound wave from the transmitter, and with the </a:t>
            </a:r>
            <a:r>
              <a:rPr lang="en-IN" b="1" i="1" dirty="0">
                <a:solidFill>
                  <a:schemeClr val="bg1"/>
                </a:solidFill>
              </a:rPr>
              <a:t>Echo </a:t>
            </a:r>
            <a:r>
              <a:rPr lang="en-IN" dirty="0">
                <a:solidFill>
                  <a:schemeClr val="bg1"/>
                </a:solidFill>
              </a:rPr>
              <a:t>pin we listen for the reflected signal.</a:t>
            </a:r>
          </a:p>
          <a:p>
            <a:pPr>
              <a:buFont typeface="Wingdings" pitchFamily="2" charset="2"/>
              <a:buChar char="Ø"/>
            </a:pPr>
            <a:endParaRPr lang="en-IN" dirty="0">
              <a:solidFill>
                <a:schemeClr val="bg1"/>
              </a:solidFill>
            </a:endParaRPr>
          </a:p>
          <a:p>
            <a:pPr>
              <a:buFont typeface="Wingdings" pitchFamily="2" charset="2"/>
              <a:buChar char="Ø"/>
            </a:pPr>
            <a:r>
              <a:rPr lang="en-IN" dirty="0">
                <a:solidFill>
                  <a:schemeClr val="bg1"/>
                </a:solidFill>
              </a:rPr>
              <a:t> A short ultrasonic sound wave being transmitted towards the target. The target reflects back the wave which confirms the presence of the object. </a:t>
            </a:r>
          </a:p>
        </p:txBody>
      </p:sp>
      <p:sp>
        <p:nvSpPr>
          <p:cNvPr id="8" name="Title 1">
            <a:extLst>
              <a:ext uri="{FF2B5EF4-FFF2-40B4-BE49-F238E27FC236}">
                <a16:creationId xmlns:a16="http://schemas.microsoft.com/office/drawing/2014/main" id="{F9E699C6-9186-587B-D95E-D31538820A72}"/>
              </a:ext>
            </a:extLst>
          </p:cNvPr>
          <p:cNvSpPr txBox="1">
            <a:spLocks/>
          </p:cNvSpPr>
          <p:nvPr/>
        </p:nvSpPr>
        <p:spPr>
          <a:xfrm>
            <a:off x="332286" y="6060824"/>
            <a:ext cx="6870356"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t>OBSTACLE detection – Ultrasonic sensor </a:t>
            </a:r>
          </a:p>
        </p:txBody>
      </p:sp>
      <p:graphicFrame>
        <p:nvGraphicFramePr>
          <p:cNvPr id="2" name="Table 2">
            <a:extLst>
              <a:ext uri="{FF2B5EF4-FFF2-40B4-BE49-F238E27FC236}">
                <a16:creationId xmlns:a16="http://schemas.microsoft.com/office/drawing/2014/main" id="{31FD279D-C723-3004-7AC2-7651DA55C052}"/>
              </a:ext>
            </a:extLst>
          </p:cNvPr>
          <p:cNvGraphicFramePr>
            <a:graphicFrameLocks noGrp="1"/>
          </p:cNvGraphicFramePr>
          <p:nvPr>
            <p:extLst>
              <p:ext uri="{D42A27DB-BD31-4B8C-83A1-F6EECF244321}">
                <p14:modId xmlns:p14="http://schemas.microsoft.com/office/powerpoint/2010/main" val="2003206787"/>
              </p:ext>
            </p:extLst>
          </p:nvPr>
        </p:nvGraphicFramePr>
        <p:xfrm>
          <a:off x="8378140" y="3974144"/>
          <a:ext cx="3588776" cy="1854200"/>
        </p:xfrm>
        <a:graphic>
          <a:graphicData uri="http://schemas.openxmlformats.org/drawingml/2006/table">
            <a:tbl>
              <a:tblPr firstRow="1" bandRow="1">
                <a:tableStyleId>{5C22544A-7EE6-4342-B048-85BDC9FD1C3A}</a:tableStyleId>
              </a:tblPr>
              <a:tblGrid>
                <a:gridCol w="1794388">
                  <a:extLst>
                    <a:ext uri="{9D8B030D-6E8A-4147-A177-3AD203B41FA5}">
                      <a16:colId xmlns:a16="http://schemas.microsoft.com/office/drawing/2014/main" val="3998350600"/>
                    </a:ext>
                  </a:extLst>
                </a:gridCol>
                <a:gridCol w="1794388">
                  <a:extLst>
                    <a:ext uri="{9D8B030D-6E8A-4147-A177-3AD203B41FA5}">
                      <a16:colId xmlns:a16="http://schemas.microsoft.com/office/drawing/2014/main" val="4016331499"/>
                    </a:ext>
                  </a:extLst>
                </a:gridCol>
              </a:tblGrid>
              <a:tr h="370840">
                <a:tc>
                  <a:txBody>
                    <a:bodyPr/>
                    <a:lstStyle/>
                    <a:p>
                      <a:r>
                        <a:rPr lang="en-IN" dirty="0"/>
                        <a:t>ESP32 pin</a:t>
                      </a:r>
                    </a:p>
                  </a:txBody>
                  <a:tcPr/>
                </a:tc>
                <a:tc>
                  <a:txBody>
                    <a:bodyPr/>
                    <a:lstStyle/>
                    <a:p>
                      <a:r>
                        <a:rPr lang="en-IN" dirty="0"/>
                        <a:t>Ultrasonic</a:t>
                      </a:r>
                    </a:p>
                  </a:txBody>
                  <a:tcPr/>
                </a:tc>
                <a:extLst>
                  <a:ext uri="{0D108BD9-81ED-4DB2-BD59-A6C34878D82A}">
                    <a16:rowId xmlns:a16="http://schemas.microsoft.com/office/drawing/2014/main" val="578566580"/>
                  </a:ext>
                </a:extLst>
              </a:tr>
              <a:tr h="370840">
                <a:tc>
                  <a:txBody>
                    <a:bodyPr/>
                    <a:lstStyle/>
                    <a:p>
                      <a:r>
                        <a:rPr lang="en-IN" dirty="0"/>
                        <a:t>VIN</a:t>
                      </a:r>
                    </a:p>
                  </a:txBody>
                  <a:tcPr/>
                </a:tc>
                <a:tc>
                  <a:txBody>
                    <a:bodyPr/>
                    <a:lstStyle/>
                    <a:p>
                      <a:r>
                        <a:rPr lang="en-IN" dirty="0"/>
                        <a:t>VCC</a:t>
                      </a:r>
                    </a:p>
                  </a:txBody>
                  <a:tcPr/>
                </a:tc>
                <a:extLst>
                  <a:ext uri="{0D108BD9-81ED-4DB2-BD59-A6C34878D82A}">
                    <a16:rowId xmlns:a16="http://schemas.microsoft.com/office/drawing/2014/main" val="2974823432"/>
                  </a:ext>
                </a:extLst>
              </a:tr>
              <a:tr h="370840">
                <a:tc>
                  <a:txBody>
                    <a:bodyPr/>
                    <a:lstStyle/>
                    <a:p>
                      <a:r>
                        <a:rPr lang="en-IN" dirty="0"/>
                        <a:t>GPIO12</a:t>
                      </a:r>
                    </a:p>
                  </a:txBody>
                  <a:tcPr/>
                </a:tc>
                <a:tc>
                  <a:txBody>
                    <a:bodyPr/>
                    <a:lstStyle/>
                    <a:p>
                      <a:r>
                        <a:rPr lang="en-IN" dirty="0"/>
                        <a:t>Trig</a:t>
                      </a:r>
                    </a:p>
                  </a:txBody>
                  <a:tcPr/>
                </a:tc>
                <a:extLst>
                  <a:ext uri="{0D108BD9-81ED-4DB2-BD59-A6C34878D82A}">
                    <a16:rowId xmlns:a16="http://schemas.microsoft.com/office/drawing/2014/main" val="3361740767"/>
                  </a:ext>
                </a:extLst>
              </a:tr>
              <a:tr h="370840">
                <a:tc>
                  <a:txBody>
                    <a:bodyPr/>
                    <a:lstStyle/>
                    <a:p>
                      <a:r>
                        <a:rPr lang="en-IN" dirty="0"/>
                        <a:t>GPIO13</a:t>
                      </a:r>
                    </a:p>
                  </a:txBody>
                  <a:tcPr/>
                </a:tc>
                <a:tc>
                  <a:txBody>
                    <a:bodyPr/>
                    <a:lstStyle/>
                    <a:p>
                      <a:r>
                        <a:rPr lang="en-IN" dirty="0"/>
                        <a:t>Echo</a:t>
                      </a:r>
                    </a:p>
                  </a:txBody>
                  <a:tcPr/>
                </a:tc>
                <a:extLst>
                  <a:ext uri="{0D108BD9-81ED-4DB2-BD59-A6C34878D82A}">
                    <a16:rowId xmlns:a16="http://schemas.microsoft.com/office/drawing/2014/main" val="1737292924"/>
                  </a:ext>
                </a:extLst>
              </a:tr>
              <a:tr h="370840">
                <a:tc>
                  <a:txBody>
                    <a:bodyPr/>
                    <a:lstStyle/>
                    <a:p>
                      <a:r>
                        <a:rPr lang="en-IN" dirty="0"/>
                        <a:t>GND</a:t>
                      </a:r>
                    </a:p>
                  </a:txBody>
                  <a:tcPr/>
                </a:tc>
                <a:tc>
                  <a:txBody>
                    <a:bodyPr/>
                    <a:lstStyle/>
                    <a:p>
                      <a:r>
                        <a:rPr lang="en-IN" dirty="0"/>
                        <a:t>GND</a:t>
                      </a:r>
                    </a:p>
                  </a:txBody>
                  <a:tcPr/>
                </a:tc>
                <a:extLst>
                  <a:ext uri="{0D108BD9-81ED-4DB2-BD59-A6C34878D82A}">
                    <a16:rowId xmlns:a16="http://schemas.microsoft.com/office/drawing/2014/main" val="279728254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99C6-9186-587B-D95E-D31538820A72}"/>
              </a:ext>
            </a:extLst>
          </p:cNvPr>
          <p:cNvSpPr txBox="1">
            <a:spLocks/>
          </p:cNvSpPr>
          <p:nvPr/>
        </p:nvSpPr>
        <p:spPr>
          <a:xfrm>
            <a:off x="107198" y="5877940"/>
            <a:ext cx="6870356"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t>OBSTACLE detection – Ultrasonic sensor </a:t>
            </a:r>
          </a:p>
        </p:txBody>
      </p:sp>
      <p:sp>
        <p:nvSpPr>
          <p:cNvPr id="1028" name="AutoShape 4" descr="Ultrasonic Sensor HC-SR04 and Arduino - Complete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0" name="AutoShape 6" descr="Ultrasonic Sensor HC-SR04 and Arduino - Complete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 name="Picture 2" descr="GitHub - gamegine/HCSR04-ultrasonic-sensor-lib: Arduino lib for HCSR04  ultrasonic sensor"/>
          <p:cNvPicPr>
            <a:picLocks noChangeAspect="1" noChangeArrowheads="1"/>
          </p:cNvPicPr>
          <p:nvPr/>
        </p:nvPicPr>
        <p:blipFill>
          <a:blip r:embed="rId2"/>
          <a:srcRect/>
          <a:stretch>
            <a:fillRect/>
          </a:stretch>
        </p:blipFill>
        <p:spPr bwMode="auto">
          <a:xfrm>
            <a:off x="6991653" y="3904158"/>
            <a:ext cx="4904926" cy="2531807"/>
          </a:xfrm>
          <a:prstGeom prst="rect">
            <a:avLst/>
          </a:prstGeom>
          <a:noFill/>
        </p:spPr>
      </p:pic>
      <p:sp>
        <p:nvSpPr>
          <p:cNvPr id="8" name="Rectangle 7"/>
          <p:cNvSpPr/>
          <p:nvPr/>
        </p:nvSpPr>
        <p:spPr>
          <a:xfrm>
            <a:off x="225083" y="430734"/>
            <a:ext cx="10424159" cy="3416320"/>
          </a:xfrm>
          <a:prstGeom prst="rect">
            <a:avLst/>
          </a:prstGeom>
        </p:spPr>
        <p:txBody>
          <a:bodyPr wrap="square">
            <a:spAutoFit/>
          </a:bodyPr>
          <a:lstStyle/>
          <a:p>
            <a:pPr>
              <a:buFont typeface="Wingdings" pitchFamily="2" charset="2"/>
              <a:buChar char="Ø"/>
            </a:pPr>
            <a:r>
              <a:rPr lang="en-IN" dirty="0">
                <a:solidFill>
                  <a:schemeClr val="bg1"/>
                </a:solidFill>
              </a:rPr>
              <a:t> To use this sensor to measure distance, the robot's brain must measure the amount of time it takes for the ultrasonic sound to travel.</a:t>
            </a:r>
          </a:p>
          <a:p>
            <a:pPr>
              <a:buFont typeface="Wingdings" pitchFamily="2" charset="2"/>
              <a:buChar char="Ø"/>
            </a:pPr>
            <a:endParaRPr lang="en-IN" dirty="0">
              <a:solidFill>
                <a:schemeClr val="bg1"/>
              </a:solidFill>
            </a:endParaRPr>
          </a:p>
          <a:p>
            <a:pPr>
              <a:buFont typeface="Wingdings" pitchFamily="2" charset="2"/>
              <a:buChar char="Ø"/>
            </a:pPr>
            <a:r>
              <a:rPr lang="en-IN" dirty="0">
                <a:solidFill>
                  <a:schemeClr val="bg1"/>
                </a:solidFill>
              </a:rPr>
              <a:t> Sound travels at approximately 340 meters per second (0.034 mm per microsecond).</a:t>
            </a:r>
          </a:p>
          <a:p>
            <a:pPr>
              <a:buFont typeface="Wingdings" pitchFamily="2" charset="2"/>
              <a:buChar char="Ø"/>
            </a:pPr>
            <a:endParaRPr lang="en-IN" dirty="0">
              <a:solidFill>
                <a:schemeClr val="bg1"/>
              </a:solidFill>
            </a:endParaRPr>
          </a:p>
          <a:p>
            <a:pPr>
              <a:buFont typeface="Wingdings" pitchFamily="2" charset="2"/>
              <a:buChar char="Ø"/>
            </a:pPr>
            <a:r>
              <a:rPr lang="en-IN" dirty="0">
                <a:solidFill>
                  <a:schemeClr val="bg1"/>
                </a:solidFill>
              </a:rPr>
              <a:t>To measure the distance the sound has travelled we use the formula: </a:t>
            </a:r>
          </a:p>
          <a:p>
            <a:pPr>
              <a:buFont typeface="Wingdings" pitchFamily="2" charset="2"/>
              <a:buChar char="Ø"/>
            </a:pPr>
            <a:endParaRPr lang="en-IN" dirty="0">
              <a:solidFill>
                <a:schemeClr val="bg1"/>
              </a:solidFill>
            </a:endParaRPr>
          </a:p>
          <a:p>
            <a:r>
              <a:rPr lang="en-IN" dirty="0">
                <a:solidFill>
                  <a:schemeClr val="bg1"/>
                </a:solidFill>
              </a:rPr>
              <a:t>               Distance  = (Time x Speed Of Sound) / 2. </a:t>
            </a:r>
          </a:p>
          <a:p>
            <a:r>
              <a:rPr lang="en-IN" dirty="0">
                <a:solidFill>
                  <a:schemeClr val="bg1"/>
                </a:solidFill>
              </a:rPr>
              <a:t>				    </a:t>
            </a:r>
          </a:p>
          <a:p>
            <a:r>
              <a:rPr lang="en-IN" dirty="0">
                <a:solidFill>
                  <a:schemeClr val="bg1"/>
                </a:solidFill>
              </a:rPr>
              <a:t>				    = (time * 0.034) / 2</a:t>
            </a:r>
          </a:p>
          <a:p>
            <a:endParaRPr lang="en-IN" dirty="0">
              <a:solidFill>
                <a:schemeClr val="bg1"/>
              </a:solidFill>
            </a:endParaRPr>
          </a:p>
          <a:p>
            <a:r>
              <a:rPr lang="en-IN" dirty="0">
                <a:solidFill>
                  <a:schemeClr val="bg1"/>
                </a:solidFill>
              </a:rPr>
              <a:t>The "2" is in the formula because the sound has to travel back and forth.</a:t>
            </a:r>
          </a:p>
        </p:txBody>
      </p:sp>
    </p:spTree>
    <p:extLst>
      <p:ext uri="{BB962C8B-B14F-4D97-AF65-F5344CB8AC3E}">
        <p14:creationId xmlns:p14="http://schemas.microsoft.com/office/powerpoint/2010/main" val="76886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99C6-9186-587B-D95E-D31538820A72}"/>
              </a:ext>
            </a:extLst>
          </p:cNvPr>
          <p:cNvSpPr txBox="1">
            <a:spLocks/>
          </p:cNvSpPr>
          <p:nvPr/>
        </p:nvSpPr>
        <p:spPr>
          <a:xfrm>
            <a:off x="107198" y="6145232"/>
            <a:ext cx="6870356"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t>Line following – IR sensor </a:t>
            </a:r>
          </a:p>
        </p:txBody>
      </p:sp>
      <p:sp>
        <p:nvSpPr>
          <p:cNvPr id="3" name="Rectangle 2"/>
          <p:cNvSpPr/>
          <p:nvPr/>
        </p:nvSpPr>
        <p:spPr>
          <a:xfrm>
            <a:off x="225083" y="416666"/>
            <a:ext cx="10747717" cy="4385816"/>
          </a:xfrm>
          <a:prstGeom prst="rect">
            <a:avLst/>
          </a:prstGeom>
        </p:spPr>
        <p:txBody>
          <a:bodyPr wrap="square">
            <a:spAutoFit/>
          </a:bodyPr>
          <a:lstStyle/>
          <a:p>
            <a:pPr>
              <a:buFont typeface="Wingdings" pitchFamily="2" charset="2"/>
              <a:buChar char="Ø"/>
            </a:pPr>
            <a:r>
              <a:rPr lang="en-IN" dirty="0">
                <a:solidFill>
                  <a:schemeClr val="bg1"/>
                </a:solidFill>
              </a:rPr>
              <a:t> Line following using IR sensors.</a:t>
            </a:r>
          </a:p>
          <a:p>
            <a:pPr>
              <a:buFont typeface="Wingdings" pitchFamily="2" charset="2"/>
              <a:buChar char="Ø"/>
            </a:pPr>
            <a:endParaRPr lang="en-IN" dirty="0">
              <a:solidFill>
                <a:schemeClr val="bg1"/>
              </a:solidFill>
            </a:endParaRPr>
          </a:p>
          <a:p>
            <a:pPr>
              <a:lnSpc>
                <a:spcPct val="150000"/>
              </a:lnSpc>
              <a:buFont typeface="Wingdings" pitchFamily="2" charset="2"/>
              <a:buChar char="Ø"/>
            </a:pPr>
            <a:r>
              <a:rPr lang="en-IN" dirty="0">
                <a:solidFill>
                  <a:schemeClr val="bg1"/>
                </a:solidFill>
              </a:rPr>
              <a:t> The white LED is an IR LED which continuously emits the IR light and black LED is a photodiode that works as the receiver in the IR sensor.</a:t>
            </a:r>
          </a:p>
          <a:p>
            <a:pPr>
              <a:lnSpc>
                <a:spcPct val="150000"/>
              </a:lnSpc>
            </a:pPr>
            <a:endParaRPr lang="en-IN" dirty="0">
              <a:solidFill>
                <a:schemeClr val="bg1"/>
              </a:solidFill>
            </a:endParaRPr>
          </a:p>
          <a:p>
            <a:pPr>
              <a:lnSpc>
                <a:spcPct val="150000"/>
              </a:lnSpc>
              <a:buFont typeface="Wingdings" pitchFamily="2" charset="2"/>
              <a:buChar char="Ø"/>
            </a:pPr>
            <a:r>
              <a:rPr lang="en-IN" dirty="0">
                <a:solidFill>
                  <a:schemeClr val="bg1"/>
                </a:solidFill>
              </a:rPr>
              <a:t> If the light gets reflected back by hitting any object in front it, the IR receiver receives this light. This way the object is detected in the case of the IR sensor.</a:t>
            </a:r>
          </a:p>
          <a:p>
            <a:pPr>
              <a:lnSpc>
                <a:spcPct val="150000"/>
              </a:lnSpc>
              <a:buFont typeface="Wingdings" pitchFamily="2" charset="2"/>
              <a:buChar char="Ø"/>
            </a:pPr>
            <a:endParaRPr lang="en-IN" dirty="0">
              <a:solidFill>
                <a:schemeClr val="bg1"/>
              </a:solidFill>
            </a:endParaRPr>
          </a:p>
          <a:p>
            <a:pPr>
              <a:lnSpc>
                <a:spcPct val="150000"/>
              </a:lnSpc>
              <a:buFont typeface="Wingdings" pitchFamily="2" charset="2"/>
              <a:buChar char="Ø"/>
            </a:pPr>
            <a:r>
              <a:rPr lang="en-IN" dirty="0">
                <a:solidFill>
                  <a:schemeClr val="bg1"/>
                </a:solidFill>
              </a:rPr>
              <a:t> Using potentiometer (Trimpot) we can control the range </a:t>
            </a:r>
          </a:p>
          <a:p>
            <a:pPr>
              <a:lnSpc>
                <a:spcPct val="150000"/>
              </a:lnSpc>
            </a:pPr>
            <a:r>
              <a:rPr lang="en-IN" dirty="0">
                <a:solidFill>
                  <a:schemeClr val="bg1"/>
                </a:solidFill>
              </a:rPr>
              <a:t>    i.e. from how far you want to detect the object by </a:t>
            </a:r>
          </a:p>
          <a:p>
            <a:pPr>
              <a:lnSpc>
                <a:spcPct val="150000"/>
              </a:lnSpc>
            </a:pPr>
            <a:r>
              <a:rPr lang="en-IN" dirty="0">
                <a:solidFill>
                  <a:schemeClr val="bg1"/>
                </a:solidFill>
              </a:rPr>
              <a:t>    changing the value of the potentiometer.</a:t>
            </a:r>
          </a:p>
        </p:txBody>
      </p:sp>
      <p:pic>
        <p:nvPicPr>
          <p:cNvPr id="36866" name="Picture 2" descr="Infrared (IR) Sensor Module with Arduino – A blog about DIY ..."/>
          <p:cNvPicPr>
            <a:picLocks noChangeAspect="1" noChangeArrowheads="1"/>
          </p:cNvPicPr>
          <p:nvPr/>
        </p:nvPicPr>
        <p:blipFill>
          <a:blip r:embed="rId2"/>
          <a:srcRect/>
          <a:stretch>
            <a:fillRect/>
          </a:stretch>
        </p:blipFill>
        <p:spPr bwMode="auto">
          <a:xfrm>
            <a:off x="7118246" y="3446592"/>
            <a:ext cx="4806462" cy="29697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421" y="275002"/>
            <a:ext cx="11648049" cy="1892826"/>
          </a:xfrm>
          <a:prstGeom prst="rect">
            <a:avLst/>
          </a:prstGeom>
        </p:spPr>
        <p:txBody>
          <a:bodyPr wrap="square">
            <a:spAutoFit/>
          </a:bodyPr>
          <a:lstStyle/>
          <a:p>
            <a:r>
              <a:rPr lang="en-IN" b="1" dirty="0">
                <a:solidFill>
                  <a:schemeClr val="bg1"/>
                </a:solidFill>
              </a:rPr>
              <a:t>Line Follower</a:t>
            </a:r>
            <a:endParaRPr lang="en-IN" dirty="0">
              <a:solidFill>
                <a:schemeClr val="bg1"/>
              </a:solidFill>
            </a:endParaRPr>
          </a:p>
          <a:p>
            <a:endParaRPr lang="en-IN" dirty="0">
              <a:solidFill>
                <a:schemeClr val="bg1"/>
              </a:solidFill>
            </a:endParaRPr>
          </a:p>
          <a:p>
            <a:pPr>
              <a:lnSpc>
                <a:spcPct val="150000"/>
              </a:lnSpc>
            </a:pPr>
            <a:r>
              <a:rPr lang="en-IN" dirty="0">
                <a:solidFill>
                  <a:schemeClr val="bg1"/>
                </a:solidFill>
              </a:rPr>
              <a:t>The concept of working of line follower is related to light. We use here the behavior of light at the black and white surfaces. When light falls on a white surface it is almost fully reflected and in the case of a black surface light is completely absorbed. This behavior of light is used in </a:t>
            </a:r>
            <a:r>
              <a:rPr lang="en-IN" b="1" dirty="0">
                <a:solidFill>
                  <a:schemeClr val="bg1"/>
                </a:solidFill>
              </a:rPr>
              <a:t>building a line follower robot</a:t>
            </a:r>
            <a:r>
              <a:rPr lang="en-IN" dirty="0">
                <a:solidFill>
                  <a:schemeClr val="bg1"/>
                </a:solidFill>
              </a:rPr>
              <a:t>.</a:t>
            </a:r>
          </a:p>
        </p:txBody>
      </p:sp>
      <p:pic>
        <p:nvPicPr>
          <p:cNvPr id="37890" name="Picture 2"/>
          <p:cNvPicPr>
            <a:picLocks noChangeAspect="1" noChangeArrowheads="1"/>
          </p:cNvPicPr>
          <p:nvPr/>
        </p:nvPicPr>
        <p:blipFill>
          <a:blip r:embed="rId2">
            <a:lum bright="-10000" contrast="10000"/>
          </a:blip>
          <a:srcRect l="9731" t="14615" r="62158" b="50577"/>
          <a:stretch>
            <a:fillRect/>
          </a:stretch>
        </p:blipFill>
        <p:spPr bwMode="auto">
          <a:xfrm>
            <a:off x="1561513" y="2560317"/>
            <a:ext cx="3657600" cy="2546252"/>
          </a:xfrm>
          <a:prstGeom prst="rect">
            <a:avLst/>
          </a:prstGeom>
          <a:noFill/>
          <a:ln w="9525">
            <a:noFill/>
            <a:miter lim="800000"/>
            <a:headEnd/>
            <a:tailEnd/>
          </a:ln>
          <a:effectLst/>
        </p:spPr>
      </p:pic>
      <p:pic>
        <p:nvPicPr>
          <p:cNvPr id="4" name="Picture 2"/>
          <p:cNvPicPr>
            <a:picLocks noChangeAspect="1" noChangeArrowheads="1"/>
          </p:cNvPicPr>
          <p:nvPr/>
        </p:nvPicPr>
        <p:blipFill>
          <a:blip r:embed="rId2">
            <a:lum bright="-10000" contrast="10000"/>
          </a:blip>
          <a:srcRect l="9731" t="57725" r="62158" b="7468"/>
          <a:stretch>
            <a:fillRect/>
          </a:stretch>
        </p:blipFill>
        <p:spPr bwMode="auto">
          <a:xfrm>
            <a:off x="6145230" y="2560316"/>
            <a:ext cx="3657600" cy="2546252"/>
          </a:xfrm>
          <a:prstGeom prst="rect">
            <a:avLst/>
          </a:prstGeom>
          <a:noFill/>
          <a:ln w="9525">
            <a:noFill/>
            <a:miter lim="800000"/>
            <a:headEnd/>
            <a:tailEnd/>
          </a:ln>
          <a:effectLst/>
        </p:spPr>
      </p:pic>
      <p:sp>
        <p:nvSpPr>
          <p:cNvPr id="6" name="Rectangle 5"/>
          <p:cNvSpPr/>
          <p:nvPr/>
        </p:nvSpPr>
        <p:spPr>
          <a:xfrm>
            <a:off x="548641" y="5323233"/>
            <a:ext cx="8623495" cy="1200329"/>
          </a:xfrm>
          <a:prstGeom prst="rect">
            <a:avLst/>
          </a:prstGeom>
        </p:spPr>
        <p:txBody>
          <a:bodyPr wrap="square">
            <a:spAutoFit/>
          </a:bodyPr>
          <a:lstStyle/>
          <a:p>
            <a:r>
              <a:rPr lang="en-IN" b="1" dirty="0">
                <a:solidFill>
                  <a:schemeClr val="bg1"/>
                </a:solidFill>
              </a:rPr>
              <a:t>IR Sensor Status</a:t>
            </a:r>
          </a:p>
          <a:p>
            <a:endParaRPr lang="en-IN" dirty="0">
              <a:solidFill>
                <a:schemeClr val="bg1"/>
              </a:solidFill>
            </a:endParaRPr>
          </a:p>
          <a:p>
            <a:r>
              <a:rPr lang="en-IN" dirty="0">
                <a:solidFill>
                  <a:schemeClr val="bg1"/>
                </a:solidFill>
              </a:rPr>
              <a:t>	When IR Sensor </a:t>
            </a:r>
            <a:r>
              <a:rPr lang="en-IN" b="1" dirty="0">
                <a:solidFill>
                  <a:schemeClr val="bg1"/>
                </a:solidFill>
              </a:rPr>
              <a:t>on white surface</a:t>
            </a:r>
            <a:r>
              <a:rPr lang="en-IN" dirty="0">
                <a:solidFill>
                  <a:schemeClr val="bg1"/>
                </a:solidFill>
              </a:rPr>
              <a:t>, then its status is </a:t>
            </a:r>
            <a:r>
              <a:rPr lang="en-IN" b="1" dirty="0">
                <a:solidFill>
                  <a:schemeClr val="bg1"/>
                </a:solidFill>
              </a:rPr>
              <a:t>LOW</a:t>
            </a:r>
            <a:r>
              <a:rPr lang="en-IN" dirty="0">
                <a:solidFill>
                  <a:schemeClr val="bg1"/>
                </a:solidFill>
              </a:rPr>
              <a:t>. </a:t>
            </a:r>
          </a:p>
          <a:p>
            <a:r>
              <a:rPr lang="en-IN" dirty="0">
                <a:solidFill>
                  <a:schemeClr val="bg1"/>
                </a:solidFill>
              </a:rPr>
              <a:t> 	When IR Sensor </a:t>
            </a:r>
            <a:r>
              <a:rPr lang="en-IN" b="1" dirty="0">
                <a:solidFill>
                  <a:schemeClr val="bg1"/>
                </a:solidFill>
              </a:rPr>
              <a:t>on Black surface</a:t>
            </a:r>
            <a:r>
              <a:rPr lang="en-IN" dirty="0">
                <a:solidFill>
                  <a:schemeClr val="bg1"/>
                </a:solidFill>
              </a:rPr>
              <a:t>, then its status is </a:t>
            </a:r>
            <a:r>
              <a:rPr lang="en-IN" b="1" dirty="0">
                <a:solidFill>
                  <a:schemeClr val="bg1"/>
                </a:solidFill>
              </a:rPr>
              <a:t>HIGH</a:t>
            </a:r>
            <a:r>
              <a:rPr lang="en-IN" dirty="0">
                <a:solidFill>
                  <a:schemeClr val="bg1"/>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40" y="268460"/>
            <a:ext cx="8862646" cy="3416320"/>
          </a:xfrm>
          <a:prstGeom prst="rect">
            <a:avLst/>
          </a:prstGeom>
        </p:spPr>
        <p:txBody>
          <a:bodyPr wrap="square">
            <a:spAutoFit/>
          </a:bodyPr>
          <a:lstStyle/>
          <a:p>
            <a:r>
              <a:rPr lang="en-IN" dirty="0">
                <a:solidFill>
                  <a:schemeClr val="bg1"/>
                </a:solidFill>
              </a:rPr>
              <a:t>we are using two IR sensor modules namely the left sensor and the right sensor. </a:t>
            </a:r>
          </a:p>
          <a:p>
            <a:endParaRPr lang="en-IN" dirty="0">
              <a:solidFill>
                <a:schemeClr val="bg1"/>
              </a:solidFill>
            </a:endParaRPr>
          </a:p>
          <a:p>
            <a:pPr marL="342900" indent="-342900">
              <a:buAutoNum type="arabicPeriod"/>
            </a:pPr>
            <a:r>
              <a:rPr lang="en-IN" dirty="0">
                <a:solidFill>
                  <a:schemeClr val="bg1"/>
                </a:solidFill>
              </a:rPr>
              <a:t>When both left and right sensor senses white then the robot moves forward.</a:t>
            </a:r>
          </a:p>
          <a:p>
            <a:pPr marL="342900" indent="-342900"/>
            <a:endParaRPr lang="en-IN" dirty="0">
              <a:solidFill>
                <a:schemeClr val="bg1"/>
              </a:solidFill>
            </a:endParaRPr>
          </a:p>
          <a:p>
            <a:pPr marL="342900" indent="-342900"/>
            <a:r>
              <a:rPr lang="en-IN" dirty="0">
                <a:solidFill>
                  <a:schemeClr val="bg1"/>
                </a:solidFill>
              </a:rPr>
              <a:t>2.   If the left sensor comes on a black line then the robot turn the left side.</a:t>
            </a:r>
          </a:p>
          <a:p>
            <a:pPr marL="342900" indent="-342900"/>
            <a:endParaRPr lang="en-IN" dirty="0">
              <a:solidFill>
                <a:schemeClr val="bg1"/>
              </a:solidFill>
            </a:endParaRPr>
          </a:p>
          <a:p>
            <a:pPr marL="342900" indent="-342900"/>
            <a:r>
              <a:rPr lang="en-IN" dirty="0">
                <a:solidFill>
                  <a:schemeClr val="bg1"/>
                </a:solidFill>
              </a:rPr>
              <a:t>3.   If the right sensor sense black line then robot turn right side until both sensors comes at the white surface. When the white surface comes robot starts moving on forward again.</a:t>
            </a:r>
          </a:p>
          <a:p>
            <a:pPr marL="342900" indent="-342900">
              <a:buAutoNum type="arabicPeriod"/>
            </a:pPr>
            <a:endParaRPr lang="en-IN" dirty="0">
              <a:solidFill>
                <a:schemeClr val="bg1"/>
              </a:solidFill>
            </a:endParaRPr>
          </a:p>
          <a:p>
            <a:pPr marL="342900" indent="-342900"/>
            <a:r>
              <a:rPr lang="en-IN" dirty="0">
                <a:solidFill>
                  <a:schemeClr val="bg1"/>
                </a:solidFill>
              </a:rPr>
              <a:t>4.   If both sensors come on the black line, the robot stops.</a:t>
            </a:r>
          </a:p>
        </p:txBody>
      </p:sp>
      <p:grpSp>
        <p:nvGrpSpPr>
          <p:cNvPr id="7" name="Group 6"/>
          <p:cNvGrpSpPr/>
          <p:nvPr/>
        </p:nvGrpSpPr>
        <p:grpSpPr>
          <a:xfrm>
            <a:off x="-14068" y="3812339"/>
            <a:ext cx="3177060" cy="2461845"/>
            <a:chOff x="9014940" y="675248"/>
            <a:chExt cx="3177060" cy="2461845"/>
          </a:xfrm>
        </p:grpSpPr>
        <p:pic>
          <p:nvPicPr>
            <p:cNvPr id="38914" name="Picture 2"/>
            <p:cNvPicPr>
              <a:picLocks noChangeAspect="1" noChangeArrowheads="1"/>
            </p:cNvPicPr>
            <p:nvPr/>
          </p:nvPicPr>
          <p:blipFill>
            <a:blip r:embed="rId2">
              <a:lum bright="-10000" contrast="10000"/>
            </a:blip>
            <a:srcRect l="10488" t="25192" r="43886" b="11923"/>
            <a:stretch>
              <a:fillRect/>
            </a:stretch>
          </p:blipFill>
          <p:spPr bwMode="auto">
            <a:xfrm>
              <a:off x="9014940" y="675248"/>
              <a:ext cx="3177060" cy="2461845"/>
            </a:xfrm>
            <a:prstGeom prst="rect">
              <a:avLst/>
            </a:prstGeom>
            <a:noFill/>
            <a:ln w="9525">
              <a:noFill/>
              <a:miter lim="800000"/>
              <a:headEnd/>
              <a:tailEnd/>
            </a:ln>
            <a:effectLst/>
          </p:spPr>
        </p:pic>
        <p:sp>
          <p:nvSpPr>
            <p:cNvPr id="6" name="TextBox 5"/>
            <p:cNvSpPr txBox="1"/>
            <p:nvPr/>
          </p:nvSpPr>
          <p:spPr>
            <a:xfrm>
              <a:off x="9129932" y="815917"/>
              <a:ext cx="407963" cy="369332"/>
            </a:xfrm>
            <a:prstGeom prst="rect">
              <a:avLst/>
            </a:prstGeom>
            <a:noFill/>
          </p:spPr>
          <p:txBody>
            <a:bodyPr wrap="square" rtlCol="0">
              <a:spAutoFit/>
            </a:bodyPr>
            <a:lstStyle/>
            <a:p>
              <a:r>
                <a:rPr lang="en-IN" b="1" dirty="0">
                  <a:solidFill>
                    <a:schemeClr val="bg1"/>
                  </a:solidFill>
                </a:rPr>
                <a:t>1</a:t>
              </a:r>
            </a:p>
          </p:txBody>
        </p:sp>
      </p:grpSp>
      <p:grpSp>
        <p:nvGrpSpPr>
          <p:cNvPr id="9" name="Group 8"/>
          <p:cNvGrpSpPr/>
          <p:nvPr/>
        </p:nvGrpSpPr>
        <p:grpSpPr>
          <a:xfrm>
            <a:off x="3038614" y="3812338"/>
            <a:ext cx="3177776" cy="2462400"/>
            <a:chOff x="3587252" y="4135900"/>
            <a:chExt cx="3177776" cy="2462400"/>
          </a:xfrm>
        </p:grpSpPr>
        <p:pic>
          <p:nvPicPr>
            <p:cNvPr id="38915" name="Picture 3"/>
            <p:cNvPicPr>
              <a:picLocks noChangeAspect="1" noChangeArrowheads="1"/>
            </p:cNvPicPr>
            <p:nvPr/>
          </p:nvPicPr>
          <p:blipFill>
            <a:blip r:embed="rId3">
              <a:lum bright="-10000" contrast="10000"/>
            </a:blip>
            <a:srcRect l="10500" t="19856" r="43873" b="17260"/>
            <a:stretch>
              <a:fillRect/>
            </a:stretch>
          </p:blipFill>
          <p:spPr bwMode="auto">
            <a:xfrm>
              <a:off x="3587252" y="4135900"/>
              <a:ext cx="3177776" cy="2462400"/>
            </a:xfrm>
            <a:prstGeom prst="rect">
              <a:avLst/>
            </a:prstGeom>
            <a:noFill/>
            <a:ln w="9525">
              <a:noFill/>
              <a:miter lim="800000"/>
              <a:headEnd/>
              <a:tailEnd/>
            </a:ln>
            <a:effectLst/>
          </p:spPr>
        </p:pic>
        <p:sp>
          <p:nvSpPr>
            <p:cNvPr id="8" name="TextBox 7"/>
            <p:cNvSpPr txBox="1"/>
            <p:nvPr/>
          </p:nvSpPr>
          <p:spPr>
            <a:xfrm>
              <a:off x="3669323" y="4232072"/>
              <a:ext cx="407963" cy="369332"/>
            </a:xfrm>
            <a:prstGeom prst="rect">
              <a:avLst/>
            </a:prstGeom>
            <a:noFill/>
          </p:spPr>
          <p:txBody>
            <a:bodyPr wrap="square" rtlCol="0">
              <a:spAutoFit/>
            </a:bodyPr>
            <a:lstStyle/>
            <a:p>
              <a:r>
                <a:rPr lang="en-IN" b="1" dirty="0">
                  <a:solidFill>
                    <a:schemeClr val="bg1"/>
                  </a:solidFill>
                </a:rPr>
                <a:t>2</a:t>
              </a:r>
            </a:p>
          </p:txBody>
        </p:sp>
      </p:grpSp>
      <p:grpSp>
        <p:nvGrpSpPr>
          <p:cNvPr id="11" name="Group 10"/>
          <p:cNvGrpSpPr/>
          <p:nvPr/>
        </p:nvGrpSpPr>
        <p:grpSpPr>
          <a:xfrm>
            <a:off x="6223625" y="3812341"/>
            <a:ext cx="3379919" cy="2462400"/>
            <a:chOff x="4296351" y="4107768"/>
            <a:chExt cx="3379919" cy="2462400"/>
          </a:xfrm>
        </p:grpSpPr>
        <p:pic>
          <p:nvPicPr>
            <p:cNvPr id="38916" name="Picture 4"/>
            <p:cNvPicPr>
              <a:picLocks noChangeAspect="1" noChangeArrowheads="1"/>
            </p:cNvPicPr>
            <p:nvPr/>
          </p:nvPicPr>
          <p:blipFill>
            <a:blip r:embed="rId4">
              <a:lum bright="-10000" contrast="10000"/>
            </a:blip>
            <a:srcRect l="10176" t="28317" r="43224" b="11298"/>
            <a:stretch>
              <a:fillRect/>
            </a:stretch>
          </p:blipFill>
          <p:spPr bwMode="auto">
            <a:xfrm>
              <a:off x="4296351" y="4107768"/>
              <a:ext cx="3379919" cy="2462400"/>
            </a:xfrm>
            <a:prstGeom prst="rect">
              <a:avLst/>
            </a:prstGeom>
            <a:noFill/>
            <a:ln w="9525">
              <a:noFill/>
              <a:miter lim="800000"/>
              <a:headEnd/>
              <a:tailEnd/>
            </a:ln>
            <a:effectLst/>
          </p:spPr>
        </p:pic>
        <p:sp>
          <p:nvSpPr>
            <p:cNvPr id="10" name="TextBox 9"/>
            <p:cNvSpPr txBox="1"/>
            <p:nvPr/>
          </p:nvSpPr>
          <p:spPr>
            <a:xfrm>
              <a:off x="4412648" y="4159385"/>
              <a:ext cx="407963" cy="369332"/>
            </a:xfrm>
            <a:prstGeom prst="rect">
              <a:avLst/>
            </a:prstGeom>
            <a:noFill/>
          </p:spPr>
          <p:txBody>
            <a:bodyPr wrap="square" rtlCol="0">
              <a:spAutoFit/>
            </a:bodyPr>
            <a:lstStyle/>
            <a:p>
              <a:r>
                <a:rPr lang="en-IN" b="1" dirty="0">
                  <a:solidFill>
                    <a:schemeClr val="bg1"/>
                  </a:solidFill>
                </a:rPr>
                <a:t>3</a:t>
              </a:r>
            </a:p>
          </p:txBody>
        </p:sp>
      </p:grpSp>
      <p:grpSp>
        <p:nvGrpSpPr>
          <p:cNvPr id="14" name="Group 13"/>
          <p:cNvGrpSpPr/>
          <p:nvPr/>
        </p:nvGrpSpPr>
        <p:grpSpPr>
          <a:xfrm>
            <a:off x="9607199" y="3812341"/>
            <a:ext cx="2584801" cy="2462400"/>
            <a:chOff x="9607199" y="3981157"/>
            <a:chExt cx="2584801" cy="2462400"/>
          </a:xfrm>
        </p:grpSpPr>
        <p:pic>
          <p:nvPicPr>
            <p:cNvPr id="38917" name="Picture 5"/>
            <p:cNvPicPr>
              <a:picLocks noChangeAspect="1" noChangeArrowheads="1"/>
            </p:cNvPicPr>
            <p:nvPr/>
          </p:nvPicPr>
          <p:blipFill>
            <a:blip r:embed="rId5">
              <a:lum bright="-10000" contrast="10000"/>
            </a:blip>
            <a:srcRect l="10824" t="22740" r="50360" b="11490"/>
            <a:stretch>
              <a:fillRect/>
            </a:stretch>
          </p:blipFill>
          <p:spPr bwMode="auto">
            <a:xfrm>
              <a:off x="9607199" y="3981157"/>
              <a:ext cx="2584801" cy="2462400"/>
            </a:xfrm>
            <a:prstGeom prst="rect">
              <a:avLst/>
            </a:prstGeom>
            <a:noFill/>
            <a:ln w="9525">
              <a:noFill/>
              <a:miter lim="800000"/>
              <a:headEnd/>
              <a:tailEnd/>
            </a:ln>
            <a:effectLst/>
          </p:spPr>
        </p:pic>
        <p:sp>
          <p:nvSpPr>
            <p:cNvPr id="13" name="TextBox 12"/>
            <p:cNvSpPr txBox="1"/>
            <p:nvPr/>
          </p:nvSpPr>
          <p:spPr>
            <a:xfrm>
              <a:off x="9713894" y="4016358"/>
              <a:ext cx="407963" cy="369332"/>
            </a:xfrm>
            <a:prstGeom prst="rect">
              <a:avLst/>
            </a:prstGeom>
            <a:noFill/>
          </p:spPr>
          <p:txBody>
            <a:bodyPr wrap="square" rtlCol="0">
              <a:spAutoFit/>
            </a:bodyPr>
            <a:lstStyle/>
            <a:p>
              <a:r>
                <a:rPr lang="en-IN" b="1" dirty="0">
                  <a:solidFill>
                    <a:schemeClr val="bg1"/>
                  </a:solidFill>
                </a:rPr>
                <a:t>4</a:t>
              </a:r>
            </a:p>
          </p:txBody>
        </p:sp>
      </p:grpSp>
      <p:sp>
        <p:nvSpPr>
          <p:cNvPr id="15" name="Title 1">
            <a:extLst>
              <a:ext uri="{FF2B5EF4-FFF2-40B4-BE49-F238E27FC236}">
                <a16:creationId xmlns:a16="http://schemas.microsoft.com/office/drawing/2014/main" id="{F9E699C6-9186-587B-D95E-D31538820A72}"/>
              </a:ext>
            </a:extLst>
          </p:cNvPr>
          <p:cNvSpPr txBox="1">
            <a:spLocks/>
          </p:cNvSpPr>
          <p:nvPr/>
        </p:nvSpPr>
        <p:spPr>
          <a:xfrm>
            <a:off x="79062" y="6299980"/>
            <a:ext cx="6870356"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t>Line following – IR sensor </a:t>
            </a:r>
          </a:p>
        </p:txBody>
      </p:sp>
      <p:pic>
        <p:nvPicPr>
          <p:cNvPr id="16" name="Picture 15">
            <a:extLst>
              <a:ext uri="{FF2B5EF4-FFF2-40B4-BE49-F238E27FC236}">
                <a16:creationId xmlns:a16="http://schemas.microsoft.com/office/drawing/2014/main" id="{7242466D-AF8F-D674-410E-22CD9A6107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27834" y="253218"/>
            <a:ext cx="2531467" cy="33752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85C1-CCAB-B726-CEE2-DFBA392372B9}"/>
              </a:ext>
            </a:extLst>
          </p:cNvPr>
          <p:cNvSpPr>
            <a:spLocks noGrp="1"/>
          </p:cNvSpPr>
          <p:nvPr>
            <p:ph type="title"/>
          </p:nvPr>
        </p:nvSpPr>
        <p:spPr/>
        <p:txBody>
          <a:bodyPr/>
          <a:lstStyle/>
          <a:p>
            <a:r>
              <a:rPr lang="en-IN" dirty="0"/>
              <a:t>G-RoVe2</a:t>
            </a:r>
          </a:p>
        </p:txBody>
      </p:sp>
      <p:sp>
        <p:nvSpPr>
          <p:cNvPr id="3" name="Content Placeholder 2">
            <a:extLst>
              <a:ext uri="{FF2B5EF4-FFF2-40B4-BE49-F238E27FC236}">
                <a16:creationId xmlns:a16="http://schemas.microsoft.com/office/drawing/2014/main" id="{F8E72980-2315-7007-4982-1308A72C689B}"/>
              </a:ext>
            </a:extLst>
          </p:cNvPr>
          <p:cNvSpPr>
            <a:spLocks noGrp="1"/>
          </p:cNvSpPr>
          <p:nvPr>
            <p:ph idx="1"/>
          </p:nvPr>
        </p:nvSpPr>
        <p:spPr/>
        <p:txBody>
          <a:bodyPr/>
          <a:lstStyle/>
          <a:p>
            <a:r>
              <a:rPr lang="en-IN" dirty="0"/>
              <a:t>2 Wheel Robot Vehicle</a:t>
            </a:r>
          </a:p>
          <a:p>
            <a:r>
              <a:rPr lang="en-IN" dirty="0"/>
              <a:t>32 bit ESP32 based control card</a:t>
            </a:r>
          </a:p>
          <a:p>
            <a:r>
              <a:rPr lang="en-IN" dirty="0"/>
              <a:t>L298 Motor Control driver</a:t>
            </a:r>
          </a:p>
          <a:p>
            <a:r>
              <a:rPr lang="en-IN" dirty="0"/>
              <a:t>9V battery</a:t>
            </a:r>
          </a:p>
          <a:p>
            <a:r>
              <a:rPr lang="en-IN" dirty="0"/>
              <a:t>Ultrasonic sensor</a:t>
            </a:r>
          </a:p>
          <a:p>
            <a:r>
              <a:rPr lang="en-IN" dirty="0"/>
              <a:t>IR sensors</a:t>
            </a:r>
          </a:p>
        </p:txBody>
      </p:sp>
      <p:pic>
        <p:nvPicPr>
          <p:cNvPr id="6" name="Picture 5">
            <a:extLst>
              <a:ext uri="{FF2B5EF4-FFF2-40B4-BE49-F238E27FC236}">
                <a16:creationId xmlns:a16="http://schemas.microsoft.com/office/drawing/2014/main" id="{6716961F-0D70-4A4F-7829-7B7548194A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2413" y="1080179"/>
            <a:ext cx="2753033" cy="3670711"/>
          </a:xfrm>
          <a:prstGeom prst="rect">
            <a:avLst/>
          </a:prstGeom>
        </p:spPr>
      </p:pic>
    </p:spTree>
    <p:extLst>
      <p:ext uri="{BB962C8B-B14F-4D97-AF65-F5344CB8AC3E}">
        <p14:creationId xmlns:p14="http://schemas.microsoft.com/office/powerpoint/2010/main" val="300618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99C6-9186-587B-D95E-D31538820A72}"/>
              </a:ext>
            </a:extLst>
          </p:cNvPr>
          <p:cNvSpPr txBox="1">
            <a:spLocks/>
          </p:cNvSpPr>
          <p:nvPr/>
        </p:nvSpPr>
        <p:spPr>
          <a:xfrm>
            <a:off x="107198" y="6145232"/>
            <a:ext cx="6870356"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t>Line following – IR sensor </a:t>
            </a:r>
          </a:p>
        </p:txBody>
      </p:sp>
      <p:graphicFrame>
        <p:nvGraphicFramePr>
          <p:cNvPr id="8" name="Table 7"/>
          <p:cNvGraphicFramePr>
            <a:graphicFrameLocks noGrp="1"/>
          </p:cNvGraphicFramePr>
          <p:nvPr>
            <p:extLst>
              <p:ext uri="{D42A27DB-BD31-4B8C-83A1-F6EECF244321}">
                <p14:modId xmlns:p14="http://schemas.microsoft.com/office/powerpoint/2010/main" val="3599444786"/>
              </p:ext>
            </p:extLst>
          </p:nvPr>
        </p:nvGraphicFramePr>
        <p:xfrm>
          <a:off x="1855772" y="2124184"/>
          <a:ext cx="8128000" cy="1866959"/>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3251200">
                  <a:extLst>
                    <a:ext uri="{9D8B030D-6E8A-4147-A177-3AD203B41FA5}">
                      <a16:colId xmlns:a16="http://schemas.microsoft.com/office/drawing/2014/main" val="20001"/>
                    </a:ext>
                  </a:extLst>
                </a:gridCol>
                <a:gridCol w="3251200">
                  <a:extLst>
                    <a:ext uri="{9D8B030D-6E8A-4147-A177-3AD203B41FA5}">
                      <a16:colId xmlns:a16="http://schemas.microsoft.com/office/drawing/2014/main" val="20003"/>
                    </a:ext>
                  </a:extLst>
                </a:gridCol>
              </a:tblGrid>
              <a:tr h="52583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b="1" dirty="0"/>
                        <a:t>Action</a:t>
                      </a:r>
                      <a:endParaRPr lang="en-IN" dirty="0"/>
                    </a:p>
                  </a:txBody>
                  <a:tcPr/>
                </a:tc>
                <a:tc>
                  <a:txBody>
                    <a:bodyPr/>
                    <a:lstStyle/>
                    <a:p>
                      <a:pPr algn="ctr"/>
                      <a:r>
                        <a:rPr lang="en-IN" dirty="0"/>
                        <a:t>IR Sensor 1 (Right)</a:t>
                      </a:r>
                    </a:p>
                  </a:txBody>
                  <a:tcPr/>
                </a:tc>
                <a:tc>
                  <a:txBody>
                    <a:bodyPr/>
                    <a:lstStyle/>
                    <a:p>
                      <a:pPr algn="ctr"/>
                      <a:r>
                        <a:rPr lang="en-IN" dirty="0"/>
                        <a:t>IR Sensor 2 (Left)</a:t>
                      </a:r>
                    </a:p>
                  </a:txBody>
                  <a:tcPr/>
                </a:tc>
                <a:extLst>
                  <a:ext uri="{0D108BD9-81ED-4DB2-BD59-A6C34878D82A}">
                    <a16:rowId xmlns:a16="http://schemas.microsoft.com/office/drawing/2014/main" val="10000"/>
                  </a:ext>
                </a:extLst>
              </a:tr>
              <a:tr h="333009">
                <a:tc>
                  <a:txBody>
                    <a:bodyPr/>
                    <a:lstStyle/>
                    <a:p>
                      <a:pPr algn="ctr"/>
                      <a:r>
                        <a:rPr lang="en-IN" sz="1600" dirty="0"/>
                        <a:t>Forward </a:t>
                      </a:r>
                    </a:p>
                  </a:txBody>
                  <a:tcPr/>
                </a:tc>
                <a:tc>
                  <a:txBody>
                    <a:bodyPr/>
                    <a:lstStyle/>
                    <a:p>
                      <a:pPr algn="ctr"/>
                      <a:r>
                        <a:rPr lang="en-IN" sz="1400" dirty="0"/>
                        <a:t>LOW</a:t>
                      </a:r>
                    </a:p>
                  </a:txBody>
                  <a:tcPr/>
                </a:tc>
                <a:tc>
                  <a:txBody>
                    <a:bodyPr/>
                    <a:lstStyle/>
                    <a:p>
                      <a:pPr algn="ctr"/>
                      <a:r>
                        <a:rPr lang="en-IN" sz="1400" dirty="0"/>
                        <a:t>LOW</a:t>
                      </a:r>
                    </a:p>
                  </a:txBody>
                  <a:tcPr/>
                </a:tc>
                <a:extLst>
                  <a:ext uri="{0D108BD9-81ED-4DB2-BD59-A6C34878D82A}">
                    <a16:rowId xmlns:a16="http://schemas.microsoft.com/office/drawing/2014/main" val="10002"/>
                  </a:ext>
                </a:extLst>
              </a:tr>
              <a:tr h="333009">
                <a:tc>
                  <a:txBody>
                    <a:bodyPr/>
                    <a:lstStyle/>
                    <a:p>
                      <a:pPr algn="ctr"/>
                      <a:r>
                        <a:rPr lang="en-IN" sz="1600" dirty="0"/>
                        <a:t>Left side</a:t>
                      </a:r>
                    </a:p>
                  </a:txBody>
                  <a:tcPr/>
                </a:tc>
                <a:tc>
                  <a:txBody>
                    <a:bodyPr/>
                    <a:lstStyle/>
                    <a:p>
                      <a:pPr algn="ctr"/>
                      <a:r>
                        <a:rPr lang="en-IN" sz="1400" dirty="0"/>
                        <a:t>HIGH</a:t>
                      </a:r>
                    </a:p>
                  </a:txBody>
                  <a:tcPr/>
                </a:tc>
                <a:tc>
                  <a:txBody>
                    <a:bodyPr/>
                    <a:lstStyle/>
                    <a:p>
                      <a:pPr algn="ctr"/>
                      <a:r>
                        <a:rPr lang="en-IN" sz="1400" dirty="0"/>
                        <a:t>LOW</a:t>
                      </a:r>
                    </a:p>
                  </a:txBody>
                  <a:tcPr/>
                </a:tc>
                <a:extLst>
                  <a:ext uri="{0D108BD9-81ED-4DB2-BD59-A6C34878D82A}">
                    <a16:rowId xmlns:a16="http://schemas.microsoft.com/office/drawing/2014/main" val="10003"/>
                  </a:ext>
                </a:extLst>
              </a:tr>
              <a:tr h="333009">
                <a:tc>
                  <a:txBody>
                    <a:bodyPr/>
                    <a:lstStyle/>
                    <a:p>
                      <a:pPr algn="ctr"/>
                      <a:r>
                        <a:rPr lang="en-IN" sz="1600" dirty="0"/>
                        <a:t>Right side</a:t>
                      </a:r>
                    </a:p>
                  </a:txBody>
                  <a:tcPr/>
                </a:tc>
                <a:tc>
                  <a:txBody>
                    <a:bodyPr/>
                    <a:lstStyle/>
                    <a:p>
                      <a:pPr algn="ctr"/>
                      <a:r>
                        <a:rPr lang="en-IN" sz="1400" dirty="0"/>
                        <a:t>LOW</a:t>
                      </a:r>
                    </a:p>
                  </a:txBody>
                  <a:tcPr/>
                </a:tc>
                <a:tc>
                  <a:txBody>
                    <a:bodyPr/>
                    <a:lstStyle/>
                    <a:p>
                      <a:pPr algn="ctr"/>
                      <a:r>
                        <a:rPr lang="en-IN" sz="1400" dirty="0"/>
                        <a:t>HIGH</a:t>
                      </a:r>
                    </a:p>
                  </a:txBody>
                  <a:tcPr/>
                </a:tc>
                <a:extLst>
                  <a:ext uri="{0D108BD9-81ED-4DB2-BD59-A6C34878D82A}">
                    <a16:rowId xmlns:a16="http://schemas.microsoft.com/office/drawing/2014/main" val="10004"/>
                  </a:ext>
                </a:extLst>
              </a:tr>
              <a:tr h="333009">
                <a:tc>
                  <a:txBody>
                    <a:bodyPr/>
                    <a:lstStyle/>
                    <a:p>
                      <a:pPr algn="ctr"/>
                      <a:r>
                        <a:rPr lang="en-IN" sz="1600" dirty="0"/>
                        <a:t>Stop</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400" dirty="0"/>
                        <a:t>HIGH</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400" dirty="0"/>
                        <a:t>HIGH</a:t>
                      </a:r>
                    </a:p>
                  </a:txBody>
                  <a:tcPr/>
                </a:tc>
                <a:extLst>
                  <a:ext uri="{0D108BD9-81ED-4DB2-BD59-A6C34878D82A}">
                    <a16:rowId xmlns:a16="http://schemas.microsoft.com/office/drawing/2014/main" val="10005"/>
                  </a:ext>
                </a:extLst>
              </a:tr>
            </a:tbl>
          </a:graphicData>
        </a:graphic>
      </p:graphicFrame>
      <p:sp>
        <p:nvSpPr>
          <p:cNvPr id="9" name="TextBox 8">
            <a:extLst>
              <a:ext uri="{FF2B5EF4-FFF2-40B4-BE49-F238E27FC236}">
                <a16:creationId xmlns:a16="http://schemas.microsoft.com/office/drawing/2014/main" id="{656A22EF-018C-777B-E394-A9938A1F29E7}"/>
              </a:ext>
            </a:extLst>
          </p:cNvPr>
          <p:cNvSpPr txBox="1"/>
          <p:nvPr/>
        </p:nvSpPr>
        <p:spPr>
          <a:xfrm>
            <a:off x="871012" y="1098870"/>
            <a:ext cx="2209823" cy="376084"/>
          </a:xfrm>
          <a:prstGeom prst="rect">
            <a:avLst/>
          </a:prstGeom>
          <a:noFill/>
        </p:spPr>
        <p:txBody>
          <a:bodyPr wrap="square" rtlCol="0">
            <a:spAutoFit/>
          </a:bodyPr>
          <a:lstStyle/>
          <a:p>
            <a:r>
              <a:rPr lang="en-IN" b="1" dirty="0">
                <a:solidFill>
                  <a:schemeClr val="bg1"/>
                </a:solidFill>
              </a:rPr>
              <a:t>Vehicle motion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5776-5175-877A-D055-5C2505046F0D}"/>
              </a:ext>
            </a:extLst>
          </p:cNvPr>
          <p:cNvSpPr>
            <a:spLocks noGrp="1"/>
          </p:cNvSpPr>
          <p:nvPr>
            <p:ph type="title"/>
          </p:nvPr>
        </p:nvSpPr>
        <p:spPr/>
        <p:txBody>
          <a:bodyPr/>
          <a:lstStyle/>
          <a:p>
            <a:r>
              <a:rPr lang="en-IN" dirty="0"/>
              <a:t>Projects</a:t>
            </a:r>
          </a:p>
        </p:txBody>
      </p:sp>
      <p:sp>
        <p:nvSpPr>
          <p:cNvPr id="3" name="Content Placeholder 2">
            <a:extLst>
              <a:ext uri="{FF2B5EF4-FFF2-40B4-BE49-F238E27FC236}">
                <a16:creationId xmlns:a16="http://schemas.microsoft.com/office/drawing/2014/main" id="{797ED57E-1AAD-729A-B73E-25FEE77A8610}"/>
              </a:ext>
            </a:extLst>
          </p:cNvPr>
          <p:cNvSpPr>
            <a:spLocks noGrp="1"/>
          </p:cNvSpPr>
          <p:nvPr>
            <p:ph idx="1"/>
          </p:nvPr>
        </p:nvSpPr>
        <p:spPr/>
        <p:txBody>
          <a:bodyPr/>
          <a:lstStyle/>
          <a:p>
            <a:r>
              <a:rPr lang="en-IN" dirty="0"/>
              <a:t>Remote Control using Bluetooth</a:t>
            </a:r>
          </a:p>
          <a:p>
            <a:endParaRPr lang="en-IN" dirty="0"/>
          </a:p>
          <a:p>
            <a:r>
              <a:rPr lang="en-IN" dirty="0"/>
              <a:t>Remote Control using Wi-Fi</a:t>
            </a:r>
          </a:p>
          <a:p>
            <a:endParaRPr lang="en-IN" dirty="0"/>
          </a:p>
          <a:p>
            <a:r>
              <a:rPr lang="en-IN" dirty="0"/>
              <a:t>Obstacle Avoidance</a:t>
            </a:r>
          </a:p>
          <a:p>
            <a:endParaRPr lang="en-IN" dirty="0"/>
          </a:p>
          <a:p>
            <a:r>
              <a:rPr lang="en-IN" dirty="0"/>
              <a:t>Line Following</a:t>
            </a:r>
          </a:p>
        </p:txBody>
      </p:sp>
      <p:pic>
        <p:nvPicPr>
          <p:cNvPr id="1030" name="Picture 6" descr="I Read The Symbol For Wireless Connectivity As A Throwback - Wifi Simple  Transparent PNG - 1280x1180 - Free Download on NicePNG">
            <a:extLst>
              <a:ext uri="{FF2B5EF4-FFF2-40B4-BE49-F238E27FC236}">
                <a16:creationId xmlns:a16="http://schemas.microsoft.com/office/drawing/2014/main" id="{F248A81E-F9E3-759E-B774-B6643D9AC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258" y="1713506"/>
            <a:ext cx="849914" cy="8238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uetooth Vector Art, Icons, and Graphics for Free Download">
            <a:extLst>
              <a:ext uri="{FF2B5EF4-FFF2-40B4-BE49-F238E27FC236}">
                <a16:creationId xmlns:a16="http://schemas.microsoft.com/office/drawing/2014/main" id="{12599011-DE26-50B9-958C-F9A189F43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461" y="803623"/>
            <a:ext cx="817983" cy="8179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ine follower robot and example line map The co-model is composed... |  Download Scientific Diagram">
            <a:extLst>
              <a:ext uri="{FF2B5EF4-FFF2-40B4-BE49-F238E27FC236}">
                <a16:creationId xmlns:a16="http://schemas.microsoft.com/office/drawing/2014/main" id="{5FCDC08A-051D-F7B2-CD39-C7C89686CD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327" y="3472945"/>
            <a:ext cx="881845" cy="88184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Obstacle Avoidance Robotic Vehicle: Working Principle and Its Applications">
            <a:extLst>
              <a:ext uri="{FF2B5EF4-FFF2-40B4-BE49-F238E27FC236}">
                <a16:creationId xmlns:a16="http://schemas.microsoft.com/office/drawing/2014/main" id="{6C36CBD1-C5D9-B7C8-6C32-35F56A134C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530" y="2644772"/>
            <a:ext cx="849914" cy="73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84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0637-07EA-EDAE-A194-59BD015AB6FE}"/>
              </a:ext>
            </a:extLst>
          </p:cNvPr>
          <p:cNvSpPr>
            <a:spLocks noGrp="1"/>
          </p:cNvSpPr>
          <p:nvPr>
            <p:ph type="title"/>
          </p:nvPr>
        </p:nvSpPr>
        <p:spPr>
          <a:xfrm>
            <a:off x="1091958" y="5934212"/>
            <a:ext cx="4680684" cy="695986"/>
          </a:xfrm>
        </p:spPr>
        <p:txBody>
          <a:bodyPr/>
          <a:lstStyle/>
          <a:p>
            <a:r>
              <a:rPr lang="en-IN" dirty="0"/>
              <a:t>Bill of MATERIALS</a:t>
            </a:r>
          </a:p>
        </p:txBody>
      </p:sp>
      <p:pic>
        <p:nvPicPr>
          <p:cNvPr id="1030" name="Picture 6" descr="L298n Motor Driver Module, Motor Type: DC Gear Or Stepper">
            <a:extLst>
              <a:ext uri="{FF2B5EF4-FFF2-40B4-BE49-F238E27FC236}">
                <a16:creationId xmlns:a16="http://schemas.microsoft.com/office/drawing/2014/main" id="{06567D03-FE80-3130-494F-AD241FB04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410" y="2183274"/>
            <a:ext cx="1424982" cy="15930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Latus DC BO Motor Dual shaft Smart Car Robot Gear Motor for Arduino (2  Pieces) : Amazon.in: Industrial &amp; Scientific">
            <a:extLst>
              <a:ext uri="{FF2B5EF4-FFF2-40B4-BE49-F238E27FC236}">
                <a16:creationId xmlns:a16="http://schemas.microsoft.com/office/drawing/2014/main" id="{C08B4AE1-97B4-0C12-5AA4-F03900DCF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0792" y="2118366"/>
            <a:ext cx="1192941" cy="89011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65mm Robot Wheel For BO Motors (Yellow) - Rytronics.in">
            <a:extLst>
              <a:ext uri="{FF2B5EF4-FFF2-40B4-BE49-F238E27FC236}">
                <a16:creationId xmlns:a16="http://schemas.microsoft.com/office/drawing/2014/main" id="{37608059-0FDE-F7A0-06C3-B85C8BCA8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0793" y="689431"/>
            <a:ext cx="1192941" cy="119294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DIY Ultrasonic Sensor HC SR04">
            <a:extLst>
              <a:ext uri="{FF2B5EF4-FFF2-40B4-BE49-F238E27FC236}">
                <a16:creationId xmlns:a16="http://schemas.microsoft.com/office/drawing/2014/main" id="{FE76C7DF-9905-F172-C1A7-45C7B28794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5467" y="4511083"/>
            <a:ext cx="1192941" cy="119826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R Proximity Sensor for line follower and Obstacle sensing Robots - IR  Sensor">
            <a:extLst>
              <a:ext uri="{FF2B5EF4-FFF2-40B4-BE49-F238E27FC236}">
                <a16:creationId xmlns:a16="http://schemas.microsoft.com/office/drawing/2014/main" id="{10680575-D39A-B7A8-4C1A-7DE8EE1CB5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5467" y="3177164"/>
            <a:ext cx="1198266" cy="119826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W Battery 9V With Connector For Arduino/ Robotics -">
            <a:extLst>
              <a:ext uri="{FF2B5EF4-FFF2-40B4-BE49-F238E27FC236}">
                <a16:creationId xmlns:a16="http://schemas.microsoft.com/office/drawing/2014/main" id="{65F4D03C-1EFD-678C-1603-63F5BEE25AD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9012" y="3911948"/>
            <a:ext cx="1424982" cy="142498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ntroduction to ESP32">
            <a:extLst>
              <a:ext uri="{FF2B5EF4-FFF2-40B4-BE49-F238E27FC236}">
                <a16:creationId xmlns:a16="http://schemas.microsoft.com/office/drawing/2014/main" id="{BDCADEAE-790F-CDF3-E5CB-409765716C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3410" y="980308"/>
            <a:ext cx="1429055" cy="109970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DB494C9-E88A-5E98-D6EA-601CC4175765}"/>
              </a:ext>
            </a:extLst>
          </p:cNvPr>
          <p:cNvSpPr txBox="1"/>
          <p:nvPr/>
        </p:nvSpPr>
        <p:spPr>
          <a:xfrm>
            <a:off x="3026038" y="1252393"/>
            <a:ext cx="1637881" cy="646331"/>
          </a:xfrm>
          <a:prstGeom prst="rect">
            <a:avLst/>
          </a:prstGeom>
          <a:noFill/>
        </p:spPr>
        <p:txBody>
          <a:bodyPr wrap="square" rtlCol="0">
            <a:spAutoFit/>
          </a:bodyPr>
          <a:lstStyle/>
          <a:p>
            <a:r>
              <a:rPr lang="en-IN" dirty="0"/>
              <a:t>Control Card with ESP32</a:t>
            </a:r>
          </a:p>
        </p:txBody>
      </p:sp>
      <p:sp>
        <p:nvSpPr>
          <p:cNvPr id="15" name="TextBox 14">
            <a:extLst>
              <a:ext uri="{FF2B5EF4-FFF2-40B4-BE49-F238E27FC236}">
                <a16:creationId xmlns:a16="http://schemas.microsoft.com/office/drawing/2014/main" id="{3337ADA6-D038-35AB-D14D-6AC86674A60E}"/>
              </a:ext>
            </a:extLst>
          </p:cNvPr>
          <p:cNvSpPr txBox="1"/>
          <p:nvPr/>
        </p:nvSpPr>
        <p:spPr>
          <a:xfrm>
            <a:off x="2944166" y="2596016"/>
            <a:ext cx="1637881" cy="369332"/>
          </a:xfrm>
          <a:prstGeom prst="rect">
            <a:avLst/>
          </a:prstGeom>
          <a:noFill/>
        </p:spPr>
        <p:txBody>
          <a:bodyPr wrap="square" rtlCol="0">
            <a:spAutoFit/>
          </a:bodyPr>
          <a:lstStyle/>
          <a:p>
            <a:r>
              <a:rPr lang="en-IN" dirty="0"/>
              <a:t>Motor Driver</a:t>
            </a:r>
          </a:p>
        </p:txBody>
      </p:sp>
      <p:sp>
        <p:nvSpPr>
          <p:cNvPr id="16" name="TextBox 15">
            <a:extLst>
              <a:ext uri="{FF2B5EF4-FFF2-40B4-BE49-F238E27FC236}">
                <a16:creationId xmlns:a16="http://schemas.microsoft.com/office/drawing/2014/main" id="{AE339A42-626A-A86E-E8D5-0ED074122546}"/>
              </a:ext>
            </a:extLst>
          </p:cNvPr>
          <p:cNvSpPr txBox="1"/>
          <p:nvPr/>
        </p:nvSpPr>
        <p:spPr>
          <a:xfrm>
            <a:off x="2944166" y="4147941"/>
            <a:ext cx="1637881" cy="369332"/>
          </a:xfrm>
          <a:prstGeom prst="rect">
            <a:avLst/>
          </a:prstGeom>
          <a:noFill/>
        </p:spPr>
        <p:txBody>
          <a:bodyPr wrap="square" rtlCol="0">
            <a:spAutoFit/>
          </a:bodyPr>
          <a:lstStyle/>
          <a:p>
            <a:r>
              <a:rPr lang="en-IN" dirty="0"/>
              <a:t>9V Battery</a:t>
            </a:r>
          </a:p>
        </p:txBody>
      </p:sp>
      <p:sp>
        <p:nvSpPr>
          <p:cNvPr id="17" name="TextBox 16">
            <a:extLst>
              <a:ext uri="{FF2B5EF4-FFF2-40B4-BE49-F238E27FC236}">
                <a16:creationId xmlns:a16="http://schemas.microsoft.com/office/drawing/2014/main" id="{7516C0B3-5028-D62E-7695-2F0A97FD2F85}"/>
              </a:ext>
            </a:extLst>
          </p:cNvPr>
          <p:cNvSpPr txBox="1"/>
          <p:nvPr/>
        </p:nvSpPr>
        <p:spPr>
          <a:xfrm>
            <a:off x="6498408" y="1025307"/>
            <a:ext cx="1637881" cy="646331"/>
          </a:xfrm>
          <a:prstGeom prst="rect">
            <a:avLst/>
          </a:prstGeom>
          <a:noFill/>
        </p:spPr>
        <p:txBody>
          <a:bodyPr wrap="square" rtlCol="0">
            <a:spAutoFit/>
          </a:bodyPr>
          <a:lstStyle/>
          <a:p>
            <a:r>
              <a:rPr lang="en-IN" dirty="0"/>
              <a:t>65mm Robot Wheels</a:t>
            </a:r>
          </a:p>
        </p:txBody>
      </p:sp>
      <p:sp>
        <p:nvSpPr>
          <p:cNvPr id="18" name="TextBox 17">
            <a:extLst>
              <a:ext uri="{FF2B5EF4-FFF2-40B4-BE49-F238E27FC236}">
                <a16:creationId xmlns:a16="http://schemas.microsoft.com/office/drawing/2014/main" id="{12343A6C-C11B-C3DD-A11E-12798D71497F}"/>
              </a:ext>
            </a:extLst>
          </p:cNvPr>
          <p:cNvSpPr txBox="1"/>
          <p:nvPr/>
        </p:nvSpPr>
        <p:spPr>
          <a:xfrm>
            <a:off x="6663731" y="2206152"/>
            <a:ext cx="1637881" cy="646331"/>
          </a:xfrm>
          <a:prstGeom prst="rect">
            <a:avLst/>
          </a:prstGeom>
          <a:noFill/>
        </p:spPr>
        <p:txBody>
          <a:bodyPr wrap="square" rtlCol="0">
            <a:spAutoFit/>
          </a:bodyPr>
          <a:lstStyle/>
          <a:p>
            <a:r>
              <a:rPr lang="en-IN" dirty="0"/>
              <a:t>Geared DC  Motors</a:t>
            </a:r>
          </a:p>
        </p:txBody>
      </p:sp>
      <p:sp>
        <p:nvSpPr>
          <p:cNvPr id="19" name="TextBox 18">
            <a:extLst>
              <a:ext uri="{FF2B5EF4-FFF2-40B4-BE49-F238E27FC236}">
                <a16:creationId xmlns:a16="http://schemas.microsoft.com/office/drawing/2014/main" id="{DF2AB65E-AC06-E563-7B5F-1A186B342316}"/>
              </a:ext>
            </a:extLst>
          </p:cNvPr>
          <p:cNvSpPr txBox="1"/>
          <p:nvPr/>
        </p:nvSpPr>
        <p:spPr>
          <a:xfrm>
            <a:off x="6721358" y="3501610"/>
            <a:ext cx="1637881" cy="369332"/>
          </a:xfrm>
          <a:prstGeom prst="rect">
            <a:avLst/>
          </a:prstGeom>
          <a:noFill/>
        </p:spPr>
        <p:txBody>
          <a:bodyPr wrap="square" rtlCol="0">
            <a:spAutoFit/>
          </a:bodyPr>
          <a:lstStyle/>
          <a:p>
            <a:r>
              <a:rPr lang="en-IN" dirty="0"/>
              <a:t>IR Sensors</a:t>
            </a:r>
          </a:p>
        </p:txBody>
      </p:sp>
      <p:sp>
        <p:nvSpPr>
          <p:cNvPr id="20" name="TextBox 19">
            <a:extLst>
              <a:ext uri="{FF2B5EF4-FFF2-40B4-BE49-F238E27FC236}">
                <a16:creationId xmlns:a16="http://schemas.microsoft.com/office/drawing/2014/main" id="{2DE48419-64F8-7F67-91CC-88A731FCC122}"/>
              </a:ext>
            </a:extLst>
          </p:cNvPr>
          <p:cNvSpPr txBox="1"/>
          <p:nvPr/>
        </p:nvSpPr>
        <p:spPr>
          <a:xfrm>
            <a:off x="6678501" y="4787050"/>
            <a:ext cx="1637881" cy="646331"/>
          </a:xfrm>
          <a:prstGeom prst="rect">
            <a:avLst/>
          </a:prstGeom>
          <a:noFill/>
        </p:spPr>
        <p:txBody>
          <a:bodyPr wrap="square" rtlCol="0">
            <a:spAutoFit/>
          </a:bodyPr>
          <a:lstStyle/>
          <a:p>
            <a:r>
              <a:rPr lang="en-IN" dirty="0"/>
              <a:t>Ultrasonic Sensor</a:t>
            </a:r>
          </a:p>
        </p:txBody>
      </p:sp>
      <p:pic>
        <p:nvPicPr>
          <p:cNvPr id="1048" name="Picture 24" descr="IMPEX Double Wheel Castor - Heavy Duty 360 Degree Swivel Top Plate  REVOLVING Double Wheel Castor Wheel 50 mm for Office Chair Wheels, Shopping  Trolley, Furniture equipment and More (Set of 4) :">
            <a:extLst>
              <a:ext uri="{FF2B5EF4-FFF2-40B4-BE49-F238E27FC236}">
                <a16:creationId xmlns:a16="http://schemas.microsoft.com/office/drawing/2014/main" id="{54C39BC4-158F-4253-4B69-BD327726F1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8561" y="769200"/>
            <a:ext cx="1158544" cy="115854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A61CF8B-4447-F182-8E2D-AFDED0D5609C}"/>
              </a:ext>
            </a:extLst>
          </p:cNvPr>
          <p:cNvSpPr txBox="1"/>
          <p:nvPr/>
        </p:nvSpPr>
        <p:spPr>
          <a:xfrm>
            <a:off x="9979649" y="980308"/>
            <a:ext cx="1637881" cy="646331"/>
          </a:xfrm>
          <a:prstGeom prst="rect">
            <a:avLst/>
          </a:prstGeom>
          <a:noFill/>
        </p:spPr>
        <p:txBody>
          <a:bodyPr wrap="square" rtlCol="0">
            <a:spAutoFit/>
          </a:bodyPr>
          <a:lstStyle/>
          <a:p>
            <a:r>
              <a:rPr lang="en-IN" dirty="0"/>
              <a:t>Caster Wheels</a:t>
            </a:r>
          </a:p>
        </p:txBody>
      </p:sp>
      <p:pic>
        <p:nvPicPr>
          <p:cNvPr id="1050" name="Picture 26" descr="2Wd Mini Round Double-Deck Smart Robot Car Chassis Diy Kit">
            <a:extLst>
              <a:ext uri="{FF2B5EF4-FFF2-40B4-BE49-F238E27FC236}">
                <a16:creationId xmlns:a16="http://schemas.microsoft.com/office/drawing/2014/main" id="{D0CF4BFB-A4C8-550D-A81A-339A3B9A84B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674192" y="2206152"/>
            <a:ext cx="1152913" cy="115854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05E77818-7AED-59D5-4529-13401831B5AD}"/>
              </a:ext>
            </a:extLst>
          </p:cNvPr>
          <p:cNvSpPr txBox="1"/>
          <p:nvPr/>
        </p:nvSpPr>
        <p:spPr>
          <a:xfrm>
            <a:off x="9979648" y="2272850"/>
            <a:ext cx="1637881" cy="1200329"/>
          </a:xfrm>
          <a:prstGeom prst="rect">
            <a:avLst/>
          </a:prstGeom>
          <a:noFill/>
        </p:spPr>
        <p:txBody>
          <a:bodyPr wrap="square" rtlCol="0">
            <a:spAutoFit/>
          </a:bodyPr>
          <a:lstStyle/>
          <a:p>
            <a:r>
              <a:rPr lang="en-IN" dirty="0"/>
              <a:t>3D printed top and bottom plates</a:t>
            </a:r>
          </a:p>
        </p:txBody>
      </p:sp>
    </p:spTree>
    <p:extLst>
      <p:ext uri="{BB962C8B-B14F-4D97-AF65-F5344CB8AC3E}">
        <p14:creationId xmlns:p14="http://schemas.microsoft.com/office/powerpoint/2010/main" val="11025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FC4F-4C34-5FF9-85C6-F1572B33132C}"/>
              </a:ext>
            </a:extLst>
          </p:cNvPr>
          <p:cNvSpPr>
            <a:spLocks noGrp="1"/>
          </p:cNvSpPr>
          <p:nvPr>
            <p:ph type="title"/>
          </p:nvPr>
        </p:nvSpPr>
        <p:spPr>
          <a:xfrm>
            <a:off x="7924800" y="5706532"/>
            <a:ext cx="8534400" cy="1507067"/>
          </a:xfrm>
        </p:spPr>
        <p:txBody>
          <a:bodyPr/>
          <a:lstStyle/>
          <a:p>
            <a:r>
              <a:rPr lang="en-IN" dirty="0"/>
              <a:t>Wiring diagram</a:t>
            </a:r>
          </a:p>
        </p:txBody>
      </p:sp>
      <p:pic>
        <p:nvPicPr>
          <p:cNvPr id="1026" name="Picture 2"/>
          <p:cNvPicPr>
            <a:picLocks noChangeAspect="1" noChangeArrowheads="1"/>
          </p:cNvPicPr>
          <p:nvPr/>
        </p:nvPicPr>
        <p:blipFill>
          <a:blip r:embed="rId2"/>
          <a:srcRect l="5765" t="12888" r="4437" b="26737"/>
          <a:stretch>
            <a:fillRect/>
          </a:stretch>
        </p:blipFill>
        <p:spPr bwMode="auto">
          <a:xfrm>
            <a:off x="870857" y="152405"/>
            <a:ext cx="6792686" cy="6458857"/>
          </a:xfrm>
          <a:prstGeom prst="rect">
            <a:avLst/>
          </a:prstGeom>
          <a:noFill/>
          <a:ln w="9525">
            <a:noFill/>
            <a:miter lim="800000"/>
            <a:headEnd/>
            <a:tailEnd/>
          </a:ln>
          <a:effectLst/>
        </p:spPr>
      </p:pic>
    </p:spTree>
    <p:extLst>
      <p:ext uri="{BB962C8B-B14F-4D97-AF65-F5344CB8AC3E}">
        <p14:creationId xmlns:p14="http://schemas.microsoft.com/office/powerpoint/2010/main" val="406389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05581451"/>
              </p:ext>
            </p:extLst>
          </p:nvPr>
        </p:nvGraphicFramePr>
        <p:xfrm>
          <a:off x="378632" y="4077939"/>
          <a:ext cx="6100825" cy="2039889"/>
        </p:xfrm>
        <a:graphic>
          <a:graphicData uri="http://schemas.openxmlformats.org/drawingml/2006/table">
            <a:tbl>
              <a:tblPr firstRow="1" bandRow="1">
                <a:tableStyleId>{5C22544A-7EE6-4342-B048-85BDC9FD1C3A}</a:tableStyleId>
              </a:tblPr>
              <a:tblGrid>
                <a:gridCol w="1220165">
                  <a:extLst>
                    <a:ext uri="{9D8B030D-6E8A-4147-A177-3AD203B41FA5}">
                      <a16:colId xmlns:a16="http://schemas.microsoft.com/office/drawing/2014/main" val="20000"/>
                    </a:ext>
                  </a:extLst>
                </a:gridCol>
                <a:gridCol w="1220165">
                  <a:extLst>
                    <a:ext uri="{9D8B030D-6E8A-4147-A177-3AD203B41FA5}">
                      <a16:colId xmlns:a16="http://schemas.microsoft.com/office/drawing/2014/main" val="20001"/>
                    </a:ext>
                  </a:extLst>
                </a:gridCol>
                <a:gridCol w="1220165">
                  <a:extLst>
                    <a:ext uri="{9D8B030D-6E8A-4147-A177-3AD203B41FA5}">
                      <a16:colId xmlns:a16="http://schemas.microsoft.com/office/drawing/2014/main" val="20002"/>
                    </a:ext>
                  </a:extLst>
                </a:gridCol>
                <a:gridCol w="1220165">
                  <a:extLst>
                    <a:ext uri="{9D8B030D-6E8A-4147-A177-3AD203B41FA5}">
                      <a16:colId xmlns:a16="http://schemas.microsoft.com/office/drawing/2014/main" val="20003"/>
                    </a:ext>
                  </a:extLst>
                </a:gridCol>
                <a:gridCol w="1220165">
                  <a:extLst>
                    <a:ext uri="{9D8B030D-6E8A-4147-A177-3AD203B41FA5}">
                      <a16:colId xmlns:a16="http://schemas.microsoft.com/office/drawing/2014/main" val="20004"/>
                    </a:ext>
                  </a:extLst>
                </a:gridCol>
              </a:tblGrid>
              <a:tr h="344398">
                <a:tc>
                  <a:txBody>
                    <a:bodyPr/>
                    <a:lstStyle/>
                    <a:p>
                      <a:endParaRPr lang="en-IN" dirty="0"/>
                    </a:p>
                  </a:txBody>
                  <a:tcPr/>
                </a:tc>
                <a:tc gridSpan="2">
                  <a:txBody>
                    <a:bodyPr/>
                    <a:lstStyle/>
                    <a:p>
                      <a:pPr algn="ctr"/>
                      <a:r>
                        <a:rPr lang="en-IN" dirty="0"/>
                        <a:t>Left Motor </a:t>
                      </a:r>
                    </a:p>
                  </a:txBody>
                  <a:tcPr/>
                </a:tc>
                <a:tc hMerge="1">
                  <a:txBody>
                    <a:bodyPr/>
                    <a:lstStyle/>
                    <a:p>
                      <a:pPr algn="ctr"/>
                      <a:endParaRPr lang="en-IN" dirty="0"/>
                    </a:p>
                  </a:txBody>
                  <a:tcPr/>
                </a:tc>
                <a:tc gridSpan="2">
                  <a:txBody>
                    <a:bodyPr/>
                    <a:lstStyle/>
                    <a:p>
                      <a:pPr algn="ctr"/>
                      <a:r>
                        <a:rPr lang="en-IN" dirty="0"/>
                        <a:t>Right Motor</a:t>
                      </a:r>
                    </a:p>
                  </a:txBody>
                  <a:tcPr/>
                </a:tc>
                <a:tc hMerge="1">
                  <a:txBody>
                    <a:bodyPr/>
                    <a:lstStyle/>
                    <a:p>
                      <a:pPr algn="ctr"/>
                      <a:endParaRPr lang="en-IN" dirty="0"/>
                    </a:p>
                  </a:txBody>
                  <a:tcPr/>
                </a:tc>
                <a:extLst>
                  <a:ext uri="{0D108BD9-81ED-4DB2-BD59-A6C34878D82A}">
                    <a16:rowId xmlns:a16="http://schemas.microsoft.com/office/drawing/2014/main" val="10000"/>
                  </a:ext>
                </a:extLst>
              </a:tr>
              <a:tr h="333009">
                <a:tc>
                  <a:txBody>
                    <a:bodyPr/>
                    <a:lstStyle/>
                    <a:p>
                      <a:pPr algn="ctr"/>
                      <a:r>
                        <a:rPr lang="en-IN" sz="1400" b="1" dirty="0"/>
                        <a:t>Action</a:t>
                      </a:r>
                    </a:p>
                  </a:txBody>
                  <a:tcPr/>
                </a:tc>
                <a:tc>
                  <a:txBody>
                    <a:bodyPr/>
                    <a:lstStyle/>
                    <a:p>
                      <a:pPr algn="ctr"/>
                      <a:r>
                        <a:rPr lang="en-IN" sz="1400" b="1" dirty="0"/>
                        <a:t>INP1</a:t>
                      </a:r>
                    </a:p>
                  </a:txBody>
                  <a:tcPr/>
                </a:tc>
                <a:tc>
                  <a:txBody>
                    <a:bodyPr/>
                    <a:lstStyle/>
                    <a:p>
                      <a:pPr algn="ctr"/>
                      <a:r>
                        <a:rPr lang="en-IN" sz="1400" b="1" dirty="0"/>
                        <a:t>INP2</a:t>
                      </a:r>
                    </a:p>
                  </a:txBody>
                  <a:tcPr/>
                </a:tc>
                <a:tc>
                  <a:txBody>
                    <a:bodyPr/>
                    <a:lstStyle/>
                    <a:p>
                      <a:pPr algn="ctr"/>
                      <a:r>
                        <a:rPr lang="en-IN" sz="1400" b="1" dirty="0"/>
                        <a:t>INP3</a:t>
                      </a:r>
                    </a:p>
                  </a:txBody>
                  <a:tcPr/>
                </a:tc>
                <a:tc>
                  <a:txBody>
                    <a:bodyPr/>
                    <a:lstStyle/>
                    <a:p>
                      <a:pPr algn="ctr"/>
                      <a:r>
                        <a:rPr lang="en-IN" sz="1400" b="1" dirty="0"/>
                        <a:t>INP4</a:t>
                      </a:r>
                    </a:p>
                  </a:txBody>
                  <a:tcPr/>
                </a:tc>
                <a:extLst>
                  <a:ext uri="{0D108BD9-81ED-4DB2-BD59-A6C34878D82A}">
                    <a16:rowId xmlns:a16="http://schemas.microsoft.com/office/drawing/2014/main" val="10001"/>
                  </a:ext>
                </a:extLst>
              </a:tr>
              <a:tr h="333009">
                <a:tc>
                  <a:txBody>
                    <a:bodyPr/>
                    <a:lstStyle/>
                    <a:p>
                      <a:pPr algn="ctr"/>
                      <a:r>
                        <a:rPr lang="en-IN" sz="1600" dirty="0"/>
                        <a:t>Forward </a:t>
                      </a:r>
                    </a:p>
                  </a:txBody>
                  <a:tcPr/>
                </a:tc>
                <a:tc>
                  <a:txBody>
                    <a:bodyPr/>
                    <a:lstStyle/>
                    <a:p>
                      <a:pPr algn="ctr"/>
                      <a:r>
                        <a:rPr lang="en-IN" sz="1600" dirty="0"/>
                        <a:t>HIGH</a:t>
                      </a:r>
                    </a:p>
                  </a:txBody>
                  <a:tcPr/>
                </a:tc>
                <a:tc>
                  <a:txBody>
                    <a:bodyPr/>
                    <a:lstStyle/>
                    <a:p>
                      <a:pPr algn="ctr"/>
                      <a:r>
                        <a:rPr lang="en-IN" sz="1600" dirty="0"/>
                        <a:t>LOW</a:t>
                      </a:r>
                    </a:p>
                  </a:txBody>
                  <a:tcPr/>
                </a:tc>
                <a:tc>
                  <a:txBody>
                    <a:bodyPr/>
                    <a:lstStyle/>
                    <a:p>
                      <a:pPr algn="ctr"/>
                      <a:r>
                        <a:rPr lang="en-IN" sz="1600" dirty="0"/>
                        <a:t>HIGH</a:t>
                      </a:r>
                    </a:p>
                  </a:txBody>
                  <a:tcPr/>
                </a:tc>
                <a:tc>
                  <a:txBody>
                    <a:bodyPr/>
                    <a:lstStyle/>
                    <a:p>
                      <a:pPr algn="ctr"/>
                      <a:r>
                        <a:rPr lang="en-IN" sz="1600" dirty="0"/>
                        <a:t>LOW</a:t>
                      </a:r>
                    </a:p>
                  </a:txBody>
                  <a:tcPr/>
                </a:tc>
                <a:extLst>
                  <a:ext uri="{0D108BD9-81ED-4DB2-BD59-A6C34878D82A}">
                    <a16:rowId xmlns:a16="http://schemas.microsoft.com/office/drawing/2014/main" val="10002"/>
                  </a:ext>
                </a:extLst>
              </a:tr>
              <a:tr h="333009">
                <a:tc>
                  <a:txBody>
                    <a:bodyPr/>
                    <a:lstStyle/>
                    <a:p>
                      <a:pPr algn="ctr"/>
                      <a:r>
                        <a:rPr lang="en-IN" sz="1600" dirty="0"/>
                        <a:t>Backward</a:t>
                      </a:r>
                    </a:p>
                  </a:txBody>
                  <a:tcPr/>
                </a:tc>
                <a:tc>
                  <a:txBody>
                    <a:bodyPr/>
                    <a:lstStyle/>
                    <a:p>
                      <a:pPr algn="ctr"/>
                      <a:r>
                        <a:rPr lang="en-IN" sz="1600" dirty="0"/>
                        <a:t>LOW </a:t>
                      </a:r>
                    </a:p>
                  </a:txBody>
                  <a:tcPr/>
                </a:tc>
                <a:tc>
                  <a:txBody>
                    <a:bodyPr/>
                    <a:lstStyle/>
                    <a:p>
                      <a:pPr algn="ctr"/>
                      <a:r>
                        <a:rPr lang="en-IN" sz="1600" dirty="0"/>
                        <a:t>HIGH</a:t>
                      </a:r>
                    </a:p>
                  </a:txBody>
                  <a:tcPr/>
                </a:tc>
                <a:tc>
                  <a:txBody>
                    <a:bodyPr/>
                    <a:lstStyle/>
                    <a:p>
                      <a:pPr algn="ctr"/>
                      <a:r>
                        <a:rPr lang="en-IN" sz="1600" dirty="0"/>
                        <a:t>LOW </a:t>
                      </a:r>
                    </a:p>
                  </a:txBody>
                  <a:tcPr/>
                </a:tc>
                <a:tc>
                  <a:txBody>
                    <a:bodyPr/>
                    <a:lstStyle/>
                    <a:p>
                      <a:pPr algn="ctr"/>
                      <a:r>
                        <a:rPr lang="en-IN" sz="1600" dirty="0"/>
                        <a:t>HIGH</a:t>
                      </a:r>
                    </a:p>
                  </a:txBody>
                  <a:tcPr/>
                </a:tc>
                <a:extLst>
                  <a:ext uri="{0D108BD9-81ED-4DB2-BD59-A6C34878D82A}">
                    <a16:rowId xmlns:a16="http://schemas.microsoft.com/office/drawing/2014/main" val="10003"/>
                  </a:ext>
                </a:extLst>
              </a:tr>
              <a:tr h="333009">
                <a:tc>
                  <a:txBody>
                    <a:bodyPr/>
                    <a:lstStyle/>
                    <a:p>
                      <a:pPr algn="ctr"/>
                      <a:r>
                        <a:rPr lang="en-IN" sz="1600" dirty="0"/>
                        <a:t>Right side</a:t>
                      </a:r>
                    </a:p>
                  </a:txBody>
                  <a:tcPr/>
                </a:tc>
                <a:tc>
                  <a:txBody>
                    <a:bodyPr/>
                    <a:lstStyle/>
                    <a:p>
                      <a:pPr algn="ctr"/>
                      <a:r>
                        <a:rPr lang="en-IN" sz="1600" dirty="0"/>
                        <a:t>HIGH</a:t>
                      </a:r>
                    </a:p>
                  </a:txBody>
                  <a:tcPr/>
                </a:tc>
                <a:tc>
                  <a:txBody>
                    <a:bodyPr/>
                    <a:lstStyle/>
                    <a:p>
                      <a:pPr algn="ctr"/>
                      <a:r>
                        <a:rPr lang="en-IN" sz="1600" dirty="0"/>
                        <a:t>LOW</a:t>
                      </a:r>
                    </a:p>
                  </a:txBody>
                  <a:tcPr/>
                </a:tc>
                <a:tc>
                  <a:txBody>
                    <a:bodyPr/>
                    <a:lstStyle/>
                    <a:p>
                      <a:pPr algn="ctr"/>
                      <a:r>
                        <a:rPr lang="en-IN" sz="1600" dirty="0"/>
                        <a:t>LOW</a:t>
                      </a:r>
                    </a:p>
                  </a:txBody>
                  <a:tcPr/>
                </a:tc>
                <a:tc>
                  <a:txBody>
                    <a:bodyPr/>
                    <a:lstStyle/>
                    <a:p>
                      <a:pPr algn="ctr"/>
                      <a:r>
                        <a:rPr lang="en-IN" sz="1600" dirty="0"/>
                        <a:t>LOW</a:t>
                      </a:r>
                    </a:p>
                  </a:txBody>
                  <a:tcPr/>
                </a:tc>
                <a:extLst>
                  <a:ext uri="{0D108BD9-81ED-4DB2-BD59-A6C34878D82A}">
                    <a16:rowId xmlns:a16="http://schemas.microsoft.com/office/drawing/2014/main" val="10004"/>
                  </a:ext>
                </a:extLst>
              </a:tr>
              <a:tr h="333009">
                <a:tc>
                  <a:txBody>
                    <a:bodyPr/>
                    <a:lstStyle/>
                    <a:p>
                      <a:pPr algn="ctr"/>
                      <a:r>
                        <a:rPr lang="en-IN" sz="1600" dirty="0"/>
                        <a:t>Left side</a:t>
                      </a:r>
                    </a:p>
                  </a:txBody>
                  <a:tcPr/>
                </a:tc>
                <a:tc>
                  <a:txBody>
                    <a:bodyPr/>
                    <a:lstStyle/>
                    <a:p>
                      <a:pPr algn="ctr"/>
                      <a:r>
                        <a:rPr lang="en-IN" sz="1600" dirty="0"/>
                        <a:t>LOW</a:t>
                      </a:r>
                    </a:p>
                  </a:txBody>
                  <a:tcPr/>
                </a:tc>
                <a:tc>
                  <a:txBody>
                    <a:bodyPr/>
                    <a:lstStyle/>
                    <a:p>
                      <a:pPr algn="ctr"/>
                      <a:r>
                        <a:rPr lang="en-IN" sz="1600" dirty="0"/>
                        <a:t>LOW</a:t>
                      </a:r>
                    </a:p>
                  </a:txBody>
                  <a:tcPr/>
                </a:tc>
                <a:tc>
                  <a:txBody>
                    <a:bodyPr/>
                    <a:lstStyle/>
                    <a:p>
                      <a:pPr algn="ctr"/>
                      <a:r>
                        <a:rPr lang="en-IN" sz="1600" dirty="0"/>
                        <a:t>HIGH</a:t>
                      </a:r>
                    </a:p>
                  </a:txBody>
                  <a:tcPr/>
                </a:tc>
                <a:tc>
                  <a:txBody>
                    <a:bodyPr/>
                    <a:lstStyle/>
                    <a:p>
                      <a:pPr algn="ctr"/>
                      <a:r>
                        <a:rPr lang="en-IN" sz="1600" dirty="0"/>
                        <a:t>LOW</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61563154"/>
              </p:ext>
            </p:extLst>
          </p:nvPr>
        </p:nvGraphicFramePr>
        <p:xfrm>
          <a:off x="378632" y="1116803"/>
          <a:ext cx="6100827" cy="2042160"/>
        </p:xfrm>
        <a:graphic>
          <a:graphicData uri="http://schemas.openxmlformats.org/drawingml/2006/table">
            <a:tbl>
              <a:tblPr firstRow="1" bandRow="1">
                <a:tableStyleId>{5C22544A-7EE6-4342-B048-85BDC9FD1C3A}</a:tableStyleId>
              </a:tblPr>
              <a:tblGrid>
                <a:gridCol w="2033609">
                  <a:extLst>
                    <a:ext uri="{9D8B030D-6E8A-4147-A177-3AD203B41FA5}">
                      <a16:colId xmlns:a16="http://schemas.microsoft.com/office/drawing/2014/main" val="20000"/>
                    </a:ext>
                  </a:extLst>
                </a:gridCol>
                <a:gridCol w="2033609">
                  <a:extLst>
                    <a:ext uri="{9D8B030D-6E8A-4147-A177-3AD203B41FA5}">
                      <a16:colId xmlns:a16="http://schemas.microsoft.com/office/drawing/2014/main" val="20001"/>
                    </a:ext>
                  </a:extLst>
                </a:gridCol>
                <a:gridCol w="2033609">
                  <a:extLst>
                    <a:ext uri="{9D8B030D-6E8A-4147-A177-3AD203B41FA5}">
                      <a16:colId xmlns:a16="http://schemas.microsoft.com/office/drawing/2014/main" val="20002"/>
                    </a:ext>
                  </a:extLst>
                </a:gridCol>
              </a:tblGrid>
              <a:tr h="343400">
                <a:tc>
                  <a:txBody>
                    <a:bodyPr/>
                    <a:lstStyle/>
                    <a:p>
                      <a:endParaRPr lang="en-IN" dirty="0"/>
                    </a:p>
                  </a:txBody>
                  <a:tcPr/>
                </a:tc>
                <a:tc gridSpan="2">
                  <a:txBody>
                    <a:bodyPr/>
                    <a:lstStyle/>
                    <a:p>
                      <a:pPr algn="ctr"/>
                      <a:r>
                        <a:rPr lang="en-IN" dirty="0"/>
                        <a:t>Motor Pins </a:t>
                      </a:r>
                    </a:p>
                  </a:txBody>
                  <a:tcPr/>
                </a:tc>
                <a:tc hMerge="1">
                  <a:txBody>
                    <a:bodyPr/>
                    <a:lstStyle/>
                    <a:p>
                      <a:pPr algn="ctr"/>
                      <a:endParaRPr lang="en-IN" dirty="0"/>
                    </a:p>
                  </a:txBody>
                  <a:tcPr/>
                </a:tc>
                <a:extLst>
                  <a:ext uri="{0D108BD9-81ED-4DB2-BD59-A6C34878D82A}">
                    <a16:rowId xmlns:a16="http://schemas.microsoft.com/office/drawing/2014/main" val="10000"/>
                  </a:ext>
                </a:extLst>
              </a:tr>
              <a:tr h="330777">
                <a:tc>
                  <a:txBody>
                    <a:bodyPr/>
                    <a:lstStyle/>
                    <a:p>
                      <a:pPr algn="ctr"/>
                      <a:r>
                        <a:rPr lang="en-IN" sz="1600" b="1" dirty="0"/>
                        <a:t>Action</a:t>
                      </a:r>
                    </a:p>
                  </a:txBody>
                  <a:tcPr/>
                </a:tc>
                <a:tc>
                  <a:txBody>
                    <a:bodyPr/>
                    <a:lstStyle/>
                    <a:p>
                      <a:pPr algn="ctr"/>
                      <a:r>
                        <a:rPr lang="en-IN" sz="1600" b="1" dirty="0"/>
                        <a:t>INP1</a:t>
                      </a:r>
                    </a:p>
                  </a:txBody>
                  <a:tcPr/>
                </a:tc>
                <a:tc>
                  <a:txBody>
                    <a:bodyPr/>
                    <a:lstStyle/>
                    <a:p>
                      <a:pPr algn="ctr"/>
                      <a:r>
                        <a:rPr lang="en-IN" sz="1600" b="1" dirty="0"/>
                        <a:t>INP2</a:t>
                      </a:r>
                    </a:p>
                  </a:txBody>
                  <a:tcPr/>
                </a:tc>
                <a:extLst>
                  <a:ext uri="{0D108BD9-81ED-4DB2-BD59-A6C34878D82A}">
                    <a16:rowId xmlns:a16="http://schemas.microsoft.com/office/drawing/2014/main" val="10001"/>
                  </a:ext>
                </a:extLst>
              </a:tr>
              <a:tr h="330777">
                <a:tc>
                  <a:txBody>
                    <a:bodyPr/>
                    <a:lstStyle/>
                    <a:p>
                      <a:pPr algn="ctr"/>
                      <a:r>
                        <a:rPr lang="en-IN" sz="1600" dirty="0"/>
                        <a:t>Stop</a:t>
                      </a:r>
                    </a:p>
                  </a:txBody>
                  <a:tcPr/>
                </a:tc>
                <a:tc>
                  <a:txBody>
                    <a:bodyPr/>
                    <a:lstStyle/>
                    <a:p>
                      <a:pPr algn="ctr"/>
                      <a:r>
                        <a:rPr lang="en-IN" sz="1600" dirty="0"/>
                        <a:t>LOW</a:t>
                      </a:r>
                    </a:p>
                  </a:txBody>
                  <a:tcPr/>
                </a:tc>
                <a:tc>
                  <a:txBody>
                    <a:bodyPr/>
                    <a:lstStyle/>
                    <a:p>
                      <a:pPr algn="ctr"/>
                      <a:r>
                        <a:rPr lang="en-IN" sz="1600" dirty="0"/>
                        <a:t>LOW</a:t>
                      </a:r>
                    </a:p>
                  </a:txBody>
                  <a:tcPr/>
                </a:tc>
                <a:extLst>
                  <a:ext uri="{0D108BD9-81ED-4DB2-BD59-A6C34878D82A}">
                    <a16:rowId xmlns:a16="http://schemas.microsoft.com/office/drawing/2014/main" val="10002"/>
                  </a:ext>
                </a:extLst>
              </a:tr>
              <a:tr h="330777">
                <a:tc>
                  <a:txBody>
                    <a:bodyPr/>
                    <a:lstStyle/>
                    <a:p>
                      <a:pPr algn="ctr"/>
                      <a:r>
                        <a:rPr lang="en-IN" sz="1600" dirty="0"/>
                        <a:t>Clockwise</a:t>
                      </a:r>
                    </a:p>
                  </a:txBody>
                  <a:tcPr/>
                </a:tc>
                <a:tc>
                  <a:txBody>
                    <a:bodyPr/>
                    <a:lstStyle/>
                    <a:p>
                      <a:pPr algn="ctr"/>
                      <a:r>
                        <a:rPr lang="en-IN" sz="1600" dirty="0"/>
                        <a:t>HIGH</a:t>
                      </a:r>
                    </a:p>
                  </a:txBody>
                  <a:tcPr/>
                </a:tc>
                <a:tc>
                  <a:txBody>
                    <a:bodyPr/>
                    <a:lstStyle/>
                    <a:p>
                      <a:pPr algn="ctr"/>
                      <a:r>
                        <a:rPr lang="en-IN" sz="1600" dirty="0"/>
                        <a:t>LOW</a:t>
                      </a:r>
                    </a:p>
                  </a:txBody>
                  <a:tcPr/>
                </a:tc>
                <a:extLst>
                  <a:ext uri="{0D108BD9-81ED-4DB2-BD59-A6C34878D82A}">
                    <a16:rowId xmlns:a16="http://schemas.microsoft.com/office/drawing/2014/main" val="10003"/>
                  </a:ext>
                </a:extLst>
              </a:tr>
              <a:tr h="330777">
                <a:tc>
                  <a:txBody>
                    <a:bodyPr/>
                    <a:lstStyle/>
                    <a:p>
                      <a:pPr algn="ctr"/>
                      <a:r>
                        <a:rPr lang="en-IN" sz="1600" dirty="0"/>
                        <a:t>Counterclockwise</a:t>
                      </a:r>
                    </a:p>
                  </a:txBody>
                  <a:tcPr/>
                </a:tc>
                <a:tc>
                  <a:txBody>
                    <a:bodyPr/>
                    <a:lstStyle/>
                    <a:p>
                      <a:pPr algn="ctr"/>
                      <a:r>
                        <a:rPr lang="en-IN" sz="1600" dirty="0"/>
                        <a:t>LOW</a:t>
                      </a:r>
                    </a:p>
                  </a:txBody>
                  <a:tcPr/>
                </a:tc>
                <a:tc>
                  <a:txBody>
                    <a:bodyPr/>
                    <a:lstStyle/>
                    <a:p>
                      <a:pPr algn="ctr"/>
                      <a:r>
                        <a:rPr lang="en-IN" sz="1600" dirty="0"/>
                        <a:t>HIGH</a:t>
                      </a:r>
                    </a:p>
                  </a:txBody>
                  <a:tcPr/>
                </a:tc>
                <a:extLst>
                  <a:ext uri="{0D108BD9-81ED-4DB2-BD59-A6C34878D82A}">
                    <a16:rowId xmlns:a16="http://schemas.microsoft.com/office/drawing/2014/main" val="10004"/>
                  </a:ext>
                </a:extLst>
              </a:tr>
              <a:tr h="286167">
                <a:tc>
                  <a:txBody>
                    <a:bodyPr/>
                    <a:lstStyle/>
                    <a:p>
                      <a:pPr algn="ctr"/>
                      <a:r>
                        <a:rPr lang="en-IN" sz="1600" dirty="0"/>
                        <a:t>Stop</a:t>
                      </a:r>
                    </a:p>
                  </a:txBody>
                  <a:tcPr/>
                </a:tc>
                <a:tc>
                  <a:txBody>
                    <a:bodyPr/>
                    <a:lstStyle/>
                    <a:p>
                      <a:pPr algn="ctr"/>
                      <a:r>
                        <a:rPr lang="en-IN" sz="1600" dirty="0"/>
                        <a:t>HIGH</a:t>
                      </a:r>
                    </a:p>
                  </a:txBody>
                  <a:tcPr/>
                </a:tc>
                <a:tc>
                  <a:txBody>
                    <a:bodyPr/>
                    <a:lstStyle/>
                    <a:p>
                      <a:pPr algn="ctr"/>
                      <a:r>
                        <a:rPr lang="en-IN" sz="1600" dirty="0"/>
                        <a:t>HIGH</a:t>
                      </a:r>
                    </a:p>
                  </a:txBody>
                  <a:tcPr/>
                </a:tc>
                <a:extLst>
                  <a:ext uri="{0D108BD9-81ED-4DB2-BD59-A6C34878D82A}">
                    <a16:rowId xmlns:a16="http://schemas.microsoft.com/office/drawing/2014/main" val="10005"/>
                  </a:ext>
                </a:extLst>
              </a:tr>
            </a:tbl>
          </a:graphicData>
        </a:graphic>
      </p:graphicFrame>
      <p:sp>
        <p:nvSpPr>
          <p:cNvPr id="2" name="TextBox 1">
            <a:extLst>
              <a:ext uri="{FF2B5EF4-FFF2-40B4-BE49-F238E27FC236}">
                <a16:creationId xmlns:a16="http://schemas.microsoft.com/office/drawing/2014/main" id="{8B4D9DC9-9CEE-1865-4D46-25E2DB02C1F7}"/>
              </a:ext>
            </a:extLst>
          </p:cNvPr>
          <p:cNvSpPr txBox="1"/>
          <p:nvPr/>
        </p:nvSpPr>
        <p:spPr>
          <a:xfrm>
            <a:off x="378632" y="668594"/>
            <a:ext cx="3637936" cy="369332"/>
          </a:xfrm>
          <a:prstGeom prst="rect">
            <a:avLst/>
          </a:prstGeom>
          <a:noFill/>
        </p:spPr>
        <p:txBody>
          <a:bodyPr wrap="square" rtlCol="0">
            <a:spAutoFit/>
          </a:bodyPr>
          <a:lstStyle/>
          <a:p>
            <a:r>
              <a:rPr lang="en-IN" b="1" dirty="0">
                <a:solidFill>
                  <a:schemeClr val="bg1"/>
                </a:solidFill>
              </a:rPr>
              <a:t>Single Motor action</a:t>
            </a:r>
          </a:p>
        </p:txBody>
      </p:sp>
      <p:sp>
        <p:nvSpPr>
          <p:cNvPr id="3" name="TextBox 2">
            <a:extLst>
              <a:ext uri="{FF2B5EF4-FFF2-40B4-BE49-F238E27FC236}">
                <a16:creationId xmlns:a16="http://schemas.microsoft.com/office/drawing/2014/main" id="{656A22EF-018C-777B-E394-A9938A1F29E7}"/>
              </a:ext>
            </a:extLst>
          </p:cNvPr>
          <p:cNvSpPr txBox="1"/>
          <p:nvPr/>
        </p:nvSpPr>
        <p:spPr>
          <a:xfrm>
            <a:off x="378632" y="3617042"/>
            <a:ext cx="3347794" cy="376084"/>
          </a:xfrm>
          <a:prstGeom prst="rect">
            <a:avLst/>
          </a:prstGeom>
          <a:noFill/>
        </p:spPr>
        <p:txBody>
          <a:bodyPr wrap="square" rtlCol="0">
            <a:spAutoFit/>
          </a:bodyPr>
          <a:lstStyle/>
          <a:p>
            <a:r>
              <a:rPr lang="en-IN" b="1" dirty="0">
                <a:solidFill>
                  <a:schemeClr val="bg1"/>
                </a:solidFill>
              </a:rPr>
              <a:t>Vehicle motion</a:t>
            </a:r>
          </a:p>
        </p:txBody>
      </p:sp>
      <p:pic>
        <p:nvPicPr>
          <p:cNvPr id="1026" name="Picture 2" descr="How can we know when a motor is rotating in a forward or reverse direction?  - Quora">
            <a:extLst>
              <a:ext uri="{FF2B5EF4-FFF2-40B4-BE49-F238E27FC236}">
                <a16:creationId xmlns:a16="http://schemas.microsoft.com/office/drawing/2014/main" id="{A73408ED-EA8A-DAC9-38AA-0C87EF18E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719" y="1116803"/>
            <a:ext cx="2593427" cy="2039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42F79F1A-392C-51B1-0BDE-BC9F4212B95A}"/>
              </a:ext>
            </a:extLst>
          </p:cNvPr>
          <p:cNvGraphicFramePr>
            <a:graphicFrameLocks noGrp="1"/>
          </p:cNvGraphicFramePr>
          <p:nvPr>
            <p:extLst>
              <p:ext uri="{D42A27DB-BD31-4B8C-83A1-F6EECF244321}">
                <p14:modId xmlns:p14="http://schemas.microsoft.com/office/powerpoint/2010/main" val="556168666"/>
              </p:ext>
            </p:extLst>
          </p:nvPr>
        </p:nvGraphicFramePr>
        <p:xfrm>
          <a:off x="7423354" y="4170783"/>
          <a:ext cx="3637936" cy="1854200"/>
        </p:xfrm>
        <a:graphic>
          <a:graphicData uri="http://schemas.openxmlformats.org/drawingml/2006/table">
            <a:tbl>
              <a:tblPr firstRow="1" bandRow="1">
                <a:tableStyleId>{5C22544A-7EE6-4342-B048-85BDC9FD1C3A}</a:tableStyleId>
              </a:tblPr>
              <a:tblGrid>
                <a:gridCol w="1818968">
                  <a:extLst>
                    <a:ext uri="{9D8B030D-6E8A-4147-A177-3AD203B41FA5}">
                      <a16:colId xmlns:a16="http://schemas.microsoft.com/office/drawing/2014/main" val="1947399697"/>
                    </a:ext>
                  </a:extLst>
                </a:gridCol>
                <a:gridCol w="1818968">
                  <a:extLst>
                    <a:ext uri="{9D8B030D-6E8A-4147-A177-3AD203B41FA5}">
                      <a16:colId xmlns:a16="http://schemas.microsoft.com/office/drawing/2014/main" val="1638048367"/>
                    </a:ext>
                  </a:extLst>
                </a:gridCol>
              </a:tblGrid>
              <a:tr h="370840">
                <a:tc>
                  <a:txBody>
                    <a:bodyPr/>
                    <a:lstStyle/>
                    <a:p>
                      <a:r>
                        <a:rPr lang="en-IN" dirty="0"/>
                        <a:t>ESP32 pin</a:t>
                      </a:r>
                    </a:p>
                  </a:txBody>
                  <a:tcPr/>
                </a:tc>
                <a:tc>
                  <a:txBody>
                    <a:bodyPr/>
                    <a:lstStyle/>
                    <a:p>
                      <a:r>
                        <a:rPr lang="en-IN" dirty="0"/>
                        <a:t>L298 pin</a:t>
                      </a:r>
                    </a:p>
                  </a:txBody>
                  <a:tcPr/>
                </a:tc>
                <a:extLst>
                  <a:ext uri="{0D108BD9-81ED-4DB2-BD59-A6C34878D82A}">
                    <a16:rowId xmlns:a16="http://schemas.microsoft.com/office/drawing/2014/main" val="1398392968"/>
                  </a:ext>
                </a:extLst>
              </a:tr>
              <a:tr h="370840">
                <a:tc>
                  <a:txBody>
                    <a:bodyPr/>
                    <a:lstStyle/>
                    <a:p>
                      <a:r>
                        <a:rPr lang="en-IN" dirty="0"/>
                        <a:t>GPIO14</a:t>
                      </a:r>
                    </a:p>
                  </a:txBody>
                  <a:tcPr/>
                </a:tc>
                <a:tc>
                  <a:txBody>
                    <a:bodyPr/>
                    <a:lstStyle/>
                    <a:p>
                      <a:r>
                        <a:rPr lang="en-IN" dirty="0"/>
                        <a:t>IN1</a:t>
                      </a:r>
                    </a:p>
                  </a:txBody>
                  <a:tcPr/>
                </a:tc>
                <a:extLst>
                  <a:ext uri="{0D108BD9-81ED-4DB2-BD59-A6C34878D82A}">
                    <a16:rowId xmlns:a16="http://schemas.microsoft.com/office/drawing/2014/main" val="2512153263"/>
                  </a:ext>
                </a:extLst>
              </a:tr>
              <a:tr h="370840">
                <a:tc>
                  <a:txBody>
                    <a:bodyPr/>
                    <a:lstStyle/>
                    <a:p>
                      <a:r>
                        <a:rPr lang="en-IN" dirty="0"/>
                        <a:t>GPIO27</a:t>
                      </a:r>
                    </a:p>
                  </a:txBody>
                  <a:tcPr/>
                </a:tc>
                <a:tc>
                  <a:txBody>
                    <a:bodyPr/>
                    <a:lstStyle/>
                    <a:p>
                      <a:r>
                        <a:rPr lang="en-IN" dirty="0"/>
                        <a:t>IN2</a:t>
                      </a:r>
                    </a:p>
                  </a:txBody>
                  <a:tcPr/>
                </a:tc>
                <a:extLst>
                  <a:ext uri="{0D108BD9-81ED-4DB2-BD59-A6C34878D82A}">
                    <a16:rowId xmlns:a16="http://schemas.microsoft.com/office/drawing/2014/main" val="3362564015"/>
                  </a:ext>
                </a:extLst>
              </a:tr>
              <a:tr h="370840">
                <a:tc>
                  <a:txBody>
                    <a:bodyPr/>
                    <a:lstStyle/>
                    <a:p>
                      <a:r>
                        <a:rPr lang="en-IN" dirty="0"/>
                        <a:t>GPIO28</a:t>
                      </a:r>
                    </a:p>
                  </a:txBody>
                  <a:tcPr/>
                </a:tc>
                <a:tc>
                  <a:txBody>
                    <a:bodyPr/>
                    <a:lstStyle/>
                    <a:p>
                      <a:r>
                        <a:rPr lang="en-IN" dirty="0"/>
                        <a:t>IN3</a:t>
                      </a:r>
                    </a:p>
                  </a:txBody>
                  <a:tcPr/>
                </a:tc>
                <a:extLst>
                  <a:ext uri="{0D108BD9-81ED-4DB2-BD59-A6C34878D82A}">
                    <a16:rowId xmlns:a16="http://schemas.microsoft.com/office/drawing/2014/main" val="3560989760"/>
                  </a:ext>
                </a:extLst>
              </a:tr>
              <a:tr h="370840">
                <a:tc>
                  <a:txBody>
                    <a:bodyPr/>
                    <a:lstStyle/>
                    <a:p>
                      <a:r>
                        <a:rPr lang="en-IN" dirty="0"/>
                        <a:t>GPIO25</a:t>
                      </a:r>
                    </a:p>
                  </a:txBody>
                  <a:tcPr/>
                </a:tc>
                <a:tc>
                  <a:txBody>
                    <a:bodyPr/>
                    <a:lstStyle/>
                    <a:p>
                      <a:r>
                        <a:rPr lang="en-IN" dirty="0"/>
                        <a:t>IN4</a:t>
                      </a:r>
                    </a:p>
                  </a:txBody>
                  <a:tcPr/>
                </a:tc>
                <a:extLst>
                  <a:ext uri="{0D108BD9-81ED-4DB2-BD59-A6C34878D82A}">
                    <a16:rowId xmlns:a16="http://schemas.microsoft.com/office/drawing/2014/main" val="404657891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AAA5-2AC7-67D6-D106-D8ADEE874EB2}"/>
              </a:ext>
            </a:extLst>
          </p:cNvPr>
          <p:cNvSpPr txBox="1">
            <a:spLocks/>
          </p:cNvSpPr>
          <p:nvPr/>
        </p:nvSpPr>
        <p:spPr>
          <a:xfrm>
            <a:off x="1091958" y="5934212"/>
            <a:ext cx="5308842"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Bluetooth control</a:t>
            </a:r>
          </a:p>
        </p:txBody>
      </p:sp>
      <p:sp>
        <p:nvSpPr>
          <p:cNvPr id="3" name="Content Placeholder 2">
            <a:extLst>
              <a:ext uri="{FF2B5EF4-FFF2-40B4-BE49-F238E27FC236}">
                <a16:creationId xmlns:a16="http://schemas.microsoft.com/office/drawing/2014/main" id="{0C85CF00-E53F-14ED-4540-0EA6CF317249}"/>
              </a:ext>
            </a:extLst>
          </p:cNvPr>
          <p:cNvSpPr txBox="1">
            <a:spLocks/>
          </p:cNvSpPr>
          <p:nvPr/>
        </p:nvSpPr>
        <p:spPr>
          <a:xfrm>
            <a:off x="825513" y="1224488"/>
            <a:ext cx="8534400" cy="3719051"/>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r>
              <a:rPr lang="en-IN" dirty="0"/>
              <a:t>Bluetooth Control using mobile app</a:t>
            </a:r>
          </a:p>
          <a:p>
            <a:r>
              <a:rPr lang="en-IN" dirty="0"/>
              <a:t>Uses Bluetooth of ESP32 on Control Card</a:t>
            </a:r>
          </a:p>
          <a:p>
            <a:endParaRPr lang="en-IN" dirty="0"/>
          </a:p>
          <a:p>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76E9494F-B227-A652-A7FA-0451F08EA6AA}"/>
              </a:ext>
            </a:extLst>
          </p:cNvPr>
          <p:cNvPicPr>
            <a:picLocks noChangeAspect="1"/>
          </p:cNvPicPr>
          <p:nvPr/>
        </p:nvPicPr>
        <p:blipFill>
          <a:blip r:embed="rId2"/>
          <a:stretch>
            <a:fillRect/>
          </a:stretch>
        </p:blipFill>
        <p:spPr>
          <a:xfrm>
            <a:off x="1884394" y="2623660"/>
            <a:ext cx="1488071" cy="2882405"/>
          </a:xfrm>
          <a:prstGeom prst="rect">
            <a:avLst/>
          </a:prstGeom>
        </p:spPr>
      </p:pic>
      <p:pic>
        <p:nvPicPr>
          <p:cNvPr id="7" name="Picture 6">
            <a:extLst>
              <a:ext uri="{FF2B5EF4-FFF2-40B4-BE49-F238E27FC236}">
                <a16:creationId xmlns:a16="http://schemas.microsoft.com/office/drawing/2014/main" id="{FE36E00A-EFAC-6704-A9CF-F6A579F31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4538" y="2623660"/>
            <a:ext cx="2038874" cy="2718499"/>
          </a:xfrm>
          <a:prstGeom prst="rect">
            <a:avLst/>
          </a:prstGeom>
        </p:spPr>
      </p:pic>
      <p:pic>
        <p:nvPicPr>
          <p:cNvPr id="1026" name="Picture 2" descr="Bluetooth Technology !! A Wireless Communication – Technology Depot">
            <a:extLst>
              <a:ext uri="{FF2B5EF4-FFF2-40B4-BE49-F238E27FC236}">
                <a16:creationId xmlns:a16="http://schemas.microsoft.com/office/drawing/2014/main" id="{8A8CF930-B6B8-3E48-CB20-6C08830474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9980" y="3144257"/>
            <a:ext cx="1349208" cy="14707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88CE83-26F1-CFC5-E865-6FE9FC90D83E}"/>
              </a:ext>
            </a:extLst>
          </p:cNvPr>
          <p:cNvSpPr txBox="1"/>
          <p:nvPr/>
        </p:nvSpPr>
        <p:spPr>
          <a:xfrm>
            <a:off x="1884393" y="5448846"/>
            <a:ext cx="1488071" cy="369332"/>
          </a:xfrm>
          <a:prstGeom prst="rect">
            <a:avLst/>
          </a:prstGeom>
          <a:noFill/>
        </p:spPr>
        <p:txBody>
          <a:bodyPr wrap="square" rtlCol="0">
            <a:spAutoFit/>
          </a:bodyPr>
          <a:lstStyle/>
          <a:p>
            <a:r>
              <a:rPr lang="en-IN" b="1" dirty="0">
                <a:solidFill>
                  <a:schemeClr val="bg1"/>
                </a:solidFill>
              </a:rPr>
              <a:t>Mobile app</a:t>
            </a:r>
          </a:p>
        </p:txBody>
      </p:sp>
      <p:sp>
        <p:nvSpPr>
          <p:cNvPr id="9" name="TextBox 8">
            <a:extLst>
              <a:ext uri="{FF2B5EF4-FFF2-40B4-BE49-F238E27FC236}">
                <a16:creationId xmlns:a16="http://schemas.microsoft.com/office/drawing/2014/main" id="{13A14E78-12FD-7B83-DB81-4FC1C63F9FDF}"/>
              </a:ext>
            </a:extLst>
          </p:cNvPr>
          <p:cNvSpPr txBox="1"/>
          <p:nvPr/>
        </p:nvSpPr>
        <p:spPr>
          <a:xfrm>
            <a:off x="7572354" y="5281753"/>
            <a:ext cx="1488071" cy="369332"/>
          </a:xfrm>
          <a:prstGeom prst="rect">
            <a:avLst/>
          </a:prstGeom>
          <a:noFill/>
        </p:spPr>
        <p:txBody>
          <a:bodyPr wrap="square" rtlCol="0">
            <a:spAutoFit/>
          </a:bodyPr>
          <a:lstStyle/>
          <a:p>
            <a:r>
              <a:rPr lang="en-IN" b="1" dirty="0">
                <a:solidFill>
                  <a:schemeClr val="bg1"/>
                </a:solidFill>
              </a:rPr>
              <a:t>G-RoVe2</a:t>
            </a:r>
          </a:p>
        </p:txBody>
      </p:sp>
    </p:spTree>
    <p:extLst>
      <p:ext uri="{BB962C8B-B14F-4D97-AF65-F5344CB8AC3E}">
        <p14:creationId xmlns:p14="http://schemas.microsoft.com/office/powerpoint/2010/main" val="12983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0AD1-E302-0C6B-6F56-0BC7E82576D5}"/>
              </a:ext>
            </a:extLst>
          </p:cNvPr>
          <p:cNvSpPr txBox="1">
            <a:spLocks/>
          </p:cNvSpPr>
          <p:nvPr/>
        </p:nvSpPr>
        <p:spPr>
          <a:xfrm>
            <a:off x="1091958" y="5934212"/>
            <a:ext cx="5308842"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Bluetooth control</a:t>
            </a:r>
          </a:p>
        </p:txBody>
      </p:sp>
      <p:sp>
        <p:nvSpPr>
          <p:cNvPr id="3" name="Content Placeholder 2">
            <a:extLst>
              <a:ext uri="{FF2B5EF4-FFF2-40B4-BE49-F238E27FC236}">
                <a16:creationId xmlns:a16="http://schemas.microsoft.com/office/drawing/2014/main" id="{AF0AB2F8-0EA5-DD6D-944B-02D6A1218DA2}"/>
              </a:ext>
            </a:extLst>
          </p:cNvPr>
          <p:cNvSpPr txBox="1">
            <a:spLocks/>
          </p:cNvSpPr>
          <p:nvPr/>
        </p:nvSpPr>
        <p:spPr>
          <a:xfrm>
            <a:off x="428573" y="270388"/>
            <a:ext cx="8534400" cy="2054942"/>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r>
              <a:rPr lang="en-IN" dirty="0"/>
              <a:t>Offline pairing of ESP32 with mobile phone</a:t>
            </a:r>
          </a:p>
          <a:p>
            <a:r>
              <a:rPr lang="en-IN" dirty="0"/>
              <a:t>Click on the </a:t>
            </a:r>
            <a:r>
              <a:rPr lang="en-IN" b="1" dirty="0"/>
              <a:t>BT Devices List </a:t>
            </a:r>
            <a:r>
              <a:rPr lang="en-IN" dirty="0"/>
              <a:t>button</a:t>
            </a:r>
            <a:r>
              <a:rPr lang="en-IN" b="1" dirty="0"/>
              <a:t> </a:t>
            </a:r>
            <a:r>
              <a:rPr lang="en-IN" dirty="0"/>
              <a:t>in the mobile app</a:t>
            </a:r>
          </a:p>
          <a:p>
            <a:r>
              <a:rPr lang="en-IN" dirty="0"/>
              <a:t>From the devices list obtained select the </a:t>
            </a:r>
            <a:r>
              <a:rPr lang="en-IN" b="1" dirty="0"/>
              <a:t>G-Rove</a:t>
            </a:r>
            <a:r>
              <a:rPr lang="en-IN" dirty="0"/>
              <a:t> item</a:t>
            </a:r>
          </a:p>
          <a:p>
            <a:r>
              <a:rPr lang="en-IN" dirty="0"/>
              <a:t>A “Connected” message will appear on the screen</a:t>
            </a:r>
          </a:p>
          <a:p>
            <a:r>
              <a:rPr lang="en-IN" dirty="0"/>
              <a:t>Use </a:t>
            </a:r>
            <a:r>
              <a:rPr lang="en-IN" b="1" dirty="0"/>
              <a:t>L,F,R,W,S</a:t>
            </a:r>
            <a:r>
              <a:rPr lang="en-IN" dirty="0"/>
              <a:t> buttons to transfer commands </a:t>
            </a:r>
          </a:p>
          <a:p>
            <a:r>
              <a:rPr lang="en-IN" b="1" dirty="0"/>
              <a:t>G-</a:t>
            </a:r>
            <a:r>
              <a:rPr lang="en-IN" b="1" dirty="0" err="1"/>
              <a:t>RoVe</a:t>
            </a:r>
            <a:r>
              <a:rPr lang="en-IN" dirty="0"/>
              <a:t> will receive the commands and move accordingly</a:t>
            </a:r>
          </a:p>
          <a:p>
            <a:endParaRPr lang="en-IN" dirty="0"/>
          </a:p>
          <a:p>
            <a:endParaRPr lang="en-IN" dirty="0"/>
          </a:p>
          <a:p>
            <a:pPr marL="0" indent="0">
              <a:buNone/>
            </a:pPr>
            <a:endParaRPr lang="en-IN" dirty="0"/>
          </a:p>
        </p:txBody>
      </p:sp>
      <p:sp>
        <p:nvSpPr>
          <p:cNvPr id="4" name="AutoShape 2">
            <a:extLst>
              <a:ext uri="{FF2B5EF4-FFF2-40B4-BE49-F238E27FC236}">
                <a16:creationId xmlns:a16="http://schemas.microsoft.com/office/drawing/2014/main" id="{AF219DA5-F2C1-B489-3901-4D9354DA64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0447CE6D-6BC6-99A8-102E-AE7896DA8B9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75271C18-CB11-0CE9-EA52-E6FB1043E6E6}"/>
              </a:ext>
            </a:extLst>
          </p:cNvPr>
          <p:cNvPicPr>
            <a:picLocks noChangeAspect="1"/>
          </p:cNvPicPr>
          <p:nvPr/>
        </p:nvPicPr>
        <p:blipFill>
          <a:blip r:embed="rId2" cstate="print"/>
          <a:stretch>
            <a:fillRect/>
          </a:stretch>
        </p:blipFill>
        <p:spPr>
          <a:xfrm>
            <a:off x="8721709" y="1951911"/>
            <a:ext cx="2005285" cy="4347500"/>
          </a:xfrm>
          <a:prstGeom prst="rect">
            <a:avLst/>
          </a:prstGeom>
        </p:spPr>
      </p:pic>
      <p:sp>
        <p:nvSpPr>
          <p:cNvPr id="7" name="Rectangle 6">
            <a:extLst>
              <a:ext uri="{FF2B5EF4-FFF2-40B4-BE49-F238E27FC236}">
                <a16:creationId xmlns:a16="http://schemas.microsoft.com/office/drawing/2014/main" id="{4EA00A48-9A8A-6C3A-DFFD-10C641AF1F4B}"/>
              </a:ext>
            </a:extLst>
          </p:cNvPr>
          <p:cNvSpPr/>
          <p:nvPr/>
        </p:nvSpPr>
        <p:spPr>
          <a:xfrm>
            <a:off x="8540832" y="4002006"/>
            <a:ext cx="2467897" cy="247309"/>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07E09A3A-4872-CEEB-29FE-0900EB3DCEA0}"/>
              </a:ext>
            </a:extLst>
          </p:cNvPr>
          <p:cNvPicPr>
            <a:picLocks noChangeAspect="1"/>
          </p:cNvPicPr>
          <p:nvPr/>
        </p:nvPicPr>
        <p:blipFill>
          <a:blip r:embed="rId3"/>
          <a:stretch>
            <a:fillRect/>
          </a:stretch>
        </p:blipFill>
        <p:spPr>
          <a:xfrm>
            <a:off x="6400800" y="3059181"/>
            <a:ext cx="1488071" cy="2882405"/>
          </a:xfrm>
          <a:prstGeom prst="rect">
            <a:avLst/>
          </a:prstGeom>
        </p:spPr>
      </p:pic>
      <p:sp>
        <p:nvSpPr>
          <p:cNvPr id="9" name="Oval 8">
            <a:extLst>
              <a:ext uri="{FF2B5EF4-FFF2-40B4-BE49-F238E27FC236}">
                <a16:creationId xmlns:a16="http://schemas.microsoft.com/office/drawing/2014/main" id="{579A7CF4-F6B0-8B35-377E-9F359C6DFAB1}"/>
              </a:ext>
            </a:extLst>
          </p:cNvPr>
          <p:cNvSpPr/>
          <p:nvPr/>
        </p:nvSpPr>
        <p:spPr>
          <a:xfrm>
            <a:off x="6695768" y="4945626"/>
            <a:ext cx="1015690" cy="363793"/>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2546773-6D09-6D5B-7664-EEF81BE7C126}"/>
              </a:ext>
            </a:extLst>
          </p:cNvPr>
          <p:cNvSpPr/>
          <p:nvPr/>
        </p:nvSpPr>
        <p:spPr>
          <a:xfrm>
            <a:off x="8131277" y="4198374"/>
            <a:ext cx="226142" cy="2163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6627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4FD6-E3CA-E9C2-FDD6-E10784A701E2}"/>
              </a:ext>
            </a:extLst>
          </p:cNvPr>
          <p:cNvSpPr txBox="1">
            <a:spLocks/>
          </p:cNvSpPr>
          <p:nvPr/>
        </p:nvSpPr>
        <p:spPr>
          <a:xfrm>
            <a:off x="1091958" y="5934212"/>
            <a:ext cx="5308842" cy="69598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ESP-NOW control</a:t>
            </a:r>
          </a:p>
        </p:txBody>
      </p:sp>
      <p:pic>
        <p:nvPicPr>
          <p:cNvPr id="3078" name="Picture 6" descr="Buy Joystick Breakout Board Online In India. Hyderabad">
            <a:extLst>
              <a:ext uri="{FF2B5EF4-FFF2-40B4-BE49-F238E27FC236}">
                <a16:creationId xmlns:a16="http://schemas.microsoft.com/office/drawing/2014/main" id="{097BDA1A-96C5-CF92-F0B6-22533BC51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932" y="2271224"/>
            <a:ext cx="1099701" cy="10997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Introduction to ESP32">
            <a:extLst>
              <a:ext uri="{FF2B5EF4-FFF2-40B4-BE49-F238E27FC236}">
                <a16:creationId xmlns:a16="http://schemas.microsoft.com/office/drawing/2014/main" id="{58916BF8-54F4-6B91-C288-1483CCB36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072" y="2271225"/>
            <a:ext cx="1429055" cy="1099702"/>
          </a:xfrm>
          <a:prstGeom prst="rect">
            <a:avLst/>
          </a:prstGeom>
          <a:noFill/>
          <a:extLst>
            <a:ext uri="{909E8E84-426E-40DD-AFC4-6F175D3DCCD1}">
              <a14:hiddenFill xmlns:a14="http://schemas.microsoft.com/office/drawing/2010/main">
                <a:solidFill>
                  <a:srgbClr val="FFFFFF"/>
                </a:solidFill>
              </a14:hiddenFill>
            </a:ext>
          </a:extLst>
        </p:spPr>
      </p:pic>
      <p:sp>
        <p:nvSpPr>
          <p:cNvPr id="9" name="Arrow: Left 8">
            <a:extLst>
              <a:ext uri="{FF2B5EF4-FFF2-40B4-BE49-F238E27FC236}">
                <a16:creationId xmlns:a16="http://schemas.microsoft.com/office/drawing/2014/main" id="{63682993-3906-02F5-836A-70097E03A817}"/>
              </a:ext>
            </a:extLst>
          </p:cNvPr>
          <p:cNvSpPr/>
          <p:nvPr/>
        </p:nvSpPr>
        <p:spPr>
          <a:xfrm>
            <a:off x="2728127" y="2694039"/>
            <a:ext cx="245805" cy="20647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31244A2-681D-4786-29BE-485F3C799129}"/>
              </a:ext>
            </a:extLst>
          </p:cNvPr>
          <p:cNvSpPr/>
          <p:nvPr/>
        </p:nvSpPr>
        <p:spPr>
          <a:xfrm>
            <a:off x="1209368" y="2045109"/>
            <a:ext cx="2989006" cy="1514167"/>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87BF227-09BC-7E01-473A-9BE374DF81DE}"/>
              </a:ext>
            </a:extLst>
          </p:cNvPr>
          <p:cNvSpPr txBox="1"/>
          <p:nvPr/>
        </p:nvSpPr>
        <p:spPr>
          <a:xfrm>
            <a:off x="1299072" y="3903406"/>
            <a:ext cx="2774561" cy="646331"/>
          </a:xfrm>
          <a:prstGeom prst="rect">
            <a:avLst/>
          </a:prstGeom>
          <a:noFill/>
        </p:spPr>
        <p:txBody>
          <a:bodyPr wrap="square" rtlCol="0">
            <a:spAutoFit/>
          </a:bodyPr>
          <a:lstStyle/>
          <a:p>
            <a:r>
              <a:rPr lang="en-IN" b="1" dirty="0">
                <a:solidFill>
                  <a:schemeClr val="bg1"/>
                </a:solidFill>
              </a:rPr>
              <a:t>ESP32 based remote with joystick</a:t>
            </a:r>
          </a:p>
        </p:txBody>
      </p:sp>
      <p:pic>
        <p:nvPicPr>
          <p:cNvPr id="12" name="Picture 11">
            <a:extLst>
              <a:ext uri="{FF2B5EF4-FFF2-40B4-BE49-F238E27FC236}">
                <a16:creationId xmlns:a16="http://schemas.microsoft.com/office/drawing/2014/main" id="{7242466D-AF8F-D674-410E-22CD9A6107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3229" y="1933068"/>
            <a:ext cx="2753033" cy="3670711"/>
          </a:xfrm>
          <a:prstGeom prst="rect">
            <a:avLst/>
          </a:prstGeom>
        </p:spPr>
      </p:pic>
      <p:sp>
        <p:nvSpPr>
          <p:cNvPr id="14" name="TextBox 13">
            <a:extLst>
              <a:ext uri="{FF2B5EF4-FFF2-40B4-BE49-F238E27FC236}">
                <a16:creationId xmlns:a16="http://schemas.microsoft.com/office/drawing/2014/main" id="{B1516549-A2CD-6339-97F4-B712255ECA31}"/>
              </a:ext>
            </a:extLst>
          </p:cNvPr>
          <p:cNvSpPr txBox="1"/>
          <p:nvPr/>
        </p:nvSpPr>
        <p:spPr>
          <a:xfrm>
            <a:off x="7743229" y="5934212"/>
            <a:ext cx="2753033" cy="369332"/>
          </a:xfrm>
          <a:prstGeom prst="rect">
            <a:avLst/>
          </a:prstGeom>
          <a:noFill/>
        </p:spPr>
        <p:txBody>
          <a:bodyPr wrap="square" rtlCol="0">
            <a:spAutoFit/>
          </a:bodyPr>
          <a:lstStyle/>
          <a:p>
            <a:r>
              <a:rPr lang="en-IN" b="1" dirty="0">
                <a:solidFill>
                  <a:schemeClr val="bg1"/>
                </a:solidFill>
              </a:rPr>
              <a:t>G-</a:t>
            </a:r>
            <a:r>
              <a:rPr lang="en-IN" b="1" dirty="0" err="1">
                <a:solidFill>
                  <a:schemeClr val="bg1"/>
                </a:solidFill>
              </a:rPr>
              <a:t>RoVe</a:t>
            </a:r>
            <a:endParaRPr lang="en-IN" b="1" dirty="0">
              <a:solidFill>
                <a:schemeClr val="bg1"/>
              </a:solidFill>
            </a:endParaRPr>
          </a:p>
        </p:txBody>
      </p:sp>
      <p:pic>
        <p:nvPicPr>
          <p:cNvPr id="3082" name="Picture 10" descr="Let's Start with ESP-NOW (ESP8266 NodeMCU with Arduino IDE)">
            <a:extLst>
              <a:ext uri="{FF2B5EF4-FFF2-40B4-BE49-F238E27FC236}">
                <a16:creationId xmlns:a16="http://schemas.microsoft.com/office/drawing/2014/main" id="{153CD7E1-5C98-5C4C-590F-B7CBF2813A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887326">
            <a:off x="4955458" y="2945935"/>
            <a:ext cx="2464315" cy="61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3426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594</TotalTime>
  <Words>1132</Words>
  <Application>Microsoft Office PowerPoint</Application>
  <PresentationFormat>Widescreen</PresentationFormat>
  <Paragraphs>230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HelveticaNeue-Light</vt:lpstr>
      <vt:lpstr>Wingdings</vt:lpstr>
      <vt:lpstr>Wingdings 3</vt:lpstr>
      <vt:lpstr>Slice</vt:lpstr>
      <vt:lpstr>G-RoVe2</vt:lpstr>
      <vt:lpstr>G-RoVe2</vt:lpstr>
      <vt:lpstr>Projects</vt:lpstr>
      <vt:lpstr>Bill of MATERIALS</vt:lpstr>
      <vt:lpstr>Wiring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G-RoVe2</dc:title>
  <dc:creator>preethivanthi@outlook.com</dc:creator>
  <cp:lastModifiedBy>preethivanthi@outlook.com</cp:lastModifiedBy>
  <cp:revision>32</cp:revision>
  <dcterms:created xsi:type="dcterms:W3CDTF">2023-06-22T08:50:43Z</dcterms:created>
  <dcterms:modified xsi:type="dcterms:W3CDTF">2023-06-26T07:17:15Z</dcterms:modified>
</cp:coreProperties>
</file>