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74" r:id="rId10"/>
    <p:sldId id="275"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11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9F71-97F7-4458-8BA7-B093E4B47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F9300-AB09-44A7-863B-C5A6F0BA7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EB7670-226A-4CFF-8708-4ED7960C62C9}"/>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5" name="Footer Placeholder 4">
            <a:extLst>
              <a:ext uri="{FF2B5EF4-FFF2-40B4-BE49-F238E27FC236}">
                <a16:creationId xmlns:a16="http://schemas.microsoft.com/office/drawing/2014/main" id="{8058DD77-7D9C-4500-A962-0183BF09B1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92354-0768-47BA-AEA7-373DBAEA9F0D}"/>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18956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2238-3CB0-4285-94F3-8C95548159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1FCF37-6210-4A2C-8DD9-DBB780E68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0A70F-FC49-4827-B43B-4E8CD7C9DA65}"/>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5" name="Footer Placeholder 4">
            <a:extLst>
              <a:ext uri="{FF2B5EF4-FFF2-40B4-BE49-F238E27FC236}">
                <a16:creationId xmlns:a16="http://schemas.microsoft.com/office/drawing/2014/main" id="{A79AD596-D58B-4B4D-BD73-690DD86B0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F5FFD-1390-4C7D-8E0E-3FC4FDCF89E7}"/>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205005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2F5E0-2E77-4BFC-A846-E3C7D898D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14444C-2D9D-44AD-9F01-04CC372DF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858F5-0FD5-4103-B42E-063B624A60E7}"/>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5" name="Footer Placeholder 4">
            <a:extLst>
              <a:ext uri="{FF2B5EF4-FFF2-40B4-BE49-F238E27FC236}">
                <a16:creationId xmlns:a16="http://schemas.microsoft.com/office/drawing/2014/main" id="{0A8058F8-A0C9-432C-81D9-192FE9CE68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23329-72B5-4EE5-99EC-BB57CD1FAFE4}"/>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417933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2BFD-C764-488B-A698-020831B17B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C9F12-520A-4815-A312-D2305D74D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7A251-09A5-4DC3-8F72-62F4B83E7EA3}"/>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5" name="Footer Placeholder 4">
            <a:extLst>
              <a:ext uri="{FF2B5EF4-FFF2-40B4-BE49-F238E27FC236}">
                <a16:creationId xmlns:a16="http://schemas.microsoft.com/office/drawing/2014/main" id="{906EE5EA-E740-4048-B13E-7F828E405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C1C77-2578-49BC-881A-5F8683BFBDA1}"/>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26789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5C9-1187-45C9-8DE0-98D711DF26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39CD64-A8B9-4F05-B9D2-3EF515F2A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EE2DC-248B-40EA-BFDF-789E14003FA2}"/>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5" name="Footer Placeholder 4">
            <a:extLst>
              <a:ext uri="{FF2B5EF4-FFF2-40B4-BE49-F238E27FC236}">
                <a16:creationId xmlns:a16="http://schemas.microsoft.com/office/drawing/2014/main" id="{E70D567D-DB3A-474B-A0CF-08CD9C9FA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DAC0D-3E82-45A6-9E03-300975A17906}"/>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261103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4DF6-EA60-4445-AF06-798399E0D0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2F1D89-90B3-4F7B-AA65-93453E15DA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A02D1B-6C14-491D-9E31-D6C6E7A33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159292-8027-48D1-884A-FF5D4FBBE9A5}"/>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6" name="Footer Placeholder 5">
            <a:extLst>
              <a:ext uri="{FF2B5EF4-FFF2-40B4-BE49-F238E27FC236}">
                <a16:creationId xmlns:a16="http://schemas.microsoft.com/office/drawing/2014/main" id="{FA43B2AE-01DC-48E3-BB01-C7EF32A8C1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FE46F-54D0-4523-9985-F1018670FE52}"/>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11049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BD07-B1F2-4793-837B-C574223374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58869D-9C02-4031-81CE-A3265CB57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087B4-B607-4EF7-8ABA-5F2A67514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D9C7C1-7B1F-470F-B230-65FBBC3A9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3E44C-F7FA-4B0F-BD8F-7B31A79E3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EDC686-EC12-42C1-970B-C0BBBE3DA302}"/>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8" name="Footer Placeholder 7">
            <a:extLst>
              <a:ext uri="{FF2B5EF4-FFF2-40B4-BE49-F238E27FC236}">
                <a16:creationId xmlns:a16="http://schemas.microsoft.com/office/drawing/2014/main" id="{FBDA0008-749B-4EBA-8C7D-FA75932D72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1406E5-7CDA-4361-B195-A792C0E7ACA2}"/>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29331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5CA6-9D7E-4395-96D0-A8EF3E959B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EE9C54-2E01-4CE9-A03D-87C592E683E7}"/>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4" name="Footer Placeholder 3">
            <a:extLst>
              <a:ext uri="{FF2B5EF4-FFF2-40B4-BE49-F238E27FC236}">
                <a16:creationId xmlns:a16="http://schemas.microsoft.com/office/drawing/2014/main" id="{55874F08-76F7-4484-A6CF-64DC3B7CB8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E5F2A3-6511-429D-884E-D76C5DD3CA23}"/>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40677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19173-572A-460A-9961-D2B4E8833D62}"/>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3" name="Footer Placeholder 2">
            <a:extLst>
              <a:ext uri="{FF2B5EF4-FFF2-40B4-BE49-F238E27FC236}">
                <a16:creationId xmlns:a16="http://schemas.microsoft.com/office/drawing/2014/main" id="{6A5B32C5-A482-47D4-9B64-763A3FC08A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16019F-39C8-45B4-BFF9-65993795D632}"/>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260259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2526-8AB1-46E8-90A9-C906193F9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BF528-9BE7-4812-8FEE-E744583DF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30316A-14E1-4955-9650-311302EF4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093ED-7659-440B-8D8B-E81C014FA666}"/>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6" name="Footer Placeholder 5">
            <a:extLst>
              <a:ext uri="{FF2B5EF4-FFF2-40B4-BE49-F238E27FC236}">
                <a16:creationId xmlns:a16="http://schemas.microsoft.com/office/drawing/2014/main" id="{32E8D230-AE7C-424B-8EE4-8ED2154FE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83A17-90F2-432F-B1AA-C515A8DD125B}"/>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33565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448B-AD84-444E-9231-E3B5530CC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933F34-B185-4376-9842-FC769F511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C76D0E-7B6C-41F3-8D21-9BE35B103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5C8AE-9B26-4DF6-98DE-39CA2D61E5A9}"/>
              </a:ext>
            </a:extLst>
          </p:cNvPr>
          <p:cNvSpPr>
            <a:spLocks noGrp="1"/>
          </p:cNvSpPr>
          <p:nvPr>
            <p:ph type="dt" sz="half" idx="10"/>
          </p:nvPr>
        </p:nvSpPr>
        <p:spPr/>
        <p:txBody>
          <a:bodyPr/>
          <a:lstStyle/>
          <a:p>
            <a:fld id="{F94F64FF-A91A-4496-998C-E2769F665916}" type="datetimeFigureOut">
              <a:rPr lang="en-IN" smtClean="0"/>
              <a:t>22-11-2021</a:t>
            </a:fld>
            <a:endParaRPr lang="en-IN"/>
          </a:p>
        </p:txBody>
      </p:sp>
      <p:sp>
        <p:nvSpPr>
          <p:cNvPr id="6" name="Footer Placeholder 5">
            <a:extLst>
              <a:ext uri="{FF2B5EF4-FFF2-40B4-BE49-F238E27FC236}">
                <a16:creationId xmlns:a16="http://schemas.microsoft.com/office/drawing/2014/main" id="{93E7F657-75DE-4A82-8E94-482C7C452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2BCDF-2E82-4FBA-8629-9725EE943606}"/>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880195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C7ED91-E23C-4C41-8B23-B3857DBF9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7B07AB-0B3F-4D78-83D1-23D157AC5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F8CC9-3983-4C1D-B116-E2B8334AD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F64FF-A91A-4496-998C-E2769F665916}" type="datetimeFigureOut">
              <a:rPr lang="en-IN" smtClean="0"/>
              <a:t>22-11-2021</a:t>
            </a:fld>
            <a:endParaRPr lang="en-IN"/>
          </a:p>
        </p:txBody>
      </p:sp>
      <p:sp>
        <p:nvSpPr>
          <p:cNvPr id="5" name="Footer Placeholder 4">
            <a:extLst>
              <a:ext uri="{FF2B5EF4-FFF2-40B4-BE49-F238E27FC236}">
                <a16:creationId xmlns:a16="http://schemas.microsoft.com/office/drawing/2014/main" id="{EE0CE664-F54C-4979-A310-34F00DC34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310F6C-3D8D-4131-99DC-2BC759FEA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A7636-9011-4AA3-BB2D-93E4F983C91B}" type="slidenum">
              <a:rPr lang="en-IN" smtClean="0"/>
              <a:t>‹#›</a:t>
            </a:fld>
            <a:endParaRPr lang="en-IN"/>
          </a:p>
        </p:txBody>
      </p:sp>
    </p:spTree>
    <p:extLst>
      <p:ext uri="{BB962C8B-B14F-4D97-AF65-F5344CB8AC3E}">
        <p14:creationId xmlns:p14="http://schemas.microsoft.com/office/powerpoint/2010/main" val="1696165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RIETIOT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3854-AB97-49A9-8397-938C7F6AE2AE}"/>
              </a:ext>
            </a:extLst>
          </p:cNvPr>
          <p:cNvSpPr>
            <a:spLocks noGrp="1"/>
          </p:cNvSpPr>
          <p:nvPr>
            <p:ph type="ctrTitle"/>
          </p:nvPr>
        </p:nvSpPr>
        <p:spPr/>
        <p:txBody>
          <a:bodyPr/>
          <a:lstStyle/>
          <a:p>
            <a:r>
              <a:rPr lang="en-IN" dirty="0"/>
              <a:t>Getting Started</a:t>
            </a:r>
          </a:p>
        </p:txBody>
      </p:sp>
      <p:sp>
        <p:nvSpPr>
          <p:cNvPr id="3" name="Subtitle 2">
            <a:extLst>
              <a:ext uri="{FF2B5EF4-FFF2-40B4-BE49-F238E27FC236}">
                <a16:creationId xmlns:a16="http://schemas.microsoft.com/office/drawing/2014/main" id="{2A431E4C-93BF-4339-9E5A-30F80D51875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7066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7EE0-E034-4FD8-A3B4-0B67D211367C}"/>
              </a:ext>
            </a:extLst>
          </p:cNvPr>
          <p:cNvSpPr>
            <a:spLocks noGrp="1"/>
          </p:cNvSpPr>
          <p:nvPr>
            <p:ph type="title"/>
          </p:nvPr>
        </p:nvSpPr>
        <p:spPr>
          <a:xfrm>
            <a:off x="720184" y="-80715"/>
            <a:ext cx="10515600" cy="1325563"/>
          </a:xfrm>
        </p:spPr>
        <p:txBody>
          <a:bodyPr/>
          <a:lstStyle/>
          <a:p>
            <a:r>
              <a:rPr lang="en-IN" dirty="0"/>
              <a:t>Magnetic switch</a:t>
            </a:r>
          </a:p>
        </p:txBody>
      </p:sp>
      <p:sp>
        <p:nvSpPr>
          <p:cNvPr id="6" name="TextBox 5">
            <a:extLst>
              <a:ext uri="{FF2B5EF4-FFF2-40B4-BE49-F238E27FC236}">
                <a16:creationId xmlns:a16="http://schemas.microsoft.com/office/drawing/2014/main" id="{DF16E080-94E9-4F1F-97A8-2023433E16F7}"/>
              </a:ext>
            </a:extLst>
          </p:cNvPr>
          <p:cNvSpPr txBox="1"/>
          <p:nvPr/>
        </p:nvSpPr>
        <p:spPr>
          <a:xfrm>
            <a:off x="720184" y="1244848"/>
            <a:ext cx="6094140" cy="5940088"/>
          </a:xfrm>
          <a:prstGeom prst="rect">
            <a:avLst/>
          </a:prstGeom>
          <a:noFill/>
        </p:spPr>
        <p:txBody>
          <a:bodyPr wrap="square">
            <a:spAutoFit/>
          </a:bodyPr>
          <a:lstStyle/>
          <a:p>
            <a:r>
              <a:rPr lang="en-IN" sz="2000" dirty="0"/>
              <a:t>#define </a:t>
            </a:r>
            <a:r>
              <a:rPr lang="en-IN" sz="2000" dirty="0" err="1"/>
              <a:t>magSW</a:t>
            </a:r>
            <a:r>
              <a:rPr lang="en-IN" sz="2000" dirty="0"/>
              <a:t> 16</a:t>
            </a:r>
          </a:p>
          <a:p>
            <a:r>
              <a:rPr lang="en-IN" sz="2000" dirty="0"/>
              <a:t>void setup() {</a:t>
            </a:r>
          </a:p>
          <a:p>
            <a:r>
              <a:rPr lang="en-IN" sz="2000" dirty="0"/>
              <a:t> </a:t>
            </a:r>
            <a:r>
              <a:rPr lang="en-IN" sz="2000" dirty="0" err="1"/>
              <a:t>pinMode</a:t>
            </a:r>
            <a:r>
              <a:rPr lang="en-IN" sz="2000" dirty="0"/>
              <a:t>(</a:t>
            </a:r>
            <a:r>
              <a:rPr lang="en-IN" sz="2000" dirty="0" err="1"/>
              <a:t>magSW,INPUT_PULLUP</a:t>
            </a:r>
            <a:r>
              <a:rPr lang="en-IN" sz="2000" dirty="0"/>
              <a:t>);</a:t>
            </a:r>
          </a:p>
          <a:p>
            <a:r>
              <a:rPr lang="en-IN" sz="2000" dirty="0" err="1"/>
              <a:t>Serial.begin</a:t>
            </a:r>
            <a:r>
              <a:rPr lang="en-IN" sz="2000" dirty="0"/>
              <a:t>(115200);</a:t>
            </a:r>
          </a:p>
          <a:p>
            <a:r>
              <a:rPr lang="en-IN" sz="2000" dirty="0"/>
              <a:t>}</a:t>
            </a:r>
          </a:p>
          <a:p>
            <a:endParaRPr lang="en-IN" sz="2000" dirty="0"/>
          </a:p>
          <a:p>
            <a:r>
              <a:rPr lang="en-IN" sz="2000" dirty="0"/>
              <a:t>void loop() {</a:t>
            </a:r>
          </a:p>
          <a:p>
            <a:r>
              <a:rPr lang="en-IN" sz="2000" dirty="0"/>
              <a:t>   int </a:t>
            </a:r>
            <a:r>
              <a:rPr lang="en-IN" sz="2000" dirty="0" err="1"/>
              <a:t>sw_status</a:t>
            </a:r>
            <a:r>
              <a:rPr lang="en-IN" sz="2000" dirty="0"/>
              <a:t>;</a:t>
            </a:r>
          </a:p>
          <a:p>
            <a:r>
              <a:rPr lang="en-IN" sz="2000" dirty="0"/>
              <a:t>  </a:t>
            </a:r>
            <a:r>
              <a:rPr lang="en-IN" sz="2000" dirty="0" err="1"/>
              <a:t>sw_status</a:t>
            </a:r>
            <a:r>
              <a:rPr lang="en-IN" sz="2000" dirty="0"/>
              <a:t> = </a:t>
            </a:r>
            <a:r>
              <a:rPr lang="en-IN" sz="2000" dirty="0" err="1"/>
              <a:t>digitalRead</a:t>
            </a:r>
            <a:r>
              <a:rPr lang="en-IN" sz="2000" dirty="0"/>
              <a:t>(</a:t>
            </a:r>
            <a:r>
              <a:rPr lang="en-IN" sz="2000" dirty="0" err="1"/>
              <a:t>magSW</a:t>
            </a:r>
            <a:r>
              <a:rPr lang="en-IN" sz="2000" dirty="0"/>
              <a:t>);</a:t>
            </a:r>
          </a:p>
          <a:p>
            <a:r>
              <a:rPr lang="en-IN" sz="2000" dirty="0"/>
              <a:t>  if (</a:t>
            </a:r>
            <a:r>
              <a:rPr lang="en-IN" sz="2000" dirty="0" err="1"/>
              <a:t>sw_status</a:t>
            </a:r>
            <a:r>
              <a:rPr lang="en-IN" sz="2000" dirty="0"/>
              <a:t>)</a:t>
            </a:r>
          </a:p>
          <a:p>
            <a:r>
              <a:rPr lang="en-IN" sz="2000" dirty="0"/>
              <a:t>  </a:t>
            </a:r>
            <a:r>
              <a:rPr lang="en-IN" sz="2000" dirty="0" err="1"/>
              <a:t>Serial.println</a:t>
            </a:r>
            <a:r>
              <a:rPr lang="en-IN" sz="2000" dirty="0"/>
              <a:t>("Switch open");</a:t>
            </a:r>
          </a:p>
          <a:p>
            <a:r>
              <a:rPr lang="en-IN" sz="2000" dirty="0"/>
              <a:t>  else</a:t>
            </a:r>
          </a:p>
          <a:p>
            <a:r>
              <a:rPr lang="en-IN" sz="2000" dirty="0"/>
              <a:t>  </a:t>
            </a:r>
            <a:r>
              <a:rPr lang="en-IN" sz="2000" dirty="0" err="1"/>
              <a:t>Serial.println</a:t>
            </a:r>
            <a:r>
              <a:rPr lang="en-IN" sz="2000" dirty="0"/>
              <a:t>("Switch closed");</a:t>
            </a:r>
          </a:p>
          <a:p>
            <a:endParaRPr lang="en-IN" sz="2000" dirty="0"/>
          </a:p>
          <a:p>
            <a:r>
              <a:rPr lang="en-IN" sz="2000" dirty="0"/>
              <a:t>  delay(1000);</a:t>
            </a:r>
          </a:p>
          <a:p>
            <a:r>
              <a:rPr lang="en-IN" sz="2000" dirty="0"/>
              <a:t>}</a:t>
            </a:r>
          </a:p>
          <a:p>
            <a:r>
              <a:rPr lang="en-IN" sz="2400" dirty="0"/>
              <a:t>  </a:t>
            </a:r>
          </a:p>
          <a:p>
            <a:endParaRPr lang="en-IN" dirty="0"/>
          </a:p>
          <a:p>
            <a:endParaRPr lang="en-IN" dirty="0"/>
          </a:p>
        </p:txBody>
      </p:sp>
    </p:spTree>
    <p:extLst>
      <p:ext uri="{BB962C8B-B14F-4D97-AF65-F5344CB8AC3E}">
        <p14:creationId xmlns:p14="http://schemas.microsoft.com/office/powerpoint/2010/main" val="134510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AF3D-62FD-44C3-ADCA-F021B5CF286F}"/>
              </a:ext>
            </a:extLst>
          </p:cNvPr>
          <p:cNvSpPr>
            <a:spLocks noGrp="1"/>
          </p:cNvSpPr>
          <p:nvPr>
            <p:ph type="title"/>
          </p:nvPr>
        </p:nvSpPr>
        <p:spPr/>
        <p:txBody>
          <a:bodyPr/>
          <a:lstStyle/>
          <a:p>
            <a:r>
              <a:rPr lang="en-IN" dirty="0"/>
              <a:t>OLED display</a:t>
            </a:r>
          </a:p>
        </p:txBody>
      </p:sp>
      <p:pic>
        <p:nvPicPr>
          <p:cNvPr id="6" name="Picture 5">
            <a:extLst>
              <a:ext uri="{FF2B5EF4-FFF2-40B4-BE49-F238E27FC236}">
                <a16:creationId xmlns:a16="http://schemas.microsoft.com/office/drawing/2014/main" id="{ED65F00D-6FCB-4FF3-BD0F-AD604C0BBB37}"/>
              </a:ext>
            </a:extLst>
          </p:cNvPr>
          <p:cNvPicPr>
            <a:picLocks noChangeAspect="1"/>
          </p:cNvPicPr>
          <p:nvPr/>
        </p:nvPicPr>
        <p:blipFill>
          <a:blip r:embed="rId2"/>
          <a:stretch>
            <a:fillRect/>
          </a:stretch>
        </p:blipFill>
        <p:spPr>
          <a:xfrm>
            <a:off x="665588" y="2366382"/>
            <a:ext cx="3790950" cy="3619500"/>
          </a:xfrm>
          <a:prstGeom prst="rect">
            <a:avLst/>
          </a:prstGeom>
        </p:spPr>
      </p:pic>
      <p:sp>
        <p:nvSpPr>
          <p:cNvPr id="7" name="TextBox 6">
            <a:extLst>
              <a:ext uri="{FF2B5EF4-FFF2-40B4-BE49-F238E27FC236}">
                <a16:creationId xmlns:a16="http://schemas.microsoft.com/office/drawing/2014/main" id="{49D32F64-BF73-4D2C-81EE-1E0E9E5E0A50}"/>
              </a:ext>
            </a:extLst>
          </p:cNvPr>
          <p:cNvSpPr txBox="1"/>
          <p:nvPr/>
        </p:nvSpPr>
        <p:spPr>
          <a:xfrm>
            <a:off x="5932449" y="6088566"/>
            <a:ext cx="3367668" cy="646331"/>
          </a:xfrm>
          <a:prstGeom prst="rect">
            <a:avLst/>
          </a:prstGeom>
          <a:noFill/>
        </p:spPr>
        <p:txBody>
          <a:bodyPr wrap="square" rtlCol="0">
            <a:spAutoFit/>
          </a:bodyPr>
          <a:lstStyle/>
          <a:p>
            <a:r>
              <a:rPr lang="en-IN" b="1" dirty="0"/>
              <a:t>OLED: Organic Light Emitting Diode</a:t>
            </a:r>
          </a:p>
        </p:txBody>
      </p:sp>
      <p:graphicFrame>
        <p:nvGraphicFramePr>
          <p:cNvPr id="8" name="Table 8">
            <a:extLst>
              <a:ext uri="{FF2B5EF4-FFF2-40B4-BE49-F238E27FC236}">
                <a16:creationId xmlns:a16="http://schemas.microsoft.com/office/drawing/2014/main" id="{F26696AE-E252-4511-B761-8CDD9869A5E3}"/>
              </a:ext>
            </a:extLst>
          </p:cNvPr>
          <p:cNvGraphicFramePr>
            <a:graphicFrameLocks noGrp="1"/>
          </p:cNvGraphicFramePr>
          <p:nvPr>
            <p:extLst>
              <p:ext uri="{D42A27DB-BD31-4B8C-83A1-F6EECF244321}">
                <p14:modId xmlns:p14="http://schemas.microsoft.com/office/powerpoint/2010/main" val="1503681370"/>
              </p:ext>
            </p:extLst>
          </p:nvPr>
        </p:nvGraphicFramePr>
        <p:xfrm>
          <a:off x="5755886" y="2035427"/>
          <a:ext cx="5597914" cy="1854200"/>
        </p:xfrm>
        <a:graphic>
          <a:graphicData uri="http://schemas.openxmlformats.org/drawingml/2006/table">
            <a:tbl>
              <a:tblPr firstRow="1" bandRow="1">
                <a:tableStyleId>{5C22544A-7EE6-4342-B048-85BDC9FD1C3A}</a:tableStyleId>
              </a:tblPr>
              <a:tblGrid>
                <a:gridCol w="2798957">
                  <a:extLst>
                    <a:ext uri="{9D8B030D-6E8A-4147-A177-3AD203B41FA5}">
                      <a16:colId xmlns:a16="http://schemas.microsoft.com/office/drawing/2014/main" val="1455872223"/>
                    </a:ext>
                  </a:extLst>
                </a:gridCol>
                <a:gridCol w="2798957">
                  <a:extLst>
                    <a:ext uri="{9D8B030D-6E8A-4147-A177-3AD203B41FA5}">
                      <a16:colId xmlns:a16="http://schemas.microsoft.com/office/drawing/2014/main" val="3086600469"/>
                    </a:ext>
                  </a:extLst>
                </a:gridCol>
              </a:tblGrid>
              <a:tr h="370840">
                <a:tc>
                  <a:txBody>
                    <a:bodyPr/>
                    <a:lstStyle/>
                    <a:p>
                      <a:r>
                        <a:rPr lang="en-IN" dirty="0"/>
                        <a:t>OLED display pin</a:t>
                      </a:r>
                    </a:p>
                  </a:txBody>
                  <a:tcPr/>
                </a:tc>
                <a:tc>
                  <a:txBody>
                    <a:bodyPr/>
                    <a:lstStyle/>
                    <a:p>
                      <a:r>
                        <a:rPr lang="en-IN" dirty="0"/>
                        <a:t>ESP32 pin</a:t>
                      </a:r>
                    </a:p>
                  </a:txBody>
                  <a:tcPr/>
                </a:tc>
                <a:extLst>
                  <a:ext uri="{0D108BD9-81ED-4DB2-BD59-A6C34878D82A}">
                    <a16:rowId xmlns:a16="http://schemas.microsoft.com/office/drawing/2014/main" val="3955051638"/>
                  </a:ext>
                </a:extLst>
              </a:tr>
              <a:tr h="370840">
                <a:tc>
                  <a:txBody>
                    <a:bodyPr/>
                    <a:lstStyle/>
                    <a:p>
                      <a:r>
                        <a:rPr lang="en-IN" dirty="0"/>
                        <a:t>GND</a:t>
                      </a:r>
                    </a:p>
                  </a:txBody>
                  <a:tcPr/>
                </a:tc>
                <a:tc>
                  <a:txBody>
                    <a:bodyPr/>
                    <a:lstStyle/>
                    <a:p>
                      <a:r>
                        <a:rPr lang="en-IN" dirty="0"/>
                        <a:t>GND</a:t>
                      </a:r>
                    </a:p>
                  </a:txBody>
                  <a:tcPr/>
                </a:tc>
                <a:extLst>
                  <a:ext uri="{0D108BD9-81ED-4DB2-BD59-A6C34878D82A}">
                    <a16:rowId xmlns:a16="http://schemas.microsoft.com/office/drawing/2014/main" val="2622761132"/>
                  </a:ext>
                </a:extLst>
              </a:tr>
              <a:tr h="370840">
                <a:tc>
                  <a:txBody>
                    <a:bodyPr/>
                    <a:lstStyle/>
                    <a:p>
                      <a:r>
                        <a:rPr lang="en-IN" dirty="0"/>
                        <a:t>VCC</a:t>
                      </a:r>
                    </a:p>
                  </a:txBody>
                  <a:tcPr/>
                </a:tc>
                <a:tc>
                  <a:txBody>
                    <a:bodyPr/>
                    <a:lstStyle/>
                    <a:p>
                      <a:r>
                        <a:rPr lang="en-IN" dirty="0"/>
                        <a:t>3.3V</a:t>
                      </a:r>
                    </a:p>
                  </a:txBody>
                  <a:tcPr/>
                </a:tc>
                <a:extLst>
                  <a:ext uri="{0D108BD9-81ED-4DB2-BD59-A6C34878D82A}">
                    <a16:rowId xmlns:a16="http://schemas.microsoft.com/office/drawing/2014/main" val="3588051241"/>
                  </a:ext>
                </a:extLst>
              </a:tr>
              <a:tr h="370840">
                <a:tc>
                  <a:txBody>
                    <a:bodyPr/>
                    <a:lstStyle/>
                    <a:p>
                      <a:r>
                        <a:rPr lang="en-IN" dirty="0"/>
                        <a:t>SCL</a:t>
                      </a:r>
                    </a:p>
                  </a:txBody>
                  <a:tcPr/>
                </a:tc>
                <a:tc>
                  <a:txBody>
                    <a:bodyPr/>
                    <a:lstStyle/>
                    <a:p>
                      <a:r>
                        <a:rPr lang="en-IN" dirty="0"/>
                        <a:t>GPIO22</a:t>
                      </a:r>
                    </a:p>
                  </a:txBody>
                  <a:tcPr/>
                </a:tc>
                <a:extLst>
                  <a:ext uri="{0D108BD9-81ED-4DB2-BD59-A6C34878D82A}">
                    <a16:rowId xmlns:a16="http://schemas.microsoft.com/office/drawing/2014/main" val="1757732541"/>
                  </a:ext>
                </a:extLst>
              </a:tr>
              <a:tr h="370840">
                <a:tc>
                  <a:txBody>
                    <a:bodyPr/>
                    <a:lstStyle/>
                    <a:p>
                      <a:r>
                        <a:rPr lang="en-IN" dirty="0"/>
                        <a:t>SDA</a:t>
                      </a:r>
                    </a:p>
                  </a:txBody>
                  <a:tcPr/>
                </a:tc>
                <a:tc>
                  <a:txBody>
                    <a:bodyPr/>
                    <a:lstStyle/>
                    <a:p>
                      <a:r>
                        <a:rPr lang="en-IN" dirty="0"/>
                        <a:t>GPIO21</a:t>
                      </a:r>
                    </a:p>
                  </a:txBody>
                  <a:tcPr/>
                </a:tc>
                <a:extLst>
                  <a:ext uri="{0D108BD9-81ED-4DB2-BD59-A6C34878D82A}">
                    <a16:rowId xmlns:a16="http://schemas.microsoft.com/office/drawing/2014/main" val="1791430857"/>
                  </a:ext>
                </a:extLst>
              </a:tr>
            </a:tbl>
          </a:graphicData>
        </a:graphic>
      </p:graphicFrame>
      <p:sp>
        <p:nvSpPr>
          <p:cNvPr id="10" name="Oval 9">
            <a:extLst>
              <a:ext uri="{FF2B5EF4-FFF2-40B4-BE49-F238E27FC236}">
                <a16:creationId xmlns:a16="http://schemas.microsoft.com/office/drawing/2014/main" id="{A626BA49-4277-4C93-8B7F-DEF0933F0E03}"/>
              </a:ext>
            </a:extLst>
          </p:cNvPr>
          <p:cNvSpPr/>
          <p:nvPr/>
        </p:nvSpPr>
        <p:spPr>
          <a:xfrm>
            <a:off x="5475249" y="3133494"/>
            <a:ext cx="1092819" cy="84749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peech Bubble: Oval 10">
            <a:extLst>
              <a:ext uri="{FF2B5EF4-FFF2-40B4-BE49-F238E27FC236}">
                <a16:creationId xmlns:a16="http://schemas.microsoft.com/office/drawing/2014/main" id="{269DB17C-1E25-4512-BB0F-A8E423317957}"/>
              </a:ext>
            </a:extLst>
          </p:cNvPr>
          <p:cNvSpPr/>
          <p:nvPr/>
        </p:nvSpPr>
        <p:spPr>
          <a:xfrm rot="18746549">
            <a:off x="4570026" y="2138479"/>
            <a:ext cx="791736" cy="847492"/>
          </a:xfrm>
          <a:prstGeom prst="wedgeEllipseCallout">
            <a:avLst>
              <a:gd name="adj1" fmla="val -21269"/>
              <a:gd name="adj2" fmla="val 99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I2C</a:t>
            </a:r>
          </a:p>
        </p:txBody>
      </p:sp>
    </p:spTree>
    <p:extLst>
      <p:ext uri="{BB962C8B-B14F-4D97-AF65-F5344CB8AC3E}">
        <p14:creationId xmlns:p14="http://schemas.microsoft.com/office/powerpoint/2010/main" val="355796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B5C2-0A9A-4D94-A715-B59E878B3506}"/>
              </a:ext>
            </a:extLst>
          </p:cNvPr>
          <p:cNvSpPr>
            <a:spLocks noGrp="1"/>
          </p:cNvSpPr>
          <p:nvPr>
            <p:ph type="title"/>
          </p:nvPr>
        </p:nvSpPr>
        <p:spPr/>
        <p:txBody>
          <a:bodyPr/>
          <a:lstStyle/>
          <a:p>
            <a:r>
              <a:rPr lang="en-IN" dirty="0"/>
              <a:t>OLED display</a:t>
            </a:r>
          </a:p>
        </p:txBody>
      </p:sp>
      <p:graphicFrame>
        <p:nvGraphicFramePr>
          <p:cNvPr id="4" name="Table 4">
            <a:extLst>
              <a:ext uri="{FF2B5EF4-FFF2-40B4-BE49-F238E27FC236}">
                <a16:creationId xmlns:a16="http://schemas.microsoft.com/office/drawing/2014/main" id="{974257AC-699A-4DBA-AA91-2F4237787EAE}"/>
              </a:ext>
            </a:extLst>
          </p:cNvPr>
          <p:cNvGraphicFramePr>
            <a:graphicFrameLocks noGrp="1"/>
          </p:cNvGraphicFramePr>
          <p:nvPr>
            <p:extLst>
              <p:ext uri="{D42A27DB-BD31-4B8C-83A1-F6EECF244321}">
                <p14:modId xmlns:p14="http://schemas.microsoft.com/office/powerpoint/2010/main" val="367817052"/>
              </p:ext>
            </p:extLst>
          </p:nvPr>
        </p:nvGraphicFramePr>
        <p:xfrm>
          <a:off x="1909337" y="1958318"/>
          <a:ext cx="5256000" cy="3066000"/>
        </p:xfrm>
        <a:graphic>
          <a:graphicData uri="http://schemas.openxmlformats.org/drawingml/2006/table">
            <a:tbl>
              <a:tblPr firstRow="1" bandRow="1">
                <a:tableStyleId>{5C22544A-7EE6-4342-B048-85BDC9FD1C3A}</a:tableStyleId>
              </a:tblPr>
              <a:tblGrid>
                <a:gridCol w="2774069">
                  <a:extLst>
                    <a:ext uri="{9D8B030D-6E8A-4147-A177-3AD203B41FA5}">
                      <a16:colId xmlns:a16="http://schemas.microsoft.com/office/drawing/2014/main" val="400168818"/>
                    </a:ext>
                  </a:extLst>
                </a:gridCol>
                <a:gridCol w="2481931">
                  <a:extLst>
                    <a:ext uri="{9D8B030D-6E8A-4147-A177-3AD203B41FA5}">
                      <a16:colId xmlns:a16="http://schemas.microsoft.com/office/drawing/2014/main" val="2597064429"/>
                    </a:ext>
                  </a:extLst>
                </a:gridCol>
              </a:tblGrid>
              <a:tr h="438000">
                <a:tc>
                  <a:txBody>
                    <a:bodyPr/>
                    <a:lstStyle/>
                    <a:p>
                      <a:r>
                        <a:rPr lang="en-IN" dirty="0"/>
                        <a:t>Feature</a:t>
                      </a:r>
                    </a:p>
                  </a:txBody>
                  <a:tcPr/>
                </a:tc>
                <a:tc>
                  <a:txBody>
                    <a:bodyPr/>
                    <a:lstStyle/>
                    <a:p>
                      <a:r>
                        <a:rPr lang="en-IN" dirty="0"/>
                        <a:t>Value</a:t>
                      </a:r>
                    </a:p>
                  </a:txBody>
                  <a:tcPr/>
                </a:tc>
                <a:extLst>
                  <a:ext uri="{0D108BD9-81ED-4DB2-BD59-A6C34878D82A}">
                    <a16:rowId xmlns:a16="http://schemas.microsoft.com/office/drawing/2014/main" val="1480531"/>
                  </a:ext>
                </a:extLst>
              </a:tr>
              <a:tr h="438000">
                <a:tc>
                  <a:txBody>
                    <a:bodyPr/>
                    <a:lstStyle/>
                    <a:p>
                      <a:r>
                        <a:rPr lang="en-IN" dirty="0"/>
                        <a:t>Screen size</a:t>
                      </a:r>
                    </a:p>
                  </a:txBody>
                  <a:tcPr/>
                </a:tc>
                <a:tc>
                  <a:txBody>
                    <a:bodyPr/>
                    <a:lstStyle/>
                    <a:p>
                      <a:r>
                        <a:rPr lang="en-IN" dirty="0"/>
                        <a:t>0.96 inches</a:t>
                      </a:r>
                    </a:p>
                  </a:txBody>
                  <a:tcPr/>
                </a:tc>
                <a:extLst>
                  <a:ext uri="{0D108BD9-81ED-4DB2-BD59-A6C34878D82A}">
                    <a16:rowId xmlns:a16="http://schemas.microsoft.com/office/drawing/2014/main" val="4213102659"/>
                  </a:ext>
                </a:extLst>
              </a:tr>
              <a:tr h="438000">
                <a:tc>
                  <a:txBody>
                    <a:bodyPr/>
                    <a:lstStyle/>
                    <a:p>
                      <a:r>
                        <a:rPr lang="en-IN" dirty="0"/>
                        <a:t>Internal controller</a:t>
                      </a:r>
                    </a:p>
                  </a:txBody>
                  <a:tcPr/>
                </a:tc>
                <a:tc>
                  <a:txBody>
                    <a:bodyPr/>
                    <a:lstStyle/>
                    <a:p>
                      <a:r>
                        <a:rPr lang="en-IN" dirty="0"/>
                        <a:t>SSD1306</a:t>
                      </a:r>
                    </a:p>
                  </a:txBody>
                  <a:tcPr/>
                </a:tc>
                <a:extLst>
                  <a:ext uri="{0D108BD9-81ED-4DB2-BD59-A6C34878D82A}">
                    <a16:rowId xmlns:a16="http://schemas.microsoft.com/office/drawing/2014/main" val="445103976"/>
                  </a:ext>
                </a:extLst>
              </a:tr>
              <a:tr h="438000">
                <a:tc>
                  <a:txBody>
                    <a:bodyPr/>
                    <a:lstStyle/>
                    <a:p>
                      <a:r>
                        <a:rPr lang="en-IN" dirty="0" err="1"/>
                        <a:t>Color</a:t>
                      </a:r>
                      <a:r>
                        <a:rPr lang="en-IN" dirty="0"/>
                        <a:t> displayed</a:t>
                      </a:r>
                    </a:p>
                  </a:txBody>
                  <a:tcPr/>
                </a:tc>
                <a:tc>
                  <a:txBody>
                    <a:bodyPr/>
                    <a:lstStyle/>
                    <a:p>
                      <a:r>
                        <a:rPr lang="en-IN" dirty="0"/>
                        <a:t>Blue</a:t>
                      </a:r>
                    </a:p>
                  </a:txBody>
                  <a:tcPr/>
                </a:tc>
                <a:extLst>
                  <a:ext uri="{0D108BD9-81ED-4DB2-BD59-A6C34878D82A}">
                    <a16:rowId xmlns:a16="http://schemas.microsoft.com/office/drawing/2014/main" val="3602946972"/>
                  </a:ext>
                </a:extLst>
              </a:tr>
              <a:tr h="438000">
                <a:tc>
                  <a:txBody>
                    <a:bodyPr/>
                    <a:lstStyle/>
                    <a:p>
                      <a:r>
                        <a:rPr lang="en-IN" dirty="0"/>
                        <a:t>Resolution</a:t>
                      </a:r>
                    </a:p>
                  </a:txBody>
                  <a:tcPr/>
                </a:tc>
                <a:tc>
                  <a:txBody>
                    <a:bodyPr/>
                    <a:lstStyle/>
                    <a:p>
                      <a:r>
                        <a:rPr lang="en-IN" dirty="0"/>
                        <a:t>64 x 128</a:t>
                      </a:r>
                    </a:p>
                  </a:txBody>
                  <a:tcPr/>
                </a:tc>
                <a:extLst>
                  <a:ext uri="{0D108BD9-81ED-4DB2-BD59-A6C34878D82A}">
                    <a16:rowId xmlns:a16="http://schemas.microsoft.com/office/drawing/2014/main" val="1047015500"/>
                  </a:ext>
                </a:extLst>
              </a:tr>
              <a:tr h="438000">
                <a:tc>
                  <a:txBody>
                    <a:bodyPr/>
                    <a:lstStyle/>
                    <a:p>
                      <a:r>
                        <a:rPr lang="en-IN" dirty="0"/>
                        <a:t>VCC</a:t>
                      </a:r>
                    </a:p>
                  </a:txBody>
                  <a:tcPr/>
                </a:tc>
                <a:tc>
                  <a:txBody>
                    <a:bodyPr/>
                    <a:lstStyle/>
                    <a:p>
                      <a:r>
                        <a:rPr lang="en-IN" dirty="0"/>
                        <a:t>3.3V</a:t>
                      </a:r>
                    </a:p>
                  </a:txBody>
                  <a:tcPr/>
                </a:tc>
                <a:extLst>
                  <a:ext uri="{0D108BD9-81ED-4DB2-BD59-A6C34878D82A}">
                    <a16:rowId xmlns:a16="http://schemas.microsoft.com/office/drawing/2014/main" val="1005237502"/>
                  </a:ext>
                </a:extLst>
              </a:tr>
              <a:tr h="438000">
                <a:tc>
                  <a:txBody>
                    <a:bodyPr/>
                    <a:lstStyle/>
                    <a:p>
                      <a:r>
                        <a:rPr lang="en-IN" dirty="0"/>
                        <a:t>Protocol</a:t>
                      </a:r>
                    </a:p>
                  </a:txBody>
                  <a:tcPr/>
                </a:tc>
                <a:tc>
                  <a:txBody>
                    <a:bodyPr/>
                    <a:lstStyle/>
                    <a:p>
                      <a:r>
                        <a:rPr lang="en-IN" dirty="0"/>
                        <a:t>I2C</a:t>
                      </a:r>
                    </a:p>
                  </a:txBody>
                  <a:tcPr/>
                </a:tc>
                <a:extLst>
                  <a:ext uri="{0D108BD9-81ED-4DB2-BD59-A6C34878D82A}">
                    <a16:rowId xmlns:a16="http://schemas.microsoft.com/office/drawing/2014/main" val="48722522"/>
                  </a:ext>
                </a:extLst>
              </a:tr>
            </a:tbl>
          </a:graphicData>
        </a:graphic>
      </p:graphicFrame>
    </p:spTree>
    <p:extLst>
      <p:ext uri="{BB962C8B-B14F-4D97-AF65-F5344CB8AC3E}">
        <p14:creationId xmlns:p14="http://schemas.microsoft.com/office/powerpoint/2010/main" val="45072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B60E-CF9C-489E-B4D9-21AB538CA74C}"/>
              </a:ext>
            </a:extLst>
          </p:cNvPr>
          <p:cNvSpPr>
            <a:spLocks noGrp="1"/>
          </p:cNvSpPr>
          <p:nvPr>
            <p:ph type="title"/>
          </p:nvPr>
        </p:nvSpPr>
        <p:spPr/>
        <p:txBody>
          <a:bodyPr/>
          <a:lstStyle/>
          <a:p>
            <a:r>
              <a:rPr lang="en-IN" dirty="0"/>
              <a:t>OLED Display</a:t>
            </a:r>
          </a:p>
        </p:txBody>
      </p:sp>
      <p:sp>
        <p:nvSpPr>
          <p:cNvPr id="3" name="Content Placeholder 2">
            <a:extLst>
              <a:ext uri="{FF2B5EF4-FFF2-40B4-BE49-F238E27FC236}">
                <a16:creationId xmlns:a16="http://schemas.microsoft.com/office/drawing/2014/main" id="{129614A8-3BB2-4BF0-998C-EBD9A301DE20}"/>
              </a:ext>
            </a:extLst>
          </p:cNvPr>
          <p:cNvSpPr>
            <a:spLocks noGrp="1"/>
          </p:cNvSpPr>
          <p:nvPr>
            <p:ph idx="1"/>
          </p:nvPr>
        </p:nvSpPr>
        <p:spPr>
          <a:xfrm>
            <a:off x="849352" y="1992893"/>
            <a:ext cx="10515600" cy="4351338"/>
          </a:xfrm>
        </p:spPr>
        <p:txBody>
          <a:bodyPr/>
          <a:lstStyle/>
          <a:p>
            <a:pPr marL="0" indent="0">
              <a:buNone/>
            </a:pPr>
            <a:r>
              <a:rPr lang="en-IN" dirty="0"/>
              <a:t>#include &lt;</a:t>
            </a:r>
            <a:r>
              <a:rPr lang="en-IN" dirty="0" err="1"/>
              <a:t>Wire.h</a:t>
            </a:r>
            <a:r>
              <a:rPr lang="en-IN" dirty="0"/>
              <a:t>&gt;</a:t>
            </a:r>
          </a:p>
          <a:p>
            <a:pPr marL="0" indent="0">
              <a:buNone/>
            </a:pPr>
            <a:r>
              <a:rPr lang="en-IN" dirty="0"/>
              <a:t>#include “SSD1306.h”</a:t>
            </a:r>
          </a:p>
          <a:p>
            <a:pPr marL="0" indent="0">
              <a:buNone/>
            </a:pPr>
            <a:endParaRPr lang="en-IN" dirty="0"/>
          </a:p>
          <a:p>
            <a:pPr marL="0" indent="0">
              <a:buNone/>
            </a:pPr>
            <a:endParaRPr lang="en-IN" dirty="0"/>
          </a:p>
          <a:p>
            <a:pPr marL="0" indent="0">
              <a:buNone/>
            </a:pPr>
            <a:r>
              <a:rPr lang="en-IN" dirty="0"/>
              <a:t>SSD1306 display(0x3C,21,22);</a:t>
            </a:r>
          </a:p>
        </p:txBody>
      </p:sp>
      <p:sp>
        <p:nvSpPr>
          <p:cNvPr id="4" name="Speech Bubble: Oval 3">
            <a:extLst>
              <a:ext uri="{FF2B5EF4-FFF2-40B4-BE49-F238E27FC236}">
                <a16:creationId xmlns:a16="http://schemas.microsoft.com/office/drawing/2014/main" id="{6C040C2B-35FF-488A-99C3-B1AD52DF36B0}"/>
              </a:ext>
            </a:extLst>
          </p:cNvPr>
          <p:cNvSpPr/>
          <p:nvPr/>
        </p:nvSpPr>
        <p:spPr>
          <a:xfrm>
            <a:off x="3401122" y="2899651"/>
            <a:ext cx="1282389" cy="691041"/>
          </a:xfrm>
          <a:prstGeom prst="wedgeEllipseCallout">
            <a:avLst>
              <a:gd name="adj1" fmla="val -31809"/>
              <a:gd name="adj2" fmla="val 1225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I2C address</a:t>
            </a:r>
          </a:p>
        </p:txBody>
      </p:sp>
      <p:sp>
        <p:nvSpPr>
          <p:cNvPr id="5" name="Speech Bubble: Oval 4">
            <a:extLst>
              <a:ext uri="{FF2B5EF4-FFF2-40B4-BE49-F238E27FC236}">
                <a16:creationId xmlns:a16="http://schemas.microsoft.com/office/drawing/2014/main" id="{A067CA23-9E67-4BF5-B79D-376BD9D25197}"/>
              </a:ext>
            </a:extLst>
          </p:cNvPr>
          <p:cNvSpPr/>
          <p:nvPr/>
        </p:nvSpPr>
        <p:spPr>
          <a:xfrm>
            <a:off x="4683511" y="2403028"/>
            <a:ext cx="1282389" cy="691041"/>
          </a:xfrm>
          <a:prstGeom prst="wedgeEllipseCallout">
            <a:avLst>
              <a:gd name="adj1" fmla="val -59635"/>
              <a:gd name="adj2" fmla="val 2097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SDA,SCL</a:t>
            </a:r>
          </a:p>
        </p:txBody>
      </p:sp>
    </p:spTree>
    <p:extLst>
      <p:ext uri="{BB962C8B-B14F-4D97-AF65-F5344CB8AC3E}">
        <p14:creationId xmlns:p14="http://schemas.microsoft.com/office/powerpoint/2010/main" val="244335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D07F-6648-44A5-82D3-6D65B243C26D}"/>
              </a:ext>
            </a:extLst>
          </p:cNvPr>
          <p:cNvSpPr>
            <a:spLocks noGrp="1"/>
          </p:cNvSpPr>
          <p:nvPr>
            <p:ph type="title"/>
          </p:nvPr>
        </p:nvSpPr>
        <p:spPr>
          <a:xfrm>
            <a:off x="838200" y="287066"/>
            <a:ext cx="10515600" cy="1325563"/>
          </a:xfrm>
        </p:spPr>
        <p:txBody>
          <a:bodyPr/>
          <a:lstStyle/>
          <a:p>
            <a:r>
              <a:rPr lang="en-IN" dirty="0"/>
              <a:t>OLED Display</a:t>
            </a:r>
          </a:p>
        </p:txBody>
      </p:sp>
      <p:sp>
        <p:nvSpPr>
          <p:cNvPr id="3" name="Content Placeholder 2">
            <a:extLst>
              <a:ext uri="{FF2B5EF4-FFF2-40B4-BE49-F238E27FC236}">
                <a16:creationId xmlns:a16="http://schemas.microsoft.com/office/drawing/2014/main" id="{227137A4-92D8-4B99-B74F-A8FA70BB78EC}"/>
              </a:ext>
            </a:extLst>
          </p:cNvPr>
          <p:cNvSpPr>
            <a:spLocks noGrp="1"/>
          </p:cNvSpPr>
          <p:nvPr>
            <p:ph idx="1"/>
          </p:nvPr>
        </p:nvSpPr>
        <p:spPr/>
        <p:txBody>
          <a:bodyPr/>
          <a:lstStyle/>
          <a:p>
            <a:pPr marL="0" indent="0">
              <a:buNone/>
            </a:pPr>
            <a:r>
              <a:rPr lang="en-IN" dirty="0" err="1"/>
              <a:t>display.init</a:t>
            </a:r>
            <a:r>
              <a:rPr lang="en-IN" dirty="0"/>
              <a:t>();</a:t>
            </a:r>
          </a:p>
          <a:p>
            <a:pPr marL="0" indent="0">
              <a:buNone/>
            </a:pPr>
            <a:r>
              <a:rPr lang="en-IN" dirty="0" err="1"/>
              <a:t>display.setFont</a:t>
            </a:r>
            <a:r>
              <a:rPr lang="en-IN" dirty="0"/>
              <a:t>(ArialMT_Plain_24);</a:t>
            </a:r>
          </a:p>
          <a:p>
            <a:pPr marL="0" indent="0">
              <a:buNone/>
            </a:pPr>
            <a:endParaRPr lang="en-IN" dirty="0"/>
          </a:p>
          <a:p>
            <a:pPr marL="0" indent="0">
              <a:buNone/>
            </a:pPr>
            <a:r>
              <a:rPr lang="en-IN" dirty="0" err="1"/>
              <a:t>display.clear</a:t>
            </a:r>
            <a:r>
              <a:rPr lang="en-IN" dirty="0"/>
              <a:t>();</a:t>
            </a:r>
          </a:p>
          <a:p>
            <a:pPr marL="0" indent="0">
              <a:buNone/>
            </a:pPr>
            <a:r>
              <a:rPr lang="en-IN" dirty="0" err="1"/>
              <a:t>display.drawstring</a:t>
            </a:r>
            <a:r>
              <a:rPr lang="en-IN" dirty="0"/>
              <a:t>(0,0,”Hello World”);</a:t>
            </a:r>
          </a:p>
          <a:p>
            <a:pPr marL="0" indent="0">
              <a:buNone/>
            </a:pPr>
            <a:r>
              <a:rPr lang="en-IN" dirty="0" err="1"/>
              <a:t>display.display</a:t>
            </a:r>
            <a:r>
              <a:rPr lang="en-IN" dirty="0"/>
              <a:t>();</a:t>
            </a:r>
          </a:p>
        </p:txBody>
      </p:sp>
      <p:sp>
        <p:nvSpPr>
          <p:cNvPr id="4" name="Rectangle: Rounded Corners 3">
            <a:extLst>
              <a:ext uri="{FF2B5EF4-FFF2-40B4-BE49-F238E27FC236}">
                <a16:creationId xmlns:a16="http://schemas.microsoft.com/office/drawing/2014/main" id="{20B90893-5CB5-4FC3-ADF3-22FD193EC8AF}"/>
              </a:ext>
            </a:extLst>
          </p:cNvPr>
          <p:cNvSpPr/>
          <p:nvPr/>
        </p:nvSpPr>
        <p:spPr>
          <a:xfrm>
            <a:off x="747131" y="1651418"/>
            <a:ext cx="6122019" cy="132556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6" name="Rectangle: Rounded Corners 5">
            <a:extLst>
              <a:ext uri="{FF2B5EF4-FFF2-40B4-BE49-F238E27FC236}">
                <a16:creationId xmlns:a16="http://schemas.microsoft.com/office/drawing/2014/main" id="{A50D0A51-58E9-4CA5-8B87-5CDB774D63D2}"/>
              </a:ext>
            </a:extLst>
          </p:cNvPr>
          <p:cNvSpPr/>
          <p:nvPr/>
        </p:nvSpPr>
        <p:spPr>
          <a:xfrm>
            <a:off x="741554" y="3307164"/>
            <a:ext cx="6122019" cy="180009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Tree>
    <p:extLst>
      <p:ext uri="{BB962C8B-B14F-4D97-AF65-F5344CB8AC3E}">
        <p14:creationId xmlns:p14="http://schemas.microsoft.com/office/powerpoint/2010/main" val="128269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604A-1527-4FEB-89F1-63833F2BEA0E}"/>
              </a:ext>
            </a:extLst>
          </p:cNvPr>
          <p:cNvSpPr>
            <a:spLocks noGrp="1"/>
          </p:cNvSpPr>
          <p:nvPr>
            <p:ph type="title"/>
          </p:nvPr>
        </p:nvSpPr>
        <p:spPr/>
        <p:txBody>
          <a:bodyPr/>
          <a:lstStyle/>
          <a:p>
            <a:r>
              <a:rPr lang="en-IN" dirty="0" err="1"/>
              <a:t>WiFi</a:t>
            </a:r>
            <a:endParaRPr lang="en-IN" dirty="0"/>
          </a:p>
        </p:txBody>
      </p:sp>
      <p:pic>
        <p:nvPicPr>
          <p:cNvPr id="5" name="Picture 4">
            <a:extLst>
              <a:ext uri="{FF2B5EF4-FFF2-40B4-BE49-F238E27FC236}">
                <a16:creationId xmlns:a16="http://schemas.microsoft.com/office/drawing/2014/main" id="{3F5B3F61-FD49-4218-BA0B-453D8DCF6DCA}"/>
              </a:ext>
            </a:extLst>
          </p:cNvPr>
          <p:cNvPicPr>
            <a:picLocks noChangeAspect="1"/>
          </p:cNvPicPr>
          <p:nvPr/>
        </p:nvPicPr>
        <p:blipFill>
          <a:blip r:embed="rId2"/>
          <a:stretch>
            <a:fillRect/>
          </a:stretch>
        </p:blipFill>
        <p:spPr>
          <a:xfrm>
            <a:off x="2020434" y="2288924"/>
            <a:ext cx="5685640" cy="2851788"/>
          </a:xfrm>
          <a:prstGeom prst="rect">
            <a:avLst/>
          </a:prstGeom>
        </p:spPr>
      </p:pic>
      <p:sp>
        <p:nvSpPr>
          <p:cNvPr id="6" name="TextBox 5">
            <a:extLst>
              <a:ext uri="{FF2B5EF4-FFF2-40B4-BE49-F238E27FC236}">
                <a16:creationId xmlns:a16="http://schemas.microsoft.com/office/drawing/2014/main" id="{36868DA8-0B44-45A6-936A-AEC73460ABC6}"/>
              </a:ext>
            </a:extLst>
          </p:cNvPr>
          <p:cNvSpPr txBox="1"/>
          <p:nvPr/>
        </p:nvSpPr>
        <p:spPr>
          <a:xfrm>
            <a:off x="1706880" y="5474208"/>
            <a:ext cx="7754112" cy="369332"/>
          </a:xfrm>
          <a:prstGeom prst="rect">
            <a:avLst/>
          </a:prstGeom>
          <a:noFill/>
        </p:spPr>
        <p:txBody>
          <a:bodyPr wrap="square" rtlCol="0">
            <a:spAutoFit/>
          </a:bodyPr>
          <a:lstStyle/>
          <a:p>
            <a:r>
              <a:rPr lang="en-IN" b="1" dirty="0"/>
              <a:t>ESP32 acts as a station and gets connected to a </a:t>
            </a:r>
            <a:r>
              <a:rPr lang="en-IN" b="1" dirty="0" err="1"/>
              <a:t>WiFi</a:t>
            </a:r>
            <a:r>
              <a:rPr lang="en-IN" b="1" dirty="0"/>
              <a:t> router</a:t>
            </a:r>
          </a:p>
        </p:txBody>
      </p:sp>
    </p:spTree>
    <p:extLst>
      <p:ext uri="{BB962C8B-B14F-4D97-AF65-F5344CB8AC3E}">
        <p14:creationId xmlns:p14="http://schemas.microsoft.com/office/powerpoint/2010/main" val="53728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4BB9-3F0C-4D5C-8B36-CED6B7A3D19C}"/>
              </a:ext>
            </a:extLst>
          </p:cNvPr>
          <p:cNvSpPr>
            <a:spLocks noGrp="1"/>
          </p:cNvSpPr>
          <p:nvPr>
            <p:ph type="title"/>
          </p:nvPr>
        </p:nvSpPr>
        <p:spPr/>
        <p:txBody>
          <a:bodyPr/>
          <a:lstStyle/>
          <a:p>
            <a:r>
              <a:rPr lang="en-IN" dirty="0" err="1"/>
              <a:t>WiFi</a:t>
            </a:r>
            <a:endParaRPr lang="en-IN" dirty="0"/>
          </a:p>
        </p:txBody>
      </p:sp>
      <p:sp>
        <p:nvSpPr>
          <p:cNvPr id="3" name="Content Placeholder 2">
            <a:extLst>
              <a:ext uri="{FF2B5EF4-FFF2-40B4-BE49-F238E27FC236}">
                <a16:creationId xmlns:a16="http://schemas.microsoft.com/office/drawing/2014/main" id="{E8B53A16-7B74-4D45-958D-551D50308117}"/>
              </a:ext>
            </a:extLst>
          </p:cNvPr>
          <p:cNvSpPr>
            <a:spLocks noGrp="1"/>
          </p:cNvSpPr>
          <p:nvPr>
            <p:ph idx="1"/>
          </p:nvPr>
        </p:nvSpPr>
        <p:spPr/>
        <p:txBody>
          <a:bodyPr>
            <a:normAutofit/>
          </a:bodyPr>
          <a:lstStyle/>
          <a:p>
            <a:pPr marL="0" indent="0">
              <a:buNone/>
            </a:pPr>
            <a:r>
              <a:rPr lang="en-IN" dirty="0"/>
              <a:t>#include &lt;</a:t>
            </a:r>
            <a:r>
              <a:rPr lang="en-IN" dirty="0" err="1"/>
              <a:t>WiFi.h</a:t>
            </a:r>
            <a:r>
              <a:rPr lang="en-IN" dirty="0"/>
              <a:t>&gt;</a:t>
            </a:r>
          </a:p>
          <a:p>
            <a:pPr marL="0" indent="0">
              <a:buNone/>
            </a:pPr>
            <a:r>
              <a:rPr lang="en-IN" dirty="0"/>
              <a:t>#define WIFI_SSID “</a:t>
            </a:r>
            <a:r>
              <a:rPr lang="en-IN" dirty="0" err="1"/>
              <a:t>xxxxxxxxxxxxxxxxxx</a:t>
            </a:r>
            <a:r>
              <a:rPr lang="en-IN" dirty="0"/>
              <a:t>”</a:t>
            </a:r>
          </a:p>
          <a:p>
            <a:pPr marL="0" indent="0">
              <a:buNone/>
            </a:pPr>
            <a:r>
              <a:rPr lang="en-IN" dirty="0"/>
              <a:t>#define WIFI_PASSWORD “</a:t>
            </a:r>
            <a:r>
              <a:rPr lang="en-IN" dirty="0" err="1"/>
              <a:t>xxxxxxxxxxxxxxxxxxxxxx</a:t>
            </a:r>
            <a:r>
              <a:rPr lang="en-IN" dirty="0"/>
              <a:t>”</a:t>
            </a:r>
          </a:p>
          <a:p>
            <a:pPr marL="0" indent="0" algn="l">
              <a:buNone/>
            </a:pPr>
            <a:endParaRPr lang="en-US" sz="2000" b="0" i="0" dirty="0">
              <a:solidFill>
                <a:srgbClr val="202124"/>
              </a:solidFill>
              <a:effectLst/>
              <a:latin typeface="arial" panose="020B0604020202020204" pitchFamily="34" charset="0"/>
            </a:endParaRPr>
          </a:p>
          <a:p>
            <a:pPr marL="0" indent="0" algn="l">
              <a:buNone/>
            </a:pPr>
            <a:r>
              <a:rPr lang="en-US" sz="2000" b="0" i="0" dirty="0">
                <a:solidFill>
                  <a:srgbClr val="202124"/>
                </a:solidFill>
                <a:effectLst/>
                <a:latin typeface="arial" panose="020B0604020202020204" pitchFamily="34" charset="0"/>
              </a:rPr>
              <a:t>The SSID (</a:t>
            </a:r>
            <a:r>
              <a:rPr lang="en-US" sz="2000" b="1" i="0" dirty="0">
                <a:solidFill>
                  <a:srgbClr val="202124"/>
                </a:solidFill>
                <a:effectLst/>
                <a:latin typeface="arial" panose="020B0604020202020204" pitchFamily="34" charset="0"/>
              </a:rPr>
              <a:t>Service Set Identifier</a:t>
            </a:r>
            <a:r>
              <a:rPr lang="en-US" sz="2000" b="0" i="0" dirty="0">
                <a:solidFill>
                  <a:srgbClr val="202124"/>
                </a:solidFill>
                <a:effectLst/>
                <a:latin typeface="arial" panose="020B0604020202020204" pitchFamily="34" charset="0"/>
              </a:rPr>
              <a:t>) is the name of your wireless network, also known as Network ID. This is viewable to anyone with a wireless device within reachable distance of your network. ... The SSID is the name of your wireless network. This is what you will look for when connecting wireless computers and devices.</a:t>
            </a:r>
          </a:p>
          <a:p>
            <a:pPr marL="0" indent="0">
              <a:buNone/>
            </a:pPr>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143503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A177-B540-4930-BBB1-C9F0D766BF44}"/>
              </a:ext>
            </a:extLst>
          </p:cNvPr>
          <p:cNvSpPr>
            <a:spLocks noGrp="1"/>
          </p:cNvSpPr>
          <p:nvPr>
            <p:ph type="title"/>
          </p:nvPr>
        </p:nvSpPr>
        <p:spPr/>
        <p:txBody>
          <a:bodyPr/>
          <a:lstStyle/>
          <a:p>
            <a:r>
              <a:rPr lang="en-IN" dirty="0" err="1"/>
              <a:t>WiFi</a:t>
            </a:r>
            <a:endParaRPr lang="en-IN" dirty="0"/>
          </a:p>
        </p:txBody>
      </p:sp>
      <p:sp>
        <p:nvSpPr>
          <p:cNvPr id="3" name="Content Placeholder 2">
            <a:extLst>
              <a:ext uri="{FF2B5EF4-FFF2-40B4-BE49-F238E27FC236}">
                <a16:creationId xmlns:a16="http://schemas.microsoft.com/office/drawing/2014/main" id="{BC825284-52C9-4AD4-8DBA-317BC7D38BF2}"/>
              </a:ext>
            </a:extLst>
          </p:cNvPr>
          <p:cNvSpPr>
            <a:spLocks noGrp="1"/>
          </p:cNvSpPr>
          <p:nvPr>
            <p:ph idx="1"/>
          </p:nvPr>
        </p:nvSpPr>
        <p:spPr/>
        <p:txBody>
          <a:bodyPr>
            <a:normAutofit lnSpcReduction="10000"/>
          </a:bodyPr>
          <a:lstStyle/>
          <a:p>
            <a:pPr marL="0" indent="0">
              <a:buNone/>
            </a:pPr>
            <a:r>
              <a:rPr lang="en-IN" b="1" dirty="0" err="1"/>
              <a:t>WiFi.begin</a:t>
            </a:r>
            <a:r>
              <a:rPr lang="en-IN" dirty="0"/>
              <a:t>(WIFI_SSID,WIFI_PASSWORD);</a:t>
            </a:r>
          </a:p>
          <a:p>
            <a:pPr marL="0" indent="0">
              <a:buNone/>
            </a:pPr>
            <a:r>
              <a:rPr lang="en-IN" dirty="0" err="1"/>
              <a:t>Serial.print</a:t>
            </a:r>
            <a:r>
              <a:rPr lang="en-IN" dirty="0"/>
              <a:t>(“Connecting to </a:t>
            </a:r>
            <a:r>
              <a:rPr lang="en-IN" dirty="0" err="1"/>
              <a:t>WiFi</a:t>
            </a:r>
            <a:r>
              <a:rPr lang="en-IN" dirty="0"/>
              <a:t>”);</a:t>
            </a:r>
          </a:p>
          <a:p>
            <a:pPr marL="0" indent="0">
              <a:buNone/>
            </a:pPr>
            <a:r>
              <a:rPr lang="en-IN" dirty="0"/>
              <a:t>while(</a:t>
            </a:r>
            <a:r>
              <a:rPr lang="en-IN" b="1" dirty="0" err="1"/>
              <a:t>WiFi.status</a:t>
            </a:r>
            <a:r>
              <a:rPr lang="en-IN" b="1" dirty="0"/>
              <a:t>()</a:t>
            </a:r>
            <a:r>
              <a:rPr lang="en-IN" dirty="0"/>
              <a:t> != WL_CONNECTED)</a:t>
            </a:r>
          </a:p>
          <a:p>
            <a:pPr marL="0" indent="0">
              <a:buNone/>
            </a:pPr>
            <a:r>
              <a:rPr lang="en-IN" dirty="0"/>
              <a:t>{</a:t>
            </a:r>
          </a:p>
          <a:p>
            <a:pPr marL="0" indent="0">
              <a:buNone/>
            </a:pPr>
            <a:r>
              <a:rPr lang="en-IN" dirty="0" err="1"/>
              <a:t>Serial.print</a:t>
            </a:r>
            <a:r>
              <a:rPr lang="en-IN" dirty="0"/>
              <a:t>(“.”);</a:t>
            </a:r>
          </a:p>
          <a:p>
            <a:pPr marL="0" indent="0">
              <a:buNone/>
            </a:pPr>
            <a:r>
              <a:rPr lang="en-IN" dirty="0"/>
              <a:t>delay(300);</a:t>
            </a:r>
          </a:p>
          <a:p>
            <a:pPr marL="0" indent="0">
              <a:buNone/>
            </a:pPr>
            <a:r>
              <a:rPr lang="en-IN" dirty="0"/>
              <a:t>}</a:t>
            </a:r>
          </a:p>
          <a:p>
            <a:pPr marL="0" indent="0">
              <a:buNone/>
            </a:pPr>
            <a:r>
              <a:rPr lang="en-IN" dirty="0" err="1"/>
              <a:t>Serial.print</a:t>
            </a:r>
            <a:r>
              <a:rPr lang="en-IN" dirty="0"/>
              <a:t>(“Connected with IP:”);</a:t>
            </a:r>
          </a:p>
          <a:p>
            <a:pPr marL="0" indent="0">
              <a:buNone/>
            </a:pPr>
            <a:r>
              <a:rPr lang="en-IN" dirty="0" err="1"/>
              <a:t>Serial.print</a:t>
            </a:r>
            <a:r>
              <a:rPr lang="en-IN" dirty="0"/>
              <a:t>(</a:t>
            </a:r>
            <a:r>
              <a:rPr lang="en-IN" b="1" dirty="0" err="1"/>
              <a:t>WiFi.localIP</a:t>
            </a:r>
            <a:r>
              <a:rPr lang="en-IN" b="1" dirty="0"/>
              <a:t>()</a:t>
            </a:r>
            <a:r>
              <a:rPr lang="en-IN" dirty="0"/>
              <a:t>);</a:t>
            </a:r>
          </a:p>
        </p:txBody>
      </p:sp>
    </p:spTree>
    <p:extLst>
      <p:ext uri="{BB962C8B-B14F-4D97-AF65-F5344CB8AC3E}">
        <p14:creationId xmlns:p14="http://schemas.microsoft.com/office/powerpoint/2010/main" val="3140833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C94A-4E97-4073-B025-74AFB8038749}"/>
              </a:ext>
            </a:extLst>
          </p:cNvPr>
          <p:cNvSpPr>
            <a:spLocks noGrp="1"/>
          </p:cNvSpPr>
          <p:nvPr>
            <p:ph type="title"/>
          </p:nvPr>
        </p:nvSpPr>
        <p:spPr/>
        <p:txBody>
          <a:bodyPr/>
          <a:lstStyle/>
          <a:p>
            <a:r>
              <a:rPr lang="en-IN" dirty="0"/>
              <a:t>Firebase</a:t>
            </a:r>
          </a:p>
        </p:txBody>
      </p:sp>
      <p:sp>
        <p:nvSpPr>
          <p:cNvPr id="3" name="Content Placeholder 2">
            <a:extLst>
              <a:ext uri="{FF2B5EF4-FFF2-40B4-BE49-F238E27FC236}">
                <a16:creationId xmlns:a16="http://schemas.microsoft.com/office/drawing/2014/main" id="{96B0D8B1-458C-426B-8DF0-BCF29C1C4259}"/>
              </a:ext>
            </a:extLst>
          </p:cNvPr>
          <p:cNvSpPr>
            <a:spLocks noGrp="1"/>
          </p:cNvSpPr>
          <p:nvPr>
            <p:ph idx="1"/>
          </p:nvPr>
        </p:nvSpPr>
        <p:spPr/>
        <p:txBody>
          <a:bodyPr/>
          <a:lstStyle/>
          <a:p>
            <a:pPr marL="0" indent="0">
              <a:buNone/>
            </a:pPr>
            <a:r>
              <a:rPr lang="en-IN" dirty="0"/>
              <a:t>#include &lt;FirebaseESP32.h&gt;</a:t>
            </a:r>
          </a:p>
          <a:p>
            <a:pPr marL="0" indent="0">
              <a:buNone/>
            </a:pPr>
            <a:r>
              <a:rPr lang="en-IN" dirty="0"/>
              <a:t>#define FIREBASE_HOST “</a:t>
            </a:r>
            <a:r>
              <a:rPr lang="en-IN" dirty="0" err="1"/>
              <a:t>xxxxxxxxxxxxxxxxxxxxxxx</a:t>
            </a:r>
            <a:r>
              <a:rPr lang="en-IN" dirty="0"/>
              <a:t>”</a:t>
            </a:r>
          </a:p>
          <a:p>
            <a:pPr marL="0" indent="0">
              <a:buNone/>
            </a:pPr>
            <a:r>
              <a:rPr lang="en-IN" dirty="0"/>
              <a:t>#define FIREBASE_AUTH “</a:t>
            </a:r>
            <a:r>
              <a:rPr lang="en-IN" dirty="0" err="1"/>
              <a:t>xxxxxxxxxxxxxxxxxxxxxxx</a:t>
            </a:r>
            <a:r>
              <a:rPr lang="en-IN" dirty="0"/>
              <a:t>”</a:t>
            </a:r>
          </a:p>
          <a:p>
            <a:pPr marL="0" indent="0">
              <a:buNone/>
            </a:pPr>
            <a:r>
              <a:rPr lang="en-IN" dirty="0" err="1"/>
              <a:t>FirebaseData</a:t>
            </a:r>
            <a:r>
              <a:rPr lang="en-IN" dirty="0"/>
              <a:t> </a:t>
            </a:r>
            <a:r>
              <a:rPr lang="en-IN" dirty="0" err="1"/>
              <a:t>firebaseData</a:t>
            </a:r>
            <a:r>
              <a:rPr lang="en-IN" dirty="0"/>
              <a:t>; // Firebase data object</a:t>
            </a:r>
          </a:p>
        </p:txBody>
      </p:sp>
      <p:pic>
        <p:nvPicPr>
          <p:cNvPr id="4" name="Picture 3">
            <a:extLst>
              <a:ext uri="{FF2B5EF4-FFF2-40B4-BE49-F238E27FC236}">
                <a16:creationId xmlns:a16="http://schemas.microsoft.com/office/drawing/2014/main" id="{F3AABEE4-9E48-4AFA-9282-3CAB6A92D335}"/>
              </a:ext>
            </a:extLst>
          </p:cNvPr>
          <p:cNvPicPr>
            <a:picLocks noChangeAspect="1"/>
          </p:cNvPicPr>
          <p:nvPr/>
        </p:nvPicPr>
        <p:blipFill>
          <a:blip r:embed="rId2"/>
          <a:stretch>
            <a:fillRect/>
          </a:stretch>
        </p:blipFill>
        <p:spPr>
          <a:xfrm>
            <a:off x="6353525" y="4858282"/>
            <a:ext cx="3648075" cy="1247775"/>
          </a:xfrm>
          <a:prstGeom prst="rect">
            <a:avLst/>
          </a:prstGeom>
        </p:spPr>
      </p:pic>
      <p:pic>
        <p:nvPicPr>
          <p:cNvPr id="5" name="Picture 4">
            <a:extLst>
              <a:ext uri="{FF2B5EF4-FFF2-40B4-BE49-F238E27FC236}">
                <a16:creationId xmlns:a16="http://schemas.microsoft.com/office/drawing/2014/main" id="{BB05BF94-27F1-4B04-AC38-6033C10BBFA0}"/>
              </a:ext>
            </a:extLst>
          </p:cNvPr>
          <p:cNvPicPr>
            <a:picLocks noChangeAspect="1"/>
          </p:cNvPicPr>
          <p:nvPr/>
        </p:nvPicPr>
        <p:blipFill>
          <a:blip r:embed="rId3"/>
          <a:stretch>
            <a:fillRect/>
          </a:stretch>
        </p:blipFill>
        <p:spPr>
          <a:xfrm>
            <a:off x="2034677" y="4929188"/>
            <a:ext cx="1979762" cy="1105965"/>
          </a:xfrm>
          <a:prstGeom prst="rect">
            <a:avLst/>
          </a:prstGeom>
        </p:spPr>
      </p:pic>
    </p:spTree>
    <p:extLst>
      <p:ext uri="{BB962C8B-B14F-4D97-AF65-F5344CB8AC3E}">
        <p14:creationId xmlns:p14="http://schemas.microsoft.com/office/powerpoint/2010/main" val="19782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18B-2C9F-455D-A20B-F348B7A27555}"/>
              </a:ext>
            </a:extLst>
          </p:cNvPr>
          <p:cNvSpPr>
            <a:spLocks noGrp="1"/>
          </p:cNvSpPr>
          <p:nvPr>
            <p:ph type="title"/>
          </p:nvPr>
        </p:nvSpPr>
        <p:spPr/>
        <p:txBody>
          <a:bodyPr/>
          <a:lstStyle/>
          <a:p>
            <a:r>
              <a:rPr lang="en-IN" dirty="0"/>
              <a:t>Firebase </a:t>
            </a:r>
          </a:p>
        </p:txBody>
      </p:sp>
      <p:sp>
        <p:nvSpPr>
          <p:cNvPr id="3" name="Content Placeholder 2">
            <a:extLst>
              <a:ext uri="{FF2B5EF4-FFF2-40B4-BE49-F238E27FC236}">
                <a16:creationId xmlns:a16="http://schemas.microsoft.com/office/drawing/2014/main" id="{24C013F8-A543-4337-A5F8-4BF5AF6C1E54}"/>
              </a:ext>
            </a:extLst>
          </p:cNvPr>
          <p:cNvSpPr>
            <a:spLocks noGrp="1"/>
          </p:cNvSpPr>
          <p:nvPr>
            <p:ph idx="1"/>
          </p:nvPr>
        </p:nvSpPr>
        <p:spPr>
          <a:xfrm>
            <a:off x="838200" y="1825625"/>
            <a:ext cx="10814824" cy="4351338"/>
          </a:xfrm>
        </p:spPr>
        <p:txBody>
          <a:bodyPr/>
          <a:lstStyle/>
          <a:p>
            <a:pPr marL="0" indent="0">
              <a:buNone/>
            </a:pPr>
            <a:r>
              <a:rPr lang="en-IN" dirty="0" err="1"/>
              <a:t>Firebase.begin</a:t>
            </a:r>
            <a:r>
              <a:rPr lang="en-IN" dirty="0"/>
              <a:t>(FIREBASE_HOST,FIREBASE_AUTH);</a:t>
            </a:r>
          </a:p>
          <a:p>
            <a:pPr marL="0" indent="0">
              <a:buNone/>
            </a:pPr>
            <a:r>
              <a:rPr lang="en-IN" dirty="0" err="1"/>
              <a:t>Firebase.reconnectWiFi</a:t>
            </a:r>
            <a:r>
              <a:rPr lang="en-IN" dirty="0"/>
              <a:t>(true);</a:t>
            </a:r>
          </a:p>
          <a:p>
            <a:pPr marL="0" indent="0">
              <a:buNone/>
            </a:pPr>
            <a:endParaRPr lang="en-IN" dirty="0"/>
          </a:p>
          <a:p>
            <a:pPr marL="0" indent="0">
              <a:buNone/>
            </a:pPr>
            <a:endParaRPr lang="en-IN" dirty="0"/>
          </a:p>
          <a:p>
            <a:pPr marL="0" indent="0">
              <a:buNone/>
            </a:pPr>
            <a:r>
              <a:rPr lang="en-IN" dirty="0" err="1"/>
              <a:t>Firebase.setFloat</a:t>
            </a:r>
            <a:r>
              <a:rPr lang="en-IN" dirty="0"/>
              <a:t>(</a:t>
            </a:r>
            <a:r>
              <a:rPr lang="en-IN" dirty="0" err="1"/>
              <a:t>FirebaseData</a:t>
            </a:r>
            <a:r>
              <a:rPr lang="en-IN" dirty="0"/>
              <a:t>, “IOTLAB/</a:t>
            </a:r>
            <a:r>
              <a:rPr lang="en-IN" dirty="0" err="1"/>
              <a:t>My_App</a:t>
            </a:r>
            <a:r>
              <a:rPr lang="en-IN" dirty="0"/>
              <a:t>/</a:t>
            </a:r>
            <a:r>
              <a:rPr lang="en-IN" dirty="0" err="1"/>
              <a:t>Sensor_Value”,value</a:t>
            </a:r>
            <a:r>
              <a:rPr lang="en-IN" dirty="0"/>
              <a:t>);</a:t>
            </a:r>
          </a:p>
          <a:p>
            <a:pPr marL="0" indent="0">
              <a:buNone/>
            </a:pPr>
            <a:r>
              <a:rPr lang="en-IN" dirty="0"/>
              <a:t>delay(2000);</a:t>
            </a:r>
          </a:p>
          <a:p>
            <a:pPr marL="0" indent="0">
              <a:buNone/>
            </a:pPr>
            <a:endParaRPr lang="en-IN" dirty="0"/>
          </a:p>
          <a:p>
            <a:pPr marL="0" indent="0">
              <a:buNone/>
            </a:pPr>
            <a:r>
              <a:rPr lang="en-IN" b="1" dirty="0"/>
              <a:t>Pushing sensor data to </a:t>
            </a:r>
            <a:r>
              <a:rPr lang="en-IN" b="1" dirty="0" err="1"/>
              <a:t>Firesbase</a:t>
            </a:r>
            <a:r>
              <a:rPr lang="en-IN" b="1" dirty="0"/>
              <a:t>  file : GISMO5R_Firebase.ino</a:t>
            </a:r>
          </a:p>
        </p:txBody>
      </p:sp>
      <p:sp>
        <p:nvSpPr>
          <p:cNvPr id="4" name="Rectangle: Rounded Corners 3">
            <a:extLst>
              <a:ext uri="{FF2B5EF4-FFF2-40B4-BE49-F238E27FC236}">
                <a16:creationId xmlns:a16="http://schemas.microsoft.com/office/drawing/2014/main" id="{D2F59F62-A1D3-464B-B75A-6EBA447AECC0}"/>
              </a:ext>
            </a:extLst>
          </p:cNvPr>
          <p:cNvSpPr/>
          <p:nvPr/>
        </p:nvSpPr>
        <p:spPr>
          <a:xfrm>
            <a:off x="747131" y="1651418"/>
            <a:ext cx="7794703" cy="132556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5" name="Rectangle: Rounded Corners 4">
            <a:extLst>
              <a:ext uri="{FF2B5EF4-FFF2-40B4-BE49-F238E27FC236}">
                <a16:creationId xmlns:a16="http://schemas.microsoft.com/office/drawing/2014/main" id="{D4107C62-9ABB-44AC-B362-9ABE8B88594D}"/>
              </a:ext>
            </a:extLst>
          </p:cNvPr>
          <p:cNvSpPr/>
          <p:nvPr/>
        </p:nvSpPr>
        <p:spPr>
          <a:xfrm>
            <a:off x="741554" y="3307164"/>
            <a:ext cx="10911470" cy="180009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Tree>
    <p:extLst>
      <p:ext uri="{BB962C8B-B14F-4D97-AF65-F5344CB8AC3E}">
        <p14:creationId xmlns:p14="http://schemas.microsoft.com/office/powerpoint/2010/main" val="217763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D716-DEAD-4930-99C5-CFE53FC8B5BF}"/>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657A89B9-5061-45A9-9278-A9A4729937FA}"/>
              </a:ext>
            </a:extLst>
          </p:cNvPr>
          <p:cNvSpPr>
            <a:spLocks noGrp="1"/>
          </p:cNvSpPr>
          <p:nvPr>
            <p:ph idx="1"/>
          </p:nvPr>
        </p:nvSpPr>
        <p:spPr/>
        <p:txBody>
          <a:bodyPr/>
          <a:lstStyle/>
          <a:p>
            <a:pPr marL="0" indent="0">
              <a:buNone/>
            </a:pPr>
            <a:r>
              <a:rPr lang="en-IN" dirty="0"/>
              <a:t>All the Arduino programs required for the workshop are on:</a:t>
            </a:r>
          </a:p>
          <a:p>
            <a:pPr marL="0" indent="0">
              <a:buNone/>
            </a:pPr>
            <a:endParaRPr lang="en-IN" dirty="0"/>
          </a:p>
          <a:p>
            <a:pPr marL="0" indent="0">
              <a:buNone/>
            </a:pPr>
            <a:r>
              <a:rPr lang="en-IN" dirty="0">
                <a:hlinkClick r:id="rId2"/>
              </a:rPr>
              <a:t>https://github.com/GRIETIOTLAB</a:t>
            </a:r>
            <a:endParaRPr lang="en-IN" dirty="0"/>
          </a:p>
          <a:p>
            <a:pPr marL="0" indent="0">
              <a:buNone/>
            </a:pPr>
            <a:r>
              <a:rPr lang="en-IN" dirty="0"/>
              <a:t>- Go to GISMO-V repository</a:t>
            </a:r>
          </a:p>
          <a:p>
            <a:pPr>
              <a:buFontTx/>
              <a:buChar char="-"/>
            </a:pPr>
            <a:r>
              <a:rPr lang="en-IN" dirty="0"/>
              <a:t>Go to </a:t>
            </a:r>
            <a:r>
              <a:rPr lang="en-IN" dirty="0" err="1"/>
              <a:t>GettingStarted</a:t>
            </a:r>
            <a:r>
              <a:rPr lang="en-IN" dirty="0"/>
              <a:t> folder</a:t>
            </a:r>
          </a:p>
          <a:p>
            <a:pPr>
              <a:buFontTx/>
              <a:buChar char="-"/>
            </a:pPr>
            <a:r>
              <a:rPr lang="en-IN" dirty="0"/>
              <a:t>GISMO5_OnboardLED.ino</a:t>
            </a:r>
          </a:p>
        </p:txBody>
      </p:sp>
    </p:spTree>
    <p:extLst>
      <p:ext uri="{BB962C8B-B14F-4D97-AF65-F5344CB8AC3E}">
        <p14:creationId xmlns:p14="http://schemas.microsoft.com/office/powerpoint/2010/main" val="2652101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18B-2C9F-455D-A20B-F348B7A27555}"/>
              </a:ext>
            </a:extLst>
          </p:cNvPr>
          <p:cNvSpPr>
            <a:spLocks noGrp="1"/>
          </p:cNvSpPr>
          <p:nvPr>
            <p:ph type="title"/>
          </p:nvPr>
        </p:nvSpPr>
        <p:spPr/>
        <p:txBody>
          <a:bodyPr/>
          <a:lstStyle/>
          <a:p>
            <a:r>
              <a:rPr lang="en-IN" dirty="0"/>
              <a:t>Firebase </a:t>
            </a:r>
          </a:p>
        </p:txBody>
      </p:sp>
      <p:sp>
        <p:nvSpPr>
          <p:cNvPr id="3" name="Content Placeholder 2">
            <a:extLst>
              <a:ext uri="{FF2B5EF4-FFF2-40B4-BE49-F238E27FC236}">
                <a16:creationId xmlns:a16="http://schemas.microsoft.com/office/drawing/2014/main" id="{24C013F8-A543-4337-A5F8-4BF5AF6C1E54}"/>
              </a:ext>
            </a:extLst>
          </p:cNvPr>
          <p:cNvSpPr>
            <a:spLocks noGrp="1"/>
          </p:cNvSpPr>
          <p:nvPr>
            <p:ph idx="1"/>
          </p:nvPr>
        </p:nvSpPr>
        <p:spPr>
          <a:xfrm>
            <a:off x="838200" y="1753463"/>
            <a:ext cx="10814824" cy="4351338"/>
          </a:xfrm>
        </p:spPr>
        <p:txBody>
          <a:bodyPr>
            <a:normAutofit fontScale="85000" lnSpcReduction="20000"/>
          </a:bodyPr>
          <a:lstStyle/>
          <a:p>
            <a:pPr marL="0" indent="0">
              <a:buNone/>
            </a:pPr>
            <a:r>
              <a:rPr lang="en-IN" dirty="0" err="1"/>
              <a:t>Firebase.begin</a:t>
            </a:r>
            <a:r>
              <a:rPr lang="en-IN" dirty="0"/>
              <a:t>(FIREBASE_HOST,FIREBASE_AUTH);</a:t>
            </a:r>
          </a:p>
          <a:p>
            <a:pPr marL="0" indent="0">
              <a:buNone/>
            </a:pPr>
            <a:r>
              <a:rPr lang="en-IN" dirty="0" err="1"/>
              <a:t>Firebase.reconnectWiFi</a:t>
            </a:r>
            <a:r>
              <a:rPr lang="en-IN" dirty="0"/>
              <a:t>(true);</a:t>
            </a:r>
          </a:p>
          <a:p>
            <a:pPr marL="0" indent="0">
              <a:buNone/>
            </a:pPr>
            <a:endParaRPr lang="en-IN" dirty="0"/>
          </a:p>
          <a:p>
            <a:pPr marL="0" indent="0">
              <a:buNone/>
            </a:pPr>
            <a:r>
              <a:rPr lang="en-IN" dirty="0"/>
              <a:t>String </a:t>
            </a:r>
            <a:r>
              <a:rPr lang="en-IN" dirty="0" err="1"/>
              <a:t>ledCmdFull</a:t>
            </a:r>
            <a:r>
              <a:rPr lang="en-IN" dirty="0"/>
              <a:t>;</a:t>
            </a:r>
          </a:p>
          <a:p>
            <a:pPr marL="0" indent="0">
              <a:buNone/>
            </a:pPr>
            <a:r>
              <a:rPr lang="en-IN" dirty="0"/>
              <a:t>String </a:t>
            </a:r>
            <a:r>
              <a:rPr lang="en-IN" dirty="0" err="1"/>
              <a:t>ledCmd</a:t>
            </a:r>
            <a:r>
              <a:rPr lang="en-IN" dirty="0"/>
              <a:t>;</a:t>
            </a:r>
          </a:p>
          <a:p>
            <a:pPr marL="0" indent="0">
              <a:buNone/>
            </a:pPr>
            <a:r>
              <a:rPr lang="en-IN" dirty="0" err="1"/>
              <a:t>Firebase.getString</a:t>
            </a:r>
            <a:r>
              <a:rPr lang="en-IN" dirty="0"/>
              <a:t>(</a:t>
            </a:r>
            <a:r>
              <a:rPr lang="en-IN" dirty="0" err="1"/>
              <a:t>FirebaseData</a:t>
            </a:r>
            <a:r>
              <a:rPr lang="en-IN" dirty="0"/>
              <a:t>, “IOTLAB/</a:t>
            </a:r>
            <a:r>
              <a:rPr lang="en-IN" dirty="0" err="1"/>
              <a:t>My_App</a:t>
            </a:r>
            <a:r>
              <a:rPr lang="en-IN" dirty="0"/>
              <a:t>/Motor_</a:t>
            </a:r>
            <a:r>
              <a:rPr lang="en-IN" dirty="0" err="1"/>
              <a:t>Cmd</a:t>
            </a:r>
            <a:r>
              <a:rPr lang="en-IN" dirty="0"/>
              <a:t>”,</a:t>
            </a:r>
            <a:r>
              <a:rPr lang="en-IN" dirty="0" err="1"/>
              <a:t>ledCmdFull</a:t>
            </a:r>
            <a:r>
              <a:rPr lang="en-IN" dirty="0"/>
              <a:t>);</a:t>
            </a:r>
          </a:p>
          <a:p>
            <a:pPr marL="0" indent="0">
              <a:buNone/>
            </a:pPr>
            <a:r>
              <a:rPr lang="en-IN" dirty="0" err="1"/>
              <a:t>ledCmd</a:t>
            </a:r>
            <a:r>
              <a:rPr lang="en-IN" dirty="0"/>
              <a:t> = </a:t>
            </a:r>
            <a:r>
              <a:rPr lang="nn-NO" dirty="0"/>
              <a:t>ledCmdFull.substring(2,ledCmdFull.length()-2);</a:t>
            </a:r>
          </a:p>
          <a:p>
            <a:pPr marL="0" indent="0">
              <a:buNone/>
            </a:pPr>
            <a:r>
              <a:rPr lang="en-IN" dirty="0" err="1"/>
              <a:t>finalCmd</a:t>
            </a:r>
            <a:r>
              <a:rPr lang="en-IN" dirty="0"/>
              <a:t> = </a:t>
            </a:r>
            <a:r>
              <a:rPr lang="en-IN" dirty="0" err="1"/>
              <a:t>ledCmd.toInt</a:t>
            </a:r>
            <a:r>
              <a:rPr lang="en-IN" dirty="0"/>
              <a:t>();</a:t>
            </a:r>
          </a:p>
          <a:p>
            <a:pPr marL="0" indent="0">
              <a:buNone/>
            </a:pPr>
            <a:r>
              <a:rPr lang="en-IN" dirty="0"/>
              <a:t>delay(2000);</a:t>
            </a:r>
          </a:p>
          <a:p>
            <a:pPr marL="0" indent="0">
              <a:buNone/>
            </a:pPr>
            <a:endParaRPr lang="en-IN" dirty="0"/>
          </a:p>
          <a:p>
            <a:pPr marL="0" indent="0">
              <a:buNone/>
            </a:pPr>
            <a:r>
              <a:rPr lang="en-IN" b="1"/>
              <a:t>Pulling </a:t>
            </a:r>
            <a:r>
              <a:rPr lang="en-IN" b="1" dirty="0"/>
              <a:t>command data from </a:t>
            </a:r>
            <a:r>
              <a:rPr lang="en-IN" b="1" dirty="0" err="1"/>
              <a:t>Firesbase</a:t>
            </a:r>
            <a:r>
              <a:rPr lang="en-IN" b="1" dirty="0"/>
              <a:t>  file : GISMO5R_Firebase_CR.ino</a:t>
            </a:r>
          </a:p>
        </p:txBody>
      </p:sp>
      <p:sp>
        <p:nvSpPr>
          <p:cNvPr id="4" name="Rectangle: Rounded Corners 3">
            <a:extLst>
              <a:ext uri="{FF2B5EF4-FFF2-40B4-BE49-F238E27FC236}">
                <a16:creationId xmlns:a16="http://schemas.microsoft.com/office/drawing/2014/main" id="{D2F59F62-A1D3-464B-B75A-6EBA447AECC0}"/>
              </a:ext>
            </a:extLst>
          </p:cNvPr>
          <p:cNvSpPr/>
          <p:nvPr/>
        </p:nvSpPr>
        <p:spPr>
          <a:xfrm>
            <a:off x="741554" y="1651418"/>
            <a:ext cx="7794703" cy="99142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5" name="Rectangle: Rounded Corners 4">
            <a:extLst>
              <a:ext uri="{FF2B5EF4-FFF2-40B4-BE49-F238E27FC236}">
                <a16:creationId xmlns:a16="http://schemas.microsoft.com/office/drawing/2014/main" id="{D4107C62-9ABB-44AC-B362-9ABE8B88594D}"/>
              </a:ext>
            </a:extLst>
          </p:cNvPr>
          <p:cNvSpPr/>
          <p:nvPr/>
        </p:nvSpPr>
        <p:spPr>
          <a:xfrm>
            <a:off x="741554" y="2777776"/>
            <a:ext cx="10911470" cy="270645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Tree>
    <p:extLst>
      <p:ext uri="{BB962C8B-B14F-4D97-AF65-F5344CB8AC3E}">
        <p14:creationId xmlns:p14="http://schemas.microsoft.com/office/powerpoint/2010/main" val="210209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811A-CA1B-4E43-84D5-25A2F2CD2244}"/>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AE1DC61F-62D2-493F-8AE3-39262B5D9332}"/>
              </a:ext>
            </a:extLst>
          </p:cNvPr>
          <p:cNvSpPr>
            <a:spLocks noGrp="1"/>
          </p:cNvSpPr>
          <p:nvPr>
            <p:ph idx="1"/>
          </p:nvPr>
        </p:nvSpPr>
        <p:spPr>
          <a:xfrm>
            <a:off x="838200" y="1903684"/>
            <a:ext cx="11517351" cy="4351338"/>
          </a:xfrm>
        </p:spPr>
        <p:txBody>
          <a:bodyPr/>
          <a:lstStyle/>
          <a:p>
            <a:r>
              <a:rPr lang="en-IN" dirty="0"/>
              <a:t>Blinking an LED</a:t>
            </a:r>
          </a:p>
          <a:p>
            <a:r>
              <a:rPr lang="en-IN" dirty="0"/>
              <a:t>Onboard LED connected to pin 2</a:t>
            </a:r>
          </a:p>
          <a:p>
            <a:r>
              <a:rPr lang="en-IN" dirty="0"/>
              <a:t>Create a new project in Arduino</a:t>
            </a:r>
          </a:p>
          <a:p>
            <a:r>
              <a:rPr lang="en-IN" dirty="0"/>
              <a:t>Copy raw content of GISMO5_OnBoardLED.ino into the file</a:t>
            </a:r>
          </a:p>
          <a:p>
            <a:r>
              <a:rPr lang="en-IN" dirty="0"/>
              <a:t>Compile and name file as LED</a:t>
            </a:r>
          </a:p>
          <a:p>
            <a:r>
              <a:rPr lang="en-IN" dirty="0"/>
              <a:t>Upload onto GISMO-V board via USB port</a:t>
            </a:r>
          </a:p>
        </p:txBody>
      </p:sp>
      <p:pic>
        <p:nvPicPr>
          <p:cNvPr id="4" name="Picture 3">
            <a:extLst>
              <a:ext uri="{FF2B5EF4-FFF2-40B4-BE49-F238E27FC236}">
                <a16:creationId xmlns:a16="http://schemas.microsoft.com/office/drawing/2014/main" id="{EEB02405-71BD-4209-91CF-0871FAC38E5F}"/>
              </a:ext>
            </a:extLst>
          </p:cNvPr>
          <p:cNvPicPr>
            <a:picLocks noChangeAspect="1"/>
          </p:cNvPicPr>
          <p:nvPr/>
        </p:nvPicPr>
        <p:blipFill>
          <a:blip r:embed="rId2"/>
          <a:stretch>
            <a:fillRect/>
          </a:stretch>
        </p:blipFill>
        <p:spPr>
          <a:xfrm>
            <a:off x="7510810" y="980437"/>
            <a:ext cx="2857500" cy="1600200"/>
          </a:xfrm>
          <a:prstGeom prst="rect">
            <a:avLst/>
          </a:prstGeom>
        </p:spPr>
      </p:pic>
      <p:sp>
        <p:nvSpPr>
          <p:cNvPr id="5" name="Oval 4">
            <a:extLst>
              <a:ext uri="{FF2B5EF4-FFF2-40B4-BE49-F238E27FC236}">
                <a16:creationId xmlns:a16="http://schemas.microsoft.com/office/drawing/2014/main" id="{AF675FAD-BBC2-4D3A-ABDB-56ABB16BCAFC}"/>
              </a:ext>
            </a:extLst>
          </p:cNvPr>
          <p:cNvSpPr/>
          <p:nvPr/>
        </p:nvSpPr>
        <p:spPr>
          <a:xfrm>
            <a:off x="8458200" y="1780537"/>
            <a:ext cx="568712" cy="542112"/>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peech Bubble: Oval 5">
            <a:extLst>
              <a:ext uri="{FF2B5EF4-FFF2-40B4-BE49-F238E27FC236}">
                <a16:creationId xmlns:a16="http://schemas.microsoft.com/office/drawing/2014/main" id="{0555246B-FA20-440A-B343-C6475BEB3EC3}"/>
              </a:ext>
            </a:extLst>
          </p:cNvPr>
          <p:cNvSpPr/>
          <p:nvPr/>
        </p:nvSpPr>
        <p:spPr>
          <a:xfrm>
            <a:off x="9621178" y="15779"/>
            <a:ext cx="1494263" cy="721810"/>
          </a:xfrm>
          <a:prstGeom prst="wedgeEllipseCallout">
            <a:avLst>
              <a:gd name="adj1" fmla="val -92475"/>
              <a:gd name="adj2" fmla="val 207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Onboard LED</a:t>
            </a:r>
          </a:p>
        </p:txBody>
      </p:sp>
    </p:spTree>
    <p:extLst>
      <p:ext uri="{BB962C8B-B14F-4D97-AF65-F5344CB8AC3E}">
        <p14:creationId xmlns:p14="http://schemas.microsoft.com/office/powerpoint/2010/main" val="213380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B328-23AD-435C-8DEC-6BBD4E1D0DF3}"/>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86F600BD-75E4-4C5B-BBE2-A904505A5C3D}"/>
              </a:ext>
            </a:extLst>
          </p:cNvPr>
          <p:cNvSpPr>
            <a:spLocks noGrp="1"/>
          </p:cNvSpPr>
          <p:nvPr>
            <p:ph idx="1"/>
          </p:nvPr>
        </p:nvSpPr>
        <p:spPr/>
        <p:txBody>
          <a:bodyPr>
            <a:normAutofit fontScale="77500" lnSpcReduction="20000"/>
          </a:bodyPr>
          <a:lstStyle/>
          <a:p>
            <a:pPr marL="0" indent="0">
              <a:buNone/>
            </a:pPr>
            <a:r>
              <a:rPr lang="en-IN" dirty="0"/>
              <a:t>#define </a:t>
            </a:r>
            <a:r>
              <a:rPr lang="en-IN" dirty="0" err="1"/>
              <a:t>onBoardLED</a:t>
            </a:r>
            <a:r>
              <a:rPr lang="en-IN" dirty="0"/>
              <a:t> 2</a:t>
            </a:r>
          </a:p>
          <a:p>
            <a:pPr marL="0" indent="0">
              <a:buNone/>
            </a:pPr>
            <a:r>
              <a:rPr lang="en-IN" dirty="0"/>
              <a:t>void setup()</a:t>
            </a:r>
          </a:p>
          <a:p>
            <a:pPr marL="0" indent="0">
              <a:buNone/>
            </a:pPr>
            <a:r>
              <a:rPr lang="en-IN" dirty="0"/>
              <a:t>{</a:t>
            </a:r>
          </a:p>
          <a:p>
            <a:pPr marL="0" indent="0">
              <a:buNone/>
            </a:pPr>
            <a:r>
              <a:rPr lang="en-IN" dirty="0" err="1"/>
              <a:t>pinMode</a:t>
            </a:r>
            <a:r>
              <a:rPr lang="en-IN" dirty="0"/>
              <a:t>(</a:t>
            </a:r>
            <a:r>
              <a:rPr lang="en-IN" dirty="0" err="1"/>
              <a:t>onBoardLED</a:t>
            </a:r>
            <a:r>
              <a:rPr lang="en-IN" dirty="0"/>
              <a:t> , OUTPUT);</a:t>
            </a:r>
          </a:p>
          <a:p>
            <a:pPr marL="0" indent="0">
              <a:buNone/>
            </a:pPr>
            <a:r>
              <a:rPr lang="en-IN" dirty="0"/>
              <a:t>}</a:t>
            </a:r>
          </a:p>
          <a:p>
            <a:pPr marL="0" indent="0">
              <a:buNone/>
            </a:pPr>
            <a:r>
              <a:rPr lang="en-IN" dirty="0"/>
              <a:t>void loop()</a:t>
            </a:r>
          </a:p>
          <a:p>
            <a:pPr marL="0" indent="0">
              <a:buNone/>
            </a:pPr>
            <a:r>
              <a:rPr lang="en-IN" dirty="0"/>
              <a:t>{</a:t>
            </a:r>
          </a:p>
          <a:p>
            <a:pPr marL="0" indent="0">
              <a:buNone/>
            </a:pPr>
            <a:r>
              <a:rPr lang="en-IN" dirty="0" err="1"/>
              <a:t>digitalWrite</a:t>
            </a:r>
            <a:r>
              <a:rPr lang="en-IN" dirty="0"/>
              <a:t>(</a:t>
            </a:r>
            <a:r>
              <a:rPr lang="en-IN" dirty="0" err="1"/>
              <a:t>onBoardLED</a:t>
            </a:r>
            <a:r>
              <a:rPr lang="en-IN" dirty="0"/>
              <a:t> , HIGH);</a:t>
            </a:r>
          </a:p>
          <a:p>
            <a:pPr marL="0" indent="0">
              <a:buNone/>
            </a:pPr>
            <a:r>
              <a:rPr lang="en-IN" dirty="0"/>
              <a:t>delay(1000);</a:t>
            </a:r>
          </a:p>
          <a:p>
            <a:pPr marL="0" indent="0">
              <a:buNone/>
            </a:pPr>
            <a:r>
              <a:rPr lang="en-IN" dirty="0" err="1"/>
              <a:t>digitalWrite</a:t>
            </a:r>
            <a:r>
              <a:rPr lang="en-IN" dirty="0"/>
              <a:t>(</a:t>
            </a:r>
            <a:r>
              <a:rPr lang="en-IN" dirty="0" err="1"/>
              <a:t>onBoardLED</a:t>
            </a:r>
            <a:r>
              <a:rPr lang="en-IN" dirty="0"/>
              <a:t>, LOW);</a:t>
            </a:r>
          </a:p>
          <a:p>
            <a:pPr marL="0" indent="0">
              <a:buNone/>
            </a:pPr>
            <a:r>
              <a:rPr lang="en-IN" dirty="0"/>
              <a:t>delay(1000);</a:t>
            </a:r>
          </a:p>
          <a:p>
            <a:pPr marL="0" indent="0">
              <a:buNone/>
            </a:pPr>
            <a:r>
              <a:rPr lang="en-IN" dirty="0"/>
              <a:t>}</a:t>
            </a:r>
          </a:p>
        </p:txBody>
      </p:sp>
    </p:spTree>
    <p:extLst>
      <p:ext uri="{BB962C8B-B14F-4D97-AF65-F5344CB8AC3E}">
        <p14:creationId xmlns:p14="http://schemas.microsoft.com/office/powerpoint/2010/main" val="364119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9A97-566C-4FB0-94B4-802076E88E83}"/>
              </a:ext>
            </a:extLst>
          </p:cNvPr>
          <p:cNvSpPr>
            <a:spLocks noGrp="1"/>
          </p:cNvSpPr>
          <p:nvPr>
            <p:ph type="title"/>
          </p:nvPr>
        </p:nvSpPr>
        <p:spPr/>
        <p:txBody>
          <a:bodyPr/>
          <a:lstStyle/>
          <a:p>
            <a:r>
              <a:rPr lang="en-IN" dirty="0"/>
              <a:t>Hello World</a:t>
            </a:r>
          </a:p>
        </p:txBody>
      </p:sp>
      <p:pic>
        <p:nvPicPr>
          <p:cNvPr id="11" name="Picture 10">
            <a:extLst>
              <a:ext uri="{FF2B5EF4-FFF2-40B4-BE49-F238E27FC236}">
                <a16:creationId xmlns:a16="http://schemas.microsoft.com/office/drawing/2014/main" id="{7F17FDCB-4580-4F22-8E0B-23AD13FD344D}"/>
              </a:ext>
            </a:extLst>
          </p:cNvPr>
          <p:cNvPicPr>
            <a:picLocks noChangeAspect="1"/>
          </p:cNvPicPr>
          <p:nvPr/>
        </p:nvPicPr>
        <p:blipFill>
          <a:blip r:embed="rId2"/>
          <a:stretch>
            <a:fillRect/>
          </a:stretch>
        </p:blipFill>
        <p:spPr>
          <a:xfrm>
            <a:off x="838200" y="1690688"/>
            <a:ext cx="5257800" cy="4270338"/>
          </a:xfrm>
          <a:prstGeom prst="rect">
            <a:avLst/>
          </a:prstGeom>
        </p:spPr>
      </p:pic>
      <p:sp>
        <p:nvSpPr>
          <p:cNvPr id="12" name="TextBox 11">
            <a:extLst>
              <a:ext uri="{FF2B5EF4-FFF2-40B4-BE49-F238E27FC236}">
                <a16:creationId xmlns:a16="http://schemas.microsoft.com/office/drawing/2014/main" id="{BE753B14-D09F-4F7F-A8F5-54AE6DD3E08B}"/>
              </a:ext>
            </a:extLst>
          </p:cNvPr>
          <p:cNvSpPr txBox="1"/>
          <p:nvPr/>
        </p:nvSpPr>
        <p:spPr>
          <a:xfrm>
            <a:off x="635619" y="6169709"/>
            <a:ext cx="4438185" cy="646331"/>
          </a:xfrm>
          <a:prstGeom prst="rect">
            <a:avLst/>
          </a:prstGeom>
          <a:noFill/>
        </p:spPr>
        <p:txBody>
          <a:bodyPr wrap="square" rtlCol="0">
            <a:spAutoFit/>
          </a:bodyPr>
          <a:lstStyle/>
          <a:p>
            <a:r>
              <a:rPr lang="en-IN" dirty="0"/>
              <a:t>Select </a:t>
            </a:r>
            <a:r>
              <a:rPr lang="en-IN" b="1" dirty="0"/>
              <a:t>ESP32 Arduino -&gt; ESP32 Dev Module</a:t>
            </a:r>
            <a:r>
              <a:rPr lang="en-IN" dirty="0"/>
              <a:t> as the Board</a:t>
            </a:r>
          </a:p>
        </p:txBody>
      </p:sp>
      <p:pic>
        <p:nvPicPr>
          <p:cNvPr id="14" name="Picture 13">
            <a:extLst>
              <a:ext uri="{FF2B5EF4-FFF2-40B4-BE49-F238E27FC236}">
                <a16:creationId xmlns:a16="http://schemas.microsoft.com/office/drawing/2014/main" id="{8392E634-DBC6-43A5-B5F5-D2F353886535}"/>
              </a:ext>
            </a:extLst>
          </p:cNvPr>
          <p:cNvPicPr>
            <a:picLocks noChangeAspect="1"/>
          </p:cNvPicPr>
          <p:nvPr/>
        </p:nvPicPr>
        <p:blipFill>
          <a:blip r:embed="rId3"/>
          <a:stretch>
            <a:fillRect/>
          </a:stretch>
        </p:blipFill>
        <p:spPr>
          <a:xfrm>
            <a:off x="5541689" y="1690688"/>
            <a:ext cx="6381419" cy="2424111"/>
          </a:xfrm>
          <a:prstGeom prst="rect">
            <a:avLst/>
          </a:prstGeom>
        </p:spPr>
      </p:pic>
      <p:sp>
        <p:nvSpPr>
          <p:cNvPr id="15" name="TextBox 14">
            <a:extLst>
              <a:ext uri="{FF2B5EF4-FFF2-40B4-BE49-F238E27FC236}">
                <a16:creationId xmlns:a16="http://schemas.microsoft.com/office/drawing/2014/main" id="{57822B6A-DD9F-4743-8546-42E8FD13B10B}"/>
              </a:ext>
            </a:extLst>
          </p:cNvPr>
          <p:cNvSpPr txBox="1"/>
          <p:nvPr/>
        </p:nvSpPr>
        <p:spPr>
          <a:xfrm>
            <a:off x="5541689" y="3641191"/>
            <a:ext cx="6089033" cy="369332"/>
          </a:xfrm>
          <a:prstGeom prst="rect">
            <a:avLst/>
          </a:prstGeom>
          <a:noFill/>
        </p:spPr>
        <p:txBody>
          <a:bodyPr wrap="square" rtlCol="0">
            <a:spAutoFit/>
          </a:bodyPr>
          <a:lstStyle/>
          <a:p>
            <a:r>
              <a:rPr lang="en-IN" dirty="0"/>
              <a:t>Select the </a:t>
            </a:r>
            <a:r>
              <a:rPr lang="en-IN" b="1" dirty="0"/>
              <a:t>COM port</a:t>
            </a:r>
            <a:r>
              <a:rPr lang="en-IN" dirty="0"/>
              <a:t> to which your bard is mapped</a:t>
            </a:r>
          </a:p>
        </p:txBody>
      </p:sp>
    </p:spTree>
    <p:extLst>
      <p:ext uri="{BB962C8B-B14F-4D97-AF65-F5344CB8AC3E}">
        <p14:creationId xmlns:p14="http://schemas.microsoft.com/office/powerpoint/2010/main" val="342298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81EE-914C-4B68-96CA-56987493E904}"/>
              </a:ext>
            </a:extLst>
          </p:cNvPr>
          <p:cNvSpPr>
            <a:spLocks noGrp="1"/>
          </p:cNvSpPr>
          <p:nvPr>
            <p:ph type="title"/>
          </p:nvPr>
        </p:nvSpPr>
        <p:spPr/>
        <p:txBody>
          <a:bodyPr/>
          <a:lstStyle/>
          <a:p>
            <a:r>
              <a:rPr lang="en-IN" dirty="0"/>
              <a:t>Relay module</a:t>
            </a:r>
          </a:p>
        </p:txBody>
      </p:sp>
      <p:pic>
        <p:nvPicPr>
          <p:cNvPr id="5" name="Picture 4">
            <a:extLst>
              <a:ext uri="{FF2B5EF4-FFF2-40B4-BE49-F238E27FC236}">
                <a16:creationId xmlns:a16="http://schemas.microsoft.com/office/drawing/2014/main" id="{2AA4540E-5B38-4FFF-8F94-63FAD0D26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095" y="2519289"/>
            <a:ext cx="3226558" cy="4192888"/>
          </a:xfrm>
          <a:prstGeom prst="rect">
            <a:avLst/>
          </a:prstGeom>
        </p:spPr>
      </p:pic>
      <p:sp>
        <p:nvSpPr>
          <p:cNvPr id="6" name="Rectangle 5">
            <a:extLst>
              <a:ext uri="{FF2B5EF4-FFF2-40B4-BE49-F238E27FC236}">
                <a16:creationId xmlns:a16="http://schemas.microsoft.com/office/drawing/2014/main" id="{269956C1-5903-46F5-B692-B0D91204612D}"/>
              </a:ext>
            </a:extLst>
          </p:cNvPr>
          <p:cNvSpPr/>
          <p:nvPr/>
        </p:nvSpPr>
        <p:spPr>
          <a:xfrm>
            <a:off x="1589649" y="2813538"/>
            <a:ext cx="1997613" cy="3432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ESP32</a:t>
            </a:r>
          </a:p>
        </p:txBody>
      </p:sp>
      <p:cxnSp>
        <p:nvCxnSpPr>
          <p:cNvPr id="7" name="Straight Connector 6">
            <a:extLst>
              <a:ext uri="{FF2B5EF4-FFF2-40B4-BE49-F238E27FC236}">
                <a16:creationId xmlns:a16="http://schemas.microsoft.com/office/drawing/2014/main" id="{A8B33E8E-2ABB-443C-8737-B1053D0BB20A}"/>
              </a:ext>
            </a:extLst>
          </p:cNvPr>
          <p:cNvCxnSpPr/>
          <p:nvPr/>
        </p:nvCxnSpPr>
        <p:spPr>
          <a:xfrm flipV="1">
            <a:off x="3587262" y="5148775"/>
            <a:ext cx="1083212" cy="1406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A47C15-085B-47B3-9A8B-9FEA548EB0F9}"/>
              </a:ext>
            </a:extLst>
          </p:cNvPr>
          <p:cNvSpPr txBox="1"/>
          <p:nvPr/>
        </p:nvSpPr>
        <p:spPr>
          <a:xfrm>
            <a:off x="2239291" y="4994886"/>
            <a:ext cx="1415782" cy="307777"/>
          </a:xfrm>
          <a:prstGeom prst="rect">
            <a:avLst/>
          </a:prstGeom>
          <a:noFill/>
        </p:spPr>
        <p:txBody>
          <a:bodyPr wrap="square" rtlCol="0">
            <a:spAutoFit/>
          </a:bodyPr>
          <a:lstStyle/>
          <a:p>
            <a:r>
              <a:rPr lang="en-US" sz="1400" b="1" dirty="0">
                <a:solidFill>
                  <a:schemeClr val="bg1"/>
                </a:solidFill>
              </a:rPr>
              <a:t>                        13</a:t>
            </a:r>
          </a:p>
        </p:txBody>
      </p:sp>
    </p:spTree>
    <p:extLst>
      <p:ext uri="{BB962C8B-B14F-4D97-AF65-F5344CB8AC3E}">
        <p14:creationId xmlns:p14="http://schemas.microsoft.com/office/powerpoint/2010/main" val="342791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3449-FE36-4883-9BBA-B91E6D743D09}"/>
              </a:ext>
            </a:extLst>
          </p:cNvPr>
          <p:cNvSpPr>
            <a:spLocks noGrp="1"/>
          </p:cNvSpPr>
          <p:nvPr>
            <p:ph type="title"/>
          </p:nvPr>
        </p:nvSpPr>
        <p:spPr/>
        <p:txBody>
          <a:bodyPr/>
          <a:lstStyle/>
          <a:p>
            <a:r>
              <a:rPr lang="en-IN" dirty="0"/>
              <a:t>   Relay module</a:t>
            </a:r>
          </a:p>
        </p:txBody>
      </p:sp>
      <p:sp>
        <p:nvSpPr>
          <p:cNvPr id="10" name="TextBox 9">
            <a:extLst>
              <a:ext uri="{FF2B5EF4-FFF2-40B4-BE49-F238E27FC236}">
                <a16:creationId xmlns:a16="http://schemas.microsoft.com/office/drawing/2014/main" id="{E97465E1-CCF5-496E-BC86-6529C6FB5DFE}"/>
              </a:ext>
            </a:extLst>
          </p:cNvPr>
          <p:cNvSpPr txBox="1"/>
          <p:nvPr/>
        </p:nvSpPr>
        <p:spPr>
          <a:xfrm>
            <a:off x="1543843" y="1843950"/>
            <a:ext cx="4143279" cy="37856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#define </a:t>
            </a:r>
            <a:r>
              <a:rPr kumimoji="0" lang="en-US" sz="2000" b="0" i="0" u="none" strike="noStrike" kern="0" cap="none" spc="0" normalizeH="0" baseline="0" noProof="0" dirty="0" err="1">
                <a:ln>
                  <a:noFill/>
                </a:ln>
                <a:solidFill>
                  <a:prstClr val="black"/>
                </a:solidFill>
                <a:effectLst/>
                <a:uLnTx/>
                <a:uFillTx/>
              </a:rPr>
              <a:t>relayPin</a:t>
            </a:r>
            <a:r>
              <a:rPr kumimoji="0" lang="en-US" sz="2000" b="0" i="0" u="none" strike="noStrike" kern="0" cap="none" spc="0" normalizeH="0" baseline="0" noProof="0" dirty="0">
                <a:ln>
                  <a:noFill/>
                </a:ln>
                <a:solidFill>
                  <a:prstClr val="black"/>
                </a:solidFill>
                <a:effectLst/>
                <a:uLnTx/>
                <a:uFillTx/>
              </a:rPr>
              <a:t> 13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void setup(){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pinMode</a:t>
            </a:r>
            <a:r>
              <a:rPr kumimoji="0" lang="en-US" sz="2000" b="0" i="0" u="none" strike="noStrike" kern="0" cap="none" spc="0" normalizeH="0" baseline="0" noProof="0" dirty="0">
                <a:ln>
                  <a:noFill/>
                </a:ln>
                <a:solidFill>
                  <a:prstClr val="black"/>
                </a:solidFill>
                <a:effectLst/>
                <a:uLnTx/>
                <a:uFillTx/>
              </a:rPr>
              <a:t>(</a:t>
            </a:r>
            <a:r>
              <a:rPr kumimoji="0" lang="en-US" sz="2000" b="0" i="0" u="none" strike="noStrike" kern="0" cap="none" spc="0" normalizeH="0" baseline="0" noProof="0" dirty="0" err="1">
                <a:ln>
                  <a:noFill/>
                </a:ln>
                <a:solidFill>
                  <a:prstClr val="black"/>
                </a:solidFill>
                <a:effectLst/>
                <a:uLnTx/>
                <a:uFillTx/>
              </a:rPr>
              <a:t>relayPin,OUTPUT</a:t>
            </a:r>
            <a:r>
              <a:rPr kumimoji="0" lang="en-US" sz="2000" b="0" i="0" u="none" strike="noStrike" kern="0" cap="none" spc="0" normalizeH="0" baseline="0" noProof="0" dirty="0">
                <a:ln>
                  <a:noFill/>
                </a:ln>
                <a:solidFill>
                  <a:prstClr val="black"/>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void loop(){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digitalWrite</a:t>
            </a:r>
            <a:r>
              <a:rPr kumimoji="0" lang="en-US" sz="2000" b="0" i="0" u="none" strike="noStrike" kern="0" cap="none" spc="0" normalizeH="0" baseline="0" noProof="0" dirty="0">
                <a:ln>
                  <a:noFill/>
                </a:ln>
                <a:solidFill>
                  <a:prstClr val="black"/>
                </a:solidFill>
                <a:effectLst/>
                <a:uLnTx/>
                <a:uFillTx/>
              </a:rPr>
              <a:t>(</a:t>
            </a:r>
            <a:r>
              <a:rPr kumimoji="0" lang="en-US" sz="2000" b="0" i="0" u="none" strike="noStrike" kern="0" cap="none" spc="0" normalizeH="0" baseline="0" noProof="0" dirty="0" err="1">
                <a:ln>
                  <a:noFill/>
                </a:ln>
                <a:solidFill>
                  <a:prstClr val="black"/>
                </a:solidFill>
                <a:effectLst/>
                <a:uLnTx/>
                <a:uFillTx/>
              </a:rPr>
              <a:t>relayPin,HIGH</a:t>
            </a:r>
            <a:r>
              <a:rPr kumimoji="0" lang="en-US" sz="2000" b="0" i="0" u="none" strike="noStrike" kern="0" cap="none" spc="0" normalizeH="0" baseline="0" noProof="0" dirty="0">
                <a:ln>
                  <a:noFill/>
                </a:ln>
                <a:solidFill>
                  <a:prstClr val="black"/>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delay(2000);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digitalWrite</a:t>
            </a:r>
            <a:r>
              <a:rPr kumimoji="0" lang="en-US" sz="2000" b="0" i="0" u="none" strike="noStrike" kern="0" cap="none" spc="0" normalizeH="0" baseline="0" noProof="0" dirty="0">
                <a:ln>
                  <a:noFill/>
                </a:ln>
                <a:solidFill>
                  <a:prstClr val="black"/>
                </a:solidFill>
                <a:effectLst/>
                <a:uLnTx/>
                <a:uFillTx/>
              </a:rPr>
              <a:t>(</a:t>
            </a:r>
            <a:r>
              <a:rPr kumimoji="0" lang="en-US" sz="2000" b="0" i="0" u="none" strike="noStrike" kern="0" cap="none" spc="0" normalizeH="0" baseline="0" noProof="0" dirty="0" err="1">
                <a:ln>
                  <a:noFill/>
                </a:ln>
                <a:solidFill>
                  <a:prstClr val="black"/>
                </a:solidFill>
                <a:effectLst/>
                <a:uLnTx/>
                <a:uFillTx/>
              </a:rPr>
              <a:t>relayPin,LOW</a:t>
            </a:r>
            <a:r>
              <a:rPr kumimoji="0" lang="en-US" sz="2000" b="0" i="0" u="none" strike="noStrike" kern="0" cap="none" spc="0" normalizeH="0" baseline="0" noProof="0" dirty="0">
                <a:ln>
                  <a:noFill/>
                </a:ln>
                <a:solidFill>
                  <a:prstClr val="black"/>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delay(2000);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t>
            </a:r>
          </a:p>
        </p:txBody>
      </p:sp>
      <p:sp>
        <p:nvSpPr>
          <p:cNvPr id="11" name="TextBox 10">
            <a:extLst>
              <a:ext uri="{FF2B5EF4-FFF2-40B4-BE49-F238E27FC236}">
                <a16:creationId xmlns:a16="http://schemas.microsoft.com/office/drawing/2014/main" id="{4FCD9B61-0F54-4802-847B-94542E17DF95}"/>
              </a:ext>
            </a:extLst>
          </p:cNvPr>
          <p:cNvSpPr txBox="1"/>
          <p:nvPr/>
        </p:nvSpPr>
        <p:spPr>
          <a:xfrm>
            <a:off x="4382429" y="5629602"/>
            <a:ext cx="7326351" cy="646331"/>
          </a:xfrm>
          <a:prstGeom prst="rect">
            <a:avLst/>
          </a:prstGeom>
          <a:noFill/>
        </p:spPr>
        <p:txBody>
          <a:bodyPr wrap="square" rtlCol="0">
            <a:spAutoFit/>
          </a:bodyPr>
          <a:lstStyle/>
          <a:p>
            <a:r>
              <a:rPr lang="en-IN" dirty="0"/>
              <a:t>Path:</a:t>
            </a:r>
          </a:p>
          <a:p>
            <a:r>
              <a:rPr lang="en-IN" b="1" dirty="0"/>
              <a:t>github.com/GRIETIOTLAB/GISMO_V/</a:t>
            </a:r>
            <a:r>
              <a:rPr lang="en-IN" b="1" dirty="0" err="1"/>
              <a:t>GettingStarted</a:t>
            </a:r>
            <a:r>
              <a:rPr lang="en-IN" b="1" dirty="0"/>
              <a:t>/GISMO5_relay.ino</a:t>
            </a:r>
          </a:p>
        </p:txBody>
      </p:sp>
    </p:spTree>
    <p:extLst>
      <p:ext uri="{BB962C8B-B14F-4D97-AF65-F5344CB8AC3E}">
        <p14:creationId xmlns:p14="http://schemas.microsoft.com/office/powerpoint/2010/main" val="267463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1FAC-0F6E-42AA-8F03-1BE9E3025073}"/>
              </a:ext>
            </a:extLst>
          </p:cNvPr>
          <p:cNvSpPr>
            <a:spLocks noGrp="1"/>
          </p:cNvSpPr>
          <p:nvPr>
            <p:ph type="title"/>
          </p:nvPr>
        </p:nvSpPr>
        <p:spPr/>
        <p:txBody>
          <a:bodyPr/>
          <a:lstStyle/>
          <a:p>
            <a:r>
              <a:rPr lang="en-IN" dirty="0"/>
              <a:t>Relay module</a:t>
            </a:r>
          </a:p>
        </p:txBody>
      </p:sp>
      <p:sp>
        <p:nvSpPr>
          <p:cNvPr id="4" name="Rectangle: Rounded Corners 3">
            <a:extLst>
              <a:ext uri="{FF2B5EF4-FFF2-40B4-BE49-F238E27FC236}">
                <a16:creationId xmlns:a16="http://schemas.microsoft.com/office/drawing/2014/main" id="{4462F953-C701-41F0-837E-3C62371D358A}"/>
              </a:ext>
            </a:extLst>
          </p:cNvPr>
          <p:cNvSpPr/>
          <p:nvPr/>
        </p:nvSpPr>
        <p:spPr>
          <a:xfrm>
            <a:off x="838200" y="2375210"/>
            <a:ext cx="3109332" cy="1895707"/>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GISMO-V</a:t>
            </a:r>
          </a:p>
        </p:txBody>
      </p:sp>
      <p:sp>
        <p:nvSpPr>
          <p:cNvPr id="5" name="Rectangle 4">
            <a:extLst>
              <a:ext uri="{FF2B5EF4-FFF2-40B4-BE49-F238E27FC236}">
                <a16:creationId xmlns:a16="http://schemas.microsoft.com/office/drawing/2014/main" id="{C0732FE0-57EE-4B71-B557-2E6F71A618ED}"/>
              </a:ext>
            </a:extLst>
          </p:cNvPr>
          <p:cNvSpPr/>
          <p:nvPr/>
        </p:nvSpPr>
        <p:spPr>
          <a:xfrm>
            <a:off x="3702205" y="3010829"/>
            <a:ext cx="245327" cy="289932"/>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42A656F-E0FB-4018-BF46-CC4FB27FA15B}"/>
              </a:ext>
            </a:extLst>
          </p:cNvPr>
          <p:cNvSpPr/>
          <p:nvPr/>
        </p:nvSpPr>
        <p:spPr>
          <a:xfrm>
            <a:off x="3702204" y="3367668"/>
            <a:ext cx="245327" cy="289932"/>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E770507-F4E3-468E-B224-FFE256BE5075}"/>
              </a:ext>
            </a:extLst>
          </p:cNvPr>
          <p:cNvCxnSpPr>
            <a:stCxn id="5" idx="3"/>
          </p:cNvCxnSpPr>
          <p:nvPr/>
        </p:nvCxnSpPr>
        <p:spPr>
          <a:xfrm>
            <a:off x="3947532" y="3155795"/>
            <a:ext cx="172843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6B3DC34-3A31-4CED-BF42-8C060E10ED7E}"/>
              </a:ext>
            </a:extLst>
          </p:cNvPr>
          <p:cNvCxnSpPr/>
          <p:nvPr/>
        </p:nvCxnSpPr>
        <p:spPr>
          <a:xfrm>
            <a:off x="3947532" y="3512634"/>
            <a:ext cx="172843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191A2C-A4D8-4B99-8620-6F7C7C4204BA}"/>
              </a:ext>
            </a:extLst>
          </p:cNvPr>
          <p:cNvCxnSpPr/>
          <p:nvPr/>
        </p:nvCxnSpPr>
        <p:spPr>
          <a:xfrm>
            <a:off x="5675971" y="1690688"/>
            <a:ext cx="0" cy="14651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255F813-5C6C-4395-924B-94662DCACB76}"/>
              </a:ext>
            </a:extLst>
          </p:cNvPr>
          <p:cNvCxnSpPr/>
          <p:nvPr/>
        </p:nvCxnSpPr>
        <p:spPr>
          <a:xfrm>
            <a:off x="5675971" y="3512634"/>
            <a:ext cx="0" cy="14651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575E01-40B1-4735-A88A-FBCCF8D1EB16}"/>
              </a:ext>
            </a:extLst>
          </p:cNvPr>
          <p:cNvCxnSpPr>
            <a:cxnSpLocks/>
          </p:cNvCxnSpPr>
          <p:nvPr/>
        </p:nvCxnSpPr>
        <p:spPr>
          <a:xfrm>
            <a:off x="5943599" y="1724141"/>
            <a:ext cx="0" cy="328705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A222B5-22AB-4CE3-9874-34E2C2E52B2F}"/>
              </a:ext>
            </a:extLst>
          </p:cNvPr>
          <p:cNvSpPr txBox="1"/>
          <p:nvPr/>
        </p:nvSpPr>
        <p:spPr>
          <a:xfrm>
            <a:off x="5099825" y="4826528"/>
            <a:ext cx="713677" cy="369332"/>
          </a:xfrm>
          <a:prstGeom prst="rect">
            <a:avLst/>
          </a:prstGeom>
          <a:noFill/>
        </p:spPr>
        <p:txBody>
          <a:bodyPr wrap="square" rtlCol="0">
            <a:spAutoFit/>
          </a:bodyPr>
          <a:lstStyle/>
          <a:p>
            <a:r>
              <a:rPr lang="en-IN" b="1" dirty="0"/>
              <a:t>Line</a:t>
            </a:r>
          </a:p>
        </p:txBody>
      </p:sp>
      <p:sp>
        <p:nvSpPr>
          <p:cNvPr id="17" name="TextBox 16">
            <a:extLst>
              <a:ext uri="{FF2B5EF4-FFF2-40B4-BE49-F238E27FC236}">
                <a16:creationId xmlns:a16="http://schemas.microsoft.com/office/drawing/2014/main" id="{2242DFEB-1D82-41AB-9449-CD655F4DD56B}"/>
              </a:ext>
            </a:extLst>
          </p:cNvPr>
          <p:cNvSpPr txBox="1"/>
          <p:nvPr/>
        </p:nvSpPr>
        <p:spPr>
          <a:xfrm>
            <a:off x="5943599" y="4859981"/>
            <a:ext cx="1014758" cy="369332"/>
          </a:xfrm>
          <a:prstGeom prst="rect">
            <a:avLst/>
          </a:prstGeom>
          <a:noFill/>
        </p:spPr>
        <p:txBody>
          <a:bodyPr wrap="square" rtlCol="0">
            <a:spAutoFit/>
          </a:bodyPr>
          <a:lstStyle/>
          <a:p>
            <a:r>
              <a:rPr lang="en-IN" b="1" dirty="0"/>
              <a:t>Neutral</a:t>
            </a:r>
          </a:p>
        </p:txBody>
      </p:sp>
      <p:sp>
        <p:nvSpPr>
          <p:cNvPr id="18" name="TextBox 17">
            <a:extLst>
              <a:ext uri="{FF2B5EF4-FFF2-40B4-BE49-F238E27FC236}">
                <a16:creationId xmlns:a16="http://schemas.microsoft.com/office/drawing/2014/main" id="{D22999A1-3F96-4D85-B078-4D516C2205D2}"/>
              </a:ext>
            </a:extLst>
          </p:cNvPr>
          <p:cNvSpPr txBox="1"/>
          <p:nvPr/>
        </p:nvSpPr>
        <p:spPr>
          <a:xfrm>
            <a:off x="7850459" y="1427356"/>
            <a:ext cx="3869472" cy="1477328"/>
          </a:xfrm>
          <a:prstGeom prst="rect">
            <a:avLst/>
          </a:prstGeom>
          <a:noFill/>
        </p:spPr>
        <p:txBody>
          <a:bodyPr wrap="square" rtlCol="0">
            <a:spAutoFit/>
          </a:bodyPr>
          <a:lstStyle/>
          <a:p>
            <a:r>
              <a:rPr lang="en-IN" dirty="0"/>
              <a:t>Normally open (NO) contacts are brought out onto terminal blocks</a:t>
            </a:r>
          </a:p>
          <a:p>
            <a:r>
              <a:rPr lang="en-IN" dirty="0"/>
              <a:t>On relay switching on, the NO contacts will close and the Line circuit will be complete and the bulb will glow</a:t>
            </a:r>
          </a:p>
        </p:txBody>
      </p:sp>
      <p:pic>
        <p:nvPicPr>
          <p:cNvPr id="19" name="Picture 18">
            <a:extLst>
              <a:ext uri="{FF2B5EF4-FFF2-40B4-BE49-F238E27FC236}">
                <a16:creationId xmlns:a16="http://schemas.microsoft.com/office/drawing/2014/main" id="{1A35717E-012F-42CD-9EE3-8B87423F2511}"/>
              </a:ext>
            </a:extLst>
          </p:cNvPr>
          <p:cNvPicPr>
            <a:picLocks noChangeAspect="1"/>
          </p:cNvPicPr>
          <p:nvPr/>
        </p:nvPicPr>
        <p:blipFill>
          <a:blip r:embed="rId2"/>
          <a:stretch>
            <a:fillRect/>
          </a:stretch>
        </p:blipFill>
        <p:spPr>
          <a:xfrm>
            <a:off x="4399039" y="450579"/>
            <a:ext cx="2828925" cy="1619250"/>
          </a:xfrm>
          <a:prstGeom prst="rect">
            <a:avLst/>
          </a:prstGeom>
        </p:spPr>
      </p:pic>
    </p:spTree>
    <p:extLst>
      <p:ext uri="{BB962C8B-B14F-4D97-AF65-F5344CB8AC3E}">
        <p14:creationId xmlns:p14="http://schemas.microsoft.com/office/powerpoint/2010/main" val="235528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FBC71-A22F-4CF4-A6CC-166E1DC456CD}"/>
              </a:ext>
            </a:extLst>
          </p:cNvPr>
          <p:cNvSpPr>
            <a:spLocks noGrp="1"/>
          </p:cNvSpPr>
          <p:nvPr>
            <p:ph type="title"/>
          </p:nvPr>
        </p:nvSpPr>
        <p:spPr>
          <a:xfrm>
            <a:off x="838200" y="365125"/>
            <a:ext cx="10515600" cy="1325563"/>
          </a:xfrm>
        </p:spPr>
        <p:txBody>
          <a:bodyPr/>
          <a:lstStyle/>
          <a:p>
            <a:r>
              <a:rPr lang="en-IN" dirty="0"/>
              <a:t>Magnetic switch</a:t>
            </a:r>
          </a:p>
        </p:txBody>
      </p:sp>
      <p:pic>
        <p:nvPicPr>
          <p:cNvPr id="5" name="Picture 4">
            <a:extLst>
              <a:ext uri="{FF2B5EF4-FFF2-40B4-BE49-F238E27FC236}">
                <a16:creationId xmlns:a16="http://schemas.microsoft.com/office/drawing/2014/main" id="{EDE66288-3301-48A6-AA1F-8D7AC97E1411}"/>
              </a:ext>
            </a:extLst>
          </p:cNvPr>
          <p:cNvPicPr>
            <a:picLocks noChangeAspect="1"/>
          </p:cNvPicPr>
          <p:nvPr/>
        </p:nvPicPr>
        <p:blipFill>
          <a:blip r:embed="rId2"/>
          <a:stretch>
            <a:fillRect/>
          </a:stretch>
        </p:blipFill>
        <p:spPr>
          <a:xfrm>
            <a:off x="1793603" y="2661540"/>
            <a:ext cx="2047875" cy="2047875"/>
          </a:xfrm>
          <a:prstGeom prst="rect">
            <a:avLst/>
          </a:prstGeom>
        </p:spPr>
      </p:pic>
      <p:cxnSp>
        <p:nvCxnSpPr>
          <p:cNvPr id="6" name="Straight Connector 5">
            <a:extLst>
              <a:ext uri="{FF2B5EF4-FFF2-40B4-BE49-F238E27FC236}">
                <a16:creationId xmlns:a16="http://schemas.microsoft.com/office/drawing/2014/main" id="{1C22D848-B66B-4DF3-B399-BB9EBEF98259}"/>
              </a:ext>
            </a:extLst>
          </p:cNvPr>
          <p:cNvCxnSpPr/>
          <p:nvPr/>
        </p:nvCxnSpPr>
        <p:spPr>
          <a:xfrm>
            <a:off x="5664820" y="3429000"/>
            <a:ext cx="0" cy="18343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230057A-B6FC-4E6B-98E6-D09FDC82A5BA}"/>
              </a:ext>
            </a:extLst>
          </p:cNvPr>
          <p:cNvCxnSpPr/>
          <p:nvPr/>
        </p:nvCxnSpPr>
        <p:spPr>
          <a:xfrm>
            <a:off x="5252224" y="5263376"/>
            <a:ext cx="84377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C69814-A665-4250-9B61-183F66702EBE}"/>
              </a:ext>
            </a:extLst>
          </p:cNvPr>
          <p:cNvCxnSpPr/>
          <p:nvPr/>
        </p:nvCxnSpPr>
        <p:spPr>
          <a:xfrm>
            <a:off x="5664820" y="3429000"/>
            <a:ext cx="97015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49206B-39CB-47AC-BA3D-D7D08BB0A0A3}"/>
              </a:ext>
            </a:extLst>
          </p:cNvPr>
          <p:cNvCxnSpPr/>
          <p:nvPr/>
        </p:nvCxnSpPr>
        <p:spPr>
          <a:xfrm>
            <a:off x="6969512" y="3429000"/>
            <a:ext cx="98130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A54D9A-C03C-4875-ADDC-DB20F402636C}"/>
              </a:ext>
            </a:extLst>
          </p:cNvPr>
          <p:cNvCxnSpPr/>
          <p:nvPr/>
        </p:nvCxnSpPr>
        <p:spPr>
          <a:xfrm flipH="1" flipV="1">
            <a:off x="6634976" y="3211551"/>
            <a:ext cx="334536" cy="21744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9EBE5D3-9300-49EF-96AE-9F0593A608EB}"/>
              </a:ext>
            </a:extLst>
          </p:cNvPr>
          <p:cNvSpPr/>
          <p:nvPr/>
        </p:nvSpPr>
        <p:spPr>
          <a:xfrm>
            <a:off x="7747162" y="658564"/>
            <a:ext cx="2447573" cy="3802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25C7BB1-1975-4915-983C-4B7F766C152A}"/>
              </a:ext>
            </a:extLst>
          </p:cNvPr>
          <p:cNvSpPr txBox="1"/>
          <p:nvPr/>
        </p:nvSpPr>
        <p:spPr>
          <a:xfrm>
            <a:off x="5252224" y="5424397"/>
            <a:ext cx="1237786" cy="369332"/>
          </a:xfrm>
          <a:prstGeom prst="rect">
            <a:avLst/>
          </a:prstGeom>
          <a:noFill/>
        </p:spPr>
        <p:txBody>
          <a:bodyPr wrap="square" rtlCol="0">
            <a:spAutoFit/>
          </a:bodyPr>
          <a:lstStyle/>
          <a:p>
            <a:r>
              <a:rPr lang="en-IN" b="1" dirty="0"/>
              <a:t>GND</a:t>
            </a:r>
          </a:p>
        </p:txBody>
      </p:sp>
      <p:sp>
        <p:nvSpPr>
          <p:cNvPr id="13" name="TextBox 12">
            <a:extLst>
              <a:ext uri="{FF2B5EF4-FFF2-40B4-BE49-F238E27FC236}">
                <a16:creationId xmlns:a16="http://schemas.microsoft.com/office/drawing/2014/main" id="{75A0EF69-3834-493B-A85C-2BC6B9C66352}"/>
              </a:ext>
            </a:extLst>
          </p:cNvPr>
          <p:cNvSpPr txBox="1"/>
          <p:nvPr/>
        </p:nvSpPr>
        <p:spPr>
          <a:xfrm>
            <a:off x="8955538" y="2896463"/>
            <a:ext cx="1237786" cy="646331"/>
          </a:xfrm>
          <a:prstGeom prst="rect">
            <a:avLst/>
          </a:prstGeom>
          <a:noFill/>
        </p:spPr>
        <p:txBody>
          <a:bodyPr wrap="square" rtlCol="0">
            <a:spAutoFit/>
          </a:bodyPr>
          <a:lstStyle/>
          <a:p>
            <a:r>
              <a:rPr lang="en-IN" b="1" dirty="0"/>
              <a:t>Internal pullup</a:t>
            </a:r>
          </a:p>
        </p:txBody>
      </p:sp>
      <p:cxnSp>
        <p:nvCxnSpPr>
          <p:cNvPr id="14" name="Straight Connector 13">
            <a:extLst>
              <a:ext uri="{FF2B5EF4-FFF2-40B4-BE49-F238E27FC236}">
                <a16:creationId xmlns:a16="http://schemas.microsoft.com/office/drawing/2014/main" id="{74E6D2A8-E1B0-4EA1-89E4-29E69FAF3906}"/>
              </a:ext>
            </a:extLst>
          </p:cNvPr>
          <p:cNvCxnSpPr/>
          <p:nvPr/>
        </p:nvCxnSpPr>
        <p:spPr>
          <a:xfrm>
            <a:off x="7849709" y="3429000"/>
            <a:ext cx="892847" cy="0"/>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AD8C3E-F4A0-4219-B0F8-B105206E22C6}"/>
              </a:ext>
            </a:extLst>
          </p:cNvPr>
          <p:cNvCxnSpPr/>
          <p:nvPr/>
        </p:nvCxnSpPr>
        <p:spPr>
          <a:xfrm>
            <a:off x="8731405" y="2743200"/>
            <a:ext cx="0" cy="685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BF3F55F-8A1F-4F9C-B417-93B5D5223DC3}"/>
              </a:ext>
            </a:extLst>
          </p:cNvPr>
          <p:cNvSpPr/>
          <p:nvPr/>
        </p:nvSpPr>
        <p:spPr>
          <a:xfrm>
            <a:off x="8586439" y="2073317"/>
            <a:ext cx="312223" cy="7658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4021E514-9742-479B-A47C-3CF77DD65F6B}"/>
              </a:ext>
            </a:extLst>
          </p:cNvPr>
          <p:cNvCxnSpPr/>
          <p:nvPr/>
        </p:nvCxnSpPr>
        <p:spPr>
          <a:xfrm flipV="1">
            <a:off x="8731405" y="1656262"/>
            <a:ext cx="11145" cy="41705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56DF74A3-4B08-41AD-9DD2-502EAE75DE7D}"/>
              </a:ext>
            </a:extLst>
          </p:cNvPr>
          <p:cNvSpPr/>
          <p:nvPr/>
        </p:nvSpPr>
        <p:spPr>
          <a:xfrm>
            <a:off x="8586439" y="1204332"/>
            <a:ext cx="312223" cy="45193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913A1E3-810B-4A8C-B7B5-234CBB75745D}"/>
              </a:ext>
            </a:extLst>
          </p:cNvPr>
          <p:cNvSpPr txBox="1"/>
          <p:nvPr/>
        </p:nvSpPr>
        <p:spPr>
          <a:xfrm>
            <a:off x="6321812" y="3429000"/>
            <a:ext cx="1237786" cy="369332"/>
          </a:xfrm>
          <a:prstGeom prst="rect">
            <a:avLst/>
          </a:prstGeom>
          <a:noFill/>
        </p:spPr>
        <p:txBody>
          <a:bodyPr wrap="square" rtlCol="0">
            <a:spAutoFit/>
          </a:bodyPr>
          <a:lstStyle/>
          <a:p>
            <a:r>
              <a:rPr lang="en-IN" b="1" dirty="0"/>
              <a:t>Mag </a:t>
            </a:r>
            <a:r>
              <a:rPr lang="en-IN" b="1" dirty="0" err="1"/>
              <a:t>sw</a:t>
            </a:r>
            <a:endParaRPr lang="en-IN" b="1" dirty="0"/>
          </a:p>
        </p:txBody>
      </p:sp>
      <p:sp>
        <p:nvSpPr>
          <p:cNvPr id="20" name="TextBox 19">
            <a:extLst>
              <a:ext uri="{FF2B5EF4-FFF2-40B4-BE49-F238E27FC236}">
                <a16:creationId xmlns:a16="http://schemas.microsoft.com/office/drawing/2014/main" id="{F3C6EDBE-D1FB-4E03-B6BA-4180762F849E}"/>
              </a:ext>
            </a:extLst>
          </p:cNvPr>
          <p:cNvSpPr txBox="1"/>
          <p:nvPr/>
        </p:nvSpPr>
        <p:spPr>
          <a:xfrm>
            <a:off x="8885336" y="874671"/>
            <a:ext cx="1237786" cy="369332"/>
          </a:xfrm>
          <a:prstGeom prst="rect">
            <a:avLst/>
          </a:prstGeom>
          <a:noFill/>
        </p:spPr>
        <p:txBody>
          <a:bodyPr wrap="square" rtlCol="0">
            <a:spAutoFit/>
          </a:bodyPr>
          <a:lstStyle/>
          <a:p>
            <a:r>
              <a:rPr lang="en-IN" b="1" dirty="0"/>
              <a:t>ESP32</a:t>
            </a:r>
          </a:p>
        </p:txBody>
      </p:sp>
      <p:sp>
        <p:nvSpPr>
          <p:cNvPr id="21" name="TextBox 20">
            <a:extLst>
              <a:ext uri="{FF2B5EF4-FFF2-40B4-BE49-F238E27FC236}">
                <a16:creationId xmlns:a16="http://schemas.microsoft.com/office/drawing/2014/main" id="{D9CCC1B1-56D2-4DA0-AAA9-66B266911EAD}"/>
              </a:ext>
            </a:extLst>
          </p:cNvPr>
          <p:cNvSpPr txBox="1"/>
          <p:nvPr/>
        </p:nvSpPr>
        <p:spPr>
          <a:xfrm>
            <a:off x="7716341" y="3059668"/>
            <a:ext cx="1237786" cy="369332"/>
          </a:xfrm>
          <a:prstGeom prst="rect">
            <a:avLst/>
          </a:prstGeom>
          <a:noFill/>
        </p:spPr>
        <p:txBody>
          <a:bodyPr wrap="square" rtlCol="0">
            <a:spAutoFit/>
          </a:bodyPr>
          <a:lstStyle/>
          <a:p>
            <a:r>
              <a:rPr lang="en-IN" b="1" dirty="0"/>
              <a:t>GPIO16</a:t>
            </a:r>
          </a:p>
        </p:txBody>
      </p:sp>
    </p:spTree>
    <p:extLst>
      <p:ext uri="{BB962C8B-B14F-4D97-AF65-F5344CB8AC3E}">
        <p14:creationId xmlns:p14="http://schemas.microsoft.com/office/powerpoint/2010/main" val="3741857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769</Words>
  <Application>Microsoft Office PowerPoint</Application>
  <PresentationFormat>Widescreen</PresentationFormat>
  <Paragraphs>174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vt:lpstr>
      <vt:lpstr>Calibri</vt:lpstr>
      <vt:lpstr>Calibri Light</vt:lpstr>
      <vt:lpstr>Office Theme</vt:lpstr>
      <vt:lpstr>Getting Started</vt:lpstr>
      <vt:lpstr>Github</vt:lpstr>
      <vt:lpstr>Hello World</vt:lpstr>
      <vt:lpstr>Hello World</vt:lpstr>
      <vt:lpstr>Hello World</vt:lpstr>
      <vt:lpstr>Relay module</vt:lpstr>
      <vt:lpstr>   Relay module</vt:lpstr>
      <vt:lpstr>Relay module</vt:lpstr>
      <vt:lpstr>Magnetic switch</vt:lpstr>
      <vt:lpstr>Magnetic switch</vt:lpstr>
      <vt:lpstr>OLED display</vt:lpstr>
      <vt:lpstr>OLED display</vt:lpstr>
      <vt:lpstr>OLED Display</vt:lpstr>
      <vt:lpstr>OLED Display</vt:lpstr>
      <vt:lpstr>WiFi</vt:lpstr>
      <vt:lpstr>WiFi</vt:lpstr>
      <vt:lpstr>WiFi</vt:lpstr>
      <vt:lpstr>Firebase</vt:lpstr>
      <vt:lpstr>Firebase </vt:lpstr>
      <vt:lpstr>Firebase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 </dc:creator>
  <cp:lastModifiedBy> </cp:lastModifiedBy>
  <cp:revision>13</cp:revision>
  <dcterms:created xsi:type="dcterms:W3CDTF">2021-09-10T06:21:00Z</dcterms:created>
  <dcterms:modified xsi:type="dcterms:W3CDTF">2021-11-22T05:51:28Z</dcterms:modified>
</cp:coreProperties>
</file>